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notesSlides/notesSlide19.xml" ContentType="application/vnd.openxmlformats-officedocument.presentationml.notesSlide+xml"/>
  <Override PartName="/ppt/tags/tag22.xml" ContentType="application/vnd.openxmlformats-officedocument.presentationml.tags+xml"/>
  <Override PartName="/ppt/notesSlides/notesSlide20.xml" ContentType="application/vnd.openxmlformats-officedocument.presentationml.notesSlide+xml"/>
  <Override PartName="/ppt/tags/tag23.xml" ContentType="application/vnd.openxmlformats-officedocument.presentationml.tags+xml"/>
  <Override PartName="/ppt/notesSlides/notesSlide21.xml" ContentType="application/vnd.openxmlformats-officedocument.presentationml.notesSlide+xml"/>
  <Override PartName="/ppt/tags/tag24.xml" ContentType="application/vnd.openxmlformats-officedocument.presentationml.tags+xml"/>
  <Override PartName="/ppt/notesSlides/notesSlide22.xml" ContentType="application/vnd.openxmlformats-officedocument.presentationml.notesSlide+xml"/>
  <Override PartName="/ppt/tags/tag25.xml" ContentType="application/vnd.openxmlformats-officedocument.presentationml.tags+xml"/>
  <Override PartName="/ppt/notesSlides/notesSlide23.xml" ContentType="application/vnd.openxmlformats-officedocument.presentationml.notesSlide+xml"/>
  <Override PartName="/ppt/tags/tag26.xml" ContentType="application/vnd.openxmlformats-officedocument.presentationml.tags+xml"/>
  <Override PartName="/ppt/notesSlides/notesSlide24.xml" ContentType="application/vnd.openxmlformats-officedocument.presentationml.notesSlide+xml"/>
  <Override PartName="/ppt/tags/tag27.xml" ContentType="application/vnd.openxmlformats-officedocument.presentationml.tags+xml"/>
  <Override PartName="/ppt/notesSlides/notesSlide25.xml" ContentType="application/vnd.openxmlformats-officedocument.presentationml.notesSlide+xml"/>
  <Override PartName="/ppt/tags/tag28.xml" ContentType="application/vnd.openxmlformats-officedocument.presentationml.tags+xml"/>
  <Override PartName="/ppt/notesSlides/notesSlide26.xml" ContentType="application/vnd.openxmlformats-officedocument.presentationml.notesSlide+xml"/>
  <Override PartName="/ppt/tags/tag29.xml" ContentType="application/vnd.openxmlformats-officedocument.presentationml.tags+xml"/>
  <Override PartName="/ppt/notesSlides/notesSlide27.xml" ContentType="application/vnd.openxmlformats-officedocument.presentationml.notesSlide+xml"/>
  <Override PartName="/ppt/tags/tag30.xml" ContentType="application/vnd.openxmlformats-officedocument.presentationml.tags+xml"/>
  <Override PartName="/ppt/notesSlides/notesSlide28.xml" ContentType="application/vnd.openxmlformats-officedocument.presentationml.notesSlide+xml"/>
  <Override PartName="/ppt/tags/tag31.xml" ContentType="application/vnd.openxmlformats-officedocument.presentationml.tags+xml"/>
  <Override PartName="/ppt/notesSlides/notesSlide29.xml" ContentType="application/vnd.openxmlformats-officedocument.presentationml.notesSlide+xml"/>
  <Override PartName="/ppt/tags/tag32.xml" ContentType="application/vnd.openxmlformats-officedocument.presentationml.tags+xml"/>
  <Override PartName="/ppt/notesSlides/notesSlide30.xml" ContentType="application/vnd.openxmlformats-officedocument.presentationml.notesSlide+xml"/>
  <Override PartName="/ppt/tags/tag33.xml" ContentType="application/vnd.openxmlformats-officedocument.presentationml.tags+xml"/>
  <Override PartName="/ppt/notesSlides/notesSlide31.xml" ContentType="application/vnd.openxmlformats-officedocument.presentationml.notesSlide+xml"/>
  <Override PartName="/ppt/tags/tag34.xml" ContentType="application/vnd.openxmlformats-officedocument.presentationml.tags+xml"/>
  <Override PartName="/ppt/notesSlides/notesSlide32.xml" ContentType="application/vnd.openxmlformats-officedocument.presentationml.notesSlide+xml"/>
  <Override PartName="/ppt/tags/tag35.xml" ContentType="application/vnd.openxmlformats-officedocument.presentationml.tags+xml"/>
  <Override PartName="/ppt/notesSlides/notesSlide33.xml" ContentType="application/vnd.openxmlformats-officedocument.presentationml.notesSlide+xml"/>
  <Override PartName="/ppt/tags/tag36.xml" ContentType="application/vnd.openxmlformats-officedocument.presentationml.tags+xml"/>
  <Override PartName="/ppt/notesSlides/notesSlide34.xml" ContentType="application/vnd.openxmlformats-officedocument.presentationml.notesSlide+xml"/>
  <Override PartName="/ppt/tags/tag37.xml" ContentType="application/vnd.openxmlformats-officedocument.presentationml.tags+xml"/>
  <Override PartName="/ppt/notesSlides/notesSlide35.xml" ContentType="application/vnd.openxmlformats-officedocument.presentationml.notesSlide+xml"/>
  <Override PartName="/ppt/tags/tag38.xml" ContentType="application/vnd.openxmlformats-officedocument.presentationml.tags+xml"/>
  <Override PartName="/ppt/notesSlides/notesSlide36.xml" ContentType="application/vnd.openxmlformats-officedocument.presentationml.notesSlide+xml"/>
  <Override PartName="/ppt/tags/tag39.xml" ContentType="application/vnd.openxmlformats-officedocument.presentationml.tags+xml"/>
  <Override PartName="/ppt/notesSlides/notesSlide37.xml" ContentType="application/vnd.openxmlformats-officedocument.presentationml.notesSlide+xml"/>
  <Override PartName="/ppt/tags/tag40.xml" ContentType="application/vnd.openxmlformats-officedocument.presentationml.tags+xml"/>
  <Override PartName="/ppt/notesSlides/notesSlide38.xml" ContentType="application/vnd.openxmlformats-officedocument.presentationml.notesSlide+xml"/>
  <Override PartName="/ppt/tags/tag41.xml" ContentType="application/vnd.openxmlformats-officedocument.presentationml.tags+xml"/>
  <Override PartName="/ppt/notesSlides/notesSlide39.xml" ContentType="application/vnd.openxmlformats-officedocument.presentationml.notesSlide+xml"/>
  <Override PartName="/ppt/tags/tag42.xml" ContentType="application/vnd.openxmlformats-officedocument.presentationml.tags+xml"/>
  <Override PartName="/ppt/notesSlides/notesSlide40.xml" ContentType="application/vnd.openxmlformats-officedocument.presentationml.notesSlide+xml"/>
  <Override PartName="/ppt/tags/tag43.xml" ContentType="application/vnd.openxmlformats-officedocument.presentationml.tags+xml"/>
  <Override PartName="/ppt/notesSlides/notesSlide41.xml" ContentType="application/vnd.openxmlformats-officedocument.presentationml.notesSlide+xml"/>
  <Override PartName="/ppt/tags/tag44.xml" ContentType="application/vnd.openxmlformats-officedocument.presentationml.tags+xml"/>
  <Override PartName="/ppt/notesSlides/notesSlide42.xml" ContentType="application/vnd.openxmlformats-officedocument.presentationml.notesSlide+xml"/>
  <Override PartName="/ppt/tags/tag45.xml" ContentType="application/vnd.openxmlformats-officedocument.presentationml.tags+xml"/>
  <Override PartName="/ppt/notesSlides/notesSlide43.xml" ContentType="application/vnd.openxmlformats-officedocument.presentationml.notesSlide+xml"/>
  <Override PartName="/ppt/tags/tag46.xml" ContentType="application/vnd.openxmlformats-officedocument.presentationml.tags+xml"/>
  <Override PartName="/ppt/notesSlides/notesSlide44.xml" ContentType="application/vnd.openxmlformats-officedocument.presentationml.notesSlide+xml"/>
  <Override PartName="/ppt/tags/tag47.xml" ContentType="application/vnd.openxmlformats-officedocument.presentationml.tags+xml"/>
  <Override PartName="/ppt/notesSlides/notesSlide45.xml" ContentType="application/vnd.openxmlformats-officedocument.presentationml.notesSlide+xml"/>
  <Override PartName="/ppt/tags/tag48.xml" ContentType="application/vnd.openxmlformats-officedocument.presentationml.tags+xml"/>
  <Override PartName="/ppt/notesSlides/notesSlide46.xml" ContentType="application/vnd.openxmlformats-officedocument.presentationml.notesSlide+xml"/>
  <Override PartName="/ppt/tags/tag49.xml" ContentType="application/vnd.openxmlformats-officedocument.presentationml.tags+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1702" r:id="rId2"/>
    <p:sldId id="1703" r:id="rId3"/>
    <p:sldId id="3451" r:id="rId4"/>
    <p:sldId id="1553" r:id="rId5"/>
    <p:sldId id="1805" r:id="rId6"/>
    <p:sldId id="1806" r:id="rId7"/>
    <p:sldId id="1842" r:id="rId8"/>
    <p:sldId id="1843" r:id="rId9"/>
    <p:sldId id="1812" r:id="rId10"/>
    <p:sldId id="1814" r:id="rId11"/>
    <p:sldId id="1809" r:id="rId12"/>
    <p:sldId id="1844" r:id="rId13"/>
    <p:sldId id="1845" r:id="rId14"/>
    <p:sldId id="1555" r:id="rId15"/>
    <p:sldId id="1704" r:id="rId16"/>
    <p:sldId id="1558" r:id="rId17"/>
    <p:sldId id="1706" r:id="rId18"/>
    <p:sldId id="1709" r:id="rId19"/>
    <p:sldId id="1820" r:id="rId20"/>
    <p:sldId id="1715" r:id="rId21"/>
    <p:sldId id="1566" r:id="rId22"/>
    <p:sldId id="1841" r:id="rId23"/>
    <p:sldId id="1714" r:id="rId24"/>
    <p:sldId id="1717" r:id="rId25"/>
    <p:sldId id="1719" r:id="rId26"/>
    <p:sldId id="1593" r:id="rId27"/>
    <p:sldId id="1846" r:id="rId28"/>
    <p:sldId id="1848" r:id="rId29"/>
    <p:sldId id="1849" r:id="rId30"/>
    <p:sldId id="1591" r:id="rId31"/>
    <p:sldId id="1587" r:id="rId32"/>
    <p:sldId id="1725" r:id="rId33"/>
    <p:sldId id="1579" r:id="rId34"/>
    <p:sldId id="1573" r:id="rId35"/>
    <p:sldId id="1731" r:id="rId36"/>
    <p:sldId id="1583" r:id="rId37"/>
    <p:sldId id="1571" r:id="rId38"/>
    <p:sldId id="1581" r:id="rId39"/>
    <p:sldId id="1727" r:id="rId40"/>
    <p:sldId id="1575" r:id="rId41"/>
    <p:sldId id="1577" r:id="rId42"/>
    <p:sldId id="1729" r:id="rId43"/>
    <p:sldId id="1595" r:id="rId44"/>
    <p:sldId id="1597" r:id="rId45"/>
    <p:sldId id="1822" r:id="rId46"/>
    <p:sldId id="1598" r:id="rId47"/>
    <p:sldId id="258"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idaa El Masri" initials="NEM" lastIdx="52" clrIdx="0">
    <p:extLst>
      <p:ext uri="{19B8F6BF-5375-455C-9EA6-DF929625EA0E}">
        <p15:presenceInfo xmlns:p15="http://schemas.microsoft.com/office/powerpoint/2012/main" userId="S-1-5-21-748366731-1357122860-3844146377-1341" providerId="AD"/>
      </p:ext>
    </p:extLst>
  </p:cmAuthor>
  <p:cmAuthor id="2" name="Tharwat Abed El Sater" initials="TAES" lastIdx="309" clrIdx="2">
    <p:extLst>
      <p:ext uri="{19B8F6BF-5375-455C-9EA6-DF929625EA0E}">
        <p15:presenceInfo xmlns:p15="http://schemas.microsoft.com/office/powerpoint/2012/main" userId="S::tharwat.abedelsater@qitabi.org::6baf5795-2fa8-499c-92f8-225bd53537dc" providerId="AD"/>
      </p:ext>
    </p:extLst>
  </p:cmAuthor>
  <p:cmAuthor id="9" name="Abdallah" initials="A" lastIdx="45" clrIdx="4">
    <p:extLst>
      <p:ext uri="{19B8F6BF-5375-455C-9EA6-DF929625EA0E}">
        <p15:presenceInfo xmlns:p15="http://schemas.microsoft.com/office/powerpoint/2012/main" userId="Abdallah" providerId="None"/>
      </p:ext>
    </p:extLst>
  </p:cmAuthor>
  <p:cmAuthor id="10" name="Nabiha Kaiss" initials="NK" lastIdx="112" clrIdx="3">
    <p:extLst>
      <p:ext uri="{19B8F6BF-5375-455C-9EA6-DF929625EA0E}">
        <p15:presenceInfo xmlns:p15="http://schemas.microsoft.com/office/powerpoint/2012/main" userId="S-1-5-21-748366731-1357122860-3844146377-1216" providerId="AD"/>
      </p:ext>
    </p:extLst>
  </p:cmAuthor>
  <p:cmAuthor id="11" name="Ruba El Nouaime" initials="REN" lastIdx="14" clrIdx="1">
    <p:extLst>
      <p:ext uri="{19B8F6BF-5375-455C-9EA6-DF929625EA0E}">
        <p15:presenceInfo xmlns:p15="http://schemas.microsoft.com/office/powerpoint/2012/main" userId="S-1-5-21-748366731-1357122860-3844146377-16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5273" autoAdjust="0"/>
  </p:normalViewPr>
  <p:slideViewPr>
    <p:cSldViewPr snapToGrid="0">
      <p:cViewPr varScale="1">
        <p:scale>
          <a:sx n="53" d="100"/>
          <a:sy n="53" d="100"/>
        </p:scale>
        <p:origin x="1810" y="43"/>
      </p:cViewPr>
      <p:guideLst/>
    </p:cSldViewPr>
  </p:slideViewPr>
  <p:notesTextViewPr>
    <p:cViewPr>
      <p:scale>
        <a:sx n="1" d="1"/>
        <a:sy n="1" d="1"/>
      </p:scale>
      <p:origin x="0" y="-29"/>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A1A1CA-8234-4E18-B10A-35E4BD1F18BC}" type="datetimeFigureOut">
              <a:rPr lang="en-US" smtClean="0"/>
              <a:t>2/27/2022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803D26-2042-495B-BC40-9C030D587D78}" type="slidenum">
              <a:rPr lang="en-US" smtClean="0"/>
              <a:t>‹#›</a:t>
            </a:fld>
            <a:endParaRPr lang="en-US"/>
          </a:p>
        </p:txBody>
      </p:sp>
    </p:spTree>
    <p:extLst>
      <p:ext uri="{BB962C8B-B14F-4D97-AF65-F5344CB8AC3E}">
        <p14:creationId xmlns:p14="http://schemas.microsoft.com/office/powerpoint/2010/main" val="3870952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الشّريحةِ كما هي</a:t>
            </a: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rtl="1">
              <a:lnSpc>
                <a:spcPct val="107000"/>
              </a:lnSpc>
              <a:spcBef>
                <a:spcPts val="0"/>
              </a:spcBef>
              <a:spcAft>
                <a:spcPts val="800"/>
              </a:spcAft>
              <a:buFont typeface="Arial" panose="020B0604020202020204" pitchFamily="34" charset="0"/>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يَ</a:t>
            </a:r>
            <a:r>
              <a:rPr lang="ar-SA" sz="1200" kern="1200" dirty="0">
                <a:solidFill>
                  <a:schemeClr val="tx1"/>
                </a:solidFill>
                <a:effectLst/>
                <a:latin typeface="Adobe Arabic" panose="02040503050201020203" pitchFamily="18" charset="-78"/>
                <a:ea typeface="+mn-ea"/>
                <a:cs typeface="Adobe Arabic" panose="02040503050201020203" pitchFamily="18" charset="-78"/>
              </a:rPr>
              <a:t>فه</a:t>
            </a:r>
            <a:r>
              <a:rPr lang="ar-LB" sz="1200" kern="1200" dirty="0">
                <a:solidFill>
                  <a:schemeClr val="tx1"/>
                </a:solidFill>
                <a:effectLst/>
                <a:latin typeface="Adobe Arabic" panose="02040503050201020203" pitchFamily="18" charset="-78"/>
                <a:ea typeface="+mn-ea"/>
                <a:cs typeface="Adobe Arabic" panose="02040503050201020203" pitchFamily="18" charset="-78"/>
              </a:rPr>
              <a:t>َ</a:t>
            </a:r>
            <a:r>
              <a:rPr lang="ar-SA" sz="1200" kern="1200" dirty="0">
                <a:solidFill>
                  <a:schemeClr val="tx1"/>
                </a:solidFill>
                <a:effectLst/>
                <a:latin typeface="Adobe Arabic" panose="02040503050201020203" pitchFamily="18" charset="-78"/>
                <a:ea typeface="+mn-ea"/>
                <a:cs typeface="Adobe Arabic" panose="02040503050201020203" pitchFamily="18" charset="-78"/>
              </a:rPr>
              <a:t>م النص</a:t>
            </a:r>
            <a:r>
              <a:rPr lang="ar-LB" sz="1200" kern="1200" dirty="0">
                <a:solidFill>
                  <a:schemeClr val="tx1"/>
                </a:solidFill>
                <a:effectLst/>
                <a:latin typeface="Adobe Arabic" panose="02040503050201020203" pitchFamily="18" charset="-78"/>
                <a:ea typeface="+mn-ea"/>
                <a:cs typeface="Adobe Arabic" panose="02040503050201020203" pitchFamily="18" charset="-78"/>
              </a:rPr>
              <a:t>ّ</a:t>
            </a:r>
            <a:r>
              <a:rPr lang="ar-SA" sz="1200" kern="1200" dirty="0">
                <a:solidFill>
                  <a:schemeClr val="tx1"/>
                </a:solidFill>
                <a:effectLst/>
                <a:latin typeface="Adobe Arabic" panose="02040503050201020203" pitchFamily="18" charset="-78"/>
                <a:ea typeface="+mn-ea"/>
                <a:cs typeface="Adobe Arabic" panose="02040503050201020203" pitchFamily="18" charset="-78"/>
              </a:rPr>
              <a:t> فهمًا مجملًا ثم</a:t>
            </a:r>
            <a:r>
              <a:rPr lang="ar-LB" sz="1200" kern="1200" dirty="0">
                <a:solidFill>
                  <a:schemeClr val="tx1"/>
                </a:solidFill>
                <a:effectLst/>
                <a:latin typeface="Adobe Arabic" panose="02040503050201020203" pitchFamily="18" charset="-78"/>
                <a:ea typeface="+mn-ea"/>
                <a:cs typeface="Adobe Arabic" panose="02040503050201020203" pitchFamily="18" charset="-78"/>
              </a:rPr>
              <a:t>ّ</a:t>
            </a:r>
            <a:r>
              <a:rPr lang="ar-SA" sz="1200" kern="1200" dirty="0">
                <a:solidFill>
                  <a:schemeClr val="tx1"/>
                </a:solidFill>
                <a:effectLst/>
                <a:latin typeface="Adobe Arabic" panose="02040503050201020203" pitchFamily="18" charset="-78"/>
                <a:ea typeface="+mn-ea"/>
                <a:cs typeface="Adobe Arabic" panose="02040503050201020203" pitchFamily="18" charset="-78"/>
              </a:rPr>
              <a:t> مفص</a:t>
            </a:r>
            <a:r>
              <a:rPr lang="ar-LB" sz="1200" kern="1200" dirty="0">
                <a:solidFill>
                  <a:schemeClr val="tx1"/>
                </a:solidFill>
                <a:effectLst/>
                <a:latin typeface="Adobe Arabic" panose="02040503050201020203" pitchFamily="18" charset="-78"/>
                <a:ea typeface="+mn-ea"/>
                <a:cs typeface="Adobe Arabic" panose="02040503050201020203" pitchFamily="18" charset="-78"/>
              </a:rPr>
              <a:t>َّ</a:t>
            </a:r>
            <a:r>
              <a:rPr lang="ar-SA" sz="1200" kern="1200" dirty="0">
                <a:solidFill>
                  <a:schemeClr val="tx1"/>
                </a:solidFill>
                <a:effectLst/>
                <a:latin typeface="Adobe Arabic" panose="02040503050201020203" pitchFamily="18" charset="-78"/>
                <a:ea typeface="+mn-ea"/>
                <a:cs typeface="Adobe Arabic" panose="02040503050201020203" pitchFamily="18" charset="-78"/>
              </a:rPr>
              <a:t>لًا.</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rtl="1">
              <a:lnSpc>
                <a:spcPct val="107000"/>
              </a:lnSpc>
              <a:spcBef>
                <a:spcPts val="0"/>
              </a:spcBef>
              <a:spcAft>
                <a:spcPts val="800"/>
              </a:spcAft>
              <a:buFont typeface="Arial" panose="020B0604020202020204" pitchFamily="34" charset="0"/>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يتوقّع مضمون القصّة من </a:t>
            </a:r>
            <a:r>
              <a:rPr lang="ar-SA" sz="1200" kern="1200" dirty="0">
                <a:solidFill>
                  <a:schemeClr val="tx1"/>
                </a:solidFill>
                <a:effectLst/>
                <a:latin typeface="Adobe Arabic" panose="02040503050201020203" pitchFamily="18" charset="-78"/>
                <a:ea typeface="+mn-ea"/>
                <a:cs typeface="Adobe Arabic" panose="02040503050201020203" pitchFamily="18" charset="-78"/>
              </a:rPr>
              <a:t>العنوان والغلاف</a:t>
            </a:r>
            <a:r>
              <a:rPr lang="ar-LB" sz="1200" kern="1200" dirty="0">
                <a:solidFill>
                  <a:schemeClr val="tx1"/>
                </a:solidFill>
                <a:effectLst/>
                <a:latin typeface="Adobe Arabic" panose="02040503050201020203" pitchFamily="18" charset="-78"/>
                <a:ea typeface="+mn-ea"/>
                <a:cs typeface="Adobe Arabic" panose="02040503050201020203" pitchFamily="18" charset="-78"/>
              </a:rPr>
              <a:t> مستخدمًا استراتيجيّة التوقُّع.</a:t>
            </a:r>
          </a:p>
          <a:p>
            <a:pPr marL="0" marR="0" lvl="0" indent="0" algn="r" rtl="1">
              <a:lnSpc>
                <a:spcPct val="107000"/>
              </a:lnSpc>
              <a:spcBef>
                <a:spcPts val="0"/>
              </a:spcBef>
              <a:spcAft>
                <a:spcPts val="800"/>
              </a:spcAft>
              <a:buFont typeface="Arial" panose="020B0604020202020204" pitchFamily="34" charset="0"/>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يتوقّع أحداث النصّ من السِّياق.</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خطوات درس الفهم القرائي:</a:t>
            </a:r>
          </a:p>
          <a:p>
            <a:pPr marL="228600" marR="0" lvl="0" indent="-228600" algn="r" defTabSz="914400" rtl="1" eaLnBrk="1" fontAlgn="auto" latinLnBrk="0" hangingPunct="1">
              <a:lnSpc>
                <a:spcPct val="100000"/>
              </a:lnSpc>
              <a:spcBef>
                <a:spcPts val="0"/>
              </a:spcBef>
              <a:spcAft>
                <a:spcPts val="0"/>
              </a:spcAft>
              <a:buClrTx/>
              <a:buSzTx/>
              <a:buFontTx/>
              <a:buAutoNum type="arabicPeriod"/>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ما قبل القراءة: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محادثة تمهيديّة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قراءة صورة الدرس وتوقُّع مضمونه من الصورة ومن العنوان.</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2. في أثناء القراءة: </a:t>
            </a:r>
          </a:p>
          <a:p>
            <a:pPr marL="171450" marR="0" lvl="0" indent="-171450" algn="r" defTabSz="914400" rtl="1" eaLnBrk="1" fontAlgn="auto" latinLnBrk="0" hangingPunct="1">
              <a:lnSpc>
                <a:spcPct val="100000"/>
              </a:lnSpc>
              <a:spcBef>
                <a:spcPts val="0"/>
              </a:spcBef>
              <a:spcAft>
                <a:spcPts val="0"/>
              </a:spcAft>
              <a:buClrTx/>
              <a:buSzTx/>
              <a:buFontTx/>
              <a:buChar char="-"/>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القراءة الصامتة لفقرة أو فقر مُحدّدة من النّص أو للنّصّ بأكمله. تليها الإجابة عن أسئلة مباشرة حول أفكار بارزة في النّصّ متعلّقة بتحديد الشخصيات والزمان والمكان... </a:t>
            </a:r>
          </a:p>
          <a:p>
            <a:pPr marL="171450" marR="0" lvl="0" indent="-171450" algn="r" defTabSz="914400" rtl="1" eaLnBrk="1" fontAlgn="auto" latinLnBrk="0" hangingPunct="1">
              <a:lnSpc>
                <a:spcPct val="100000"/>
              </a:lnSpc>
              <a:spcBef>
                <a:spcPts val="0"/>
              </a:spcBef>
              <a:spcAft>
                <a:spcPts val="0"/>
              </a:spcAft>
              <a:buClrTx/>
              <a:buSzTx/>
              <a:buFontTx/>
              <a:buChar char="-"/>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المعلِّم/ةالنموذجيّة والتفاعليّة مع النّصّ، يراعي فيها النطق السليم وضبط مخارج الحروف وحسن استخدام التّنغيم وعلامات الوقف والتّحكم بالصوت بحسب المعاني </a:t>
            </a:r>
          </a:p>
          <a:p>
            <a:pPr marL="171450" marR="0" lvl="0" indent="-171450" algn="r" defTabSz="914400" rtl="1" eaLnBrk="1" fontAlgn="auto" latinLnBrk="0" hangingPunct="1">
              <a:lnSpc>
                <a:spcPct val="100000"/>
              </a:lnSpc>
              <a:spcBef>
                <a:spcPts val="0"/>
              </a:spcBef>
              <a:spcAft>
                <a:spcPts val="0"/>
              </a:spcAft>
              <a:buClrTx/>
              <a:buSzTx/>
              <a:buFontTx/>
              <a:buChar char="-"/>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القراءة المقطعيّة للنّص، يتخلّلها طرح أسئلة لتوضيح المفردات والمعاني ومضمون الدرس وحثّ المتعلِّمين على التوقُّع من خلال الأحداث وإبداء رأي في الشخصيّات وتحليل الأحداث أو المضمون.</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قراءة صامتة من قبل المتعلّمين للنّصّ مرّة أخرى بهدف الإجابة عن الأسئلة.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أمّا بالنسبة للمتعلمين الذين لا يستطيعون القراءة باستقلالية يمكنهم الاستماع إلى النّصّ المسجّل قبل الإجابة عن الأسئلة أو أن تقدّموا لهم الدّعم الموجّه في مجموعة صغيرة لمساعدتهم على التّهجئة والقراءة.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يقرأ المتعلّمون النّصّ قراءة نموذجيّة (أدائيّة) ويتلقون التّغذيّة الراجعة.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3. بعد القراءة: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إجراء مناقشة للأفكار الواردة في النّص وربط النّص بالتجربة الشخصيّة للقارئ.</a:t>
            </a: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r" rtl="1">
              <a:lnSpc>
                <a:spcPct val="107000"/>
              </a:lnSpc>
              <a:spcBef>
                <a:spcPts val="0"/>
              </a:spcBef>
              <a:spcAft>
                <a:spcPts val="800"/>
              </a:spcAft>
              <a:buFont typeface="Arial" panose="020B0604020202020204" pitchFamily="34" charset="0"/>
              <a:buNone/>
            </a:pPr>
            <a:endParaRPr lang="ar-LB" sz="1200" b="1"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r" rtl="1">
              <a:lnSpc>
                <a:spcPct val="107000"/>
              </a:lnSpc>
              <a:spcBef>
                <a:spcPts val="0"/>
              </a:spcBef>
              <a:spcAft>
                <a:spcPts val="800"/>
              </a:spcAft>
              <a:buFont typeface="Arial" panose="020B0604020202020204" pitchFamily="34" charset="0"/>
              <a:buNone/>
            </a:pPr>
            <a:endParaRPr lang="ar-LB" sz="1200" b="1"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38855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الشَّريحَةِ كَما هِيَ.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011467-DF74-4702-88AA-33BFD136B2C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155274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الصّوتي1: والآن سأقوم بقراءة النّصّ قراءة نموذجيّة، اصغوا جيّدًا.</a:t>
            </a:r>
          </a:p>
          <a:p>
            <a:pPr marL="0" marR="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المعلِّم/ة النموذجيّة والتفاعليّة مع النّصّ، يراعي فيها النطق السليم وضبط مخارج الحروف وحسن استخدام التّنغيم وعلامات الوقف والتّحكم بالصوت بحسب المعاني.</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58097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المعلِّم/</a:t>
            </a:r>
            <a:r>
              <a:rPr lang="ar-LB" sz="1200" kern="1200" dirty="0" err="1">
                <a:solidFill>
                  <a:schemeClr val="tx1"/>
                </a:solidFill>
                <a:effectLst/>
                <a:latin typeface="Adobe Arabic" panose="02040503050201020203" pitchFamily="18" charset="-78"/>
                <a:ea typeface="+mn-ea"/>
                <a:cs typeface="Adobe Arabic" panose="02040503050201020203" pitchFamily="18" charset="-78"/>
              </a:rPr>
              <a:t>ةالنموذجيّة</a:t>
            </a:r>
            <a:r>
              <a:rPr lang="ar-LB" sz="1200" kern="1200" dirty="0">
                <a:solidFill>
                  <a:schemeClr val="tx1"/>
                </a:solidFill>
                <a:effectLst/>
                <a:latin typeface="Adobe Arabic" panose="02040503050201020203" pitchFamily="18" charset="-78"/>
                <a:ea typeface="+mn-ea"/>
                <a:cs typeface="Adobe Arabic" panose="02040503050201020203" pitchFamily="18" charset="-78"/>
              </a:rPr>
              <a:t> والتفاعليّة مع النّصّ، يراعي فيها النطق السليم وضبط مخارج الحروف وحسن استخدام التّنغيم وعلامات الوقف والتّحكم بالصوت بحسب المعاني.</a:t>
            </a:r>
          </a:p>
          <a:p>
            <a:pPr algn="r" rtl="1"/>
            <a:endParaRPr lang="en-US" sz="1200" b="1" kern="1200" dirty="0">
              <a:solidFill>
                <a:schemeClr val="tx1"/>
              </a:solidFill>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887503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المعلِّم/ة النموذجيّة والتفاعليّة مع النّصّ، يراعي فيها النطق السليم وضبط مخارج الحروف وحسن استخدام التّنغيم وعلامات الوقف والتّحكم بالصوت بحسب المعاني.</a:t>
            </a:r>
          </a:p>
          <a:p>
            <a:pPr algn="r" rtl="1"/>
            <a:endParaRPr lang="en-US" sz="1200" b="1" kern="1200" dirty="0">
              <a:solidFill>
                <a:schemeClr val="tx1"/>
              </a:solidFill>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18312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الصّوتي1: الْآنَ، سنقوم بقراءة مقطعيّة للنّص بهدف فهمه بشكل أفضل. </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الصّوتي2: عاقٍبَةُ الطَّمَعٍ</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الصّوتي3: </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ما ضدّ "سدَّ" في عبارة سدَّتِ الصّخرةُ المنفَذَ الوحيدَ؟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أجيبوا عن السؤال الآتي:</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الصّوتي4: ما معنى يُرَدِّدُ؟</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أجيبوا عن السؤال الآتي:</a:t>
            </a:r>
          </a:p>
          <a:p>
            <a:pPr marL="0" marR="0" lvl="0" indent="0" algn="r" defTabSz="914400" rtl="1"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في أثْناءِ قِراءَةِ هذِهِ الشَّريحَةِ، إِنْ كانَ هُنالِكَ تًوَقُّعٌ صَحيحٌ مِنْ تَوَقُّعاتِ التّلامِذَةِ الْمَكْتوبِ عَلى اللَّوْحِ، أشيروا إلَيْهِ لتُؤَكِّدوا تَوَقُّعَهم. أثنوا على عملهم بالقول: "أحسنتم! هذا التوقّعُ صحيحٌ."</a:t>
            </a:r>
          </a:p>
          <a:p>
            <a:pPr marL="0" marR="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القراءة المقطعيّة للنّص يتخلّلها طرح أسئلة لتوضيح المفردات والمعاني ومضمون الدرس وحثّ المتعلِّمين على التوقُّع من خلال الأحداث وإبداء رأي في الشخصيّات وتحليل الأحداث أو المضمون.</a:t>
            </a:r>
          </a:p>
          <a:p>
            <a:pPr algn="r" rtl="1"/>
            <a:endParaRPr lang="en-US" sz="1200" b="0" kern="1200" dirty="0">
              <a:solidFill>
                <a:schemeClr val="tx1"/>
              </a:solidFill>
              <a:latin typeface="+mn-lt"/>
              <a:ea typeface="+mn-ea"/>
              <a:cs typeface="+mn-cs"/>
            </a:endParaRPr>
          </a:p>
          <a:p>
            <a:pPr algn="r" rtl="1"/>
            <a:r>
              <a:rPr lang="ar-LB" baseline="0" dirty="0"/>
              <a:t>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97908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dirty="0"/>
              <a:t>ق</a:t>
            </a:r>
            <a:r>
              <a:rPr lang="ar-LB" sz="1200" kern="1200" dirty="0">
                <a:solidFill>
                  <a:schemeClr val="tx1"/>
                </a:solidFill>
                <a:effectLst/>
                <a:latin typeface="Adobe Arabic" panose="02040503050201020203" pitchFamily="18" charset="-78"/>
                <a:ea typeface="+mn-ea"/>
                <a:cs typeface="Adobe Arabic" panose="02040503050201020203" pitchFamily="18" charset="-78"/>
              </a:rPr>
              <a:t>ِراءَةُ الشَّريحَةِ كَما هِيَ. </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965565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الشَّريحَةِ كَما هِيَ.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baseline="0" dirty="0"/>
              <a:t>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86913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الصّوتي1: قراءة النّصّ.</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الصّوتي2: إذا كان الاسم "موعود" مُشتقًّا من الفعل وُعِدَ فمِن أيّ فعلٍ اشتُقّ الاسم "مَرفوض"</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أجيبوا عن السؤال الآتي:</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الصّوتي3: ما مَعْنى انْدَفَعَ؟</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أجيبوا عن السؤال الآتي:</a:t>
            </a:r>
          </a:p>
          <a:p>
            <a:pPr algn="r" rtl="1"/>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في أثْناءِ قِراءَةِ هذِهِ الشَّريحَةِ، إِنْ كانَ هُنالِكَ تًوَقُّعٌ صَحيحٌ مِنْ تَوَقُّعاتِ التّلامِذَةِ الْمَكْتوبِ عَلى اللَّوْحِ، أشيروا إلَيْهِ لتُؤَكِّدوا تَوَقُّعَهم. أثنوا على عملهم بالقول: "أحسنتم! هذا التوقّعُ صحيحٌ."</a:t>
            </a:r>
          </a:p>
          <a:p>
            <a:pPr marL="0" marR="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القراءة المقطعيّة للنّص يتخلّلها طرح أسئلة لتوضيح المفردات والمعاني ومضمون الدرس وحثّ المتعلِّمين على التوقُّع من خلال الأحداث وإبداء رأي في الشخصيّات وتحليل الأحداث أو المضمون.</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03181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الشَّريحَةِ كَما هِيَ. </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يُعطى المتعلّمون أمثلة متعدّدة عن الاشتقاقات كما في التّمرين أعلاه ليظهر لهم كيفيّة الاستناد إلى الوزن لتحديد الكلمة الصّحيحة.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30156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الشَّريحَةِ كَما هِيَ.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3257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a:t>
            </a:r>
            <a:endParaRPr lang="en-US"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طابَ يَوْمُكُمْ يا أَعِزّائي! أهلًا بِكُمْ في صَفِّ الْفَهْمِ الْقِرائِيِّ.</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بعد التّرحيب، يقدّم المعلّم/ة نشاطًا من أنشطة التّعلّم الاجتماعيّ الانفعاليّ المقترحة أو نشاطًا لغويًا ممهّدًا للدّرس الآتي أو مثبتًا لتعلّم سابق. يمكن الاستعانة بالأنشطة المدرجة في حقيبة "بالفصحى أحلى" وغيرها من الموارد التّربويّة.</a:t>
            </a:r>
          </a:p>
          <a:p>
            <a:pPr marL="0" marR="0" lvl="0" indent="0" algn="r" defTabSz="914400" rtl="1" eaLnBrk="1" fontAlgn="auto" latinLnBrk="0" hangingPunct="1">
              <a:lnSpc>
                <a:spcPct val="90000"/>
              </a:lnSpc>
              <a:spcBef>
                <a:spcPts val="0"/>
              </a:spcBef>
              <a:spcAft>
                <a:spcPts val="200"/>
              </a:spcAft>
              <a:buClr>
                <a:schemeClr val="accent1"/>
              </a:buClr>
              <a:buSzPct val="100000"/>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R="0" lvl="0" indent="0" algn="r" rtl="1" fontAlgn="auto">
              <a:lnSpc>
                <a:spcPct val="90000"/>
              </a:lnSpc>
              <a:spcAft>
                <a:spcPts val="200"/>
              </a:spcAft>
              <a:buClr>
                <a:schemeClr val="accent1"/>
              </a:buClr>
              <a:buSzPct val="100000"/>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بعد انهاء النشاط، يعلن المعلّم/ة هدف الحصّة.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endParaRPr lang="en-US" sz="12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6592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الصّوتي1: ماذا فَعَلَ عادِلٌ حينَ رَأَى أَكْداسَ الذَّهَبِ؟</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أجيبوا عن السّؤالِ الآتي:</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الصّوتي2: ما معنى مفردة حفنة في الجملة الآتية: " أَسْرِعْ يا عادِلُ سَتُصْبِحُ غَنِيًّا....تِسْعُ دَقَّاتٍ.... عَشْرٌ....هذِهِ الْحَفْنَةُ بَعْدُ"..."؟</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أجيبوا عن السّؤالِ الآتي:</a:t>
            </a: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في أثْناءِ قِراءَةِ هذِهِ الشَّريحَةِ، إِنْ كانَ هُنالِكَ تًوَقُّعٌ صَحيحٌ مِنْ تَوَقُّعاتِ التّلامِذَةِ الْمَكْتوبِ عَلى اللَّوْحِ، أشيروا إلَيْهِ لتُؤَكِّدوا تَوَقُّعَهم. أثنوا على عملهم بالقول: "أحسنتم! هذا التوقّعُ صحيحٌ."</a:t>
            </a:r>
          </a:p>
          <a:p>
            <a:pPr marL="0" marR="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القراءة المقطعيّة للنّص يتخلّلها طرح أسئلة لتوضيح المفردات والمعاني ومضمون الدرس وحثّ المتعلِّمين على التوقُّع من خلال الأحداث وإبداء رأي في الشخصيّات وتحليل الأحداث أو المضمون.</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61239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الشَّريحَةِ كَما هِيَ.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751173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الشَّريحَةِ كَما هِيَ.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882552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الصّوتي2: ماذا كانَ عادِلٌ يَقولُ وَهُوَ يَصْرُخُ؟ </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أجيبوا عن السّؤالِ الآتي:</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الصّوتي3: إذا كان الاسم طمّاع مشتقًا منَ الفعل طمع، ممّ اشتقّ الاسم علّام؟ </a:t>
            </a:r>
          </a:p>
          <a:p>
            <a:pPr marL="0" marR="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الصّوتي4: ما نَوْعُ كُلِّ جملةٍ مِنَ الجملِ الآتيّة؟ </a:t>
            </a:r>
          </a:p>
          <a:p>
            <a:pPr marL="0" marR="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في أثْناءِ قِراءَةِ هذِهِ الشَّريحَةِ، إِنْ كانَ هُنالِكَ تًوَقُّعٌ صَحيحٌ مِنْ تَوَقُّعاتِ التّلامِذَةِ الْمَكْتوبِ عَلى اللَّوْحِ، أشيروا إلَيْهِ لتُؤَكِّدوا تَوَقُّعَهم. أثنوا على عملهم بالقول: "أحسنتم! هذا التوقّعُ صحيحٌ."</a:t>
            </a:r>
          </a:p>
          <a:p>
            <a:pPr marL="0" marR="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القراءة المقطعيّة للنّص يتخلّلها طرح أسئلة لتوضيح المفردات والمعاني ومضمون الدرس وحثّ المتعلِّمين على التوقُّع من خلال الأحداث وإبداء رأي في الشخصيّات وتحليل الأحداث أو المضمون.</a:t>
            </a:r>
          </a:p>
          <a:p>
            <a:pPr algn="r" rtl="1"/>
            <a:r>
              <a:rPr lang="ar-LB" baseline="0" dirty="0"/>
              <a:t> </a:t>
            </a: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593333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الشَّريحَةِ كَما هِيَ. </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980017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قِراءَةُ الشَّريحَةِ كَما هِيَ.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يُعطى المتعلمون أمثلة متعددة عن الاشتقاقات كما في التمرين أعلاه ليظهر لهم كيفية الاستناد إلى الوزن لتحديد الكلمة الصحيحة.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710243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ما نَوْعُ كُلِّ جملةٍ مِنَ الجملِ الآتيّة؟ </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اُرْبُطْ بِسَهْمٍ بَيْنَ الْعَمودَيْنِ </a:t>
            </a: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t" latinLnBrk="0" hangingPunct="1">
              <a:lnSpc>
                <a:spcPct val="120000"/>
              </a:lnSpc>
              <a:spcBef>
                <a:spcPts val="600"/>
              </a:spcBef>
              <a:spcAft>
                <a:spcPts val="60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آهٍ ما أَثْقَلَهُ!                                            جُمْلَةٌ اِسْتِفْهامِيَّةٌ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algn="r" rtl="1" eaLnBrk="1" fontAlgn="t" latinLnBrk="0" hangingPunct="1">
              <a:lnSpc>
                <a:spcPct val="120000"/>
              </a:lnSpc>
              <a:spcBef>
                <a:spcPts val="600"/>
              </a:spcBef>
              <a:spcAft>
                <a:spcPts val="600"/>
              </a:spcAft>
            </a:pPr>
            <a:r>
              <a:rPr lang="ar-LB" sz="1200" kern="1200" dirty="0">
                <a:solidFill>
                  <a:schemeClr val="tx1"/>
                </a:solidFill>
                <a:effectLst/>
                <a:latin typeface="Adobe Arabic" panose="02040503050201020203" pitchFamily="18" charset="-78"/>
                <a:ea typeface="+mn-ea"/>
                <a:cs typeface="Adobe Arabic" panose="02040503050201020203" pitchFamily="18" charset="-78"/>
              </a:rPr>
              <a:t>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20000"/>
              </a:lnSpc>
              <a:spcBef>
                <a:spcPts val="600"/>
              </a:spcBef>
              <a:spcAft>
                <a:spcPts val="60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اِنْطَلَقَ عادِلٌ كَالسَّهْمِ.                                جُمْلَةٌ تَعَجُّبِيَّةٌ</a:t>
            </a:r>
            <a:r>
              <a:rPr lang="ar-LB" altLang="en-US" sz="1200" kern="1200" dirty="0">
                <a:solidFill>
                  <a:schemeClr val="tx1"/>
                </a:solidFill>
                <a:effectLst/>
                <a:latin typeface="Adobe Arabic" panose="02040503050201020203" pitchFamily="18" charset="-78"/>
                <a:ea typeface="+mn-ea"/>
                <a:cs typeface="Adobe Arabic" panose="02040503050201020203" pitchFamily="18" charset="-78"/>
              </a:rPr>
              <a:t>  </a:t>
            </a:r>
            <a:endParaRPr lang="en-G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rtl="1" eaLnBrk="1" fontAlgn="auto" latinLnBrk="0" hangingPunct="1">
              <a:lnSpc>
                <a:spcPct val="120000"/>
              </a:lnSpc>
              <a:spcBef>
                <a:spcPts val="600"/>
              </a:spcBef>
              <a:spcAft>
                <a:spcPts val="600"/>
              </a:spcAft>
            </a:pPr>
            <a:r>
              <a:rPr lang="ar-LB" sz="1200" kern="1200" dirty="0">
                <a:solidFill>
                  <a:schemeClr val="tx1"/>
                </a:solidFill>
                <a:effectLst/>
                <a:latin typeface="Adobe Arabic" panose="02040503050201020203" pitchFamily="18" charset="-78"/>
                <a:ea typeface="+mn-ea"/>
                <a:cs typeface="Adobe Arabic" panose="02040503050201020203" pitchFamily="18" charset="-78"/>
              </a:rPr>
              <a:t>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20000"/>
              </a:lnSpc>
              <a:spcBef>
                <a:spcPts val="600"/>
              </a:spcBef>
              <a:spcAft>
                <a:spcPts val="60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وَهُوَ يَغْرُفُ مِنَ الْكَنْزِ بِيَدَيْهِ.                        جُمْلَةٌ إخباريّة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algn="r" rtl="1" eaLnBrk="1" fontAlgn="t" latinLnBrk="0" hangingPunct="1">
              <a:lnSpc>
                <a:spcPct val="120000"/>
              </a:lnSpc>
              <a:spcBef>
                <a:spcPts val="600"/>
              </a:spcBef>
              <a:spcAft>
                <a:spcPts val="600"/>
              </a:spcAft>
            </a:pP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20000"/>
              </a:lnSpc>
              <a:spcBef>
                <a:spcPts val="600"/>
              </a:spcBef>
              <a:spcAft>
                <a:spcPts val="60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آهٍ مَا هذا الْبَريقُ؟                                      تَشْبيهٌ</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algn="r" rtl="1" eaLnBrk="1" fontAlgn="t" latinLnBrk="0" hangingPunct="1">
              <a:lnSpc>
                <a:spcPct val="120000"/>
              </a:lnSpc>
              <a:spcBef>
                <a:spcPts val="600"/>
              </a:spcBef>
              <a:spcAft>
                <a:spcPts val="600"/>
              </a:spcAft>
            </a:pP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2</a:t>
            </a: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ركزوا جيدًا</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063219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الصّوتي1: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بَعْدَ أَنِ اسْتَمَعْتُمْ إِلى شرح النّصّ، ستقومون باجراء قراءة صامتة له، وذلك بهدف الإجابة عن بَعْض الْأَسْئِلَةِ: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عَلَيْكُمْ أَنْ تُنْصِتوا إِلى السُّؤالِ وَإِلى الإِجاباتِ الْمُقْتَرَحَةِ.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ثُمَّ تَخْتاروا الْإِجابَةَ الصَّحيحَةَ.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الصوتي2: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انْتَبِهوا، توجَدُ إِجابَةٌ صَحيحَةٌ واحِدَةٌ.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التسجيل الصوتي3:</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في حالِ صَعٌبَتْ عَلَيْكُمِ الْإِجابَةُ، يُمْكِنُكُمْ إِعادَةُ الاسْتِماعِ إِلى قِراءَة النّصّ أو إجراء القراءة الصامتة مجدّدًا.</a:t>
            </a:r>
          </a:p>
          <a:p>
            <a:pPr marL="0" marR="0" lvl="0" indent="0" algn="r" defTabSz="914400" rtl="1" eaLnBrk="1" fontAlgn="auto" latinLnBrk="0" hangingPunct="1">
              <a:lnSpc>
                <a:spcPct val="100000"/>
              </a:lnSpc>
              <a:spcBef>
                <a:spcPts val="0"/>
              </a:spcBef>
              <a:spcAft>
                <a:spcPts val="0"/>
              </a:spcAft>
              <a:buClrTx/>
              <a:buSzTx/>
              <a:buFontTx/>
              <a:buNone/>
              <a:tabLst/>
              <a:defRPr/>
            </a:pP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يقوم المتعلّمون بقراءة صامتة للنّصّ بهدف الإجابة عن أسئلةٍ متعلّقة بالفهم غير المباشر وبالمعجم اللّغوي.</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أمّا بالنسبة للمتعلّمين الذين لا يستطيعون القراءة باستقلالية يمكنهم الاستماع إلى النّصّ المسجّل قبل الإجابة عن الأسئلة أو أن تقدّموا لهم الدّعم الموجّه في مجموعة صغيرة لمساعدتهم على التّهجئة والقراءة.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بعدها يقرأ المتعلّمون النّصّ قراءة نموذجيّة ويتلقّون التّغذيّة الراجعة.</a:t>
            </a:r>
          </a:p>
          <a:p>
            <a:pPr algn="r" rtl="1"/>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300841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يقوم المتعلّمون بقراءة صامتة للنّصّ بهدف الإجابة عن أسئلةٍ متعلّقة بالفهم غير المباشر وبالمعجم اللّغوي.</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أمّا بالنسبة للمتعلّمين الذين لا يستطيعون القراءة باستقلاليّة يمكنهم الاستماع إلى النّصّ المسجّل قبل الإجابة عن الأسئلة أو أن تقدّموا لهم الدّعم الموجّه في مجموعة صغيرة لمساعدتهم على التّهجئة والقراءة.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بعدها يقرأ المتعلّمون النّصّ قراءة نموذجيّة ويتلقّون التّغذيّة الراجعة.</a:t>
            </a:r>
          </a:p>
          <a:p>
            <a:pPr algn="r" rtl="1"/>
            <a:endParaRPr lang="en-US" sz="1200" b="1" kern="1200" dirty="0">
              <a:solidFill>
                <a:schemeClr val="tx1"/>
              </a:solidFill>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385382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يقوم المتعلّمون بقراءة صامتة للنّصّ بهدف الإجابة عن أسئلةٍ متعلّقة بالفهم غير المباشر وبالمعجم اللّغوي.</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أمّا بالنسبة للمتعلمين الذين لا يستطيعون القراءة باستقلالية يمكنهم الاستماع إلى النّصّ المسجّل قبل الإجابة عن الأسئلة أو أن تقدّموا لهم الدّعم الموجّه في مجموعة صغيرة لمساعدتهم على التّهجئة والقراءة.</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بعدها يقرأ المتعلّمون النّصّ قراءة نموذجيّة ويتلقّون التّغذيّة الراجعة.</a:t>
            </a:r>
          </a:p>
          <a:p>
            <a:pPr algn="r" rtl="1"/>
            <a:endParaRPr lang="en-US" sz="1200" b="1" kern="1200" dirty="0">
              <a:solidFill>
                <a:schemeClr val="tx1"/>
              </a:solidFill>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7975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تُقرأ هذه القصّة في الصّفّ أو في جلسة متزامنة على مراحل حيث يمكنكم قراءة صفحة أو عدة صفحات على أن يكون عدد الصفحات المقروءة تتلاءم ومستوى المتعلمين صفحتين في اليوم الواحد وتكملون القراءة في اليوم التالي وذلك حتى انتهاء القصّة. </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من الأفضل الانتهاء من قراءة القصة خلال مدة زمنية لا تتجاوز الأسبوع، لذا في حال كانت القصة طويلة من حيث الكمية، يمكن للمعلّم/ة اختيار فقر محددة من الصفحات فلا تتم قراءتها بكليتها، ولكن عند تحضير المعلّم/ة للقصة يختار المقاطع من الصفحات التي تحافظ على مضمون القصّة دون الاطالة وتجاوز الأسبوع لانهاءها. </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يمكنكم الاستعانة بملف القراءة الجهريّة لاختيار قصّة مناسبة من حيث المضمون والموضوع ومن أجل تقديم استراتيجيّة من استراتيجيات الفهم القرائي المناسبة لكلّ محور من المحاور.</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fld id="{D6EA0756-4184-4129-9573-976A65A526AA}" type="slidenum">
              <a:rPr lang="en-US" smtClean="0"/>
              <a:t>3</a:t>
            </a:fld>
            <a:endParaRPr lang="en-US"/>
          </a:p>
        </p:txBody>
      </p:sp>
    </p:spTree>
    <p:extLst>
      <p:ext uri="{BB962C8B-B14F-4D97-AF65-F5344CB8AC3E}">
        <p14:creationId xmlns:p14="http://schemas.microsoft.com/office/powerpoint/2010/main" val="9026037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ما مَعْنى كَلِمَةِ "أَكْداسِ" في جُمْلَةِ "وَفَجْأَةً أَدْهَشَهُ وَهْجُ أَكْدَاسِ الذَّهَبِ في الْغُرْفَةِ الْمُجَاوِرَةِ"؟</a:t>
            </a:r>
          </a:p>
          <a:p>
            <a:pPr marL="0" marR="0" lvl="0" indent="0" algn="r" defTabSz="914400" rtl="1" eaLnBrk="1" fontAlgn="auto" latinLnBrk="0" hangingPunct="1">
              <a:lnSpc>
                <a:spcPct val="15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الإجابة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معنى كلمة أكداس هو: أَطْنانٌ.</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معنى كلمة أكداس هو: أَكْوامٌ.</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معنى كلمة أكداس هو: أَكْياسٌ.</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معنى كلمة أكداس هو: علب.</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2</a:t>
            </a: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الإجابة الصحيحة من جديد</a:t>
            </a:r>
          </a:p>
          <a:p>
            <a:pPr marL="0" marR="0" indent="0" algn="r" defTabSz="914400" rtl="1"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algn="r" rtl="1"/>
            <a:endParaRPr lang="ar-LB" sz="1200" dirty="0">
              <a:solidFill>
                <a:schemeClr val="tx1"/>
              </a:solidFill>
            </a:endParaRPr>
          </a:p>
          <a:p>
            <a:endParaRPr lang="ar-LB" sz="1200" dirty="0">
              <a:solidFill>
                <a:schemeClr val="tx1"/>
              </a:solidFill>
            </a:endParaRPr>
          </a:p>
          <a:p>
            <a:endParaRPr lang="en-US" sz="1200" dirty="0">
              <a:solidFill>
                <a:schemeClr val="tx1"/>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36319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 ما مَعْنى كَلِمَةِ "الْحاسِمَة" في جُمْلَةِ وَ"َفِي اللَّحْظَةِ الْحَاسِمَةِ، تَرَكَ عادِلٌ كِيسَهُ عَلَى أَرْضِ الْمَغارَةِ"؟</a:t>
            </a:r>
          </a:p>
          <a:p>
            <a:pPr marL="0" marR="0" lvl="0" indent="0" algn="r" defTabSz="914400" rtl="1" eaLnBrk="1" fontAlgn="auto" latinLnBrk="0" hangingPunct="1">
              <a:lnSpc>
                <a:spcPct val="15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الإجابة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معنى كلمة الحاسمة هو: الْقاطِعَةُ.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معنى كلمة الحاسمة هو: النّافِذَةُ.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 معنى كلمة الحاسمة هو: الدقيقة.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معنى كلمة الحاسمة هو: الْمانِعَةُ.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2</a:t>
            </a: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الإجابة الصحيحة من جديد</a:t>
            </a: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53266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علامَ تدلُّ العِبارَةُ الّتي كانَ يُرَدِّدُها عادِلٌ "هذه الحفنة بعد"</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a:t>
            </a: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الإجابة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تدلُّ هذه العِبارَةُ على الطّمعِ.</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تدلُّ هذه العِبارَةُ على الفرَحِ.</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تدلُّ هذه العِبارَةُ على الدّهشةِ.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ctr"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تدلُّ هذه العِبارَةُ على التّفاؤُلِ.</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indent="0" algn="r" rtl="1">
              <a:lnSpc>
                <a:spcPct val="150000"/>
              </a:lnSpc>
              <a:buFont typeface="Courier New" panose="02070309020205020404" pitchFamily="49" charset="0"/>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الصّوتي2</a:t>
            </a:r>
          </a:p>
          <a:p>
            <a:pPr marL="0" indent="0" algn="just" rtl="1">
              <a:lnSpc>
                <a:spcPct val="150000"/>
              </a:lnSpc>
              <a:buFont typeface="Courier New" panose="02070309020205020404" pitchFamily="49" charset="0"/>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الإجابة الصحيحة من جديد.</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32536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p>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متى حَصَلَتْ مُغامَرَةُ عادِلٍ؟</a:t>
            </a:r>
          </a:p>
          <a:p>
            <a:pPr marL="0" marR="0" lvl="0" indent="0" algn="r" defTabSz="914400" rtl="1" eaLnBrk="1" fontAlgn="auto" latinLnBrk="0" hangingPunct="1">
              <a:lnSpc>
                <a:spcPct val="15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الإجابة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حصلت مغامرة عادل في وَضَحِ النَّهارِ.</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حصلت مغامرة عادل عِنْدَ مُنْتَصَفِ اللَّيْلِ.</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حصلت مغامرة عادل عِنْدَ غُروبِ الشَّمْسِ.</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حصلت مغامرة عادل عِنْدَ مَطْلَعِ الْفَجْرِ.</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2</a:t>
            </a: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الإجابة الصحيحة من جديد.</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a:p>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11895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عَلامَ دَلَّ الْعَجوزُ عادِلًا؟</a:t>
            </a:r>
          </a:p>
          <a:p>
            <a:pPr marL="0" marR="0" lvl="0" indent="0" algn="r" defTabSz="914400" rtl="1" eaLnBrk="1" fontAlgn="auto" latinLnBrk="0" hangingPunct="1">
              <a:lnSpc>
                <a:spcPct val="15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الإجابة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دلّ العجوز عادلًا عَلى صَخْرَةٍ تَسُدُّ بابَ مَغارَةٍ.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دلّ العجوز عادلًا عَلى أَكْداسِ الذَّهَبِ.</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دلّ العجوز عادلًا عَلى أَكْوامِ الْفِضَّةِ.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ctr"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دلّ العجوز عادلًا عَلى الْجَواهِرِ وَالْأَلْماسِ.</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2</a:t>
            </a: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الإجابة الصحيحة من جديد.</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95124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p>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ماذا </a:t>
            </a:r>
            <a:r>
              <a:rPr lang="ar-LB" sz="1200" kern="1200" dirty="0">
                <a:solidFill>
                  <a:schemeClr val="tx1"/>
                </a:solidFill>
                <a:effectLst/>
                <a:latin typeface="Adobe Arabic" panose="02040503050201020203" pitchFamily="18" charset="-78"/>
                <a:ea typeface="+mn-ea"/>
                <a:cs typeface="Adobe Arabic" panose="02040503050201020203" pitchFamily="18" charset="-78"/>
              </a:rPr>
              <a:t>فعل عادل عندما سمِعَ أولى دقّاتِ السّاعةِ</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a:t>
            </a:r>
          </a:p>
          <a:p>
            <a:pPr marL="0" marR="0" lvl="0" indent="0" algn="r" defTabSz="914400" rtl="1" eaLnBrk="1" fontAlgn="auto" latinLnBrk="0" hangingPunct="1">
              <a:lnSpc>
                <a:spcPct val="15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الاجابة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عندما سمع عادل أولى دقّات الساعة تَسلّقَ الجبلَ.</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عندما سمع عادل أولى دقّات الساعة أَزاحَ الصّخرةَ.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عندما سمع عادل أولى دقّات الساعة اندفعَ داخلَ المغارةِ كالسّهمِ.</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ctr"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عندما سمع عادل أولى دقّات الساعة أَفرغَ الكيسَ.</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indent="0" algn="just" rtl="0" eaLnBrk="1" fontAlgn="ctr" latinLnBrk="0" hangingPunct="1">
              <a:buFont typeface="Courier New" panose="02070309020205020404" pitchFamily="49" charset="0"/>
              <a:buNone/>
            </a:pPr>
            <a:r>
              <a:rPr lang="en-US" sz="1200" kern="1200" dirty="0">
                <a:solidFill>
                  <a:schemeClr val="tx1"/>
                </a:solidFill>
                <a:effectLst/>
                <a:latin typeface="Adobe Arabic" panose="02040503050201020203" pitchFamily="18" charset="-78"/>
                <a:ea typeface="+mn-ea"/>
                <a:cs typeface="Adobe Arabic" panose="02040503050201020203" pitchFamily="18" charset="-78"/>
              </a:rPr>
              <a:t>  </a:t>
            </a: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2</a:t>
            </a: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الإجابة الصحيحة من جديد.</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a:p>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65237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ماذا قَرَّرَ عادِلٌ عِنْدَما وَجَدَ الْكيسَ ثَقيلًا؟</a:t>
            </a:r>
          </a:p>
          <a:p>
            <a:pPr marL="0" marR="0" lvl="0" indent="0" algn="r" defTabSz="914400" rtl="1" eaLnBrk="1" fontAlgn="auto" latinLnBrk="0" hangingPunct="1">
              <a:lnSpc>
                <a:spcPct val="15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الاجابة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قرّر عادلٌ، عندما وجد الكيس ثقيلاً أَنْ يُفْرِغَ مِنْهُ قَليلًا.</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قرّر عادلٌ، عندما وجد الكيس ثقيلاً أَنْ يَتْرُكَ الْكيسَ عَلى أَرْضِ الْمَغارَةِ.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0" eaLnBrk="1" fontAlgn="ctr" latinLnBrk="0" hangingPunct="1"/>
            <a:r>
              <a:rPr lang="en-US" sz="1200" kern="1200" dirty="0">
                <a:solidFill>
                  <a:schemeClr val="tx1"/>
                </a:solidFill>
                <a:effectLst/>
                <a:latin typeface="Adobe Arabic" panose="02040503050201020203" pitchFamily="18" charset="-78"/>
                <a:ea typeface="+mn-ea"/>
                <a:cs typeface="Adobe Arabic" panose="02040503050201020203" pitchFamily="18" charset="-78"/>
              </a:rPr>
              <a:t>  </a:t>
            </a:r>
          </a:p>
          <a:p>
            <a:pPr algn="r" rtl="1" eaLnBrk="1" fontAlgn="ctr"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قرّر عادلٌ، عندما وجد الكيس ثقيلاً أَنْ يَحْمِلَهُ بِقُوَّةٍ وَعَزْمٍ.</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ctr"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قرّر عادلٌ، عندما وجد الكيس ثقيلاً أَنْ يَمْلَأَ كيسًا غَيْرَهُ بِالْجَواهِرِ فَقَطْ.</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rtl="0" eaLnBrk="1" fontAlgn="ctr" latinLnBrk="0" hangingPunct="1"/>
            <a:r>
              <a:rPr lang="en-US" sz="1200" kern="1200" dirty="0">
                <a:solidFill>
                  <a:schemeClr val="tx1"/>
                </a:solidFill>
                <a:effectLst/>
                <a:latin typeface="Adobe Arabic" panose="02040503050201020203" pitchFamily="18" charset="-78"/>
                <a:ea typeface="+mn-ea"/>
                <a:cs typeface="Adobe Arabic" panose="02040503050201020203" pitchFamily="18" charset="-78"/>
              </a:rPr>
              <a:t>  </a:t>
            </a: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2</a:t>
            </a: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الاجابة الصحيحة من جديد.</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51590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lvl="0" algn="r" rtl="1">
              <a:buClr>
                <a:srgbClr val="4472C4">
                  <a:lumMod val="75000"/>
                </a:srgbClr>
              </a:buClr>
              <a:buSzPct val="90000"/>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ما هِيَ الْعِبارَةُ الَّتي رَدَّدَتْها </a:t>
            </a:r>
            <a:r>
              <a:rPr lang="ar-LB" sz="1200" kern="1200" dirty="0">
                <a:solidFill>
                  <a:schemeClr val="tx1"/>
                </a:solidFill>
                <a:effectLst/>
                <a:latin typeface="Adobe Arabic" panose="02040503050201020203" pitchFamily="18" charset="-78"/>
                <a:ea typeface="+mn-ea"/>
                <a:cs typeface="Adobe Arabic" panose="02040503050201020203" pitchFamily="18" charset="-78"/>
              </a:rPr>
              <a:t>جنباتُ الوادي</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a:t>
            </a: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الإجابة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الْعِبارَةُ الَّتي ردّدتها جنباتُ الوادي هي: لَيْتَني وُلِدْتُ غَنِيًّا!</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الْعِبارَةُ الَّتي ردّدتها جنباتُ الوادي هي: أَنا طَمّاعٌ، أَنا طَمّاعٌ!</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الْعِبارَةُ الَّتي ردّدتها جنباتُ الوادي هي: ما اكْتَفَيْتُ بِالْقَليلِ فَخَسِرْتُ كُلَّ شَيْءٍ!</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ctr"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الْعِبارَةُ الَّتي ردّدتها جنباتُ الوادي هي: أُريدُ الذَّهَبَ وَالْأَلْماسَ!</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just"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الصّوتي2</a:t>
            </a: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الإجابة الصحيحة من جديد.</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a:p>
            <a:pPr algn="r" rtl="1"/>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62580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p>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أرتّب مَراحِل دُخولِ عادِلٍ الْمَغارَةَ</a:t>
            </a:r>
            <a:r>
              <a:rPr lang="ar-LB" sz="1200" kern="1200" dirty="0">
                <a:solidFill>
                  <a:schemeClr val="tx1"/>
                </a:solidFill>
                <a:effectLst/>
                <a:latin typeface="Adobe Arabic" panose="02040503050201020203" pitchFamily="18" charset="-78"/>
                <a:ea typeface="+mn-ea"/>
                <a:cs typeface="Adobe Arabic" panose="02040503050201020203" pitchFamily="18" charset="-78"/>
              </a:rPr>
              <a:t> حَسْبَ</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ترتيب تَسَلْسُلِها في النّصّ.</a:t>
            </a:r>
          </a:p>
          <a:p>
            <a:pPr marL="0" marR="0" lvl="0" indent="0" algn="r" defTabSz="914400" rtl="1" eaLnBrk="1" fontAlgn="auto" latinLnBrk="0" hangingPunct="1">
              <a:lnSpc>
                <a:spcPct val="15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الاجابة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الِاسْتِلْقاءُ أَمامَ بابِها – الِاسْتِماعُ إِلى ساعَةٍ غَريبَةٍ – اِنْزِياحُ الصَّخْرَةِ – الْمُغادَرَةُ قَبْلَ الدَّقَّةِ الْأَخيرَةِ.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72108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الصّوتي1:</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منِ المتكلّم في جملة " أسرعْ يا عادل ستصبحُ غنيًّا"؟</a:t>
            </a: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الإجابة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الزّبائنُ هم المتكلّمون.</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جنباتُ الوادي هي المتكلّمة.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ctr"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العَجوزُ هو المتكلّم.</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عادل نفْسُهُ هو المتكلّم.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just"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الصّوتي2</a:t>
            </a: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الإجابة الصحيحة من جديد.</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1373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التّسجيل الصّوتي1: الآن وبعد أن أنهينا قراءة القصّة ، سنقوم بنشاط محادثة حول الصّورة تمهيدًا لدرس الفهم القرائي</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الصّوتي2 :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بعد أن تعرّفنا إلى الطموح وكونه مفتاح من مفاتيح النجاح، أدعوكم إلى النّظر إلى الصورة وتبادل الآراء مع رفيقكم الذي يجلس بجواركم عن هذا اللاعب وطموحه.</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الصّوتي3 : </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والآن بعد أن تبادلتم الآراء أدعوكم أن يخبرني كلّ واحد منكم بكلمة أو عبارة عن طموح هذه الشخصيّة.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b="0" kern="1200" dirty="0">
              <a:solidFill>
                <a:schemeClr val="tx1"/>
              </a:solidFill>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911906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لِماذا فَقَدَ كَثيرونَ حَياتَهُمْ في الْمَغارَةِ؟</a:t>
            </a:r>
          </a:p>
          <a:p>
            <a:pPr marL="0" marR="0" lvl="0" indent="0" algn="r" defTabSz="914400" rtl="1" eaLnBrk="1" fontAlgn="auto" latinLnBrk="0" hangingPunct="1">
              <a:lnSpc>
                <a:spcPct val="15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الإجابة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فقد كثيرون حياتهم في المغارةِ لِأَنَّهُمْ ذَهَبوا وَحْدَهُمْ.</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فقد كثيرون حياتهم في المغارةِ لِأَنَّهُمْ تَسَلَّقوا الْجَبَلَ بِجُهْدٍ وَعَناءٍ.</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فقد كثيرون حياتهم في المغارةِ لِأَنَّهُمْ أَطالوا الْبَقاءَ.</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فقد كثيرون حياتهم في المغارةِ لِأَنَّهُمْ مَلَأوا الْأَكْياسَ جَواهِرَ.</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2</a:t>
            </a: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الإجابة الصحيحة من جديد.</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a:p>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45626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لِماذا كانَ قَلْبُ عادِلٍ يَخْفُقُ بِسُرْعَةٍ؟</a:t>
            </a:r>
          </a:p>
          <a:p>
            <a:pPr marL="0" marR="0" lvl="0" indent="0" algn="r" defTabSz="914400" rtl="1" eaLnBrk="1" fontAlgn="auto" latinLnBrk="0" hangingPunct="1">
              <a:lnSpc>
                <a:spcPct val="15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الاجابة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كان قلب عادل يخفق بسرعة لِأَنَّهُ كانَ تَعِبًا مِنَ الْبَحْثِ عَنِ الْكَنْزِ.</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كان قلب عادل يخفق بسرعة لِأَنَّهُ كانَ تعبًا من تسلّق الجبل.</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كان قلب عادل يخفق بسرعة لِأَنَّهُ كانَ مَريضًا وَلَمْ يَسْتَطِعِ الْبَحْثَ عَنِ الْكَنْزِ.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كان قلب عادل يخفق بسرعة لِأَنَّهُ كانَ يَنْتَظِرُ لَحْظَةَ الْحُصولِ عَلى الْكَنْزِ.</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2</a:t>
            </a: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الاجابة الصحيحة من جديد.</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a:p>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225607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p>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ما الخطرُ الّذي هدّدَ</a:t>
            </a:r>
            <a:r>
              <a:rPr lang="ar-LB" sz="1200" kern="1200" noProof="0" dirty="0">
                <a:solidFill>
                  <a:schemeClr val="tx1"/>
                </a:solidFill>
                <a:effectLst/>
                <a:latin typeface="Adobe Arabic" panose="02040503050201020203" pitchFamily="18" charset="-78"/>
                <a:ea typeface="+mn-ea"/>
                <a:cs typeface="Adobe Arabic" panose="02040503050201020203" pitchFamily="18" charset="-78"/>
              </a:rPr>
              <a:t> عادِلًا؟</a:t>
            </a:r>
          </a:p>
          <a:p>
            <a:pPr marL="0" marR="0" lvl="0" indent="0" algn="just" defTabSz="914400" rtl="1" eaLnBrk="1" fontAlgn="auto" latinLnBrk="0" hangingPunct="1">
              <a:lnSpc>
                <a:spcPct val="150000"/>
              </a:lnSpc>
              <a:spcBef>
                <a:spcPts val="1200"/>
              </a:spcBef>
              <a:spcAft>
                <a:spcPts val="200"/>
              </a:spcAft>
              <a:buClr>
                <a:srgbClr val="4A66AC"/>
              </a:buClr>
              <a:buSzPct val="100000"/>
              <a:buFont typeface="Courier New" panose="02070309020205020404" pitchFamily="49"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الإجابة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الخطر الّذي هدّد عادلاً هو: تسلّق الجبل.</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الخطر الّذي هدّد عادلاً هو: انسدادُ بابِ المغارةِ.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ctr"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الخطر الّذي هدّد عادلاً هو: الفقر والعوز.</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ctr"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الخطر الّذي هدّد عادلاً هو: ثقل أكياس الذّهبِ.</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50000"/>
              </a:lnSpc>
              <a:spcBef>
                <a:spcPts val="1200"/>
              </a:spcBef>
              <a:spcAft>
                <a:spcPts val="200"/>
              </a:spcAft>
              <a:buClr>
                <a:srgbClr val="4A66AC"/>
              </a:buClr>
              <a:buSzPct val="90000"/>
              <a:buFont typeface="Wingdings" panose="05000000000000000000" pitchFamily="2" charset="2"/>
              <a:buNone/>
              <a:tabLst/>
              <a:defRPr/>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2</a:t>
            </a: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الإجابة الصحيحة من جديد.</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a:p>
            <a:endParaRPr lang="en-US" sz="1200" dirty="0"/>
          </a:p>
          <a:p>
            <a:pPr marL="0" marR="0" indent="0" algn="r" defTabSz="914400" rtl="1" eaLnBrk="1" fontAlgn="auto" latinLnBrk="0" hangingPunct="1">
              <a:lnSpc>
                <a:spcPct val="100000"/>
              </a:lnSpc>
              <a:spcBef>
                <a:spcPts val="0"/>
              </a:spcBef>
              <a:spcAft>
                <a:spcPts val="0"/>
              </a:spcAft>
              <a:buClrTx/>
              <a:buSzTx/>
              <a:buFontTx/>
              <a:buNone/>
              <a:tabLst/>
              <a:defRPr/>
            </a:pPr>
            <a:endParaRPr lang="en-US" sz="1200" dirty="0"/>
          </a:p>
          <a:p>
            <a:pPr algn="r" rtl="1"/>
            <a:endParaRPr lang="en-US" sz="1200" dirty="0"/>
          </a:p>
          <a:p>
            <a:endParaRPr lang="en-US" sz="1200" dirty="0"/>
          </a:p>
          <a:p>
            <a:pPr algn="r" rtl="1"/>
            <a:r>
              <a:rPr lang="ar-LB" sz="1200" kern="1200" dirty="0">
                <a:solidFill>
                  <a:schemeClr val="tx1"/>
                </a:solidFill>
                <a:latin typeface="+mn-lt"/>
                <a:ea typeface="+mn-ea"/>
                <a:cs typeface="+mn-cs"/>
              </a:rPr>
              <a:t>.</a:t>
            </a:r>
            <a:endParaRPr lang="en-US" sz="1200" u="sng" dirty="0"/>
          </a:p>
          <a:p>
            <a:pPr marL="0" marR="0" indent="0" algn="r" defTabSz="914400" rtl="1" eaLnBrk="1" fontAlgn="auto" latinLnBrk="0" hangingPunct="1">
              <a:lnSpc>
                <a:spcPct val="100000"/>
              </a:lnSpc>
              <a:spcBef>
                <a:spcPts val="0"/>
              </a:spcBef>
              <a:spcAft>
                <a:spcPts val="0"/>
              </a:spcAft>
              <a:buClrTx/>
              <a:buSzTx/>
              <a:buFontTx/>
              <a:buNone/>
              <a:tabLst/>
              <a:defRPr/>
            </a:pPr>
            <a:endParaRPr lang="en-US" sz="1200" dirty="0"/>
          </a:p>
          <a:p>
            <a:pPr algn="r" rtl="1"/>
            <a:endParaRPr lang="en-US" sz="1200" dirty="0"/>
          </a:p>
          <a:p>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011594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ما الْعِبْرَةُ مِنَ النّصّ؟</a:t>
            </a:r>
          </a:p>
          <a:p>
            <a:pPr marL="0" marR="0" lvl="0" indent="0" algn="r" defTabSz="914400" rtl="1" eaLnBrk="1" fontAlgn="auto" latinLnBrk="0" hangingPunct="1">
              <a:lnSpc>
                <a:spcPct val="150000"/>
              </a:lnSpc>
              <a:spcBef>
                <a:spcPts val="1200"/>
              </a:spcBef>
              <a:spcAft>
                <a:spcPts val="200"/>
              </a:spcAft>
              <a:buClr>
                <a:srgbClr val="4A66AC"/>
              </a:buClr>
              <a:buSzPct val="100000"/>
              <a:buFont typeface="Tw Cen MT" panose="020B0602020104020603" pitchFamily="34" charset="0"/>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اضغطوا على الإجابة الصحيحة</a:t>
            </a:r>
            <a:endParaRPr lang="ar-LB" sz="1200" kern="1200" noProof="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العبرة من النصّ هي: الِاسْتِماعُ إِلى</a:t>
            </a:r>
            <a:r>
              <a:rPr lang="en-US" sz="1200" kern="1200" dirty="0">
                <a:solidFill>
                  <a:schemeClr val="tx1"/>
                </a:solidFill>
                <a:effectLst/>
                <a:latin typeface="Adobe Arabic" panose="02040503050201020203" pitchFamily="18" charset="-78"/>
                <a:ea typeface="+mn-ea"/>
                <a:cs typeface="Adobe Arabic" panose="02040503050201020203" pitchFamily="18" charset="-78"/>
              </a:rPr>
              <a:t> </a:t>
            </a:r>
            <a:r>
              <a:rPr lang="ar-LB" sz="1200" kern="1200" dirty="0">
                <a:solidFill>
                  <a:schemeClr val="tx1"/>
                </a:solidFill>
                <a:effectLst/>
                <a:latin typeface="Adobe Arabic" panose="02040503050201020203" pitchFamily="18" charset="-78"/>
                <a:ea typeface="+mn-ea"/>
                <a:cs typeface="Adobe Arabic" panose="02040503050201020203" pitchFamily="18" charset="-78"/>
              </a:rPr>
              <a:t>نَصائِحِ الْمُسِنّينَ.</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العبرة من النصّ هي: ضَرورَةُ السَّعْيِ لِلثَّرْوَةِ.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العبرة من النصّ هي: تَجَنُّبُ الطَّمَعِ.</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eaLnBrk="1" fontAlgn="auto" latinLnBrk="0" hangingPunct="1"/>
            <a:r>
              <a:rPr lang="ar-LB" sz="1200" kern="1200" dirty="0">
                <a:solidFill>
                  <a:schemeClr val="tx1"/>
                </a:solidFill>
                <a:effectLst/>
                <a:latin typeface="Adobe Arabic" panose="02040503050201020203" pitchFamily="18" charset="-78"/>
                <a:ea typeface="+mn-ea"/>
                <a:cs typeface="Adobe Arabic" panose="02040503050201020203" pitchFamily="18" charset="-78"/>
              </a:rPr>
              <a:t>العبرة من النصّ هي: عَدَمُ الْمُخاطَرَةِ.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a:t>
            </a:r>
            <a:r>
              <a:rPr lang="en-US" sz="1200" kern="1200" dirty="0">
                <a:solidFill>
                  <a:schemeClr val="tx1"/>
                </a:solidFill>
                <a:effectLst/>
                <a:latin typeface="Adobe Arabic" panose="02040503050201020203" pitchFamily="18" charset="-78"/>
                <a:ea typeface="+mn-ea"/>
                <a:cs typeface="Adobe Arabic" panose="02040503050201020203" pitchFamily="18" charset="-78"/>
              </a:rPr>
              <a:t>2</a:t>
            </a: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lnSpc>
                <a:spcPct val="150000"/>
              </a:lnSpc>
              <a:buFont typeface="Wingdings" panose="05000000000000000000" pitchFamily="2" charset="2"/>
              <a:buNone/>
            </a:pPr>
            <a:r>
              <a:rPr lang="ar-LB" sz="1200" kern="1200" dirty="0">
                <a:solidFill>
                  <a:schemeClr val="tx1"/>
                </a:solidFill>
                <a:effectLst/>
                <a:latin typeface="Adobe Arabic" panose="02040503050201020203" pitchFamily="18" charset="-78"/>
                <a:ea typeface="+mn-ea"/>
                <a:cs typeface="Adobe Arabic" panose="02040503050201020203" pitchFamily="18" charset="-78"/>
              </a:rPr>
              <a:t>اصغوا مجددًا إلى النّصّ أو قوموا بقراءته قراءة صامتة، واختاروا الإجابة الصحيحة من جديد.</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3500513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 </a:t>
            </a:r>
          </a:p>
          <a:p>
            <a:pPr algn="r" rtl="1">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كَيْفَ مَنَعَ طَمَعُ عادِلٍ تَحْقيقَ طُموحِهِ بِأَنْ يُصْبِحَ غَنِيًّا؟</a:t>
            </a:r>
          </a:p>
          <a:p>
            <a:pPr algn="r" rtl="1"/>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(مناقشة الإجابة من قبل المتعلّمين المتواجدين ضمن مجموعات)</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2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لقد أنهيتم العمل، عافاكم الله</a:t>
            </a: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شجّعوا التلامذة على إبداء رأيهم في القصّة ودعم آرائهم بحجج مناسبة أيّ ألّا نكتفي بقبول الإجابة نعم أو لا وإنما نطلب إليهم تعليل الإجابة.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ان كنتم تطبّقون هذا التمرين مع التلامذة في الصفّ،  اطلبوا اليهم أن يشكِّلوا فرقًا ثنائيّة ويخبر بعضهم بعضًا عن رأيه في القصة. </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نمذجوا الإجابة للتلامذة قبل أن تضعوهم في مجموعات.</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089910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هَلْ أَعْجَبَتْكُمُ الْقصَّةُ؟ اختاروا الْإِجابَةِ الَّتي تُناسِبُكُمْ</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نَعَمْ، أَعْجَبَتْني كَثيرًا.</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نَعَمْ، أَعْجَبَتْني قَليلًا.</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كَلّا، لَمْ تُعْجِبْني.</a:t>
            </a:r>
          </a:p>
          <a:p>
            <a:pPr algn="r" rtl="1"/>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شجّعوا التلامذة على إبداء رأيهم في القصّة ودعم آرائهم بحجج مناسبة أي ألّا نكتفي بقبول الإجابة بِنعم أو لا وإنما نطلب إليهم تعليل الإجابة.</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ان كنتم تطبِّقون هذا التمرين مع التلامذة في الصفِّ،  اطلبوا إليهم أن يشكلوا فرقًا ثنائيّة ويخبر بعضهم بعضًا عن رأيه في القِصَّة. </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نمذجوا الإجابة للتلامذة قبل أن تضعوهم في مجموعات.</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769974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1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هَلْ قَرَأْتُمْ قِصَّةً تصرّفت فيها الشّخصية بطمع؟ تحدّثوا عنها.</a:t>
            </a:r>
          </a:p>
          <a:p>
            <a:pPr algn="r" rtl="1">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أو قرأتم قصّة لم تستطع فيها الشخصية تحقيق طموحها ولماذا؟</a:t>
            </a:r>
          </a:p>
          <a:p>
            <a:pPr marL="0" indent="0" algn="r" rtl="1">
              <a:spcBef>
                <a:spcPts val="0"/>
              </a:spcBef>
              <a:spcAft>
                <a:spcPts val="600"/>
              </a:spcAft>
              <a:buNone/>
            </a:pPr>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 2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لقد أنهيتم العمل، عافاكم الله.</a:t>
            </a: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في حالِ كُنْتُمْ تُنْجِزونَ هذا النَّشاطَ مَعَ التَّلامِذَةِ في الصَّفِّ، خَصّصوا وَقْتًا لَهُمْ حَتّى يُخْبِروكُمْ عَنْ تَجارِبِهِمْ، وهكذا تعززون استراتيجية "الربط بتجربة مماثلة" لديهم. </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أَوْ اِسْتَمِعوا إِلى 2-3 مِنَ التَّلامِذَةِ ثُمَّ اطْلُبوا إِلَيْهُمْ أَنْ يُشَكِّلوا فِرَقًا ثُنائِيَّةً وَيُخْبِرُ بَعْضَهُمْ بَعْضًا عَنْ رأيهم في القصة. </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نمذجوا الإجابة للتلامذة قبل أن تضعوهم في مجموعات.</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67E13-77E3-49C1-AE2D-684752D4FE2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511885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26C1EC-D7D3-49D9-BBD5-B1B5175A9BA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73643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التّسجيل الصّوتي1: ماذا أَتَوَقَّعُ مِنَ العُنْوانِ والصُّورَةِ عَلى الغِلافِ؟</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الصّوتي2 :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قِصَّةُ الْيَوْمِ بِعُنْوانِ: "عاقِبَةُ الطَّمَعِ". تَأْليفُ جوزيف فاخوري، دارُ أدوكارت.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سَبَقَ وَتَعَلَّمْتُم أَنَّ َّلِكُلِّ قِصَّةٍ غِلافًا. الْيَوْمَ سَتَتَعَلَّمونَ كَيْفَ تتَوَقَّعونَ مِنَ الْغِلافِ ومن عنوان النّصّ، لِأَنَّ ذلِكَ يُساعِدُكُمْ على فَهْمِ قِصَّةِ النّصّ.</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الْآنَ أَقْرَأُ عُنْوانَ النّصّ: "عاقِبَةُ الطَّمَعِ". ماذا يُخْبِرُني هذا الْعُنْوانُ؟ (انتظار الإجابة المحتملة من بعض المتعلمين المتواجدين ضمن مجموعات)  رُبَّمَا يُخْبِرُني أنَّ هُناكَ شَخْصًا طَمّاعًا وَنَتيجَةُ طَمَعِهِ تَعَرَّضَ لِمُشْكِلَةٍ. </a:t>
            </a: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بَعْدَ ذلِكَ أَنْظُرُ إِلى الرُّسومِ،ِ ماذا أرى" (انتظار الإجابة المحتملة من بعض المتعلِّمين المتواجدين ضمن مجموعاتٍ): أرى ساعات عدّة موضوعة بشكلٍ غريب وكأنها قديمة جدًّا. فَأَتَوَقَّعُ .... (جمع التّوقعات من المتعلّمين)</a:t>
            </a:r>
          </a:p>
          <a:p>
            <a:pPr algn="r" rtl="1"/>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سَجِّلوا تَوَقُّعاتِ التَّلامِذَةِ عَلى اللَّوْحِ مِنْ أَجْلِ تَقْديمِ تَغْذِيةٍ راجِعَةٍ وَالتَّحَقُّقِ مِنَ التَّوَقُّعاتِ وَتُصويبِها.</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في حالِ كُنْتُمْ تَقومونَ بِالنَّشاطِ مُباشَرَةً مِعَ التَّلامِذَةِ،  اِطْرَحوا عَلَيْهِمِ السُّؤالَ الآتي: ماذا رَأَيْتُموني أَفْعَلُ؟ اِسْتَمِعوا جَيِّدًا لِلإِجاباتِ وَصَوِّبوها.</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هَدَفُ هذا النَّشاطِ هُو التَّأَكُّدُ مِنْ تَعْزيزِ تَطْبيقِ اسْتراتيجِيَّةِ التَّوَقُّعِ مِنْ غِلافِ النّصّ مِنْ خِلالِ طَرْحِ الْأَسْئِلَةِ عَلى التَّلامِذَةِ وَتَزْويدهمْ بِالتَّغْذِيَةِ الرّاجِعَةِ لِحَثِّهِمْ عَلى مَزيدٍ مِنَ التَّفْكيرِ وَتَقْديمِ التّوَقُّعاتِ.</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r>
              <a:rPr lang="ar-LB" sz="1200" kern="1200" dirty="0">
                <a:solidFill>
                  <a:schemeClr val="tx1"/>
                </a:solidFill>
                <a:effectLst/>
                <a:latin typeface="Adobe Arabic" panose="02040503050201020203" pitchFamily="18" charset="-78"/>
                <a:ea typeface="+mn-ea"/>
                <a:cs typeface="Adobe Arabic" panose="02040503050201020203" pitchFamily="18" charset="-78"/>
              </a:rPr>
              <a:t>في حالِ كُنْتُمْ تَقومونَ بِالنَّشاطِ مُباشَرَةً مَعَ التَّلامِذَةِ، سَجِّلوا تَوَقُّعاتِهِم عَلى اللَّوْحِ مِنْ أَجْلِ تَقْديمِ تَغْذِيَةٍ راجِعَةٍ وَمِنْ أَجْلِ التّحَقُّقِ لاحِقًا مِنَ التَّوَقُّعاتِ وَتَصْويبها في أَثْناءِ قِراءَةِ النّصّ.</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C467C1-6FB2-4A73-A497-41901D705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291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التّسجيل الصّوتي1: والآن بعد أن تعرّفنا إلى عنوان النّص وتوقّعنا أحداثَه من الصورة ومن العنوان، سوف تقومون بقراءة النّص قراءة صامتة، بعدها عليكم الإجابة عن أسئلة محدّدة.</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خلال القراءة ستظهر كلماتٌ ملوَّنَةٌ باللّون الأحمر. عند قراءتها يظهر تفسيرها في صندوق قاموس المعاني.</a:t>
            </a: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 </a:t>
            </a:r>
          </a:p>
          <a:p>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القراءة الصامتة لفقرة أو فقر مُحدّدة من النّص أو للنّصّ بأكمله. تليها الإجابة عن أسئلة مباشرة حول أفكار بارزة في النّصّ متعلّقة بتحديد الشخصيات والزمان والمكان... </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39409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القراءة الصامتة لفقرة أو فقر مُحدّدة من النّص أو للنّصّ بأكمله. تليها الإجابة عن أسئلة مباشرة حول أفكار بارزة في النّصّ متعلّقة بتحديد الشخصيات والزمان والمكان... </a:t>
            </a:r>
          </a:p>
          <a:p>
            <a:pPr algn="r" rtl="1"/>
            <a:endParaRPr lang="en-US" sz="1200" b="1" kern="1200" dirty="0">
              <a:solidFill>
                <a:schemeClr val="tx1"/>
              </a:solidFill>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83373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LB" sz="1200" kern="1200" dirty="0">
              <a:solidFill>
                <a:schemeClr val="tx1"/>
              </a:solidFill>
              <a:effectLst/>
              <a:latin typeface="Adobe Arabic" panose="02040503050201020203" pitchFamily="18" charset="-78"/>
              <a:ea typeface="+mn-ea"/>
              <a:cs typeface="Adobe Arabic" panose="02040503050201020203" pitchFamily="18"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تَوْجيهاتٌ لِلْمُعَلِّمِ/ةِ: </a:t>
            </a:r>
          </a:p>
          <a:p>
            <a:pPr marL="0" marR="0" lvl="0" indent="0" algn="r" defTabSz="914400" rtl="1" eaLnBrk="1" fontAlgn="auto" latinLnBrk="0" hangingPunct="1">
              <a:lnSpc>
                <a:spcPct val="100000"/>
              </a:lnSpc>
              <a:spcBef>
                <a:spcPts val="0"/>
              </a:spcBef>
              <a:spcAft>
                <a:spcPts val="0"/>
              </a:spcAft>
              <a:buClrTx/>
              <a:buSzTx/>
              <a:buFontTx/>
              <a:buNone/>
              <a:tabLst/>
              <a:defRPr/>
            </a:pPr>
            <a:r>
              <a:rPr lang="ar-LB" sz="1200" kern="1200" dirty="0">
                <a:solidFill>
                  <a:schemeClr val="tx1"/>
                </a:solidFill>
                <a:effectLst/>
                <a:latin typeface="Adobe Arabic" panose="02040503050201020203" pitchFamily="18" charset="-78"/>
                <a:ea typeface="+mn-ea"/>
                <a:cs typeface="Adobe Arabic" panose="02040503050201020203" pitchFamily="18" charset="-78"/>
              </a:rPr>
              <a:t>القراءة الصامتة لفقرة أو فقر مُحدّدة من النّص أو للنّصّ بأكمله. تليها الإجابة عن أسئلة مباشرة حول أفكار بارزة في النّصّ متعلّقة بتحديد الشخصيات والزمان والمكان... </a:t>
            </a:r>
          </a:p>
          <a:p>
            <a:pPr algn="r" rtl="1"/>
            <a:endParaRPr lang="en-US" sz="1200" b="1" kern="1200" dirty="0">
              <a:solidFill>
                <a:schemeClr val="tx1"/>
              </a:solidFill>
              <a:latin typeface="Adobe Arabic" panose="02040503050201020203" pitchFamily="18" charset="-78"/>
              <a:ea typeface="+mn-ea"/>
              <a:cs typeface="Adobe Arabic" panose="02040503050201020203" pitchFamily="18" charset="-78"/>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F71F23-C9E5-4DAB-B819-24FD6037F29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82912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LB" dirty="0"/>
              <a:t>قِ</a:t>
            </a:r>
            <a:r>
              <a:rPr lang="ar-LB" sz="1200" kern="1200" dirty="0">
                <a:solidFill>
                  <a:schemeClr val="tx1"/>
                </a:solidFill>
                <a:effectLst/>
                <a:latin typeface="Adobe Arabic" panose="02040503050201020203" pitchFamily="18" charset="-78"/>
                <a:ea typeface="+mn-ea"/>
                <a:cs typeface="Adobe Arabic" panose="02040503050201020203" pitchFamily="18" charset="-78"/>
              </a:rPr>
              <a:t>راءَةُ الشَّريحَةِ كَما هِيَ. </a:t>
            </a:r>
            <a:endParaRPr lang="en-US" sz="1200" kern="1200" dirty="0">
              <a:solidFill>
                <a:schemeClr val="tx1"/>
              </a:solidFill>
              <a:effectLst/>
              <a:latin typeface="Adobe Arabic" panose="02040503050201020203" pitchFamily="18" charset="-78"/>
              <a:ea typeface="+mn-ea"/>
              <a:cs typeface="Adobe Arabic" panose="02040503050201020203" pitchFamily="18" charset="-78"/>
            </a:endParaRPr>
          </a:p>
          <a:p>
            <a:pPr algn="r" rtl="1"/>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011467-DF74-4702-88AA-33BFD136B2C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83884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679CE90-3B74-4E03-8844-62B25B402416}"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6291A-0037-4863-8C6F-A07DFF5F635D}" type="slidenum">
              <a:rPr lang="en-US" smtClean="0"/>
              <a:t>‹#›</a:t>
            </a:fld>
            <a:endParaRPr lang="en-US"/>
          </a:p>
        </p:txBody>
      </p:sp>
    </p:spTree>
    <p:extLst>
      <p:ext uri="{BB962C8B-B14F-4D97-AF65-F5344CB8AC3E}">
        <p14:creationId xmlns:p14="http://schemas.microsoft.com/office/powerpoint/2010/main" val="1946609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79CE90-3B74-4E03-8844-62B25B402416}"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6291A-0037-4863-8C6F-A07DFF5F635D}" type="slidenum">
              <a:rPr lang="en-US" smtClean="0"/>
              <a:t>‹#›</a:t>
            </a:fld>
            <a:endParaRPr lang="en-US"/>
          </a:p>
        </p:txBody>
      </p:sp>
    </p:spTree>
    <p:extLst>
      <p:ext uri="{BB962C8B-B14F-4D97-AF65-F5344CB8AC3E}">
        <p14:creationId xmlns:p14="http://schemas.microsoft.com/office/powerpoint/2010/main" val="4252657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79CE90-3B74-4E03-8844-62B25B402416}"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6291A-0037-4863-8C6F-A07DFF5F635D}" type="slidenum">
              <a:rPr lang="en-US" smtClean="0"/>
              <a:t>‹#›</a:t>
            </a:fld>
            <a:endParaRPr lang="en-US"/>
          </a:p>
        </p:txBody>
      </p:sp>
    </p:spTree>
    <p:extLst>
      <p:ext uri="{BB962C8B-B14F-4D97-AF65-F5344CB8AC3E}">
        <p14:creationId xmlns:p14="http://schemas.microsoft.com/office/powerpoint/2010/main" val="1710871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شريحة فارغة">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E55269-41AE-4EEE-9803-B53009A7918B}"/>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86274" t="84401" r="2211" b="3525"/>
          <a:stretch/>
        </p:blipFill>
        <p:spPr>
          <a:xfrm rot="10800000">
            <a:off x="11072089" y="62149"/>
            <a:ext cx="1068275" cy="630621"/>
          </a:xfrm>
          <a:prstGeom prst="rect">
            <a:avLst/>
          </a:prstGeom>
        </p:spPr>
      </p:pic>
    </p:spTree>
    <p:custDataLst>
      <p:tags r:id="rId1"/>
    </p:custDataLst>
    <p:extLst>
      <p:ext uri="{BB962C8B-B14F-4D97-AF65-F5344CB8AC3E}">
        <p14:creationId xmlns:p14="http://schemas.microsoft.com/office/powerpoint/2010/main" val="33497711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Ribbon">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EC0EADC-0562-4078-8BA1-CA691BD95392}"/>
              </a:ext>
            </a:extLst>
          </p:cNvPr>
          <p:cNvSpPr>
            <a:spLocks noGrp="1"/>
          </p:cNvSpPr>
          <p:nvPr>
            <p:ph sz="quarter" idx="10"/>
          </p:nvPr>
        </p:nvSpPr>
        <p:spPr>
          <a:xfrm>
            <a:off x="0" y="585846"/>
            <a:ext cx="12192000" cy="640080"/>
          </a:xfrm>
          <a:solidFill>
            <a:srgbClr val="658DCD"/>
          </a:solidFill>
        </p:spPr>
        <p:txBody>
          <a:bodyPr lIns="0" tIns="0" rIns="640080" bIns="0" anchor="ctr" anchorCtr="0">
            <a:noAutofit/>
          </a:bodyPr>
          <a:lstStyle>
            <a:lvl1pPr marL="0" indent="0" algn="r" rtl="1">
              <a:lnSpc>
                <a:spcPct val="100000"/>
              </a:lnSpc>
              <a:spcBef>
                <a:spcPts val="0"/>
              </a:spcBef>
              <a:buNone/>
              <a:defRPr sz="3600" b="1">
                <a:solidFill>
                  <a:schemeClr val="bg1"/>
                </a:solidFill>
              </a:defRPr>
            </a:lvl1pPr>
          </a:lstStyle>
          <a:p>
            <a:pPr lvl="0"/>
            <a:endParaRPr lang="en-US" dirty="0"/>
          </a:p>
        </p:txBody>
      </p:sp>
      <p:sp>
        <p:nvSpPr>
          <p:cNvPr id="3" name="Content Placeholder 7">
            <a:extLst>
              <a:ext uri="{FF2B5EF4-FFF2-40B4-BE49-F238E27FC236}">
                <a16:creationId xmlns:a16="http://schemas.microsoft.com/office/drawing/2014/main" id="{C3297D86-AFC7-45D4-BFE7-8A13199BA2B8}"/>
              </a:ext>
            </a:extLst>
          </p:cNvPr>
          <p:cNvSpPr>
            <a:spLocks noGrp="1"/>
          </p:cNvSpPr>
          <p:nvPr>
            <p:ph sz="quarter" idx="11"/>
          </p:nvPr>
        </p:nvSpPr>
        <p:spPr>
          <a:xfrm>
            <a:off x="0" y="1225926"/>
            <a:ext cx="12192000" cy="640080"/>
          </a:xfrm>
          <a:solidFill>
            <a:srgbClr val="658DCD">
              <a:alpha val="50196"/>
            </a:srgbClr>
          </a:solidFill>
        </p:spPr>
        <p:txBody>
          <a:bodyPr lIns="0" tIns="0" rIns="640080" bIns="0" anchor="ctr" anchorCtr="0">
            <a:noAutofit/>
          </a:bodyPr>
          <a:lstStyle>
            <a:lvl1pPr marL="0" indent="0" algn="r" rtl="1">
              <a:lnSpc>
                <a:spcPct val="100000"/>
              </a:lnSpc>
              <a:spcBef>
                <a:spcPts val="0"/>
              </a:spcBef>
              <a:buNone/>
              <a:defRPr sz="3600" b="1">
                <a:solidFill>
                  <a:schemeClr val="tx1">
                    <a:lumMod val="65000"/>
                    <a:lumOff val="35000"/>
                  </a:schemeClr>
                </a:solidFill>
              </a:defRPr>
            </a:lvl1pPr>
          </a:lstStyle>
          <a:p>
            <a:pPr lvl="0"/>
            <a:endParaRPr lang="en-US" dirty="0"/>
          </a:p>
        </p:txBody>
      </p:sp>
    </p:spTree>
    <p:custDataLst>
      <p:tags r:id="rId1"/>
    </p:custDataLst>
    <p:extLst>
      <p:ext uri="{BB962C8B-B14F-4D97-AF65-F5344CB8AC3E}">
        <p14:creationId xmlns:p14="http://schemas.microsoft.com/office/powerpoint/2010/main" val="3826951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79CE90-3B74-4E03-8844-62B25B402416}"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6291A-0037-4863-8C6F-A07DFF5F635D}" type="slidenum">
              <a:rPr lang="en-US" smtClean="0"/>
              <a:t>‹#›</a:t>
            </a:fld>
            <a:endParaRPr lang="en-US"/>
          </a:p>
        </p:txBody>
      </p:sp>
    </p:spTree>
    <p:extLst>
      <p:ext uri="{BB962C8B-B14F-4D97-AF65-F5344CB8AC3E}">
        <p14:creationId xmlns:p14="http://schemas.microsoft.com/office/powerpoint/2010/main" val="393409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679CE90-3B74-4E03-8844-62B25B402416}" type="datetimeFigureOut">
              <a:rPr lang="en-US" smtClean="0"/>
              <a:t>2/27/2022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6291A-0037-4863-8C6F-A07DFF5F635D}" type="slidenum">
              <a:rPr lang="en-US" smtClean="0"/>
              <a:t>‹#›</a:t>
            </a:fld>
            <a:endParaRPr lang="en-US"/>
          </a:p>
        </p:txBody>
      </p:sp>
    </p:spTree>
    <p:extLst>
      <p:ext uri="{BB962C8B-B14F-4D97-AF65-F5344CB8AC3E}">
        <p14:creationId xmlns:p14="http://schemas.microsoft.com/office/powerpoint/2010/main" val="3466895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679CE90-3B74-4E03-8844-62B25B402416}"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A6291A-0037-4863-8C6F-A07DFF5F635D}" type="slidenum">
              <a:rPr lang="en-US" smtClean="0"/>
              <a:t>‹#›</a:t>
            </a:fld>
            <a:endParaRPr lang="en-US"/>
          </a:p>
        </p:txBody>
      </p:sp>
    </p:spTree>
    <p:extLst>
      <p:ext uri="{BB962C8B-B14F-4D97-AF65-F5344CB8AC3E}">
        <p14:creationId xmlns:p14="http://schemas.microsoft.com/office/powerpoint/2010/main" val="1200314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679CE90-3B74-4E03-8844-62B25B402416}" type="datetimeFigureOut">
              <a:rPr lang="en-US" smtClean="0"/>
              <a:t>2/27/2022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A6291A-0037-4863-8C6F-A07DFF5F635D}" type="slidenum">
              <a:rPr lang="en-US" smtClean="0"/>
              <a:t>‹#›</a:t>
            </a:fld>
            <a:endParaRPr lang="en-US"/>
          </a:p>
        </p:txBody>
      </p:sp>
    </p:spTree>
    <p:extLst>
      <p:ext uri="{BB962C8B-B14F-4D97-AF65-F5344CB8AC3E}">
        <p14:creationId xmlns:p14="http://schemas.microsoft.com/office/powerpoint/2010/main" val="2705289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679CE90-3B74-4E03-8844-62B25B402416}" type="datetimeFigureOut">
              <a:rPr lang="en-US" smtClean="0"/>
              <a:t>2/27/2022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A6291A-0037-4863-8C6F-A07DFF5F635D}" type="slidenum">
              <a:rPr lang="en-US" smtClean="0"/>
              <a:t>‹#›</a:t>
            </a:fld>
            <a:endParaRPr lang="en-US"/>
          </a:p>
        </p:txBody>
      </p:sp>
    </p:spTree>
    <p:extLst>
      <p:ext uri="{BB962C8B-B14F-4D97-AF65-F5344CB8AC3E}">
        <p14:creationId xmlns:p14="http://schemas.microsoft.com/office/powerpoint/2010/main" val="3781642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79CE90-3B74-4E03-8844-62B25B402416}" type="datetimeFigureOut">
              <a:rPr lang="en-US" smtClean="0"/>
              <a:t>2/27/2022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A6291A-0037-4863-8C6F-A07DFF5F635D}" type="slidenum">
              <a:rPr lang="en-US" smtClean="0"/>
              <a:t>‹#›</a:t>
            </a:fld>
            <a:endParaRPr lang="en-US"/>
          </a:p>
        </p:txBody>
      </p:sp>
    </p:spTree>
    <p:extLst>
      <p:ext uri="{BB962C8B-B14F-4D97-AF65-F5344CB8AC3E}">
        <p14:creationId xmlns:p14="http://schemas.microsoft.com/office/powerpoint/2010/main" val="2911718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679CE90-3B74-4E03-8844-62B25B402416}"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A6291A-0037-4863-8C6F-A07DFF5F635D}" type="slidenum">
              <a:rPr lang="en-US" smtClean="0"/>
              <a:t>‹#›</a:t>
            </a:fld>
            <a:endParaRPr lang="en-US"/>
          </a:p>
        </p:txBody>
      </p:sp>
    </p:spTree>
    <p:extLst>
      <p:ext uri="{BB962C8B-B14F-4D97-AF65-F5344CB8AC3E}">
        <p14:creationId xmlns:p14="http://schemas.microsoft.com/office/powerpoint/2010/main" val="1018670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679CE90-3B74-4E03-8844-62B25B402416}" type="datetimeFigureOut">
              <a:rPr lang="en-US" smtClean="0"/>
              <a:t>2/27/2022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A6291A-0037-4863-8C6F-A07DFF5F635D}" type="slidenum">
              <a:rPr lang="en-US" smtClean="0"/>
              <a:t>‹#›</a:t>
            </a:fld>
            <a:endParaRPr lang="en-US"/>
          </a:p>
        </p:txBody>
      </p:sp>
    </p:spTree>
    <p:extLst>
      <p:ext uri="{BB962C8B-B14F-4D97-AF65-F5344CB8AC3E}">
        <p14:creationId xmlns:p14="http://schemas.microsoft.com/office/powerpoint/2010/main" val="1459841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79CE90-3B74-4E03-8844-62B25B402416}" type="datetimeFigureOut">
              <a:rPr lang="en-US" smtClean="0"/>
              <a:t>2/27/2022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A6291A-0037-4863-8C6F-A07DFF5F635D}" type="slidenum">
              <a:rPr lang="en-US" smtClean="0"/>
              <a:t>‹#›</a:t>
            </a:fld>
            <a:endParaRPr lang="en-US"/>
          </a:p>
        </p:txBody>
      </p:sp>
    </p:spTree>
    <p:extLst>
      <p:ext uri="{BB962C8B-B14F-4D97-AF65-F5344CB8AC3E}">
        <p14:creationId xmlns:p14="http://schemas.microsoft.com/office/powerpoint/2010/main" val="3510677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3.xml"/><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2.svg"/><Relationship Id="rId2" Type="http://schemas.openxmlformats.org/officeDocument/2006/relationships/slideLayout" Target="../slideLayouts/slideLayout12.xml"/><Relationship Id="rId1" Type="http://schemas.openxmlformats.org/officeDocument/2006/relationships/tags" Target="../tags/tag12.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15.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17.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16.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18.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18.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20.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19.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2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4.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2.xml"/><Relationship Id="rId1" Type="http://schemas.openxmlformats.org/officeDocument/2006/relationships/tags" Target="../tags/tag22.xml"/></Relationships>
</file>

<file path=ppt/slides/_rels/slide21.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21.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23.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12.svg"/><Relationship Id="rId2" Type="http://schemas.openxmlformats.org/officeDocument/2006/relationships/slideLayout" Target="../slideLayouts/slideLayout12.xml"/><Relationship Id="rId1" Type="http://schemas.openxmlformats.org/officeDocument/2006/relationships/tags" Target="../tags/tag24.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2.xml"/><Relationship Id="rId1" Type="http://schemas.openxmlformats.org/officeDocument/2006/relationships/tags" Target="../tags/tag25.xml"/></Relationships>
</file>

<file path=ppt/slides/_rels/slide24.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24.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26.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jpeg"/></Relationships>
</file>

<file path=ppt/slides/_rels/slide25.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25.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27.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2.xml"/><Relationship Id="rId1" Type="http://schemas.openxmlformats.org/officeDocument/2006/relationships/tags" Target="../tags/tag28.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2.xml"/><Relationship Id="rId1" Type="http://schemas.openxmlformats.org/officeDocument/2006/relationships/tags" Target="../tags/tag2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2.xml"/><Relationship Id="rId1" Type="http://schemas.openxmlformats.org/officeDocument/2006/relationships/tags" Target="../tags/tag30.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2.xml"/><Relationship Id="rId1" Type="http://schemas.openxmlformats.org/officeDocument/2006/relationships/tags" Target="../tags/tag3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5.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7" Type="http://schemas.openxmlformats.org/officeDocument/2006/relationships/image" Target="../media/image12.svg"/><Relationship Id="rId2" Type="http://schemas.openxmlformats.org/officeDocument/2006/relationships/slideLayout" Target="../slideLayouts/slideLayout12.xml"/><Relationship Id="rId1" Type="http://schemas.openxmlformats.org/officeDocument/2006/relationships/tags" Target="../tags/tag32.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image" Target="../media/image12.svg"/><Relationship Id="rId2" Type="http://schemas.openxmlformats.org/officeDocument/2006/relationships/slideLayout" Target="../slideLayouts/slideLayout12.xml"/><Relationship Id="rId1" Type="http://schemas.openxmlformats.org/officeDocument/2006/relationships/tags" Target="../tags/tag33.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32.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34.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8.png"/></Relationships>
</file>

<file path=ppt/slides/_rels/slide33.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33.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35.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19.jpeg"/></Relationships>
</file>

<file path=ppt/slides/_rels/slide34.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34.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36.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20.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7" Type="http://schemas.openxmlformats.org/officeDocument/2006/relationships/image" Target="../media/image12.svg"/><Relationship Id="rId2" Type="http://schemas.openxmlformats.org/officeDocument/2006/relationships/slideLayout" Target="../slideLayouts/slideLayout12.xml"/><Relationship Id="rId1" Type="http://schemas.openxmlformats.org/officeDocument/2006/relationships/tags" Target="../tags/tag37.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7" Type="http://schemas.openxmlformats.org/officeDocument/2006/relationships/image" Target="../media/image12.svg"/><Relationship Id="rId2" Type="http://schemas.openxmlformats.org/officeDocument/2006/relationships/slideLayout" Target="../slideLayouts/slideLayout12.xml"/><Relationship Id="rId1" Type="http://schemas.openxmlformats.org/officeDocument/2006/relationships/tags" Target="../tags/tag38.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7" Type="http://schemas.openxmlformats.org/officeDocument/2006/relationships/image" Target="../media/image12.svg"/><Relationship Id="rId2" Type="http://schemas.openxmlformats.org/officeDocument/2006/relationships/slideLayout" Target="../slideLayouts/slideLayout12.xml"/><Relationship Id="rId1" Type="http://schemas.openxmlformats.org/officeDocument/2006/relationships/tags" Target="../tags/tag39.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2.xml"/><Relationship Id="rId1" Type="http://schemas.openxmlformats.org/officeDocument/2006/relationships/tags" Target="../tags/tag40.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7" Type="http://schemas.openxmlformats.org/officeDocument/2006/relationships/image" Target="../media/image12.svg"/><Relationship Id="rId2" Type="http://schemas.openxmlformats.org/officeDocument/2006/relationships/slideLayout" Target="../slideLayouts/slideLayout12.xml"/><Relationship Id="rId1" Type="http://schemas.openxmlformats.org/officeDocument/2006/relationships/tags" Target="../tags/tag41.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6.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40.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4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21.jpeg"/></Relationships>
</file>

<file path=ppt/slides/_rels/slide41.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41.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43.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22.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7" Type="http://schemas.openxmlformats.org/officeDocument/2006/relationships/image" Target="../media/image12.svg"/><Relationship Id="rId2" Type="http://schemas.openxmlformats.org/officeDocument/2006/relationships/slideLayout" Target="../slideLayouts/slideLayout12.xml"/><Relationship Id="rId1" Type="http://schemas.openxmlformats.org/officeDocument/2006/relationships/tags" Target="../tags/tag44.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7" Type="http://schemas.openxmlformats.org/officeDocument/2006/relationships/image" Target="../media/image12.svg"/><Relationship Id="rId2" Type="http://schemas.openxmlformats.org/officeDocument/2006/relationships/slideLayout" Target="../slideLayouts/slideLayout12.xml"/><Relationship Id="rId1" Type="http://schemas.openxmlformats.org/officeDocument/2006/relationships/tags" Target="../tags/tag45.xml"/><Relationship Id="rId6" Type="http://schemas.openxmlformats.org/officeDocument/2006/relationships/image" Target="../media/image11.png"/><Relationship Id="rId5" Type="http://schemas.openxmlformats.org/officeDocument/2006/relationships/image" Target="../media/image10.svg"/><Relationship Id="rId4" Type="http://schemas.openxmlformats.org/officeDocument/2006/relationships/image" Target="../media/image9.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2.xml"/><Relationship Id="rId1" Type="http://schemas.openxmlformats.org/officeDocument/2006/relationships/tags" Target="../tags/tag46.xml"/><Relationship Id="rId4" Type="http://schemas.openxmlformats.org/officeDocument/2006/relationships/image" Target="../media/image23.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2.xml"/><Relationship Id="rId1" Type="http://schemas.openxmlformats.org/officeDocument/2006/relationships/tags" Target="../tags/tag47.xml"/><Relationship Id="rId4" Type="http://schemas.openxmlformats.org/officeDocument/2006/relationships/image" Target="../media/image23.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2.xml"/><Relationship Id="rId1" Type="http://schemas.openxmlformats.org/officeDocument/2006/relationships/tags" Target="../tags/tag48.xml"/><Relationship Id="rId4" Type="http://schemas.openxmlformats.org/officeDocument/2006/relationships/image" Target="../media/image24.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tags" Target="../tags/tag49.xml"/><Relationship Id="rId5" Type="http://schemas.openxmlformats.org/officeDocument/2006/relationships/image" Target="../media/image26.png"/><Relationship Id="rId4" Type="http://schemas.openxmlformats.org/officeDocument/2006/relationships/image" Target="../media/image25.jp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10.xml"/></Relationships>
</file>

<file path=ppt/slides/_rels/slide9.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notesSlide" Target="../notesSlides/notesSlide9.xml"/><Relationship Id="rId7"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1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19F97E88-404B-4E12-9407-B40C88214A38}"/>
              </a:ext>
            </a:extLst>
          </p:cNvPr>
          <p:cNvPicPr>
            <a:picLocks noChangeAspect="1"/>
          </p:cNvPicPr>
          <p:nvPr/>
        </p:nvPicPr>
        <p:blipFill>
          <a:blip r:embed="rId4" cstate="print">
            <a:extLst>
              <a:ext uri="{96DAC541-7B7A-43D3-8B79-37D633B846F1}">
                <asvg:svgBlip xmlns:asvg="http://schemas.microsoft.com/office/drawing/2016/SVG/main" r:embed="rId5"/>
              </a:ext>
            </a:extLst>
          </a:blip>
          <a:stretch>
            <a:fillRect/>
          </a:stretch>
        </p:blipFill>
        <p:spPr>
          <a:xfrm>
            <a:off x="4953002" y="790049"/>
            <a:ext cx="2286000" cy="2438400"/>
          </a:xfrm>
          <a:prstGeom prst="rect">
            <a:avLst/>
          </a:prstGeom>
        </p:spPr>
      </p:pic>
      <p:sp>
        <p:nvSpPr>
          <p:cNvPr id="6" name="Rectangle 16">
            <a:extLst>
              <a:ext uri="{FF2B5EF4-FFF2-40B4-BE49-F238E27FC236}">
                <a16:creationId xmlns:a16="http://schemas.microsoft.com/office/drawing/2014/main" id="{1DD33966-7416-472E-BA2F-20F92CE3F396}"/>
              </a:ext>
            </a:extLst>
          </p:cNvPr>
          <p:cNvSpPr>
            <a:spLocks noChangeArrowheads="1"/>
          </p:cNvSpPr>
          <p:nvPr/>
        </p:nvSpPr>
        <p:spPr bwMode="gray">
          <a:xfrm>
            <a:off x="2460171" y="4102593"/>
            <a:ext cx="7271657" cy="1968007"/>
          </a:xfrm>
          <a:custGeom>
            <a:avLst/>
            <a:gdLst>
              <a:gd name="connsiteX0" fmla="*/ 0 w 7271657"/>
              <a:gd name="connsiteY0" fmla="*/ 0 h 1968007"/>
              <a:gd name="connsiteX1" fmla="*/ 806493 w 7271657"/>
              <a:gd name="connsiteY1" fmla="*/ 0 h 1968007"/>
              <a:gd name="connsiteX2" fmla="*/ 1612986 w 7271657"/>
              <a:gd name="connsiteY2" fmla="*/ 0 h 1968007"/>
              <a:gd name="connsiteX3" fmla="*/ 2274045 w 7271657"/>
              <a:gd name="connsiteY3" fmla="*/ 0 h 1968007"/>
              <a:gd name="connsiteX4" fmla="*/ 2862389 w 7271657"/>
              <a:gd name="connsiteY4" fmla="*/ 0 h 1968007"/>
              <a:gd name="connsiteX5" fmla="*/ 3450732 w 7271657"/>
              <a:gd name="connsiteY5" fmla="*/ 0 h 1968007"/>
              <a:gd name="connsiteX6" fmla="*/ 4257225 w 7271657"/>
              <a:gd name="connsiteY6" fmla="*/ 0 h 1968007"/>
              <a:gd name="connsiteX7" fmla="*/ 5063718 w 7271657"/>
              <a:gd name="connsiteY7" fmla="*/ 0 h 1968007"/>
              <a:gd name="connsiteX8" fmla="*/ 5797494 w 7271657"/>
              <a:gd name="connsiteY8" fmla="*/ 0 h 1968007"/>
              <a:gd name="connsiteX9" fmla="*/ 6458554 w 7271657"/>
              <a:gd name="connsiteY9" fmla="*/ 0 h 1968007"/>
              <a:gd name="connsiteX10" fmla="*/ 7271657 w 7271657"/>
              <a:gd name="connsiteY10" fmla="*/ 0 h 1968007"/>
              <a:gd name="connsiteX11" fmla="*/ 7271657 w 7271657"/>
              <a:gd name="connsiteY11" fmla="*/ 675682 h 1968007"/>
              <a:gd name="connsiteX12" fmla="*/ 7271657 w 7271657"/>
              <a:gd name="connsiteY12" fmla="*/ 1331685 h 1968007"/>
              <a:gd name="connsiteX13" fmla="*/ 7271657 w 7271657"/>
              <a:gd name="connsiteY13" fmla="*/ 1968007 h 1968007"/>
              <a:gd name="connsiteX14" fmla="*/ 6828747 w 7271657"/>
              <a:gd name="connsiteY14" fmla="*/ 1968007 h 1968007"/>
              <a:gd name="connsiteX15" fmla="*/ 6094971 w 7271657"/>
              <a:gd name="connsiteY15" fmla="*/ 1968007 h 1968007"/>
              <a:gd name="connsiteX16" fmla="*/ 5579344 w 7271657"/>
              <a:gd name="connsiteY16" fmla="*/ 1968007 h 1968007"/>
              <a:gd name="connsiteX17" fmla="*/ 4845568 w 7271657"/>
              <a:gd name="connsiteY17" fmla="*/ 1968007 h 1968007"/>
              <a:gd name="connsiteX18" fmla="*/ 4111792 w 7271657"/>
              <a:gd name="connsiteY18" fmla="*/ 1968007 h 1968007"/>
              <a:gd name="connsiteX19" fmla="*/ 3378015 w 7271657"/>
              <a:gd name="connsiteY19" fmla="*/ 1968007 h 1968007"/>
              <a:gd name="connsiteX20" fmla="*/ 2935105 w 7271657"/>
              <a:gd name="connsiteY20" fmla="*/ 1968007 h 1968007"/>
              <a:gd name="connsiteX21" fmla="*/ 2492195 w 7271657"/>
              <a:gd name="connsiteY21" fmla="*/ 1968007 h 1968007"/>
              <a:gd name="connsiteX22" fmla="*/ 1685702 w 7271657"/>
              <a:gd name="connsiteY22" fmla="*/ 1968007 h 1968007"/>
              <a:gd name="connsiteX23" fmla="*/ 1024643 w 7271657"/>
              <a:gd name="connsiteY23" fmla="*/ 1968007 h 1968007"/>
              <a:gd name="connsiteX24" fmla="*/ 0 w 7271657"/>
              <a:gd name="connsiteY24" fmla="*/ 1968007 h 1968007"/>
              <a:gd name="connsiteX25" fmla="*/ 0 w 7271657"/>
              <a:gd name="connsiteY25" fmla="*/ 1292325 h 1968007"/>
              <a:gd name="connsiteX26" fmla="*/ 0 w 7271657"/>
              <a:gd name="connsiteY26" fmla="*/ 695362 h 1968007"/>
              <a:gd name="connsiteX27" fmla="*/ 0 w 7271657"/>
              <a:gd name="connsiteY27"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7271657" h="1968007" fill="none" extrusionOk="0">
                <a:moveTo>
                  <a:pt x="0" y="0"/>
                </a:moveTo>
                <a:cubicBezTo>
                  <a:pt x="284609" y="-24822"/>
                  <a:pt x="445962" y="34040"/>
                  <a:pt x="806493" y="0"/>
                </a:cubicBezTo>
                <a:cubicBezTo>
                  <a:pt x="1167024" y="-34040"/>
                  <a:pt x="1253469" y="-21704"/>
                  <a:pt x="1612986" y="0"/>
                </a:cubicBezTo>
                <a:cubicBezTo>
                  <a:pt x="1972503" y="21704"/>
                  <a:pt x="2101869" y="1362"/>
                  <a:pt x="2274045" y="0"/>
                </a:cubicBezTo>
                <a:cubicBezTo>
                  <a:pt x="2446221" y="-1362"/>
                  <a:pt x="2703859" y="6961"/>
                  <a:pt x="2862389" y="0"/>
                </a:cubicBezTo>
                <a:cubicBezTo>
                  <a:pt x="3020919" y="-6961"/>
                  <a:pt x="3255073" y="-13773"/>
                  <a:pt x="3450732" y="0"/>
                </a:cubicBezTo>
                <a:cubicBezTo>
                  <a:pt x="3646391" y="13773"/>
                  <a:pt x="3959284" y="17934"/>
                  <a:pt x="4257225" y="0"/>
                </a:cubicBezTo>
                <a:cubicBezTo>
                  <a:pt x="4555166" y="-17934"/>
                  <a:pt x="4761533" y="-12559"/>
                  <a:pt x="5063718" y="0"/>
                </a:cubicBezTo>
                <a:cubicBezTo>
                  <a:pt x="5365903" y="12559"/>
                  <a:pt x="5444451" y="-17982"/>
                  <a:pt x="5797494" y="0"/>
                </a:cubicBezTo>
                <a:cubicBezTo>
                  <a:pt x="6150537" y="17982"/>
                  <a:pt x="6264912" y="14645"/>
                  <a:pt x="6458554" y="0"/>
                </a:cubicBezTo>
                <a:cubicBezTo>
                  <a:pt x="6652196" y="-14645"/>
                  <a:pt x="6991932" y="10086"/>
                  <a:pt x="7271657" y="0"/>
                </a:cubicBezTo>
                <a:cubicBezTo>
                  <a:pt x="7251575" y="299857"/>
                  <a:pt x="7287303" y="367818"/>
                  <a:pt x="7271657" y="675682"/>
                </a:cubicBezTo>
                <a:cubicBezTo>
                  <a:pt x="7256011" y="983546"/>
                  <a:pt x="7262823" y="1113703"/>
                  <a:pt x="7271657" y="1331685"/>
                </a:cubicBezTo>
                <a:cubicBezTo>
                  <a:pt x="7280491" y="1549667"/>
                  <a:pt x="7279285" y="1688025"/>
                  <a:pt x="7271657" y="1968007"/>
                </a:cubicBezTo>
                <a:cubicBezTo>
                  <a:pt x="7095927" y="1962265"/>
                  <a:pt x="6940141" y="1946673"/>
                  <a:pt x="6828747" y="1968007"/>
                </a:cubicBezTo>
                <a:cubicBezTo>
                  <a:pt x="6717353" y="1989342"/>
                  <a:pt x="6444233" y="1943852"/>
                  <a:pt x="6094971" y="1968007"/>
                </a:cubicBezTo>
                <a:cubicBezTo>
                  <a:pt x="5745709" y="1992162"/>
                  <a:pt x="5811082" y="1952078"/>
                  <a:pt x="5579344" y="1968007"/>
                </a:cubicBezTo>
                <a:cubicBezTo>
                  <a:pt x="5347606" y="1983936"/>
                  <a:pt x="5162495" y="1968702"/>
                  <a:pt x="4845568" y="1968007"/>
                </a:cubicBezTo>
                <a:cubicBezTo>
                  <a:pt x="4528641" y="1967312"/>
                  <a:pt x="4297920" y="1990247"/>
                  <a:pt x="4111792" y="1968007"/>
                </a:cubicBezTo>
                <a:cubicBezTo>
                  <a:pt x="3925664" y="1945767"/>
                  <a:pt x="3577388" y="1952327"/>
                  <a:pt x="3378015" y="1968007"/>
                </a:cubicBezTo>
                <a:cubicBezTo>
                  <a:pt x="3178642" y="1983687"/>
                  <a:pt x="3047716" y="1968372"/>
                  <a:pt x="2935105" y="1968007"/>
                </a:cubicBezTo>
                <a:cubicBezTo>
                  <a:pt x="2822494" y="1967643"/>
                  <a:pt x="2678600" y="1985328"/>
                  <a:pt x="2492195" y="1968007"/>
                </a:cubicBezTo>
                <a:cubicBezTo>
                  <a:pt x="2305790" y="1950687"/>
                  <a:pt x="1938245" y="2000585"/>
                  <a:pt x="1685702" y="1968007"/>
                </a:cubicBezTo>
                <a:cubicBezTo>
                  <a:pt x="1433159" y="1935429"/>
                  <a:pt x="1330506" y="1963408"/>
                  <a:pt x="1024643" y="1968007"/>
                </a:cubicBezTo>
                <a:cubicBezTo>
                  <a:pt x="718780" y="1972606"/>
                  <a:pt x="454183" y="1997606"/>
                  <a:pt x="0" y="1968007"/>
                </a:cubicBezTo>
                <a:cubicBezTo>
                  <a:pt x="-23705" y="1761888"/>
                  <a:pt x="-9" y="1620553"/>
                  <a:pt x="0" y="1292325"/>
                </a:cubicBezTo>
                <a:cubicBezTo>
                  <a:pt x="9" y="964097"/>
                  <a:pt x="-24264" y="917151"/>
                  <a:pt x="0" y="695362"/>
                </a:cubicBezTo>
                <a:cubicBezTo>
                  <a:pt x="24264" y="473573"/>
                  <a:pt x="3258" y="341913"/>
                  <a:pt x="0" y="0"/>
                </a:cubicBezTo>
                <a:close/>
              </a:path>
              <a:path w="7271657" h="1968007" stroke="0" extrusionOk="0">
                <a:moveTo>
                  <a:pt x="0" y="0"/>
                </a:moveTo>
                <a:cubicBezTo>
                  <a:pt x="158667" y="-17041"/>
                  <a:pt x="425224" y="-10675"/>
                  <a:pt x="661060" y="0"/>
                </a:cubicBezTo>
                <a:cubicBezTo>
                  <a:pt x="896896" y="10675"/>
                  <a:pt x="1150727" y="31645"/>
                  <a:pt x="1322119" y="0"/>
                </a:cubicBezTo>
                <a:cubicBezTo>
                  <a:pt x="1493511" y="-31645"/>
                  <a:pt x="1599649" y="4988"/>
                  <a:pt x="1765029" y="0"/>
                </a:cubicBezTo>
                <a:cubicBezTo>
                  <a:pt x="1930409" y="-4988"/>
                  <a:pt x="2303441" y="-24346"/>
                  <a:pt x="2498806" y="0"/>
                </a:cubicBezTo>
                <a:cubicBezTo>
                  <a:pt x="2694171" y="24346"/>
                  <a:pt x="3032092" y="28020"/>
                  <a:pt x="3305299" y="0"/>
                </a:cubicBezTo>
                <a:cubicBezTo>
                  <a:pt x="3578506" y="-28020"/>
                  <a:pt x="3611171" y="16906"/>
                  <a:pt x="3748209" y="0"/>
                </a:cubicBezTo>
                <a:cubicBezTo>
                  <a:pt x="3885247" y="-16906"/>
                  <a:pt x="4091970" y="-13166"/>
                  <a:pt x="4191119" y="0"/>
                </a:cubicBezTo>
                <a:cubicBezTo>
                  <a:pt x="4290268" y="13166"/>
                  <a:pt x="4412993" y="-87"/>
                  <a:pt x="4634029" y="0"/>
                </a:cubicBezTo>
                <a:cubicBezTo>
                  <a:pt x="4855065" y="87"/>
                  <a:pt x="5103411" y="9676"/>
                  <a:pt x="5222372" y="0"/>
                </a:cubicBezTo>
                <a:cubicBezTo>
                  <a:pt x="5341333" y="-9676"/>
                  <a:pt x="5548901" y="-24847"/>
                  <a:pt x="5737998" y="0"/>
                </a:cubicBezTo>
                <a:cubicBezTo>
                  <a:pt x="5927095" y="24847"/>
                  <a:pt x="6030272" y="13177"/>
                  <a:pt x="6253625" y="0"/>
                </a:cubicBezTo>
                <a:cubicBezTo>
                  <a:pt x="6476978" y="-13177"/>
                  <a:pt x="6897983" y="-25635"/>
                  <a:pt x="7271657" y="0"/>
                </a:cubicBezTo>
                <a:cubicBezTo>
                  <a:pt x="7258984" y="133838"/>
                  <a:pt x="7268398" y="341205"/>
                  <a:pt x="7271657" y="616642"/>
                </a:cubicBezTo>
                <a:cubicBezTo>
                  <a:pt x="7274916" y="892079"/>
                  <a:pt x="7298817" y="1028383"/>
                  <a:pt x="7271657" y="1312005"/>
                </a:cubicBezTo>
                <a:cubicBezTo>
                  <a:pt x="7244497" y="1595627"/>
                  <a:pt x="7284618" y="1741944"/>
                  <a:pt x="7271657" y="1968007"/>
                </a:cubicBezTo>
                <a:cubicBezTo>
                  <a:pt x="7015690" y="1987906"/>
                  <a:pt x="6837011" y="1974663"/>
                  <a:pt x="6610597" y="1968007"/>
                </a:cubicBezTo>
                <a:cubicBezTo>
                  <a:pt x="6384183" y="1961351"/>
                  <a:pt x="6184807" y="1972334"/>
                  <a:pt x="5876821" y="1968007"/>
                </a:cubicBezTo>
                <a:cubicBezTo>
                  <a:pt x="5568835" y="1963680"/>
                  <a:pt x="5467900" y="1962655"/>
                  <a:pt x="5288478" y="1968007"/>
                </a:cubicBezTo>
                <a:cubicBezTo>
                  <a:pt x="5109056" y="1973359"/>
                  <a:pt x="4905676" y="1963164"/>
                  <a:pt x="4772851" y="1968007"/>
                </a:cubicBezTo>
                <a:cubicBezTo>
                  <a:pt x="4640026" y="1972850"/>
                  <a:pt x="4364124" y="1946197"/>
                  <a:pt x="4111792" y="1968007"/>
                </a:cubicBezTo>
                <a:cubicBezTo>
                  <a:pt x="3859460" y="1989817"/>
                  <a:pt x="3715849" y="1972356"/>
                  <a:pt x="3596165" y="1968007"/>
                </a:cubicBezTo>
                <a:cubicBezTo>
                  <a:pt x="3476481" y="1963658"/>
                  <a:pt x="3151778" y="1971387"/>
                  <a:pt x="2789672" y="1968007"/>
                </a:cubicBezTo>
                <a:cubicBezTo>
                  <a:pt x="2427566" y="1964627"/>
                  <a:pt x="2421655" y="1952732"/>
                  <a:pt x="2201329" y="1968007"/>
                </a:cubicBezTo>
                <a:cubicBezTo>
                  <a:pt x="1981003" y="1983282"/>
                  <a:pt x="1792969" y="1964482"/>
                  <a:pt x="1394836" y="1968007"/>
                </a:cubicBezTo>
                <a:cubicBezTo>
                  <a:pt x="996703" y="1971532"/>
                  <a:pt x="809044" y="1994020"/>
                  <a:pt x="588343" y="1968007"/>
                </a:cubicBezTo>
                <a:cubicBezTo>
                  <a:pt x="367642" y="1941994"/>
                  <a:pt x="277476" y="1954202"/>
                  <a:pt x="0" y="1968007"/>
                </a:cubicBezTo>
                <a:cubicBezTo>
                  <a:pt x="-15338" y="1693731"/>
                  <a:pt x="-31674" y="1522968"/>
                  <a:pt x="0" y="1312005"/>
                </a:cubicBezTo>
                <a:cubicBezTo>
                  <a:pt x="31674" y="1101042"/>
                  <a:pt x="-31065" y="867099"/>
                  <a:pt x="0" y="616642"/>
                </a:cubicBezTo>
                <a:cubicBezTo>
                  <a:pt x="31065" y="366185"/>
                  <a:pt x="4015" y="135126"/>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marR="0" lvl="0" indent="0" algn="ctr" rtl="1" fontAlgn="auto">
              <a:lnSpc>
                <a:spcPct val="100000"/>
              </a:lnSpc>
              <a:spcBef>
                <a:spcPts val="0"/>
              </a:spcBef>
              <a:spcAft>
                <a:spcPts val="0"/>
              </a:spcAft>
              <a:buClr>
                <a:schemeClr val="accent5">
                  <a:lumMod val="75000"/>
                </a:schemeClr>
              </a:buClr>
              <a:buSzPct val="90000"/>
              <a:buFontTx/>
              <a:buNone/>
              <a:tabLst/>
              <a:defRPr/>
            </a:pP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الْمَجالُ: الْقِراءَةُ - الْفَهْمُ الْقِرائِيُّ</a:t>
            </a:r>
          </a:p>
        </p:txBody>
      </p:sp>
    </p:spTree>
    <p:custDataLst>
      <p:tags r:id="rId1"/>
    </p:custDataLst>
    <p:extLst>
      <p:ext uri="{BB962C8B-B14F-4D97-AF65-F5344CB8AC3E}">
        <p14:creationId xmlns:p14="http://schemas.microsoft.com/office/powerpoint/2010/main" val="4187338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413CE2B-2F1D-4CDC-BE6C-2E51FFECF9FB}"/>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F2290DC-347C-452F-917C-021394E5C0F9}"/>
              </a:ext>
            </a:extLst>
          </p:cNvPr>
          <p:cNvSpPr txBox="1"/>
          <p:nvPr/>
        </p:nvSpPr>
        <p:spPr>
          <a:xfrm>
            <a:off x="5764192" y="653602"/>
            <a:ext cx="5894411"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مَتَى كانَ عَلى عادِلٍ أَنْ يَدْخُلَ الْمَغارَةَ؟</a:t>
            </a:r>
          </a:p>
        </p:txBody>
      </p:sp>
      <p:sp>
        <p:nvSpPr>
          <p:cNvPr id="8" name="ans1">
            <a:extLst>
              <a:ext uri="{FF2B5EF4-FFF2-40B4-BE49-F238E27FC236}">
                <a16:creationId xmlns:a16="http://schemas.microsoft.com/office/drawing/2014/main" id="{20B96A5E-2308-401C-A6AA-8F7ED52F9149}"/>
              </a:ext>
            </a:extLst>
          </p:cNvPr>
          <p:cNvSpPr txBox="1"/>
          <p:nvPr/>
        </p:nvSpPr>
        <p:spPr>
          <a:xfrm>
            <a:off x="2570968" y="1999861"/>
            <a:ext cx="9087635"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عَلى عادِلٍ أَنْ يَدْخُلَ الْمَغارَةَ حينَ يَسْمَعُ الدَّقَّةَ الثّانيةَ.</a:t>
            </a:r>
          </a:p>
        </p:txBody>
      </p:sp>
      <p:sp>
        <p:nvSpPr>
          <p:cNvPr id="10" name="ans2">
            <a:extLst>
              <a:ext uri="{FF2B5EF4-FFF2-40B4-BE49-F238E27FC236}">
                <a16:creationId xmlns:a16="http://schemas.microsoft.com/office/drawing/2014/main" id="{1ACD823A-C4BC-48B4-A1BF-50E27E53E3BE}"/>
              </a:ext>
            </a:extLst>
          </p:cNvPr>
          <p:cNvSpPr txBox="1"/>
          <p:nvPr/>
        </p:nvSpPr>
        <p:spPr>
          <a:xfrm>
            <a:off x="2570968" y="3125547"/>
            <a:ext cx="9087635" cy="604781"/>
          </a:xfrm>
          <a:prstGeom prst="rect">
            <a:avLst/>
          </a:prstGeom>
          <a:noFill/>
          <a:ln w="19050">
            <a:noFill/>
          </a:ln>
        </p:spPr>
        <p:txBody>
          <a:bodyPr wrap="square">
            <a:spAutoFit/>
          </a:bodyPr>
          <a:lstStyle/>
          <a:p>
            <a:pPr marL="457200" marR="0" lvl="0"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عَلى عادِلٍ أَنْ يَدْخُلَ الْمَغارَةَ قَبْلَ أَنْ يَسْمَعَ دَقّاتِ السّاعَةِ.</a:t>
            </a:r>
          </a:p>
        </p:txBody>
      </p:sp>
      <p:sp>
        <p:nvSpPr>
          <p:cNvPr id="12" name="ans3">
            <a:extLst>
              <a:ext uri="{FF2B5EF4-FFF2-40B4-BE49-F238E27FC236}">
                <a16:creationId xmlns:a16="http://schemas.microsoft.com/office/drawing/2014/main" id="{A6D97B32-966C-48E7-8371-3F86F0A9554A}"/>
              </a:ext>
            </a:extLst>
          </p:cNvPr>
          <p:cNvSpPr txBox="1"/>
          <p:nvPr/>
        </p:nvSpPr>
        <p:spPr>
          <a:xfrm>
            <a:off x="2570968" y="4251233"/>
            <a:ext cx="9087635"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عَلى عادَلٍ أَنْ يَدْخُلَ الْمَغارَةَ حينَ يَسْمَعُ أولى دَقّاتِ السّاعَةِ. </a:t>
            </a:r>
          </a:p>
        </p:txBody>
      </p:sp>
      <p:sp>
        <p:nvSpPr>
          <p:cNvPr id="14" name="ans4">
            <a:extLst>
              <a:ext uri="{FF2B5EF4-FFF2-40B4-BE49-F238E27FC236}">
                <a16:creationId xmlns:a16="http://schemas.microsoft.com/office/drawing/2014/main" id="{A10CEB64-B218-4143-8FA3-94A2C68AF7FF}"/>
              </a:ext>
            </a:extLst>
          </p:cNvPr>
          <p:cNvSpPr txBox="1"/>
          <p:nvPr/>
        </p:nvSpPr>
        <p:spPr>
          <a:xfrm>
            <a:off x="2570968" y="5376919"/>
            <a:ext cx="9087635"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عَلى عادِلٍ أَنْ يَدْخُلَ الْمَغارَةَ حين يَسْمَعُ الدَّقَّةَ ما قَبْلَ الْأَخيرَةِ.</a:t>
            </a:r>
          </a:p>
        </p:txBody>
      </p:sp>
      <p:pic>
        <p:nvPicPr>
          <p:cNvPr id="15" name="true">
            <a:extLst>
              <a:ext uri="{FF2B5EF4-FFF2-40B4-BE49-F238E27FC236}">
                <a16:creationId xmlns:a16="http://schemas.microsoft.com/office/drawing/2014/main" id="{48772350-503F-4E32-A981-DCB7EBD614CD}"/>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323309" y="3096266"/>
            <a:ext cx="529811" cy="491280"/>
          </a:xfrm>
          <a:prstGeom prst="rect">
            <a:avLst/>
          </a:prstGeom>
        </p:spPr>
      </p:pic>
      <p:pic>
        <p:nvPicPr>
          <p:cNvPr id="16" name="x2">
            <a:extLst>
              <a:ext uri="{FF2B5EF4-FFF2-40B4-BE49-F238E27FC236}">
                <a16:creationId xmlns:a16="http://schemas.microsoft.com/office/drawing/2014/main" id="{4611174D-AFA4-4E60-8D07-97AFF081180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73881" y="2109446"/>
            <a:ext cx="438641" cy="516108"/>
          </a:xfrm>
          <a:prstGeom prst="rect">
            <a:avLst/>
          </a:prstGeom>
        </p:spPr>
      </p:pic>
      <p:pic>
        <p:nvPicPr>
          <p:cNvPr id="17" name="x2">
            <a:extLst>
              <a:ext uri="{FF2B5EF4-FFF2-40B4-BE49-F238E27FC236}">
                <a16:creationId xmlns:a16="http://schemas.microsoft.com/office/drawing/2014/main" id="{40D3E2B2-AA6F-4523-A68A-296BD793B0D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73881" y="4364620"/>
            <a:ext cx="438641" cy="516108"/>
          </a:xfrm>
          <a:prstGeom prst="rect">
            <a:avLst/>
          </a:prstGeom>
        </p:spPr>
      </p:pic>
      <p:pic>
        <p:nvPicPr>
          <p:cNvPr id="18" name="x2">
            <a:extLst>
              <a:ext uri="{FF2B5EF4-FFF2-40B4-BE49-F238E27FC236}">
                <a16:creationId xmlns:a16="http://schemas.microsoft.com/office/drawing/2014/main" id="{33B3679D-949F-4F57-B5F9-F981072206D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73881" y="5489929"/>
            <a:ext cx="438641" cy="516108"/>
          </a:xfrm>
          <a:prstGeom prst="rect">
            <a:avLst/>
          </a:prstGeom>
        </p:spPr>
      </p:pic>
    </p:spTree>
    <p:custDataLst>
      <p:tags r:id="rId1"/>
    </p:custDataLst>
    <p:extLst>
      <p:ext uri="{BB962C8B-B14F-4D97-AF65-F5344CB8AC3E}">
        <p14:creationId xmlns:p14="http://schemas.microsoft.com/office/powerpoint/2010/main" val="3046589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8"/>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8"/>
                  </p:tgtEl>
                </p:cond>
              </p:nextCondLst>
            </p:seq>
            <p:seq concurrent="1" nextAc="seek">
              <p:cTn id="24" restart="whenNotActive" fill="hold" evtFilter="cancelBubble" nodeType="interactiveSeq">
                <p:stCondLst>
                  <p:cond evt="onClick" delay="0">
                    <p:tgtEl>
                      <p:spTgt spid="10"/>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500" fill="hold"/>
                                        <p:tgtEl>
                                          <p:spTgt spid="10"/>
                                        </p:tgtEl>
                                        <p:attrNameLst>
                                          <p:attrName>style.color</p:attrName>
                                        </p:attrNameLst>
                                      </p:cBhvr>
                                      <p:to>
                                        <a:srgbClr val="00B050"/>
                                      </p:to>
                                    </p:animClr>
                                  </p:childTnLst>
                                </p:cTn>
                              </p:par>
                            </p:childTnLst>
                          </p:cTn>
                        </p:par>
                      </p:childTnLst>
                    </p:cTn>
                  </p:par>
                </p:childTnLst>
              </p:cTn>
              <p:nextCondLst>
                <p:cond evt="onClick" delay="0">
                  <p:tgtEl>
                    <p:spTgt spid="10"/>
                  </p:tgtEl>
                </p:cond>
              </p:nextCondLst>
            </p:seq>
            <p:seq concurrent="1" nextAc="seek">
              <p:cTn id="31" restart="whenNotActive" fill="hold" evtFilter="cancelBubble" nodeType="interactiveSeq">
                <p:stCondLst>
                  <p:cond evt="onClick" delay="0">
                    <p:tgtEl>
                      <p:spTgt spid="12"/>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36" restart="whenNotActive" fill="hold" evtFilter="cancelBubble" nodeType="interactiveSeq">
                <p:stCondLst>
                  <p:cond evt="onClick" delay="0">
                    <p:tgtEl>
                      <p:spTgt spid="14"/>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childTnLst>
        </p:cTn>
      </p:par>
    </p:tnLst>
    <p:bldLst>
      <p:bldP spid="8" grpId="0"/>
      <p:bldP spid="10" grpId="0"/>
      <p:bldP spid="10" grpId="1"/>
      <p:bldP spid="12"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531341" y="2085914"/>
            <a:ext cx="11120073" cy="408090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en-US"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كَانَ عادِلٌ يَحْمِلُ أَوْعِيَةَ الْحَلِيبِ، وَيَنْقُلُهَا يَوْمِيًّا إلَى الْمَدِينَةِ لِيُوَزِّعَها عَلَى الزَّبَائِنِ، وَكَانَ يُردِّدُ دَائِمًا: "لَيْتَني وُلِدْتُ غَنِيًّا!</a:t>
            </a:r>
          </a:p>
          <a:p>
            <a:pPr marL="0" marR="0" lvl="0" indent="0" algn="r" defTabSz="914400" rtl="1" eaLnBrk="1" fontAlgn="auto" latinLnBrk="0" hangingPunct="1">
              <a:lnSpc>
                <a:spcPct val="100000"/>
              </a:lnSpc>
              <a:spcBef>
                <a:spcPts val="600"/>
              </a:spcBef>
              <a:spcAft>
                <a:spcPts val="600"/>
              </a:spcAft>
              <a:buClrTx/>
              <a:buSzTx/>
              <a:buFont typeface="Arial" panose="020B0604020202020204" pitchFamily="34" charset="0"/>
              <a:buNone/>
              <a:tabLst/>
              <a:defRPr/>
            </a:pPr>
            <a:r>
              <a:rPr lang="en-US"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ذَاتَ مَرّةٍ سَمِعَهُ عَجُوزٌ، فَقَالَ لَهُ: هُنَاكَ صَخْرَةٌ فِي جَبَلِ الرَّيْحانِ تَسُدُّ مَنْفَذَ مغارَةٍ مَليئَةٍ بِالْكُنُوزِ؛ لا تَسْتَطِيعُ دُخولَها إلّا لِمَرَّةٍ واحِدَةٍ، وَعَلَيْكَ أَنْ تَسْتَلْقِيَ أَمامَ بَابِها عَلَى جِلْدِ الْخَروفِ، وَعِنْدَ مُنْتَصَفِ اللَّيْلِ سَتَسْمَعُ ساعَةً غريبَةً. في الدَّقَّةِ الأُولى تَنْزاحُ الصَّخْرةُ فَتَدْخُلُ، وَعَلَيْكَ أَنْ تُغادِرَ قَبْلَ الدَّقّةِ الْأَخيرَةِ. وَلكِنِ انْتَبِهْ! فَكَثِيرونَ فَقَدُوا حَيَاتَهُمْ لِأَنَّهُمْ أَطالوا الْبَقَاءَ وَسُدَّتْ عَلَيْهِمِ الْمَغارَةُ. </a:t>
            </a:r>
          </a:p>
          <a:p>
            <a:pPr marL="0" marR="0" lvl="0" indent="0" algn="r" defTabSz="914400" rtl="1" eaLnBrk="1" fontAlgn="auto" latinLnBrk="0" hangingPunct="1">
              <a:lnSpc>
                <a:spcPct val="100000"/>
              </a:lnSpc>
              <a:spcBef>
                <a:spcPts val="600"/>
              </a:spcBef>
              <a:spcAft>
                <a:spcPts val="600"/>
              </a:spcAft>
              <a:buClrTx/>
              <a:buSzTx/>
              <a:buFont typeface="Arial" panose="020B0604020202020204" pitchFamily="34" charset="0"/>
              <a:buNone/>
              <a:tabLst/>
              <a:defRPr/>
            </a:pPr>
            <a:r>
              <a:rPr lang="en-US"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تَسَلَّقَ عادِلٌ الْجَبَلَ بَعْدَ جُهْدٍ وَعَناءٍ، وَاسْتَلْقَى عِنْدَ بابِ الْمَغَارَةِ مُنْتَظِرًا. لَقَدْ كانَ</a:t>
            </a:r>
            <a:r>
              <a:rPr kumimoji="0" lang="en-US"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قَلْبُهُ يَخْفُقُ بِسُرْعَةٍ، وَهُوَ يُفَكِّرُ بِالثَّرْوَةِ الْمَوْعُودَةِ.</a:t>
            </a:r>
          </a:p>
          <a:p>
            <a:pPr marL="0" marR="0" lvl="0" indent="0" algn="r" defTabSz="914400" rtl="1"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a:t>
            </a:r>
          </a:p>
        </p:txBody>
      </p:sp>
      <p:sp>
        <p:nvSpPr>
          <p:cNvPr id="5" name="Rectangle 4">
            <a:extLst>
              <a:ext uri="{FF2B5EF4-FFF2-40B4-BE49-F238E27FC236}">
                <a16:creationId xmlns:a16="http://schemas.microsoft.com/office/drawing/2014/main" id="{9F6E35BE-C0FD-4D61-B948-99A720D56528}"/>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AA30CCBE-3B54-415F-9CA7-0B08B4D1F850}"/>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7" name="Rectangle 6">
            <a:extLst>
              <a:ext uri="{FF2B5EF4-FFF2-40B4-BE49-F238E27FC236}">
                <a16:creationId xmlns:a16="http://schemas.microsoft.com/office/drawing/2014/main" id="{14450821-401E-42D5-B25A-90FCEE511FEF}"/>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013CAE6-2783-4686-915C-D178CBB47811}"/>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القِراءَةُ النَّموذَجِيَّةُ للنَّصِّ</a:t>
            </a:r>
          </a:p>
        </p:txBody>
      </p:sp>
      <p:sp>
        <p:nvSpPr>
          <p:cNvPr id="9" name="TextBox 8">
            <a:extLst>
              <a:ext uri="{FF2B5EF4-FFF2-40B4-BE49-F238E27FC236}">
                <a16:creationId xmlns:a16="http://schemas.microsoft.com/office/drawing/2014/main" id="{0E839F25-A98E-480C-8AA1-D13454C1E25A}"/>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Tree>
    <p:custDataLst>
      <p:tags r:id="rId1"/>
    </p:custDataLst>
    <p:extLst>
      <p:ext uri="{BB962C8B-B14F-4D97-AF65-F5344CB8AC3E}">
        <p14:creationId xmlns:p14="http://schemas.microsoft.com/office/powerpoint/2010/main" val="32322737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D5DFCCB0-2AF0-44F0-8C3B-5D376E098760}"/>
              </a:ext>
            </a:extLst>
          </p:cNvPr>
          <p:cNvSpPr txBox="1">
            <a:spLocks/>
          </p:cNvSpPr>
          <p:nvPr/>
        </p:nvSpPr>
        <p:spPr>
          <a:xfrm>
            <a:off x="647425" y="2067131"/>
            <a:ext cx="10953905" cy="40996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lnSpc>
                <a:spcPct val="100000"/>
              </a:lnSpc>
              <a:spcBef>
                <a:spcPts val="600"/>
              </a:spcBef>
              <a:spcAft>
                <a:spcPts val="600"/>
              </a:spcAft>
              <a:buFont typeface="Arial" panose="020B0604020202020204" pitchFamily="34" charset="0"/>
              <a:buNone/>
              <a:defRPr/>
            </a:pP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        عِنْدَ مُنْتَصَفِ اللَّيْلِ، سَمِعَ أُوْلى دَقَّاتِ السّاعَةِ، ثُمَّ صَرَّتْ سَلاسِلُ الْحَدِيدِ تُزِيحُ الصَّخْرَةَ.</a:t>
            </a:r>
          </a:p>
          <a:p>
            <a:pPr marL="0" indent="0" algn="r" rtl="1">
              <a:lnSpc>
                <a:spcPct val="100000"/>
              </a:lnSpc>
              <a:spcBef>
                <a:spcPts val="600"/>
              </a:spcBef>
              <a:spcAft>
                <a:spcPts val="600"/>
              </a:spcAft>
              <a:buFont typeface="Arial" panose="020B0604020202020204" pitchFamily="34" charset="0"/>
              <a:buNone/>
              <a:defRPr/>
            </a:pP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       اِنْدَفَعَ عادِلٌ كَالسَّهْمِ دَاخِلَ المَغَارَةِ. هَا هِيَ أَكْوامُ الْفِضَّةِ أَمامَهُ. بَدَأَ يُعَبِّئُ كِيْسَهُ مِنْهَا...وَفَجْأَةً أَدْهَشَهُ وَهْجُ أَكْدَاسِ الذَّهَبِ في الْغُرْفَةِ الْمُجَاوِرَةِ، فَقَفَزَ إِلَيْهَا بَعْدَ أَنْ أَفْرَغَ الْكِيسَ، وَأَخَذَ يَدْفَعُ بِالذَّهَبِ إلى دَاخِلِهِ...." آهٍ مَا هذا الْبَرِيْقُ؟ إِنَّها الْجَواهِرُ وَالْأَلْماسُ، وَهِيَ الْأَجْمَلُ وَالْأَغْلَى.... وَأَفْرَغَ الْكِيْسَ لِيَمْلَأَهُ بِالْجَواهِرِ مَرَّةً أُخْرى!</a:t>
            </a:r>
            <a:endParaRPr lang="en-US" sz="4000" dirty="0">
              <a:solidFill>
                <a:schemeClr val="tx1">
                  <a:lumMod val="65000"/>
                  <a:lumOff val="35000"/>
                </a:schemeClr>
              </a:solidFill>
              <a:latin typeface="Adobe Arabic" panose="02040503050201020203" pitchFamily="18" charset="-78"/>
              <a:cs typeface="Adobe Arabic" panose="02040503050201020203" pitchFamily="18" charset="-78"/>
            </a:endParaRPr>
          </a:p>
          <a:p>
            <a:pPr marL="0" indent="0" algn="r" rtl="1">
              <a:lnSpc>
                <a:spcPct val="100000"/>
              </a:lnSpc>
              <a:spcBef>
                <a:spcPts val="600"/>
              </a:spcBef>
              <a:spcAft>
                <a:spcPts val="600"/>
              </a:spcAft>
              <a:buFont typeface="Arial" panose="020B0604020202020204" pitchFamily="34" charset="0"/>
              <a:buNone/>
              <a:defRPr/>
            </a:pPr>
            <a:r>
              <a:rPr lang="ar-LB" sz="4000" dirty="0">
                <a:solidFill>
                  <a:schemeClr val="tx1">
                    <a:lumMod val="65000"/>
                    <a:lumOff val="35000"/>
                  </a:schemeClr>
                </a:solidFill>
                <a:latin typeface="Adobe Arabic" panose="02040503050201020203" pitchFamily="18" charset="-78"/>
                <a:cs typeface="Adobe Arabic" panose="02040503050201020203" pitchFamily="18" charset="-78"/>
              </a:rPr>
              <a:t>                   </a:t>
            </a:r>
          </a:p>
        </p:txBody>
      </p:sp>
      <p:sp>
        <p:nvSpPr>
          <p:cNvPr id="11" name="Rectangle 10">
            <a:extLst>
              <a:ext uri="{FF2B5EF4-FFF2-40B4-BE49-F238E27FC236}">
                <a16:creationId xmlns:a16="http://schemas.microsoft.com/office/drawing/2014/main" id="{32A71748-2F58-43A2-A29B-6CA094B2BE3B}"/>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3EC9691F-7866-4068-BBBC-D6AE55E584C0}"/>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13" name="Rectangle 12">
            <a:extLst>
              <a:ext uri="{FF2B5EF4-FFF2-40B4-BE49-F238E27FC236}">
                <a16:creationId xmlns:a16="http://schemas.microsoft.com/office/drawing/2014/main" id="{08E6BB90-D40A-4450-8FB5-21D22B674B58}"/>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C25B35E-40C0-4F7E-B06A-936793DDBA51}"/>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lvl="0" algn="r" rtl="1">
              <a:buClr>
                <a:srgbClr val="4472C4">
                  <a:lumMod val="75000"/>
                </a:srgbClr>
              </a:buClr>
              <a:buSzPct val="90000"/>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القِراءَةُ النَّموذَجِيَّةُ </a:t>
            </a:r>
            <a:r>
              <a:rPr lang="ar-LB" sz="3600" b="1" kern="0" cap="all" spc="100" dirty="0">
                <a:solidFill>
                  <a:sysClr val="windowText" lastClr="000000">
                    <a:lumMod val="65000"/>
                    <a:lumOff val="35000"/>
                  </a:sysClr>
                </a:solidFill>
              </a:rPr>
              <a:t>للنَّصِّ</a:t>
            </a:r>
          </a:p>
        </p:txBody>
      </p:sp>
      <p:sp>
        <p:nvSpPr>
          <p:cNvPr id="15" name="TextBox 14">
            <a:extLst>
              <a:ext uri="{FF2B5EF4-FFF2-40B4-BE49-F238E27FC236}">
                <a16:creationId xmlns:a16="http://schemas.microsoft.com/office/drawing/2014/main" id="{1296316A-3492-4D0D-B3E6-382886F4BD3F}"/>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Tree>
    <p:custDataLst>
      <p:tags r:id="rId1"/>
    </p:custDataLst>
    <p:extLst>
      <p:ext uri="{BB962C8B-B14F-4D97-AF65-F5344CB8AC3E}">
        <p14:creationId xmlns:p14="http://schemas.microsoft.com/office/powerpoint/2010/main" val="3707712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B6E0AD03-40B8-41B5-9B4D-B863420AF958}"/>
              </a:ext>
            </a:extLst>
          </p:cNvPr>
          <p:cNvSpPr txBox="1">
            <a:spLocks/>
          </p:cNvSpPr>
          <p:nvPr/>
        </p:nvSpPr>
        <p:spPr>
          <a:xfrm>
            <a:off x="808936" y="2067130"/>
            <a:ext cx="10953905" cy="40996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lnSpc>
                <a:spcPct val="100000"/>
              </a:lnSpc>
              <a:buFont typeface="Arial" panose="020B0604020202020204" pitchFamily="34" charset="0"/>
              <a:buNone/>
            </a:pP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اِسْتَمَرَّتِ السَّاعَةُ تَدُقُّ، وَهْوَ يَغْرُفُ مِنَ الْكَنْزِ بِيَدَيْهِ..."أَسْرِعْ يا عادِلُ سَتُصْبِحُ غَنِيًّا....تِسْعُ دَقَّاتٍ.... عَشْرٌ....هذِهِ الْحَفْنَةُ بَعْدُ"...رَفَعَ عادِلٌ الْكِيسَ... "آهٍ ما أَثْقَلَهُ! سَأُفْرِغُ مِنْهُ قَليلًا وَلَكِنْ، لَا وَقْتَ لَدَيَّ". وَفِي اللَّحْظَةِ الحاسِمَةِ، تَرَكَ عادِلٌ كِيسَهُ عَلَى أَرْضِ الْمَغَارَةِ، وَنَجَا بِنَفْسِهِ... وَمَا إِنْ غَادَرَ أَرْضَ المَغارَةِ مَعَ الدَّقَّةِ الأَخِيرَةِ حَتَّى سَدَّتِ الصَّخْرَةُ المَنْفَذَ الوَحِيدَ.</a:t>
            </a:r>
          </a:p>
          <a:p>
            <a:pPr marL="0" indent="0" algn="r" rtl="1">
              <a:lnSpc>
                <a:spcPct val="100000"/>
              </a:lnSpc>
              <a:buFont typeface="Arial" panose="020B0604020202020204" pitchFamily="34" charset="0"/>
              <a:buNone/>
            </a:pPr>
            <a:r>
              <a:rPr lang="ar-LB" sz="3600" b="1"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وَفِي الظَّلامِ الحَالِكِ رَدَّدَتْ جَنَبَاتُ الوَادِي صُرَاخَ عادِلٍ: "طَمَّاعٌ أَنَا طَمَّاعٌ، أَنَا طَمَّاعٌ، مَا اكْتَفَيْتُ بِالقَليلِ فَخَسِرْتُ كُلَّ شَيْءٍ!"</a:t>
            </a:r>
            <a:endParaRPr lang="en-US" sz="3600" dirty="0">
              <a:solidFill>
                <a:schemeClr val="tx1">
                  <a:lumMod val="65000"/>
                  <a:lumOff val="35000"/>
                </a:schemeClr>
              </a:solidFill>
              <a:latin typeface="Adobe Arabic" panose="02040503050201020203" pitchFamily="18" charset="-78"/>
              <a:cs typeface="Adobe Arabic" panose="02040503050201020203" pitchFamily="18" charset="-78"/>
            </a:endParaRPr>
          </a:p>
          <a:p>
            <a:pPr marL="0" indent="274320" algn="r" rtl="1">
              <a:lnSpc>
                <a:spcPct val="100000"/>
              </a:lnSpc>
              <a:spcBef>
                <a:spcPts val="600"/>
              </a:spcBef>
              <a:buFont typeface="Arial" panose="020B0604020202020204" pitchFamily="34" charset="0"/>
              <a:buNone/>
            </a:pPr>
            <a:endParaRPr lang="ar-LB" sz="36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9" name="Rectangle 8">
            <a:extLst>
              <a:ext uri="{FF2B5EF4-FFF2-40B4-BE49-F238E27FC236}">
                <a16:creationId xmlns:a16="http://schemas.microsoft.com/office/drawing/2014/main" id="{2EB2A543-C4AE-4606-B422-28BCBE437658}"/>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F190A704-27CC-4E60-A5EB-AC192C1B3191}"/>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17" name="Rectangle 16">
            <a:extLst>
              <a:ext uri="{FF2B5EF4-FFF2-40B4-BE49-F238E27FC236}">
                <a16:creationId xmlns:a16="http://schemas.microsoft.com/office/drawing/2014/main" id="{9178947E-E486-41FA-A45C-73FCE35A9C31}"/>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373C7DF7-2973-490F-987D-081B3241667B}"/>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القِراءَةُ النَّموذَجِيَّةُ </a:t>
            </a:r>
            <a:r>
              <a:rPr lang="ar-LB" sz="3600" b="1" kern="0" cap="all" spc="100" dirty="0">
                <a:solidFill>
                  <a:sysClr val="windowText" lastClr="000000">
                    <a:lumMod val="65000"/>
                    <a:lumOff val="35000"/>
                  </a:sysClr>
                </a:solidFill>
              </a:rPr>
              <a:t>للنَّصِّ</a:t>
            </a:r>
          </a:p>
        </p:txBody>
      </p:sp>
      <p:sp>
        <p:nvSpPr>
          <p:cNvPr id="19" name="TextBox 18">
            <a:extLst>
              <a:ext uri="{FF2B5EF4-FFF2-40B4-BE49-F238E27FC236}">
                <a16:creationId xmlns:a16="http://schemas.microsoft.com/office/drawing/2014/main" id="{B431A048-D37D-4ACD-8B8C-BC07B93F0F96}"/>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Tree>
    <p:custDataLst>
      <p:tags r:id="rId1"/>
    </p:custDataLst>
    <p:extLst>
      <p:ext uri="{BB962C8B-B14F-4D97-AF65-F5344CB8AC3E}">
        <p14:creationId xmlns:p14="http://schemas.microsoft.com/office/powerpoint/2010/main" val="2674689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040251" y="2098416"/>
            <a:ext cx="10618348" cy="4308872"/>
          </a:xfrm>
          <a:prstGeom prst="rect">
            <a:avLst/>
          </a:prstGeom>
        </p:spPr>
        <p:txBody>
          <a:bodyPr wrap="square">
            <a:spAutoFit/>
          </a:bodyPr>
          <a:lstStyle/>
          <a:p>
            <a:pPr marL="0" marR="0" lvl="0" indent="0" algn="r" defTabSz="914400" rtl="1" eaLnBrk="1" fontAlgn="auto" latinLnBrk="0" hangingPunct="1">
              <a:spcBef>
                <a:spcPts val="600"/>
              </a:spcBef>
              <a:spcAft>
                <a:spcPts val="600"/>
              </a:spcAft>
              <a:buClrTx/>
              <a:buSzTx/>
              <a:buFontTx/>
              <a:buNone/>
              <a:tabLst/>
              <a:defRPr/>
            </a:pPr>
            <a:r>
              <a:rPr lang="en-US" sz="440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44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كَانَ عادِلٌ يَحْمِلُ أَوْعِيَةَ الْحَلِيبِ، وَيَنْقُلُهَا يَوْمِيًّا إلَى الْمَدِينَةِ لِيُوَزِّعَها عَلَى الزَّبَائِنِ، وَكَانَ يُردِّدُ دَائِمًا: "لَيْتَني وُلِدْتُ غَنِيًّا!</a:t>
            </a:r>
          </a:p>
          <a:p>
            <a:pPr marL="0" marR="0" lvl="0" indent="0" algn="r" defTabSz="914400" rtl="1" eaLnBrk="1" fontAlgn="auto" latinLnBrk="0" hangingPunct="1">
              <a:spcBef>
                <a:spcPts val="600"/>
              </a:spcBef>
              <a:spcAft>
                <a:spcPts val="600"/>
              </a:spcAft>
              <a:buClrTx/>
              <a:buSzTx/>
              <a:buFontTx/>
              <a:buNone/>
              <a:tabLst/>
              <a:defRPr/>
            </a:pPr>
            <a:r>
              <a:rPr lang="en-US" sz="440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44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ذَاتَ مَرّةٍ سَمِعَهُ عَجُوزٌ، فَقَالَ لَهُ: هُنَاكَ صَخْرَةٌ فِي جَبَلِ الرَّيْحانِ تَسُدُّ مَنْفَذَ مغارَةٍ مَليئَةٍ بِالْكُنُوزِ؛ لا تَسْتَطِيعُ دُخولَها إلّا لِمَرَّةٍ واحِدَةٍ، وَعَلَيْكَ أَنْ تَسْتَلْقِيَ أَمامَ بَابِها عَلَى جِلْدِ الْخَروفِ، وَعِنْدَ مُنْتَصَفِ اللَّيْلِ سَتَسْمَعُ ساعَةً غريبَةً.</a:t>
            </a:r>
            <a:endParaRPr kumimoji="0" lang="en-US" sz="44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6" name="Rectangle 5">
            <a:extLst>
              <a:ext uri="{FF2B5EF4-FFF2-40B4-BE49-F238E27FC236}">
                <a16:creationId xmlns:a16="http://schemas.microsoft.com/office/drawing/2014/main" id="{E7BA18C9-9121-4597-A9BD-D987F4773044}"/>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C1C22116-307E-4399-A00D-2F7236CBF04C}"/>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10" name="Rectangle 9">
            <a:extLst>
              <a:ext uri="{FF2B5EF4-FFF2-40B4-BE49-F238E27FC236}">
                <a16:creationId xmlns:a16="http://schemas.microsoft.com/office/drawing/2014/main" id="{2A5ECE0A-B01F-472E-9AF9-1AB99CB28CC4}"/>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6892178-0865-47D8-99B0-322B51CDAD8F}"/>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lvl="0" algn="r" rtl="1">
              <a:buClr>
                <a:srgbClr val="4472C4">
                  <a:lumMod val="75000"/>
                </a:srgbClr>
              </a:buClr>
              <a:buSzPct val="90000"/>
              <a:defRPr/>
            </a:pPr>
            <a:r>
              <a:rPr lang="ar-LB" sz="3600" b="1" kern="0" cap="all" spc="100" dirty="0">
                <a:solidFill>
                  <a:sysClr val="windowText" lastClr="000000">
                    <a:lumMod val="65000"/>
                    <a:lumOff val="35000"/>
                  </a:sysClr>
                </a:solidFill>
              </a:rPr>
              <a:t>الْقِراءَةُ </a:t>
            </a: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الْمَقْطَعِيَّةُ </a:t>
            </a:r>
            <a:r>
              <a:rPr lang="ar-LB" sz="3600" b="1" kern="0" cap="all" spc="100" dirty="0">
                <a:solidFill>
                  <a:sysClr val="windowText" lastClr="000000">
                    <a:lumMod val="65000"/>
                    <a:lumOff val="35000"/>
                  </a:sysClr>
                </a:solidFill>
              </a:rPr>
              <a:t>لِلْنَّصِّ</a:t>
            </a:r>
            <a:endPar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endParaRPr>
          </a:p>
        </p:txBody>
      </p:sp>
      <p:sp>
        <p:nvSpPr>
          <p:cNvPr id="12" name="TextBox 11">
            <a:extLst>
              <a:ext uri="{FF2B5EF4-FFF2-40B4-BE49-F238E27FC236}">
                <a16:creationId xmlns:a16="http://schemas.microsoft.com/office/drawing/2014/main" id="{0CF41317-663F-47F0-BB38-6F47F6AB2DB7}"/>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
        <p:nvSpPr>
          <p:cNvPr id="13" name="Content Placeholder 2"/>
          <p:cNvSpPr txBox="1">
            <a:spLocks/>
          </p:cNvSpPr>
          <p:nvPr/>
        </p:nvSpPr>
        <p:spPr>
          <a:xfrm>
            <a:off x="0" y="5600698"/>
            <a:ext cx="2651453" cy="1132239"/>
          </a:xfrm>
          <a:prstGeom prst="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قاموسُ الْمَعاني:</a:t>
            </a: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r>
              <a:rPr kumimoji="0" lang="ar-LB" sz="28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مَنْفَذٌ</a:t>
            </a:r>
            <a:r>
              <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 مَدْخَلٌ </a:t>
            </a:r>
          </a:p>
          <a:p>
            <a:pPr marL="0" marR="0" lvl="0" indent="0" algn="r" defTabSz="914400" rtl="1" eaLnBrk="1" fontAlgn="auto" latinLnBrk="0" hangingPunct="1">
              <a:lnSpc>
                <a:spcPct val="100000"/>
              </a:lnSpc>
              <a:spcBef>
                <a:spcPts val="0"/>
              </a:spcBef>
              <a:spcAft>
                <a:spcPts val="0"/>
              </a:spcAft>
              <a:buClrTx/>
              <a:buSzTx/>
              <a:buFont typeface="Tw Cen MT" panose="020B0602020104020603" pitchFamily="34" charset="0"/>
              <a:buNone/>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Tree>
    <p:custDataLst>
      <p:tags r:id="rId1"/>
    </p:custDataLst>
    <p:extLst>
      <p:ext uri="{BB962C8B-B14F-4D97-AF65-F5344CB8AC3E}">
        <p14:creationId xmlns:p14="http://schemas.microsoft.com/office/powerpoint/2010/main" val="3280174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vector graphics&#10;&#10;Description automatically generated">
            <a:extLst>
              <a:ext uri="{FF2B5EF4-FFF2-40B4-BE49-F238E27FC236}">
                <a16:creationId xmlns:a16="http://schemas.microsoft.com/office/drawing/2014/main" id="{A3427C49-0A1F-4D82-9918-345CFEFFFDE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3188" y="2242642"/>
            <a:ext cx="3126308" cy="3020291"/>
          </a:xfrm>
          <a:prstGeom prst="rect">
            <a:avLst/>
          </a:prstGeom>
        </p:spPr>
      </p:pic>
      <p:sp>
        <p:nvSpPr>
          <p:cNvPr id="7" name="Rectangle 6">
            <a:extLst>
              <a:ext uri="{FF2B5EF4-FFF2-40B4-BE49-F238E27FC236}">
                <a16:creationId xmlns:a16="http://schemas.microsoft.com/office/drawing/2014/main" id="{1119B15D-A5E7-4162-9258-15003074699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9645DFB-FF48-4510-BEA8-6DF2C21CF7E6}"/>
              </a:ext>
            </a:extLst>
          </p:cNvPr>
          <p:cNvSpPr txBox="1"/>
          <p:nvPr/>
        </p:nvSpPr>
        <p:spPr>
          <a:xfrm>
            <a:off x="3138616" y="653602"/>
            <a:ext cx="8519987"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 مَعْنى الْفِعْلِ "سّدَّ" في عِبارَةِ "سَدَّتِ الصَّخْرَةُ الْمَنْفَذَ الْوَحيدَ"؟ </a:t>
            </a:r>
          </a:p>
        </p:txBody>
      </p:sp>
      <p:sp>
        <p:nvSpPr>
          <p:cNvPr id="9" name="ans1">
            <a:extLst>
              <a:ext uri="{FF2B5EF4-FFF2-40B4-BE49-F238E27FC236}">
                <a16:creationId xmlns:a16="http://schemas.microsoft.com/office/drawing/2014/main" id="{5D597A95-B671-4628-8FF5-6A7C98B01BE3}"/>
              </a:ext>
            </a:extLst>
          </p:cNvPr>
          <p:cNvSpPr txBox="1"/>
          <p:nvPr/>
        </p:nvSpPr>
        <p:spPr>
          <a:xfrm>
            <a:off x="9671126" y="1990329"/>
            <a:ext cx="2039956" cy="604781"/>
          </a:xfrm>
          <a:prstGeom prst="rect">
            <a:avLst/>
          </a:prstGeom>
          <a:noFill/>
          <a:ln w="19050">
            <a:noFill/>
          </a:ln>
        </p:spPr>
        <p:txBody>
          <a:bodyPr wrap="square">
            <a:spAutoFit/>
          </a:bodyPr>
          <a:lstStyle/>
          <a:p>
            <a:pPr marL="457200"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اِرْتَفَعَ</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1" name="ans2">
            <a:extLst>
              <a:ext uri="{FF2B5EF4-FFF2-40B4-BE49-F238E27FC236}">
                <a16:creationId xmlns:a16="http://schemas.microsoft.com/office/drawing/2014/main" id="{F1264BAA-4E28-4C63-A80B-C7C85595831C}"/>
              </a:ext>
            </a:extLst>
          </p:cNvPr>
          <p:cNvSpPr txBox="1"/>
          <p:nvPr/>
        </p:nvSpPr>
        <p:spPr>
          <a:xfrm>
            <a:off x="9671126" y="3115733"/>
            <a:ext cx="2039956" cy="604781"/>
          </a:xfrm>
          <a:prstGeom prst="rect">
            <a:avLst/>
          </a:prstGeom>
          <a:noFill/>
          <a:ln w="19050">
            <a:noFill/>
          </a:ln>
        </p:spPr>
        <p:txBody>
          <a:bodyPr wrap="square">
            <a:spAutoFit/>
          </a:bodyPr>
          <a:lstStyle/>
          <a:p>
            <a:pPr marL="457200"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أَغْلَقَ</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3" name="ans3">
            <a:extLst>
              <a:ext uri="{FF2B5EF4-FFF2-40B4-BE49-F238E27FC236}">
                <a16:creationId xmlns:a16="http://schemas.microsoft.com/office/drawing/2014/main" id="{143A9D01-F5D6-4855-A1F6-DA1148A9A004}"/>
              </a:ext>
            </a:extLst>
          </p:cNvPr>
          <p:cNvSpPr txBox="1"/>
          <p:nvPr/>
        </p:nvSpPr>
        <p:spPr>
          <a:xfrm>
            <a:off x="9671126" y="4241137"/>
            <a:ext cx="2039956"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حَبَسَ</a:t>
            </a:r>
          </a:p>
        </p:txBody>
      </p:sp>
      <p:sp>
        <p:nvSpPr>
          <p:cNvPr id="15" name="ans4">
            <a:extLst>
              <a:ext uri="{FF2B5EF4-FFF2-40B4-BE49-F238E27FC236}">
                <a16:creationId xmlns:a16="http://schemas.microsoft.com/office/drawing/2014/main" id="{20B5014C-D3CB-4D06-8C3E-B263D68894C5}"/>
              </a:ext>
            </a:extLst>
          </p:cNvPr>
          <p:cNvSpPr txBox="1"/>
          <p:nvPr/>
        </p:nvSpPr>
        <p:spPr>
          <a:xfrm>
            <a:off x="9671126" y="5366540"/>
            <a:ext cx="2039956"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تَدَحْرَجَ</a:t>
            </a:r>
          </a:p>
        </p:txBody>
      </p:sp>
      <p:pic>
        <p:nvPicPr>
          <p:cNvPr id="16" name="true">
            <a:extLst>
              <a:ext uri="{FF2B5EF4-FFF2-40B4-BE49-F238E27FC236}">
                <a16:creationId xmlns:a16="http://schemas.microsoft.com/office/drawing/2014/main" id="{9F65BFE4-02CD-4FB1-B3B9-9935C7EA961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323309" y="3096266"/>
            <a:ext cx="529811" cy="491280"/>
          </a:xfrm>
          <a:prstGeom prst="rect">
            <a:avLst/>
          </a:prstGeom>
        </p:spPr>
      </p:pic>
      <p:pic>
        <p:nvPicPr>
          <p:cNvPr id="17" name="x2">
            <a:extLst>
              <a:ext uri="{FF2B5EF4-FFF2-40B4-BE49-F238E27FC236}">
                <a16:creationId xmlns:a16="http://schemas.microsoft.com/office/drawing/2014/main" id="{4C09FAC9-6524-418C-99C5-EB25F5B698A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98595" y="2084732"/>
            <a:ext cx="438641" cy="516108"/>
          </a:xfrm>
          <a:prstGeom prst="rect">
            <a:avLst/>
          </a:prstGeom>
        </p:spPr>
      </p:pic>
      <p:pic>
        <p:nvPicPr>
          <p:cNvPr id="18" name="x2">
            <a:extLst>
              <a:ext uri="{FF2B5EF4-FFF2-40B4-BE49-F238E27FC236}">
                <a16:creationId xmlns:a16="http://schemas.microsoft.com/office/drawing/2014/main" id="{7242B2AD-FAA5-4D77-B693-92384169A74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98595" y="4332170"/>
            <a:ext cx="438641" cy="516108"/>
          </a:xfrm>
          <a:prstGeom prst="rect">
            <a:avLst/>
          </a:prstGeom>
        </p:spPr>
      </p:pic>
      <p:pic>
        <p:nvPicPr>
          <p:cNvPr id="19" name="x2">
            <a:extLst>
              <a:ext uri="{FF2B5EF4-FFF2-40B4-BE49-F238E27FC236}">
                <a16:creationId xmlns:a16="http://schemas.microsoft.com/office/drawing/2014/main" id="{63A8B85F-C4ED-4252-BF48-6C78ACE5E523}"/>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98595" y="5465378"/>
            <a:ext cx="438641" cy="516108"/>
          </a:xfrm>
          <a:prstGeom prst="rect">
            <a:avLst/>
          </a:prstGeom>
        </p:spPr>
      </p:pic>
    </p:spTree>
    <p:custDataLst>
      <p:tags r:id="rId1"/>
    </p:custDataLst>
    <p:extLst>
      <p:ext uri="{BB962C8B-B14F-4D97-AF65-F5344CB8AC3E}">
        <p14:creationId xmlns:p14="http://schemas.microsoft.com/office/powerpoint/2010/main" val="3571581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9"/>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24" restart="whenNotActive" fill="hold" evtFilter="cancelBubble" nodeType="interactiveSeq">
                <p:stCondLst>
                  <p:cond evt="onClick" delay="0">
                    <p:tgtEl>
                      <p:spTgt spid="11"/>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500" fill="hold"/>
                                        <p:tgtEl>
                                          <p:spTgt spid="11"/>
                                        </p:tgtEl>
                                        <p:attrNameLst>
                                          <p:attrName>style.color</p:attrName>
                                        </p:attrNameLst>
                                      </p:cBhvr>
                                      <p:to>
                                        <a:srgbClr val="00B050"/>
                                      </p:to>
                                    </p:animClr>
                                  </p:childTnLst>
                                </p:cTn>
                              </p:par>
                            </p:childTnLst>
                          </p:cTn>
                        </p:par>
                      </p:childTnLst>
                    </p:cTn>
                  </p:par>
                </p:childTnLst>
              </p:cTn>
              <p:nextCondLst>
                <p:cond evt="onClick" delay="0">
                  <p:tgtEl>
                    <p:spTgt spid="11"/>
                  </p:tgtEl>
                </p:cond>
              </p:nextCondLst>
            </p:seq>
            <p:seq concurrent="1" nextAc="seek">
              <p:cTn id="31" restart="whenNotActive" fill="hold" evtFilter="cancelBubble" nodeType="interactiveSeq">
                <p:stCondLst>
                  <p:cond evt="onClick" delay="0">
                    <p:tgtEl>
                      <p:spTgt spid="13"/>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6" restart="whenNotActive" fill="hold" evtFilter="cancelBubble" nodeType="interactiveSeq">
                <p:stCondLst>
                  <p:cond evt="onClick" delay="0">
                    <p:tgtEl>
                      <p:spTgt spid="15"/>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9" grpId="0"/>
      <p:bldP spid="11" grpId="0"/>
      <p:bldP spid="11" grpId="1"/>
      <p:bldP spid="13"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artoon of a child&#10;&#10;Description automatically generated with low confidence">
            <a:extLst>
              <a:ext uri="{FF2B5EF4-FFF2-40B4-BE49-F238E27FC236}">
                <a16:creationId xmlns:a16="http://schemas.microsoft.com/office/drawing/2014/main" id="{9068E16D-0379-4B1C-B142-D72F99C5874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2591" y="2183771"/>
            <a:ext cx="3181444" cy="3073558"/>
          </a:xfrm>
          <a:prstGeom prst="rect">
            <a:avLst/>
          </a:prstGeom>
        </p:spPr>
      </p:pic>
      <p:sp>
        <p:nvSpPr>
          <p:cNvPr id="8" name="Rectangle 7">
            <a:extLst>
              <a:ext uri="{FF2B5EF4-FFF2-40B4-BE49-F238E27FC236}">
                <a16:creationId xmlns:a16="http://schemas.microsoft.com/office/drawing/2014/main" id="{ED6CB259-6918-40BD-862B-EEAD188D5AEF}"/>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CEA7627-8617-465C-9410-9B095A45B0D2}"/>
              </a:ext>
            </a:extLst>
          </p:cNvPr>
          <p:cNvSpPr txBox="1"/>
          <p:nvPr/>
        </p:nvSpPr>
        <p:spPr>
          <a:xfrm>
            <a:off x="3138616" y="653602"/>
            <a:ext cx="8519987"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 مَعْنى الْفِعْلِ يُرَدِّدُ؟</a:t>
            </a:r>
          </a:p>
        </p:txBody>
      </p:sp>
      <p:sp>
        <p:nvSpPr>
          <p:cNvPr id="10" name="ans1">
            <a:extLst>
              <a:ext uri="{FF2B5EF4-FFF2-40B4-BE49-F238E27FC236}">
                <a16:creationId xmlns:a16="http://schemas.microsoft.com/office/drawing/2014/main" id="{D935457F-6B46-434D-9F9F-873108E96F11}"/>
              </a:ext>
            </a:extLst>
          </p:cNvPr>
          <p:cNvSpPr txBox="1"/>
          <p:nvPr/>
        </p:nvSpPr>
        <p:spPr>
          <a:xfrm>
            <a:off x="9276689" y="1980370"/>
            <a:ext cx="2414188" cy="604781"/>
          </a:xfrm>
          <a:prstGeom prst="rect">
            <a:avLst/>
          </a:prstGeom>
          <a:noFill/>
          <a:ln w="19050">
            <a:noFill/>
          </a:ln>
        </p:spPr>
        <p:txBody>
          <a:bodyPr wrap="square">
            <a:spAutoFit/>
          </a:bodyPr>
          <a:lstStyle/>
          <a:p>
            <a:pPr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 يُفسِّرُ الْكَلامَ  </a:t>
            </a:r>
          </a:p>
        </p:txBody>
      </p:sp>
      <p:sp>
        <p:nvSpPr>
          <p:cNvPr id="11" name="ans2">
            <a:extLst>
              <a:ext uri="{FF2B5EF4-FFF2-40B4-BE49-F238E27FC236}">
                <a16:creationId xmlns:a16="http://schemas.microsoft.com/office/drawing/2014/main" id="{612DDC65-50E2-4459-9E65-F414DB66205C}"/>
              </a:ext>
            </a:extLst>
          </p:cNvPr>
          <p:cNvSpPr txBox="1"/>
          <p:nvPr/>
        </p:nvSpPr>
        <p:spPr>
          <a:xfrm>
            <a:off x="9276689" y="3112553"/>
            <a:ext cx="2414188" cy="604781"/>
          </a:xfrm>
          <a:prstGeom prst="rect">
            <a:avLst/>
          </a:prstGeom>
          <a:noFill/>
          <a:ln w="19050">
            <a:noFill/>
          </a:ln>
        </p:spPr>
        <p:txBody>
          <a:bodyPr wrap="square">
            <a:spAutoFit/>
          </a:bodyPr>
          <a:lstStyle/>
          <a:p>
            <a:pPr marL="457200" marR="0" lvl="0"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يُعيدُ الْكَلامَ</a:t>
            </a:r>
          </a:p>
        </p:txBody>
      </p:sp>
      <p:sp>
        <p:nvSpPr>
          <p:cNvPr id="13" name="ans3">
            <a:extLst>
              <a:ext uri="{FF2B5EF4-FFF2-40B4-BE49-F238E27FC236}">
                <a16:creationId xmlns:a16="http://schemas.microsoft.com/office/drawing/2014/main" id="{88A30842-31F0-4E1E-B6A6-546BCC9A966D}"/>
              </a:ext>
            </a:extLst>
          </p:cNvPr>
          <p:cNvSpPr txBox="1"/>
          <p:nvPr/>
        </p:nvSpPr>
        <p:spPr>
          <a:xfrm>
            <a:off x="9276689" y="4244736"/>
            <a:ext cx="2414188"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يُبَدِّلُ الْكَلامَ</a:t>
            </a:r>
          </a:p>
        </p:txBody>
      </p:sp>
      <p:sp>
        <p:nvSpPr>
          <p:cNvPr id="15" name="ans4">
            <a:extLst>
              <a:ext uri="{FF2B5EF4-FFF2-40B4-BE49-F238E27FC236}">
                <a16:creationId xmlns:a16="http://schemas.microsoft.com/office/drawing/2014/main" id="{F5A7BF56-5393-4EEE-932E-E663EDD3608D}"/>
              </a:ext>
            </a:extLst>
          </p:cNvPr>
          <p:cNvSpPr txBox="1"/>
          <p:nvPr/>
        </p:nvSpPr>
        <p:spPr>
          <a:xfrm>
            <a:off x="9276689" y="5376919"/>
            <a:ext cx="2414188"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يَكْتُبُ الْكَلامَ </a:t>
            </a:r>
          </a:p>
        </p:txBody>
      </p:sp>
      <p:pic>
        <p:nvPicPr>
          <p:cNvPr id="12" name="true">
            <a:extLst>
              <a:ext uri="{FF2B5EF4-FFF2-40B4-BE49-F238E27FC236}">
                <a16:creationId xmlns:a16="http://schemas.microsoft.com/office/drawing/2014/main" id="{DC1128A8-50B6-4B82-B56F-10DF7D1B7611}"/>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323309" y="3096266"/>
            <a:ext cx="529811" cy="491280"/>
          </a:xfrm>
          <a:prstGeom prst="rect">
            <a:avLst/>
          </a:prstGeom>
        </p:spPr>
      </p:pic>
      <p:pic>
        <p:nvPicPr>
          <p:cNvPr id="14" name="x2">
            <a:extLst>
              <a:ext uri="{FF2B5EF4-FFF2-40B4-BE49-F238E27FC236}">
                <a16:creationId xmlns:a16="http://schemas.microsoft.com/office/drawing/2014/main" id="{9BF9705A-D5B4-40E8-B8E8-C245516F56D7}"/>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98595" y="2084732"/>
            <a:ext cx="438641" cy="516108"/>
          </a:xfrm>
          <a:prstGeom prst="rect">
            <a:avLst/>
          </a:prstGeom>
        </p:spPr>
      </p:pic>
      <p:pic>
        <p:nvPicPr>
          <p:cNvPr id="17" name="x2">
            <a:extLst>
              <a:ext uri="{FF2B5EF4-FFF2-40B4-BE49-F238E27FC236}">
                <a16:creationId xmlns:a16="http://schemas.microsoft.com/office/drawing/2014/main" id="{ED91A679-6300-465C-9963-F8107C4EB20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98595" y="4332170"/>
            <a:ext cx="438641" cy="516108"/>
          </a:xfrm>
          <a:prstGeom prst="rect">
            <a:avLst/>
          </a:prstGeom>
        </p:spPr>
      </p:pic>
      <p:pic>
        <p:nvPicPr>
          <p:cNvPr id="18" name="x2">
            <a:extLst>
              <a:ext uri="{FF2B5EF4-FFF2-40B4-BE49-F238E27FC236}">
                <a16:creationId xmlns:a16="http://schemas.microsoft.com/office/drawing/2014/main" id="{E7A539C5-39E4-4105-9B9F-AEEB13BB93CB}"/>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98595" y="5465378"/>
            <a:ext cx="438641" cy="516108"/>
          </a:xfrm>
          <a:prstGeom prst="rect">
            <a:avLst/>
          </a:prstGeom>
        </p:spPr>
      </p:pic>
    </p:spTree>
    <p:custDataLst>
      <p:tags r:id="rId1"/>
    </p:custDataLst>
    <p:extLst>
      <p:ext uri="{BB962C8B-B14F-4D97-AF65-F5344CB8AC3E}">
        <p14:creationId xmlns:p14="http://schemas.microsoft.com/office/powerpoint/2010/main" val="3470306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0"/>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4" restart="whenNotActive" fill="hold" evtFilter="cancelBubble" nodeType="interactiveSeq">
                <p:stCondLst>
                  <p:cond evt="onClick" delay="0">
                    <p:tgtEl>
                      <p:spTgt spid="11"/>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500" fill="hold"/>
                                        <p:tgtEl>
                                          <p:spTgt spid="11"/>
                                        </p:tgtEl>
                                        <p:attrNameLst>
                                          <p:attrName>style.color</p:attrName>
                                        </p:attrNameLst>
                                      </p:cBhvr>
                                      <p:to>
                                        <a:srgbClr val="00B050"/>
                                      </p:to>
                                    </p:animClr>
                                  </p:childTnLst>
                                </p:cTn>
                              </p:par>
                            </p:childTnLst>
                          </p:cTn>
                        </p:par>
                      </p:childTnLst>
                    </p:cTn>
                  </p:par>
                </p:childTnLst>
              </p:cTn>
              <p:nextCondLst>
                <p:cond evt="onClick" delay="0">
                  <p:tgtEl>
                    <p:spTgt spid="11"/>
                  </p:tgtEl>
                </p:cond>
              </p:nextCondLst>
            </p:seq>
            <p:seq concurrent="1" nextAc="seek">
              <p:cTn id="31" restart="whenNotActive" fill="hold" evtFilter="cancelBubble" nodeType="interactiveSeq">
                <p:stCondLst>
                  <p:cond evt="onClick" delay="0">
                    <p:tgtEl>
                      <p:spTgt spid="13"/>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6" restart="whenNotActive" fill="hold" evtFilter="cancelBubble" nodeType="interactiveSeq">
                <p:stCondLst>
                  <p:cond evt="onClick" delay="0">
                    <p:tgtEl>
                      <p:spTgt spid="15"/>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10" grpId="0"/>
      <p:bldP spid="11" grpId="0"/>
      <p:bldP spid="11" grpId="1"/>
      <p:bldP spid="13"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1" y="1978867"/>
            <a:ext cx="11125198" cy="4388894"/>
          </a:xfrm>
          <a:prstGeom prst="rect">
            <a:avLst/>
          </a:prstGeom>
        </p:spPr>
        <p:txBody>
          <a:bodyPr wrap="square">
            <a:spAutoFit/>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lang="en-US" sz="3600"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في الدَّقَّةِ الأُولى تَنْزاحُ الصَّخْرةُ فَتَدْخُلُ، وَعَلَيْكَ أَنْ تُغادِرَ قَبْلَ الدَّقّةِ الْأَخيرَةِ. وَلكِنِ انْتَبِهْ! فَكَثِيرونَ فَقَدُوا حَيَاتَهُمْ لِأَنَّهُمْ أَطالوا الْبَقَاءَ وَسُدَّتْ عَلَيْهِمِ الْمَغارَةُ. تَسَلَّقَ عادِلٌ الْجَبَلَ بَعْدَ جُهْدٍ وَعَناءٍ، وَاسْتَلْقَى عِنْدَ بابِ الْمَغَارَةِ مُنْتَظِرًا. لَقَدْ كانَ</a:t>
            </a:r>
            <a:r>
              <a:rPr kumimoji="0" lang="en-US"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قَلْبُهُ يَخْفُقُ بِسُرْعَةٍ، وَهُوَ يُفَكِّرُ بِالثَّرْوَةِ الْمَوْعُودَةِ.</a:t>
            </a:r>
          </a:p>
          <a:p>
            <a:pPr marL="0" marR="0" lvl="0" indent="0" algn="r" defTabSz="914400" rtl="1" eaLnBrk="1" fontAlgn="auto" latinLnBrk="0" hangingPunct="1">
              <a:lnSpc>
                <a:spcPct val="120000"/>
              </a:lnSpc>
              <a:spcBef>
                <a:spcPts val="600"/>
              </a:spcBef>
              <a:spcAft>
                <a:spcPts val="60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عِنْدَ مُنْتَصَف اللَّيْلِ، سَمِعَ أُوْلى دَقَّاتِ السّاعَةِ، ثُمَّ</a:t>
            </a:r>
            <a:r>
              <a:rPr kumimoji="0" lang="ar-LB" sz="36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 صَرَّتْ </a:t>
            </a: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سَلاسِلُ الْحَدِيدِ تُزِيحُ الصَّخْرَةَ.</a:t>
            </a:r>
          </a:p>
          <a:p>
            <a:pPr marL="0" marR="0" lvl="0" indent="0" algn="r" defTabSz="914400" rtl="1" eaLnBrk="1" fontAlgn="auto" latinLnBrk="0" hangingPunct="1">
              <a:lnSpc>
                <a:spcPct val="120000"/>
              </a:lnSpc>
              <a:spcBef>
                <a:spcPts val="600"/>
              </a:spcBef>
              <a:spcAft>
                <a:spcPts val="600"/>
              </a:spcAft>
              <a:buClrTx/>
              <a:buSzTx/>
              <a:buFontTx/>
              <a:buNone/>
              <a:tabLst/>
              <a:defRPr/>
            </a:pPr>
            <a:r>
              <a:rPr kumimoji="0" lang="ar-LB"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اِنْدَفَعَ عادِلٌ كَالسَّهْمِ دَاخِلَ المَغَارَةِ. هَا هِيَ أَكْوامُ الْفِضَّةِ أَمامَهُ.</a:t>
            </a:r>
            <a:endParaRPr kumimoji="0" lang="en-US" sz="36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4" name="Rectangle 3">
            <a:extLst>
              <a:ext uri="{FF2B5EF4-FFF2-40B4-BE49-F238E27FC236}">
                <a16:creationId xmlns:a16="http://schemas.microsoft.com/office/drawing/2014/main" id="{95DDC287-5A62-4DF9-8DFD-46B0347458DD}"/>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6E2D4C03-5629-4625-90D2-CA086823B75A}"/>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7" name="Rectangle 6">
            <a:extLst>
              <a:ext uri="{FF2B5EF4-FFF2-40B4-BE49-F238E27FC236}">
                <a16:creationId xmlns:a16="http://schemas.microsoft.com/office/drawing/2014/main" id="{E86D59CF-E8EF-4084-82FE-D005F1443311}"/>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1787B36-D059-4389-9552-1072B68B8477}"/>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lvl="0" algn="r" rtl="1">
              <a:buClr>
                <a:srgbClr val="4472C4">
                  <a:lumMod val="75000"/>
                </a:srgbClr>
              </a:buClr>
              <a:buSzPct val="90000"/>
              <a:defRPr/>
            </a:pPr>
            <a:r>
              <a:rPr lang="ar-LB" sz="3600" b="1" kern="0" cap="all" spc="100" dirty="0">
                <a:solidFill>
                  <a:sysClr val="windowText" lastClr="000000">
                    <a:lumMod val="65000"/>
                    <a:lumOff val="35000"/>
                  </a:sysClr>
                </a:solidFill>
              </a:rPr>
              <a:t>الْقِراءَةُ الْمَقْطَعِيَّةُ لِلْنَّصِّ</a:t>
            </a:r>
          </a:p>
        </p:txBody>
      </p:sp>
      <p:sp>
        <p:nvSpPr>
          <p:cNvPr id="9" name="TextBox 8">
            <a:extLst>
              <a:ext uri="{FF2B5EF4-FFF2-40B4-BE49-F238E27FC236}">
                <a16:creationId xmlns:a16="http://schemas.microsoft.com/office/drawing/2014/main" id="{F6F73FB9-09FD-4D96-B574-FE742556F8CB}"/>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
        <p:nvSpPr>
          <p:cNvPr id="10" name="Content Placeholder 2">
            <a:extLst>
              <a:ext uri="{FF2B5EF4-FFF2-40B4-BE49-F238E27FC236}">
                <a16:creationId xmlns:a16="http://schemas.microsoft.com/office/drawing/2014/main" id="{4B93CC67-E627-4BB3-A922-F3A2921313F8}"/>
              </a:ext>
            </a:extLst>
          </p:cNvPr>
          <p:cNvSpPr txBox="1">
            <a:spLocks/>
          </p:cNvSpPr>
          <p:nvPr/>
        </p:nvSpPr>
        <p:spPr>
          <a:xfrm>
            <a:off x="0" y="5614368"/>
            <a:ext cx="2670586" cy="1104900"/>
          </a:xfrm>
          <a:prstGeom prst="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anchor="t"/>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marL="91440" marR="0" lvl="0" indent="-91440" algn="r" defTabSz="914400" rtl="1" eaLnBrk="1" fontAlgn="auto" latinLnBrk="0" hangingPunct="1">
              <a:lnSpc>
                <a:spcPct val="100000"/>
              </a:lnSpc>
              <a:spcBef>
                <a:spcPts val="0"/>
              </a:spcBef>
              <a:spcAft>
                <a:spcPts val="0"/>
              </a:spcAft>
              <a:buClr>
                <a:srgbClr val="5B9BD5"/>
              </a:buClr>
              <a:buSzPct val="100000"/>
              <a:buFont typeface="Tw Cen MT" panose="020B0602020104020603" pitchFamily="34" charset="0"/>
              <a:buChar char=" "/>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قاموس المعاني:</a:t>
            </a:r>
          </a:p>
          <a:p>
            <a:pPr marL="91440" marR="0" lvl="0" indent="-91440" algn="r" defTabSz="914400" rtl="1" eaLnBrk="1" fontAlgn="auto" latinLnBrk="0" hangingPunct="1">
              <a:lnSpc>
                <a:spcPct val="100000"/>
              </a:lnSpc>
              <a:spcBef>
                <a:spcPts val="0"/>
              </a:spcBef>
              <a:spcAft>
                <a:spcPts val="0"/>
              </a:spcAft>
              <a:buClr>
                <a:srgbClr val="5B9BD5"/>
              </a:buClr>
              <a:buSzPct val="100000"/>
              <a:buFont typeface="Tw Cen MT" panose="020B0602020104020603" pitchFamily="34" charset="0"/>
              <a:buChar char=" "/>
              <a:tabLst/>
              <a:defRPr/>
            </a:pPr>
            <a:r>
              <a:rPr kumimoji="0" lang="ar-LB" sz="28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صَرَّتْ</a:t>
            </a:r>
            <a:r>
              <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 أعطت صوتًا </a:t>
            </a:r>
          </a:p>
          <a:p>
            <a:pPr marL="0" marR="0" lvl="0" indent="0" algn="r" defTabSz="914400" rtl="1" eaLnBrk="1" fontAlgn="auto" latinLnBrk="0" hangingPunct="1">
              <a:lnSpc>
                <a:spcPct val="100000"/>
              </a:lnSpc>
              <a:spcBef>
                <a:spcPts val="0"/>
              </a:spcBef>
              <a:spcAft>
                <a:spcPts val="0"/>
              </a:spcAft>
              <a:buClrTx/>
              <a:buSzTx/>
              <a:buFont typeface="Tw Cen MT" panose="020B0602020104020603" pitchFamily="34" charset="0"/>
              <a:buNone/>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Tree>
    <p:custDataLst>
      <p:tags r:id="rId1"/>
    </p:custDataLst>
    <p:extLst>
      <p:ext uri="{BB962C8B-B14F-4D97-AF65-F5344CB8AC3E}">
        <p14:creationId xmlns:p14="http://schemas.microsoft.com/office/powerpoint/2010/main" val="4018886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78675" y="746125"/>
            <a:ext cx="5013325" cy="782638"/>
          </a:xfrm>
        </p:spPr>
        <p:txBody>
          <a:bodyPr>
            <a:normAutofit fontScale="90000"/>
          </a:bodyPr>
          <a:lstStyle/>
          <a:p>
            <a:pPr algn="r" rtl="1"/>
            <a:br>
              <a:rPr lang="en-US" dirty="0"/>
            </a:br>
            <a:br>
              <a:rPr lang="en-US" dirty="0"/>
            </a:br>
            <a:br>
              <a:rPr lang="ar-LB" dirty="0"/>
            </a:br>
            <a:br>
              <a:rPr lang="en-US" dirty="0"/>
            </a:br>
            <a:br>
              <a:rPr lang="en-US" dirty="0"/>
            </a:br>
            <a:endParaRPr lang="en-US" dirty="0"/>
          </a:p>
        </p:txBody>
      </p:sp>
      <p:pic>
        <p:nvPicPr>
          <p:cNvPr id="8" name="Picture 7" descr="A picture containing text, vector graphics, toy&#10;&#10;Description automatically generated">
            <a:extLst>
              <a:ext uri="{FF2B5EF4-FFF2-40B4-BE49-F238E27FC236}">
                <a16:creationId xmlns:a16="http://schemas.microsoft.com/office/drawing/2014/main" id="{31FF1FA7-E308-4826-987D-C457603E2C9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6897" y="2229240"/>
            <a:ext cx="3138281" cy="3034145"/>
          </a:xfrm>
          <a:prstGeom prst="rect">
            <a:avLst/>
          </a:prstGeom>
        </p:spPr>
      </p:pic>
      <p:sp>
        <p:nvSpPr>
          <p:cNvPr id="9" name="Rectangle 8">
            <a:extLst>
              <a:ext uri="{FF2B5EF4-FFF2-40B4-BE49-F238E27FC236}">
                <a16:creationId xmlns:a16="http://schemas.microsoft.com/office/drawing/2014/main" id="{1551F579-85C2-4FA6-9E5D-BCABC2B21209}"/>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716B4EC4-D0D4-4138-B5B8-6C19B2F86657}"/>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إذا كانَ الِاسْمُ "مَوْعود" مُشْتَقًّا مِنَ الْفِعْلِ وُعِدَ فَمِنْ أَيِّ فِعْلٍ اشتُقَّ الِاسْمُ "مَرْفوض"؟</a:t>
            </a:r>
          </a:p>
        </p:txBody>
      </p:sp>
      <p:sp>
        <p:nvSpPr>
          <p:cNvPr id="11" name="ans1">
            <a:extLst>
              <a:ext uri="{FF2B5EF4-FFF2-40B4-BE49-F238E27FC236}">
                <a16:creationId xmlns:a16="http://schemas.microsoft.com/office/drawing/2014/main" id="{605B9951-9F55-4313-B592-2CAFF4F22BCB}"/>
              </a:ext>
            </a:extLst>
          </p:cNvPr>
          <p:cNvSpPr txBox="1"/>
          <p:nvPr/>
        </p:nvSpPr>
        <p:spPr>
          <a:xfrm>
            <a:off x="10132889" y="1991564"/>
            <a:ext cx="1525714"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فَرَضَ</a:t>
            </a:r>
          </a:p>
        </p:txBody>
      </p:sp>
      <p:sp>
        <p:nvSpPr>
          <p:cNvPr id="13" name="ans2">
            <a:extLst>
              <a:ext uri="{FF2B5EF4-FFF2-40B4-BE49-F238E27FC236}">
                <a16:creationId xmlns:a16="http://schemas.microsoft.com/office/drawing/2014/main" id="{E86095FB-DB1F-4120-BAC6-E108AD2E3ED5}"/>
              </a:ext>
            </a:extLst>
          </p:cNvPr>
          <p:cNvSpPr txBox="1"/>
          <p:nvPr/>
        </p:nvSpPr>
        <p:spPr>
          <a:xfrm>
            <a:off x="10160766" y="3120016"/>
            <a:ext cx="1525714" cy="604781"/>
          </a:xfrm>
          <a:prstGeom prst="rect">
            <a:avLst/>
          </a:prstGeom>
          <a:noFill/>
          <a:ln w="19050">
            <a:noFill/>
          </a:ln>
        </p:spPr>
        <p:txBody>
          <a:bodyPr wrap="square">
            <a:spAutoFit/>
          </a:bodyPr>
          <a:lstStyle/>
          <a:p>
            <a:pPr marL="457200" marR="0" lvl="0"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رَفَضَ</a:t>
            </a:r>
          </a:p>
        </p:txBody>
      </p:sp>
      <p:sp>
        <p:nvSpPr>
          <p:cNvPr id="15" name="ans3">
            <a:extLst>
              <a:ext uri="{FF2B5EF4-FFF2-40B4-BE49-F238E27FC236}">
                <a16:creationId xmlns:a16="http://schemas.microsoft.com/office/drawing/2014/main" id="{D5217F43-2898-4D46-BA2F-9130DA11EB1F}"/>
              </a:ext>
            </a:extLst>
          </p:cNvPr>
          <p:cNvSpPr txBox="1"/>
          <p:nvPr/>
        </p:nvSpPr>
        <p:spPr>
          <a:xfrm>
            <a:off x="10160766" y="4248468"/>
            <a:ext cx="1525714" cy="604781"/>
          </a:xfrm>
          <a:prstGeom prst="rect">
            <a:avLst/>
          </a:prstGeom>
          <a:noFill/>
          <a:ln w="19050">
            <a:noFill/>
          </a:ln>
        </p:spPr>
        <p:txBody>
          <a:bodyPr wrap="square">
            <a:spAutoFit/>
          </a:bodyPr>
          <a:lstStyle/>
          <a:p>
            <a:pPr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رُفِضَ</a:t>
            </a:r>
          </a:p>
        </p:txBody>
      </p:sp>
      <p:sp>
        <p:nvSpPr>
          <p:cNvPr id="17" name="ans4">
            <a:extLst>
              <a:ext uri="{FF2B5EF4-FFF2-40B4-BE49-F238E27FC236}">
                <a16:creationId xmlns:a16="http://schemas.microsoft.com/office/drawing/2014/main" id="{51BB507F-FC72-43C9-BC5D-56978D358C7B}"/>
              </a:ext>
            </a:extLst>
          </p:cNvPr>
          <p:cNvSpPr txBox="1"/>
          <p:nvPr/>
        </p:nvSpPr>
        <p:spPr>
          <a:xfrm>
            <a:off x="10132889" y="5376919"/>
            <a:ext cx="1525714"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فُرِضَ </a:t>
            </a:r>
          </a:p>
        </p:txBody>
      </p:sp>
      <p:pic>
        <p:nvPicPr>
          <p:cNvPr id="19" name="true">
            <a:extLst>
              <a:ext uri="{FF2B5EF4-FFF2-40B4-BE49-F238E27FC236}">
                <a16:creationId xmlns:a16="http://schemas.microsoft.com/office/drawing/2014/main" id="{28930974-8EFE-47DA-9E54-C6EC14807BD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309353" y="4237099"/>
            <a:ext cx="529811" cy="491280"/>
          </a:xfrm>
          <a:prstGeom prst="rect">
            <a:avLst/>
          </a:prstGeom>
        </p:spPr>
      </p:pic>
      <p:pic>
        <p:nvPicPr>
          <p:cNvPr id="20" name="x2">
            <a:extLst>
              <a:ext uri="{FF2B5EF4-FFF2-40B4-BE49-F238E27FC236}">
                <a16:creationId xmlns:a16="http://schemas.microsoft.com/office/drawing/2014/main" id="{4C9A3D25-EACE-465B-8576-0FBBD46EE1E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66321" y="2084732"/>
            <a:ext cx="438641" cy="516108"/>
          </a:xfrm>
          <a:prstGeom prst="rect">
            <a:avLst/>
          </a:prstGeom>
        </p:spPr>
      </p:pic>
      <p:pic>
        <p:nvPicPr>
          <p:cNvPr id="21" name="x2">
            <a:extLst>
              <a:ext uri="{FF2B5EF4-FFF2-40B4-BE49-F238E27FC236}">
                <a16:creationId xmlns:a16="http://schemas.microsoft.com/office/drawing/2014/main" id="{C7DF7EAE-3F01-4CFB-AEC9-80A476029E6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66320" y="3217544"/>
            <a:ext cx="438641" cy="516108"/>
          </a:xfrm>
          <a:prstGeom prst="rect">
            <a:avLst/>
          </a:prstGeom>
        </p:spPr>
      </p:pic>
      <p:pic>
        <p:nvPicPr>
          <p:cNvPr id="22" name="x2">
            <a:extLst>
              <a:ext uri="{FF2B5EF4-FFF2-40B4-BE49-F238E27FC236}">
                <a16:creationId xmlns:a16="http://schemas.microsoft.com/office/drawing/2014/main" id="{F574704B-B784-4BF6-9A72-2B194F4D773F}"/>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66321" y="5465378"/>
            <a:ext cx="438641" cy="516108"/>
          </a:xfrm>
          <a:prstGeom prst="rect">
            <a:avLst/>
          </a:prstGeom>
        </p:spPr>
      </p:pic>
    </p:spTree>
    <p:custDataLst>
      <p:tags r:id="rId1"/>
    </p:custDataLst>
    <p:extLst>
      <p:ext uri="{BB962C8B-B14F-4D97-AF65-F5344CB8AC3E}">
        <p14:creationId xmlns:p14="http://schemas.microsoft.com/office/powerpoint/2010/main" val="2649767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1"/>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24" restart="whenNotActive" fill="hold" evtFilter="cancelBubble" nodeType="interactiveSeq">
                <p:stCondLst>
                  <p:cond evt="onClick" delay="0">
                    <p:tgtEl>
                      <p:spTgt spid="13"/>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5"/>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childTnLst>
                                </p:cTn>
                              </p:par>
                              <p:par>
                                <p:cTn id="34" presetID="3" presetClass="emph" presetSubtype="2" fill="hold" grpId="1" nodeType="withEffect">
                                  <p:stCondLst>
                                    <p:cond delay="0"/>
                                  </p:stCondLst>
                                  <p:childTnLst>
                                    <p:animClr clrSpc="rgb" dir="cw">
                                      <p:cBhvr override="childStyle">
                                        <p:cTn id="35" dur="500" fill="hold"/>
                                        <p:tgtEl>
                                          <p:spTgt spid="15"/>
                                        </p:tgtEl>
                                        <p:attrNameLst>
                                          <p:attrName>style.color</p:attrName>
                                        </p:attrNameLst>
                                      </p:cBhvr>
                                      <p:to>
                                        <a:srgbClr val="00B050"/>
                                      </p:to>
                                    </p:animClr>
                                  </p:childTnLst>
                                </p:cTn>
                              </p:par>
                            </p:childTnLst>
                          </p:cTn>
                        </p:par>
                      </p:childTnLst>
                    </p:cTn>
                  </p:par>
                </p:childTnLst>
              </p:cTn>
              <p:nextCondLst>
                <p:cond evt="onClick" delay="0">
                  <p:tgtEl>
                    <p:spTgt spid="15"/>
                  </p:tgtEl>
                </p:cond>
              </p:nextCondLst>
            </p:seq>
            <p:seq concurrent="1" nextAc="seek">
              <p:cTn id="36" restart="whenNotActive" fill="hold" evtFilter="cancelBubble" nodeType="interactiveSeq">
                <p:stCondLst>
                  <p:cond evt="onClick" delay="0">
                    <p:tgtEl>
                      <p:spTgt spid="17"/>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childTnLst>
        </p:cTn>
      </p:par>
    </p:tnLst>
    <p:bldLst>
      <p:bldP spid="11" grpId="0"/>
      <p:bldP spid="13" grpId="0"/>
      <p:bldP spid="15" grpId="0"/>
      <p:bldP spid="15" grpId="1"/>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78675" y="746125"/>
            <a:ext cx="5013325" cy="782638"/>
          </a:xfrm>
        </p:spPr>
        <p:txBody>
          <a:bodyPr>
            <a:normAutofit fontScale="90000"/>
          </a:bodyPr>
          <a:lstStyle/>
          <a:p>
            <a:pPr algn="r" rtl="1"/>
            <a:br>
              <a:rPr lang="en-US" dirty="0"/>
            </a:br>
            <a:br>
              <a:rPr lang="en-US" dirty="0"/>
            </a:br>
            <a:br>
              <a:rPr lang="ar-LB" dirty="0"/>
            </a:br>
            <a:br>
              <a:rPr lang="en-US" dirty="0"/>
            </a:br>
            <a:br>
              <a:rPr lang="en-US" dirty="0"/>
            </a:br>
            <a:endParaRPr lang="en-US" dirty="0"/>
          </a:p>
        </p:txBody>
      </p:sp>
      <p:pic>
        <p:nvPicPr>
          <p:cNvPr id="8" name="Picture 7" descr="A cartoon of a child&#10;&#10;Description automatically generated with low confidence">
            <a:extLst>
              <a:ext uri="{FF2B5EF4-FFF2-40B4-BE49-F238E27FC236}">
                <a16:creationId xmlns:a16="http://schemas.microsoft.com/office/drawing/2014/main" id="{30C2CE91-2EB7-4DD9-B7AB-2DEE3D11360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53345" y="2189714"/>
            <a:ext cx="3181444" cy="3073558"/>
          </a:xfrm>
          <a:prstGeom prst="rect">
            <a:avLst/>
          </a:prstGeom>
        </p:spPr>
      </p:pic>
      <p:sp>
        <p:nvSpPr>
          <p:cNvPr id="9" name="ans1">
            <a:extLst>
              <a:ext uri="{FF2B5EF4-FFF2-40B4-BE49-F238E27FC236}">
                <a16:creationId xmlns:a16="http://schemas.microsoft.com/office/drawing/2014/main" id="{1714DA7B-47AA-47E1-9C25-2EAC1239D9F0}"/>
              </a:ext>
            </a:extLst>
          </p:cNvPr>
          <p:cNvSpPr txBox="1"/>
          <p:nvPr/>
        </p:nvSpPr>
        <p:spPr>
          <a:xfrm>
            <a:off x="9213848" y="1992878"/>
            <a:ext cx="2538804"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دَخَلَ مُتَمَهِّلًا</a:t>
            </a:r>
            <a:endParaRPr lang="en-US" sz="36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0" name="ans2">
            <a:extLst>
              <a:ext uri="{FF2B5EF4-FFF2-40B4-BE49-F238E27FC236}">
                <a16:creationId xmlns:a16="http://schemas.microsoft.com/office/drawing/2014/main" id="{C0F59CB8-1AA2-44C8-B98D-476FEB0E8A7B}"/>
              </a:ext>
            </a:extLst>
          </p:cNvPr>
          <p:cNvSpPr txBox="1"/>
          <p:nvPr/>
        </p:nvSpPr>
        <p:spPr>
          <a:xfrm>
            <a:off x="9213848" y="3120892"/>
            <a:ext cx="2538804"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وَقَفَ مُفَكِّرًا</a:t>
            </a:r>
          </a:p>
        </p:txBody>
      </p:sp>
      <p:sp>
        <p:nvSpPr>
          <p:cNvPr id="12" name="ans3">
            <a:extLst>
              <a:ext uri="{FF2B5EF4-FFF2-40B4-BE49-F238E27FC236}">
                <a16:creationId xmlns:a16="http://schemas.microsoft.com/office/drawing/2014/main" id="{E47EBF1C-D7D9-4C8B-B805-D868F5BED6C6}"/>
              </a:ext>
            </a:extLst>
          </p:cNvPr>
          <p:cNvSpPr txBox="1"/>
          <p:nvPr/>
        </p:nvSpPr>
        <p:spPr>
          <a:xfrm>
            <a:off x="9213848" y="4248906"/>
            <a:ext cx="2538804"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دَخَلَ مُسْرِعًا</a:t>
            </a:r>
          </a:p>
        </p:txBody>
      </p:sp>
      <p:sp>
        <p:nvSpPr>
          <p:cNvPr id="14" name="ans4">
            <a:extLst>
              <a:ext uri="{FF2B5EF4-FFF2-40B4-BE49-F238E27FC236}">
                <a16:creationId xmlns:a16="http://schemas.microsoft.com/office/drawing/2014/main" id="{E15553D7-38C9-4E45-9797-F7B857850A5C}"/>
              </a:ext>
            </a:extLst>
          </p:cNvPr>
          <p:cNvSpPr txBox="1"/>
          <p:nvPr/>
        </p:nvSpPr>
        <p:spPr>
          <a:xfrm>
            <a:off x="9213848" y="5376919"/>
            <a:ext cx="2538804"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خَرَجَ خائِفًا</a:t>
            </a:r>
          </a:p>
        </p:txBody>
      </p:sp>
      <p:pic>
        <p:nvPicPr>
          <p:cNvPr id="15" name="true">
            <a:extLst>
              <a:ext uri="{FF2B5EF4-FFF2-40B4-BE49-F238E27FC236}">
                <a16:creationId xmlns:a16="http://schemas.microsoft.com/office/drawing/2014/main" id="{A574053B-98D4-4CE5-9D3C-89BCB8804A0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373899" y="4247857"/>
            <a:ext cx="529811" cy="491280"/>
          </a:xfrm>
          <a:prstGeom prst="rect">
            <a:avLst/>
          </a:prstGeom>
        </p:spPr>
      </p:pic>
      <p:pic>
        <p:nvPicPr>
          <p:cNvPr id="16" name="x2">
            <a:extLst>
              <a:ext uri="{FF2B5EF4-FFF2-40B4-BE49-F238E27FC236}">
                <a16:creationId xmlns:a16="http://schemas.microsoft.com/office/drawing/2014/main" id="{FF54F43A-1BDC-4AE1-99B1-21D6B74A3FBA}"/>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330867" y="2095490"/>
            <a:ext cx="438641" cy="516108"/>
          </a:xfrm>
          <a:prstGeom prst="rect">
            <a:avLst/>
          </a:prstGeom>
        </p:spPr>
      </p:pic>
      <p:pic>
        <p:nvPicPr>
          <p:cNvPr id="17" name="x2">
            <a:extLst>
              <a:ext uri="{FF2B5EF4-FFF2-40B4-BE49-F238E27FC236}">
                <a16:creationId xmlns:a16="http://schemas.microsoft.com/office/drawing/2014/main" id="{5517D1D3-8BD8-4BCE-AAB6-8AFC6D494458}"/>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330866" y="3228302"/>
            <a:ext cx="438641" cy="516108"/>
          </a:xfrm>
          <a:prstGeom prst="rect">
            <a:avLst/>
          </a:prstGeom>
        </p:spPr>
      </p:pic>
      <p:pic>
        <p:nvPicPr>
          <p:cNvPr id="18" name="x2">
            <a:extLst>
              <a:ext uri="{FF2B5EF4-FFF2-40B4-BE49-F238E27FC236}">
                <a16:creationId xmlns:a16="http://schemas.microsoft.com/office/drawing/2014/main" id="{3F967084-905C-4D00-92CE-2305381CD51D}"/>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330867" y="5476136"/>
            <a:ext cx="438641" cy="516108"/>
          </a:xfrm>
          <a:prstGeom prst="rect">
            <a:avLst/>
          </a:prstGeom>
        </p:spPr>
      </p:pic>
      <p:sp>
        <p:nvSpPr>
          <p:cNvPr id="19" name="Title 1">
            <a:extLst>
              <a:ext uri="{FF2B5EF4-FFF2-40B4-BE49-F238E27FC236}">
                <a16:creationId xmlns:a16="http://schemas.microsoft.com/office/drawing/2014/main" id="{9E7BC248-800D-4850-9D09-D045F49C788B}"/>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20" name="Rectangle 19">
            <a:extLst>
              <a:ext uri="{FF2B5EF4-FFF2-40B4-BE49-F238E27FC236}">
                <a16:creationId xmlns:a16="http://schemas.microsoft.com/office/drawing/2014/main" id="{583630C4-F3E2-4A4E-BF81-F2F5558C36EE}"/>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E74C9FBC-CCF9-42DD-9021-CDBE9F33C082}"/>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 مَعْنى الْفِعْلِ انْدَفَعَ؟</a:t>
            </a:r>
          </a:p>
        </p:txBody>
      </p:sp>
    </p:spTree>
    <p:custDataLst>
      <p:tags r:id="rId1"/>
    </p:custDataLst>
    <p:extLst>
      <p:ext uri="{BB962C8B-B14F-4D97-AF65-F5344CB8AC3E}">
        <p14:creationId xmlns:p14="http://schemas.microsoft.com/office/powerpoint/2010/main" val="2373656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9"/>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24" restart="whenNotActive" fill="hold" evtFilter="cancelBubble" nodeType="interactiveSeq">
                <p:stCondLst>
                  <p:cond evt="onClick" delay="0">
                    <p:tgtEl>
                      <p:spTgt spid="10"/>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29" restart="whenNotActive" fill="hold" evtFilter="cancelBubble" nodeType="interactiveSeq">
                <p:stCondLst>
                  <p:cond evt="onClick" delay="0">
                    <p:tgtEl>
                      <p:spTgt spid="12"/>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childTnLst>
                                </p:cTn>
                              </p:par>
                              <p:par>
                                <p:cTn id="34" presetID="3" presetClass="emph" presetSubtype="2" fill="hold" grpId="1" nodeType="withEffect">
                                  <p:stCondLst>
                                    <p:cond delay="0"/>
                                  </p:stCondLst>
                                  <p:childTnLst>
                                    <p:animClr clrSpc="rgb" dir="cw">
                                      <p:cBhvr override="childStyle">
                                        <p:cTn id="35" dur="500" fill="hold"/>
                                        <p:tgtEl>
                                          <p:spTgt spid="12"/>
                                        </p:tgtEl>
                                        <p:attrNameLst>
                                          <p:attrName>style.color</p:attrName>
                                        </p:attrNameLst>
                                      </p:cBhvr>
                                      <p:to>
                                        <a:srgbClr val="00B050"/>
                                      </p:to>
                                    </p:animClr>
                                  </p:childTnLst>
                                </p:cTn>
                              </p:par>
                            </p:childTnLst>
                          </p:cTn>
                        </p:par>
                      </p:childTnLst>
                    </p:cTn>
                  </p:par>
                </p:childTnLst>
              </p:cTn>
              <p:nextCondLst>
                <p:cond evt="onClick" delay="0">
                  <p:tgtEl>
                    <p:spTgt spid="12"/>
                  </p:tgtEl>
                </p:cond>
              </p:nextCondLst>
            </p:seq>
            <p:seq concurrent="1" nextAc="seek">
              <p:cTn id="36" restart="whenNotActive" fill="hold" evtFilter="cancelBubble" nodeType="interactiveSeq">
                <p:stCondLst>
                  <p:cond evt="onClick" delay="0">
                    <p:tgtEl>
                      <p:spTgt spid="14"/>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childTnLst>
        </p:cTn>
      </p:par>
    </p:tnLst>
    <p:bldLst>
      <p:bldP spid="9" grpId="0"/>
      <p:bldP spid="10" grpId="0"/>
      <p:bldP spid="12" grpId="0"/>
      <p:bldP spid="12" grpId="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189255E-A029-4BA4-B33F-83E20488A856}"/>
              </a:ext>
            </a:extLst>
          </p:cNvPr>
          <p:cNvSpPr txBox="1"/>
          <p:nvPr/>
        </p:nvSpPr>
        <p:spPr>
          <a:xfrm>
            <a:off x="0" y="32303"/>
            <a:ext cx="3367144" cy="461665"/>
          </a:xfrm>
          <a:prstGeom prst="rect">
            <a:avLst/>
          </a:prstGeom>
          <a:solidFill>
            <a:srgbClr val="4472C4">
              <a:lumMod val="20000"/>
              <a:lumOff val="80000"/>
            </a:srgbClr>
          </a:solid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2400" b="0" i="0" u="none" strike="noStrike" kern="0" cap="none" spc="0" normalizeH="0" baseline="0" noProof="0" dirty="0">
                <a:ln>
                  <a:noFill/>
                </a:ln>
                <a:solidFill>
                  <a:srgbClr val="4472C4">
                    <a:lumMod val="50000"/>
                  </a:srgbClr>
                </a:solidFill>
                <a:effectLst/>
                <a:uLnTx/>
                <a:uFillTx/>
                <a:latin typeface="Adobe Arabic"/>
                <a:ea typeface="+mn-ea"/>
                <a:cs typeface="Adobe Arabic"/>
              </a:rPr>
              <a:t> ترحيبٌ</a:t>
            </a:r>
            <a:endParaRPr kumimoji="0" lang="en-US" sz="2400" b="0" i="0" u="none" strike="noStrike" kern="0" cap="none" spc="0" normalizeH="0" baseline="0" noProof="0" dirty="0">
              <a:ln>
                <a:noFill/>
              </a:ln>
              <a:solidFill>
                <a:srgbClr val="4472C4">
                  <a:lumMod val="50000"/>
                </a:srgbClr>
              </a:solidFill>
              <a:effectLst/>
              <a:uLnTx/>
              <a:uFillTx/>
              <a:latin typeface="Adobe Arabic"/>
              <a:ea typeface="+mn-ea"/>
              <a:cs typeface="Adobe Arabic"/>
            </a:endParaRPr>
          </a:p>
        </p:txBody>
      </p:sp>
      <p:pic>
        <p:nvPicPr>
          <p:cNvPr id="9" name="Picture 8">
            <a:extLst>
              <a:ext uri="{FF2B5EF4-FFF2-40B4-BE49-F238E27FC236}">
                <a16:creationId xmlns:a16="http://schemas.microsoft.com/office/drawing/2014/main" id="{9D64339A-64DE-4C5A-A77C-A4BEE2A5AF2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76603" y="1529142"/>
            <a:ext cx="5825647" cy="4555856"/>
          </a:xfrm>
          <a:prstGeom prst="rect">
            <a:avLst/>
          </a:prstGeom>
        </p:spPr>
      </p:pic>
      <p:sp>
        <p:nvSpPr>
          <p:cNvPr id="10" name="Title 1">
            <a:extLst>
              <a:ext uri="{FF2B5EF4-FFF2-40B4-BE49-F238E27FC236}">
                <a16:creationId xmlns:a16="http://schemas.microsoft.com/office/drawing/2014/main" id="{53561D40-833A-475E-B3CD-07E3ECCC6AF6}"/>
              </a:ext>
            </a:extLst>
          </p:cNvPr>
          <p:cNvSpPr txBox="1">
            <a:spLocks/>
          </p:cNvSpPr>
          <p:nvPr/>
        </p:nvSpPr>
        <p:spPr>
          <a:xfrm>
            <a:off x="7270595" y="2901536"/>
            <a:ext cx="4371276" cy="944563"/>
          </a:xfrm>
          <a:prstGeom prst="rect">
            <a:avLst/>
          </a:prstGeom>
        </p:spPr>
        <p:txBody>
          <a:bodyPr vert="horz" lIns="91440" tIns="45720" rIns="91440" bIns="45720" rtlCol="0" anchor="ctr">
            <a:noAutofit/>
          </a:bodyPr>
          <a:lstStyle/>
          <a:p>
            <a:pPr marR="0" lvl="0" indent="0" algn="r" rtl="1" fontAlgn="auto">
              <a:lnSpc>
                <a:spcPct val="90000"/>
              </a:lnSpc>
              <a:spcAft>
                <a:spcPts val="200"/>
              </a:spcAft>
              <a:buClr>
                <a:schemeClr val="accent1"/>
              </a:buClr>
              <a:buSzPct val="100000"/>
              <a:tabLst/>
              <a:defRPr/>
            </a:pPr>
            <a:r>
              <a:rPr lang="ar-LB" sz="5900" b="1" dirty="0">
                <a:solidFill>
                  <a:srgbClr val="2E75B6"/>
                </a:solidFill>
                <a:latin typeface="Adobe Arabic" panose="02040503050201090203" pitchFamily="18" charset="-78"/>
                <a:cs typeface="Adobe Arabic" panose="02040503050201090203" pitchFamily="18" charset="-78"/>
              </a:rPr>
              <a:t>طابَ يَوْمُكُمْ يا أَعِزّائي!</a:t>
            </a:r>
            <a:endParaRPr lang="en-US" sz="5900" b="1" dirty="0">
              <a:solidFill>
                <a:srgbClr val="2E75B6"/>
              </a:solidFill>
              <a:latin typeface="Adobe Arabic" panose="02040503050201090203" pitchFamily="18" charset="-78"/>
              <a:cs typeface="Adobe Arabic" panose="02040503050201090203" pitchFamily="18" charset="-78"/>
            </a:endParaRPr>
          </a:p>
        </p:txBody>
      </p:sp>
      <p:sp>
        <p:nvSpPr>
          <p:cNvPr id="7" name="TextBox 6">
            <a:extLst>
              <a:ext uri="{FF2B5EF4-FFF2-40B4-BE49-F238E27FC236}">
                <a16:creationId xmlns:a16="http://schemas.microsoft.com/office/drawing/2014/main" id="{B8BC1FE6-D0D9-43D5-BD21-455D974CA356}"/>
              </a:ext>
            </a:extLst>
          </p:cNvPr>
          <p:cNvSpPr txBox="1"/>
          <p:nvPr/>
        </p:nvSpPr>
        <p:spPr>
          <a:xfrm>
            <a:off x="2615513" y="2226368"/>
            <a:ext cx="3672913" cy="1350336"/>
          </a:xfrm>
          <a:prstGeom prst="rect">
            <a:avLst/>
          </a:prstGeom>
          <a:ln w="19050">
            <a:noFill/>
          </a:ln>
        </p:spPr>
        <p:txBody>
          <a:bodyPr vert="horz" wrap="square" lIns="91440" tIns="45720" rIns="91440" bIns="45720" rtlCol="0" anchor="ctr">
            <a:normAutofit fontScale="90000" lnSpcReduction="10000"/>
          </a:bodyPr>
          <a:lstStyle/>
          <a:p>
            <a:pPr lvl="0" algn="ctr" rtl="1">
              <a:lnSpc>
                <a:spcPct val="110000"/>
              </a:lnSpc>
              <a:defRPr/>
            </a:pPr>
            <a:r>
              <a:rPr lang="ar-LB" sz="4200" b="1">
                <a:solidFill>
                  <a:schemeClr val="tx1">
                    <a:lumMod val="65000"/>
                    <a:lumOff val="35000"/>
                  </a:schemeClr>
                </a:solidFill>
                <a:latin typeface="Adobe Arabic"/>
                <a:cs typeface="Adobe Arabic"/>
              </a:rPr>
              <a:t>أهْلًا </a:t>
            </a:r>
            <a:r>
              <a:rPr lang="ar-LB" sz="4200" b="1" dirty="0">
                <a:solidFill>
                  <a:schemeClr val="tx1">
                    <a:lumMod val="65000"/>
                    <a:lumOff val="35000"/>
                  </a:schemeClr>
                </a:solidFill>
                <a:latin typeface="Adobe Arabic"/>
                <a:cs typeface="Adobe Arabic"/>
              </a:rPr>
              <a:t>بِكُمْ في صَفِّ الْفَهْمِ الْقِرائِيِّ.</a:t>
            </a:r>
            <a:endParaRPr lang="en-US" sz="4200" b="1" dirty="0">
              <a:solidFill>
                <a:schemeClr val="tx1">
                  <a:lumMod val="65000"/>
                  <a:lumOff val="35000"/>
                </a:schemeClr>
              </a:solidFill>
              <a:latin typeface="Adobe Arabic"/>
              <a:cs typeface="Adobe Arabic"/>
            </a:endParaRPr>
          </a:p>
        </p:txBody>
      </p:sp>
    </p:spTree>
    <p:custDataLst>
      <p:tags r:id="rId1"/>
    </p:custDataLst>
    <p:extLst>
      <p:ext uri="{BB962C8B-B14F-4D97-AF65-F5344CB8AC3E}">
        <p14:creationId xmlns:p14="http://schemas.microsoft.com/office/powerpoint/2010/main" val="3143677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78675" y="746125"/>
            <a:ext cx="5013325" cy="782638"/>
          </a:xfrm>
        </p:spPr>
        <p:txBody>
          <a:bodyPr>
            <a:normAutofit fontScale="90000"/>
          </a:bodyPr>
          <a:lstStyle/>
          <a:p>
            <a:pPr algn="r" rtl="1"/>
            <a:br>
              <a:rPr lang="en-US" dirty="0"/>
            </a:br>
            <a:br>
              <a:rPr lang="en-US" dirty="0"/>
            </a:br>
            <a:br>
              <a:rPr lang="ar-LB" dirty="0"/>
            </a:br>
            <a:br>
              <a:rPr lang="en-US" dirty="0"/>
            </a:br>
            <a:br>
              <a:rPr lang="en-US" dirty="0"/>
            </a:br>
            <a:endParaRPr lang="en-US" dirty="0"/>
          </a:p>
        </p:txBody>
      </p:sp>
      <p:sp>
        <p:nvSpPr>
          <p:cNvPr id="6" name="Rectangle 5"/>
          <p:cNvSpPr/>
          <p:nvPr/>
        </p:nvSpPr>
        <p:spPr>
          <a:xfrm>
            <a:off x="533401" y="2096672"/>
            <a:ext cx="11125199" cy="4235006"/>
          </a:xfrm>
          <a:prstGeom prst="rect">
            <a:avLst/>
          </a:prstGeom>
        </p:spPr>
        <p:txBody>
          <a:bodyPr wrap="square">
            <a:spAutoFit/>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lang="en-US" sz="3500" dirty="0">
                <a:solidFill>
                  <a:prstClr val="black"/>
                </a:solidFill>
                <a:latin typeface="Adobe Arabic" panose="02040503050201020203" pitchFamily="18" charset="-78"/>
                <a:cs typeface="Adobe Arabic" panose="02040503050201020203" pitchFamily="18" charset="-78"/>
              </a:rPr>
              <a:t>        </a:t>
            </a:r>
            <a:r>
              <a:rPr kumimoji="0" lang="ar-LB" sz="35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بَدَأَ يُعَبِّئُ كِيْسَهُ مِنْهَا...وَفَجْأَةً أَدْهَشَهُ </a:t>
            </a:r>
            <a:r>
              <a:rPr kumimoji="0" lang="ar-LB" sz="35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وَهْجُ</a:t>
            </a:r>
            <a:r>
              <a:rPr kumimoji="0" lang="ar-LB" sz="35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أَكْدَاسِ الذَّهَبِ في الْغُرْفَةِ الْمُجَاوِرَةِ، فَقَفَزَ إِلَيْهَا بَعْدَ أَنْ أَفْرَغَ الْكِيسَ، وَأَخَذَ يَدْفَعُ بِالذَّهَبِ إلى دَاخِلِهِ...." آهٍ مَا هذا الْبَرِيْقُ؟ إِنَّها الْجَواهِرُ وَالْأَلْماسُ، وَهِيَ الْأَجْمَلُ وَالْأَغْلَى.... وَأَفْرَغَ الْكِيْسَ لِيَمْلَأَهُ بِالْجَواهِرِ مَرَّةً أُخْرى!</a:t>
            </a:r>
          </a:p>
          <a:p>
            <a:pPr marL="0" marR="0" lvl="0" indent="0" algn="r" defTabSz="914400" rtl="1" eaLnBrk="1" fontAlgn="auto" latinLnBrk="0" hangingPunct="1">
              <a:lnSpc>
                <a:spcPct val="120000"/>
              </a:lnSpc>
              <a:spcBef>
                <a:spcPts val="600"/>
              </a:spcBef>
              <a:spcAft>
                <a:spcPts val="600"/>
              </a:spcAft>
              <a:buClrTx/>
              <a:buSzTx/>
              <a:buFontTx/>
              <a:buNone/>
              <a:tabLst/>
              <a:defRPr/>
            </a:pPr>
            <a:r>
              <a:rPr lang="en-US" sz="3500" dirty="0">
                <a:solidFill>
                  <a:prstClr val="black">
                    <a:lumMod val="65000"/>
                    <a:lumOff val="35000"/>
                  </a:prstClr>
                </a:solidFill>
                <a:latin typeface="Adobe Arabic" panose="02040503050201020203" pitchFamily="18" charset="-78"/>
                <a:cs typeface="Adobe Arabic" panose="02040503050201020203" pitchFamily="18" charset="-78"/>
              </a:rPr>
              <a:t>        </a:t>
            </a:r>
            <a:r>
              <a:rPr kumimoji="0" lang="ar-LB" sz="35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اِسْتَمَرَّتِ السَّاعَةُ تَدُقُّ، وَهْوَ يَغْرُفُ مِنَ الْكَنْزِ بِيَدَيْهِ..."أَسْرِعْ يا عادِلُ سَتُصْبِحُ غَنِيًّا....تِسْعُ دَقَّاتٍ.... عَشْرٌ....هذِهِ الْحَفْنَةُ بَعْدُ"...رَفَعَ عادِلٌ الْكِيسَ... "آهٍ ما أَثْقَلَهُ! </a:t>
            </a:r>
            <a:r>
              <a:rPr kumimoji="0" lang="en-US" sz="35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5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سَأُفْرِغُ مِنْهُ قَليلًا وَلَكِنْ، لَا وَقْتَ لَدَيَّ". وَفِي اللَّحْظَةِ الحاسِمَةِ، تَرَكَ عادِلٌ كِيسَهُ عَلَى أَرْضِ الْمَغَارَةِ، وَنَجَا بِنَفْسِهِ... </a:t>
            </a:r>
            <a:endParaRPr kumimoji="0" lang="en-US" sz="35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5" name="Rectangle 4">
            <a:extLst>
              <a:ext uri="{FF2B5EF4-FFF2-40B4-BE49-F238E27FC236}">
                <a16:creationId xmlns:a16="http://schemas.microsoft.com/office/drawing/2014/main" id="{C0F7BD1E-53F6-4DC4-863C-83F6D200F521}"/>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58C98809-DAA6-4BF7-88AF-00E757B754CF}"/>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8" name="Rectangle 7">
            <a:extLst>
              <a:ext uri="{FF2B5EF4-FFF2-40B4-BE49-F238E27FC236}">
                <a16:creationId xmlns:a16="http://schemas.microsoft.com/office/drawing/2014/main" id="{48743A53-5BAC-49CE-8D2B-50EA4D7775B2}"/>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E6825346-5E2F-4FFE-AC37-37B659CACE29}"/>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lvl="0" algn="r" rtl="1">
              <a:buClr>
                <a:srgbClr val="4472C4">
                  <a:lumMod val="75000"/>
                </a:srgbClr>
              </a:buClr>
              <a:buSzPct val="90000"/>
              <a:defRPr/>
            </a:pPr>
            <a:r>
              <a:rPr lang="ar-LB" sz="3600" b="1" kern="0" cap="all" spc="100" dirty="0">
                <a:solidFill>
                  <a:sysClr val="windowText" lastClr="000000">
                    <a:lumMod val="65000"/>
                    <a:lumOff val="35000"/>
                  </a:sysClr>
                </a:solidFill>
              </a:rPr>
              <a:t>الْقِراءَةُ الْمَقْطَعِيَّةُ لِلْنَّصِّ</a:t>
            </a:r>
          </a:p>
        </p:txBody>
      </p:sp>
      <p:sp>
        <p:nvSpPr>
          <p:cNvPr id="10" name="TextBox 9">
            <a:extLst>
              <a:ext uri="{FF2B5EF4-FFF2-40B4-BE49-F238E27FC236}">
                <a16:creationId xmlns:a16="http://schemas.microsoft.com/office/drawing/2014/main" id="{6E1D62C4-9BF5-464D-A158-FD8C9BC8B52D}"/>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
        <p:nvSpPr>
          <p:cNvPr id="11" name="Content Placeholder 2">
            <a:extLst>
              <a:ext uri="{FF2B5EF4-FFF2-40B4-BE49-F238E27FC236}">
                <a16:creationId xmlns:a16="http://schemas.microsoft.com/office/drawing/2014/main" id="{4B93CC67-E627-4BB3-A922-F3A2921313F8}"/>
              </a:ext>
            </a:extLst>
          </p:cNvPr>
          <p:cNvSpPr txBox="1">
            <a:spLocks/>
          </p:cNvSpPr>
          <p:nvPr/>
        </p:nvSpPr>
        <p:spPr>
          <a:xfrm>
            <a:off x="-128588" y="5652468"/>
            <a:ext cx="2060986" cy="1028700"/>
          </a:xfrm>
          <a:prstGeom prst="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anchor="t"/>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marL="91440" marR="0" lvl="0" indent="-91440" algn="r" defTabSz="914400" rtl="1" eaLnBrk="1" fontAlgn="auto" latinLnBrk="0" hangingPunct="1">
              <a:lnSpc>
                <a:spcPct val="100000"/>
              </a:lnSpc>
              <a:spcBef>
                <a:spcPts val="0"/>
              </a:spcBef>
              <a:spcAft>
                <a:spcPts val="0"/>
              </a:spcAft>
              <a:buClr>
                <a:srgbClr val="5B9BD5"/>
              </a:buClr>
              <a:buSzPct val="100000"/>
              <a:buFont typeface="Tw Cen MT" panose="020B0602020104020603" pitchFamily="34" charset="0"/>
              <a:buChar char=" "/>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قاموس المعاني:</a:t>
            </a:r>
          </a:p>
          <a:p>
            <a:pPr marL="91440" marR="0" lvl="0" indent="-91440" algn="r" defTabSz="914400" rtl="1" eaLnBrk="1" fontAlgn="auto" latinLnBrk="0" hangingPunct="1">
              <a:lnSpc>
                <a:spcPct val="100000"/>
              </a:lnSpc>
              <a:spcBef>
                <a:spcPts val="0"/>
              </a:spcBef>
              <a:spcAft>
                <a:spcPts val="0"/>
              </a:spcAft>
              <a:buClr>
                <a:srgbClr val="5B9BD5"/>
              </a:buClr>
              <a:buSzPct val="100000"/>
              <a:buFont typeface="Tw Cen MT" panose="020B0602020104020603" pitchFamily="34" charset="0"/>
              <a:buChar char=" "/>
              <a:tabLst/>
              <a:defRPr/>
            </a:pPr>
            <a:r>
              <a:rPr kumimoji="0" lang="ar-LB" sz="28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وَهْجٌ</a:t>
            </a:r>
            <a:r>
              <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 لَمَعانٌ</a:t>
            </a: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 typeface="Tw Cen MT" panose="020B0602020104020603" pitchFamily="34" charset="0"/>
              <a:buNone/>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Tree>
    <p:custDataLst>
      <p:tags r:id="rId1"/>
    </p:custDataLst>
    <p:extLst>
      <p:ext uri="{BB962C8B-B14F-4D97-AF65-F5344CB8AC3E}">
        <p14:creationId xmlns:p14="http://schemas.microsoft.com/office/powerpoint/2010/main" val="6785679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plant, decorated, colorful&#10;&#10;Description automatically generated">
            <a:extLst>
              <a:ext uri="{FF2B5EF4-FFF2-40B4-BE49-F238E27FC236}">
                <a16:creationId xmlns:a16="http://schemas.microsoft.com/office/drawing/2014/main" id="{475DE2F6-6842-4302-AE93-A46797E4961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0864" y="1627654"/>
            <a:ext cx="2793744" cy="4263226"/>
          </a:xfrm>
          <a:prstGeom prst="rect">
            <a:avLst/>
          </a:prstGeom>
        </p:spPr>
      </p:pic>
      <p:sp>
        <p:nvSpPr>
          <p:cNvPr id="8" name="Title 1">
            <a:extLst>
              <a:ext uri="{FF2B5EF4-FFF2-40B4-BE49-F238E27FC236}">
                <a16:creationId xmlns:a16="http://schemas.microsoft.com/office/drawing/2014/main" id="{A37A9131-41B9-438A-9436-AB06E3409EEA}"/>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Title 1">
            <a:extLst>
              <a:ext uri="{FF2B5EF4-FFF2-40B4-BE49-F238E27FC236}">
                <a16:creationId xmlns:a16="http://schemas.microsoft.com/office/drawing/2014/main" id="{ED54FE58-69E6-490D-910B-57CF6543CF67}"/>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0" name="Rectangle 9">
            <a:extLst>
              <a:ext uri="{FF2B5EF4-FFF2-40B4-BE49-F238E27FC236}">
                <a16:creationId xmlns:a16="http://schemas.microsoft.com/office/drawing/2014/main" id="{2A68DCD8-8349-4C91-A6F8-27C956DDEB58}"/>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49C8311-B794-4440-A4F4-EDE0FE1BA6FF}"/>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ماذا فَعَلَ عادِلٌ حينَ رَأَى أَكْداسَ الذَّهَبِ؟</a:t>
            </a:r>
          </a:p>
        </p:txBody>
      </p:sp>
      <p:sp>
        <p:nvSpPr>
          <p:cNvPr id="12" name="ans1">
            <a:extLst>
              <a:ext uri="{FF2B5EF4-FFF2-40B4-BE49-F238E27FC236}">
                <a16:creationId xmlns:a16="http://schemas.microsoft.com/office/drawing/2014/main" id="{F487DFD5-CD62-4B34-BF2A-23662ACC679F}"/>
              </a:ext>
            </a:extLst>
          </p:cNvPr>
          <p:cNvSpPr txBox="1"/>
          <p:nvPr/>
        </p:nvSpPr>
        <p:spPr>
          <a:xfrm>
            <a:off x="3861994" y="1989771"/>
            <a:ext cx="7811857"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حينَ رَأَى عادِلٌ أكْداسَ الذَّهَبِ، راحَ يَتَأَمَّلُها.</a:t>
            </a:r>
          </a:p>
        </p:txBody>
      </p:sp>
      <p:sp>
        <p:nvSpPr>
          <p:cNvPr id="13" name="ans2">
            <a:extLst>
              <a:ext uri="{FF2B5EF4-FFF2-40B4-BE49-F238E27FC236}">
                <a16:creationId xmlns:a16="http://schemas.microsoft.com/office/drawing/2014/main" id="{543E912B-D15A-4002-85E4-E8BF2ACA1F62}"/>
              </a:ext>
            </a:extLst>
          </p:cNvPr>
          <p:cNvSpPr txBox="1"/>
          <p:nvPr/>
        </p:nvSpPr>
        <p:spPr>
          <a:xfrm>
            <a:off x="3861994" y="3117707"/>
            <a:ext cx="7811857"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حينَ رَأَى عادِلٌ أَكْداسَ الذَّهَبِ، راحَ يُعَبِّئُ كيسَهُ مِنْها.</a:t>
            </a:r>
          </a:p>
        </p:txBody>
      </p:sp>
      <p:sp>
        <p:nvSpPr>
          <p:cNvPr id="15" name="ans3">
            <a:extLst>
              <a:ext uri="{FF2B5EF4-FFF2-40B4-BE49-F238E27FC236}">
                <a16:creationId xmlns:a16="http://schemas.microsoft.com/office/drawing/2014/main" id="{E05913CE-E7B5-49E6-BBAA-F76D78E062B7}"/>
              </a:ext>
            </a:extLst>
          </p:cNvPr>
          <p:cNvSpPr txBox="1"/>
          <p:nvPr/>
        </p:nvSpPr>
        <p:spPr>
          <a:xfrm>
            <a:off x="3861994" y="4245643"/>
            <a:ext cx="7811857"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حينَ رَأَى عادِلٌ أَكْداسَ الذَّهَبِ، راحَ يَنْفُضُ الْغُبارَ عَنْها.</a:t>
            </a:r>
          </a:p>
        </p:txBody>
      </p:sp>
      <p:sp>
        <p:nvSpPr>
          <p:cNvPr id="17" name="ans4">
            <a:extLst>
              <a:ext uri="{FF2B5EF4-FFF2-40B4-BE49-F238E27FC236}">
                <a16:creationId xmlns:a16="http://schemas.microsoft.com/office/drawing/2014/main" id="{4690BE93-2E31-433F-B3AE-AFDB21A97D28}"/>
              </a:ext>
            </a:extLst>
          </p:cNvPr>
          <p:cNvSpPr txBox="1"/>
          <p:nvPr/>
        </p:nvSpPr>
        <p:spPr>
          <a:xfrm>
            <a:off x="3861994" y="5373578"/>
            <a:ext cx="7811857"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حينَ رَأَى عادِلٌ أكْداسَ الذَّهَبِ، راحَ يَنْتَقي مِنْ بَيْنِها.</a:t>
            </a:r>
          </a:p>
        </p:txBody>
      </p:sp>
      <p:pic>
        <p:nvPicPr>
          <p:cNvPr id="18" name="true">
            <a:extLst>
              <a:ext uri="{FF2B5EF4-FFF2-40B4-BE49-F238E27FC236}">
                <a16:creationId xmlns:a16="http://schemas.microsoft.com/office/drawing/2014/main" id="{AF22EE61-05EE-4F20-B52A-027C6BBCC2B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77078" y="3100661"/>
            <a:ext cx="529811" cy="491280"/>
          </a:xfrm>
          <a:prstGeom prst="rect">
            <a:avLst/>
          </a:prstGeom>
        </p:spPr>
      </p:pic>
      <p:pic>
        <p:nvPicPr>
          <p:cNvPr id="19" name="x2">
            <a:extLst>
              <a:ext uri="{FF2B5EF4-FFF2-40B4-BE49-F238E27FC236}">
                <a16:creationId xmlns:a16="http://schemas.microsoft.com/office/drawing/2014/main" id="{29C9538E-25E7-4242-A083-21FF4149BDE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77078" y="2095490"/>
            <a:ext cx="438641" cy="516108"/>
          </a:xfrm>
          <a:prstGeom prst="rect">
            <a:avLst/>
          </a:prstGeom>
        </p:spPr>
      </p:pic>
      <p:pic>
        <p:nvPicPr>
          <p:cNvPr id="20" name="x2">
            <a:extLst>
              <a:ext uri="{FF2B5EF4-FFF2-40B4-BE49-F238E27FC236}">
                <a16:creationId xmlns:a16="http://schemas.microsoft.com/office/drawing/2014/main" id="{12AFC5B4-369D-409E-BAD8-DC9EBC99140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77078" y="4319675"/>
            <a:ext cx="438641" cy="516108"/>
          </a:xfrm>
          <a:prstGeom prst="rect">
            <a:avLst/>
          </a:prstGeom>
        </p:spPr>
      </p:pic>
      <p:pic>
        <p:nvPicPr>
          <p:cNvPr id="21" name="x2">
            <a:extLst>
              <a:ext uri="{FF2B5EF4-FFF2-40B4-BE49-F238E27FC236}">
                <a16:creationId xmlns:a16="http://schemas.microsoft.com/office/drawing/2014/main" id="{E6F83DBA-C499-4806-9298-6E209ACEAEE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77078" y="5476136"/>
            <a:ext cx="438641" cy="516108"/>
          </a:xfrm>
          <a:prstGeom prst="rect">
            <a:avLst/>
          </a:prstGeom>
        </p:spPr>
      </p:pic>
    </p:spTree>
    <p:custDataLst>
      <p:tags r:id="rId1"/>
    </p:custDataLst>
    <p:extLst>
      <p:ext uri="{BB962C8B-B14F-4D97-AF65-F5344CB8AC3E}">
        <p14:creationId xmlns:p14="http://schemas.microsoft.com/office/powerpoint/2010/main" val="1964330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3"/>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8"/>
                                        </p:tgtEl>
                                        <p:attrNameLst>
                                          <p:attrName>style.visibility</p:attrName>
                                        </p:attrNameLst>
                                      </p:cBhvr>
                                      <p:to>
                                        <p:strVal val="visible"/>
                                      </p:to>
                                    </p:set>
                                  </p:childTnLst>
                                </p:cTn>
                              </p:par>
                              <p:par>
                                <p:cTn id="28" presetID="3" presetClass="emph" presetSubtype="2" fill="hold" grpId="1" nodeType="withEffect">
                                  <p:stCondLst>
                                    <p:cond delay="0"/>
                                  </p:stCondLst>
                                  <p:childTnLst>
                                    <p:animClr clrSpc="rgb" dir="cw">
                                      <p:cBhvr override="childStyle">
                                        <p:cTn id="29" dur="500" fill="hold"/>
                                        <p:tgtEl>
                                          <p:spTgt spid="13"/>
                                        </p:tgtEl>
                                        <p:attrNameLst>
                                          <p:attrName>style.color</p:attrName>
                                        </p:attrNameLst>
                                      </p:cBhvr>
                                      <p:to>
                                        <a:srgbClr val="00B050"/>
                                      </p:to>
                                    </p:animClr>
                                  </p:childTnLst>
                                </p:cTn>
                              </p:par>
                            </p:childTnLst>
                          </p:cTn>
                        </p:par>
                      </p:childTnLst>
                    </p:cTn>
                  </p:par>
                </p:childTnLst>
              </p:cTn>
              <p:nextCondLst>
                <p:cond evt="onClick" delay="0">
                  <p:tgtEl>
                    <p:spTgt spid="13"/>
                  </p:tgtEl>
                </p:cond>
              </p:nextCondLst>
            </p:seq>
            <p:seq concurrent="1" nextAc="seek">
              <p:cTn id="30" restart="whenNotActive" fill="hold" evtFilter="cancelBubble" nodeType="interactiveSeq">
                <p:stCondLst>
                  <p:cond evt="onClick" delay="0">
                    <p:tgtEl>
                      <p:spTgt spid="15"/>
                    </p:tgtEl>
                  </p:cond>
                </p:stCondLst>
                <p:endSync evt="end" delay="0">
                  <p:rtn val="all"/>
                </p:endSync>
                <p:childTnLst>
                  <p:par>
                    <p:cTn id="31" fill="hold">
                      <p:stCondLst>
                        <p:cond delay="0"/>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35" restart="whenNotActive" fill="hold" evtFilter="cancelBubble" nodeType="interactiveSeq">
                <p:stCondLst>
                  <p:cond evt="onClick" delay="0">
                    <p:tgtEl>
                      <p:spTgt spid="17"/>
                    </p:tgtEl>
                  </p:cond>
                </p:stCondLst>
                <p:endSync evt="end" delay="0">
                  <p:rtn val="all"/>
                </p:endSync>
                <p:childTnLst>
                  <p:par>
                    <p:cTn id="36" fill="hold">
                      <p:stCondLst>
                        <p:cond delay="0"/>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childTnLst>
        </p:cTn>
      </p:par>
    </p:tnLst>
    <p:bldLst>
      <p:bldP spid="12" grpId="0"/>
      <p:bldP spid="13" grpId="0"/>
      <p:bldP spid="13" grpId="1"/>
      <p:bldP spid="15"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B9D7112-F58D-4270-A6C6-EEACB60E6CFD}"/>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8" name="Title 1">
            <a:extLst>
              <a:ext uri="{FF2B5EF4-FFF2-40B4-BE49-F238E27FC236}">
                <a16:creationId xmlns:a16="http://schemas.microsoft.com/office/drawing/2014/main" id="{ABFF09A2-1D91-4172-AF11-FB2A83620A2C}"/>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Rectangle 8">
            <a:extLst>
              <a:ext uri="{FF2B5EF4-FFF2-40B4-BE49-F238E27FC236}">
                <a16:creationId xmlns:a16="http://schemas.microsoft.com/office/drawing/2014/main" id="{F08E532A-C8C2-4293-ADB4-318B883FECFD}"/>
              </a:ext>
            </a:extLst>
          </p:cNvPr>
          <p:cNvSpPr/>
          <p:nvPr/>
        </p:nvSpPr>
        <p:spPr>
          <a:xfrm>
            <a:off x="0" y="703434"/>
            <a:ext cx="12188952" cy="1277765"/>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D6F3A52-2ABD-49CD-B56D-B1336A021A60}"/>
              </a:ext>
            </a:extLst>
          </p:cNvPr>
          <p:cNvSpPr txBox="1"/>
          <p:nvPr/>
        </p:nvSpPr>
        <p:spPr>
          <a:xfrm>
            <a:off x="0" y="653602"/>
            <a:ext cx="11658603" cy="136166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 مَعْنى الْمُفْرَدَةِ "حَفْنَة" في الْجُمْلَةِ الْآتِيَةِ: " أَسْرِعْ يا عادِلُ سَتُصْبِحُ غَنِيًّا....تِسْعُ دَقَّاتٍ.... عَشْرٌ....هذِهِ الْحَفْنَةُ بَعْدُ"..."؟</a:t>
            </a:r>
          </a:p>
        </p:txBody>
      </p:sp>
      <p:sp>
        <p:nvSpPr>
          <p:cNvPr id="11" name="ans1">
            <a:extLst>
              <a:ext uri="{FF2B5EF4-FFF2-40B4-BE49-F238E27FC236}">
                <a16:creationId xmlns:a16="http://schemas.microsoft.com/office/drawing/2014/main" id="{2B664C37-A002-4A6D-B788-CD77639AC29E}"/>
              </a:ext>
            </a:extLst>
          </p:cNvPr>
          <p:cNvSpPr txBox="1"/>
          <p:nvPr/>
        </p:nvSpPr>
        <p:spPr>
          <a:xfrm>
            <a:off x="1577901" y="2196972"/>
            <a:ext cx="10080702"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كَلِمَةُ حَفْنَةٍ تَعْني الْأَحْجامَ الَّتي يُمْكِنُ لِلإِنْسانِ أَنْ يَمْلأَ بِها كَفَّيْهِ مِنْ شَيْءٍ ما.</a:t>
            </a:r>
          </a:p>
        </p:txBody>
      </p:sp>
      <p:sp>
        <p:nvSpPr>
          <p:cNvPr id="12" name="ans2">
            <a:extLst>
              <a:ext uri="{FF2B5EF4-FFF2-40B4-BE49-F238E27FC236}">
                <a16:creationId xmlns:a16="http://schemas.microsoft.com/office/drawing/2014/main" id="{6A43A676-81A6-4A92-AB9D-9E325B96EB2B}"/>
              </a:ext>
            </a:extLst>
          </p:cNvPr>
          <p:cNvSpPr txBox="1"/>
          <p:nvPr/>
        </p:nvSpPr>
        <p:spPr>
          <a:xfrm>
            <a:off x="1577901" y="3256954"/>
            <a:ext cx="10080702"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كَلِمَةُ حَفْنِةٍ تَعْني الْوَزْنَ الَّذي يُمْكِنُ لِلْإِنْسانِ أَنْ يَحْمِلَهُ بِكَفَّيْهِ مِنْ شَيْءٍ ما.</a:t>
            </a:r>
          </a:p>
        </p:txBody>
      </p:sp>
      <p:sp>
        <p:nvSpPr>
          <p:cNvPr id="14" name="ans3">
            <a:extLst>
              <a:ext uri="{FF2B5EF4-FFF2-40B4-BE49-F238E27FC236}">
                <a16:creationId xmlns:a16="http://schemas.microsoft.com/office/drawing/2014/main" id="{AEE056B4-F16A-4BA8-9F11-DA7494992A13}"/>
              </a:ext>
            </a:extLst>
          </p:cNvPr>
          <p:cNvSpPr txBox="1"/>
          <p:nvPr/>
        </p:nvSpPr>
        <p:spPr>
          <a:xfrm>
            <a:off x="1577901" y="4316936"/>
            <a:ext cx="10080702"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كَلِمَةُ حَفْنَةٍ تَعْني الْكَمِّيَّةَ الَّتي يُمْكِنُ لِلْإِنْسانِ أنْ يَمْلَأَ بِها كَفَّيْهِ مِنْ شَيْءٍ ما.</a:t>
            </a:r>
          </a:p>
        </p:txBody>
      </p:sp>
      <p:sp>
        <p:nvSpPr>
          <p:cNvPr id="16" name="ans4">
            <a:extLst>
              <a:ext uri="{FF2B5EF4-FFF2-40B4-BE49-F238E27FC236}">
                <a16:creationId xmlns:a16="http://schemas.microsoft.com/office/drawing/2014/main" id="{86A4E282-D618-402D-83B2-B489038366B5}"/>
              </a:ext>
            </a:extLst>
          </p:cNvPr>
          <p:cNvSpPr txBox="1"/>
          <p:nvPr/>
        </p:nvSpPr>
        <p:spPr>
          <a:xfrm>
            <a:off x="1577901" y="5376919"/>
            <a:ext cx="10080702"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كَلِمَةُ حَفْنَةٍ تَعْنِي الْأَشْكالَ الَّتي يُمْكِنُ لِلإِنْسانِ أَنْ يَمْلَأَ بِها كَفَّيْهِ مِنْ شَيْءٍ ما.</a:t>
            </a:r>
          </a:p>
        </p:txBody>
      </p:sp>
      <p:pic>
        <p:nvPicPr>
          <p:cNvPr id="18" name="true">
            <a:extLst>
              <a:ext uri="{FF2B5EF4-FFF2-40B4-BE49-F238E27FC236}">
                <a16:creationId xmlns:a16="http://schemas.microsoft.com/office/drawing/2014/main" id="{C7820ACD-26B5-40E4-A760-02C5817A07D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266319" y="4325511"/>
            <a:ext cx="529811" cy="491280"/>
          </a:xfrm>
          <a:prstGeom prst="rect">
            <a:avLst/>
          </a:prstGeom>
        </p:spPr>
      </p:pic>
      <p:pic>
        <p:nvPicPr>
          <p:cNvPr id="19" name="x2">
            <a:extLst>
              <a:ext uri="{FF2B5EF4-FFF2-40B4-BE49-F238E27FC236}">
                <a16:creationId xmlns:a16="http://schemas.microsoft.com/office/drawing/2014/main" id="{DA0EE289-9BB6-44A9-BA39-25557E97493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76103" y="2290917"/>
            <a:ext cx="438641" cy="516108"/>
          </a:xfrm>
          <a:prstGeom prst="rect">
            <a:avLst/>
          </a:prstGeom>
        </p:spPr>
      </p:pic>
      <p:pic>
        <p:nvPicPr>
          <p:cNvPr id="20" name="x2">
            <a:extLst>
              <a:ext uri="{FF2B5EF4-FFF2-40B4-BE49-F238E27FC236}">
                <a16:creationId xmlns:a16="http://schemas.microsoft.com/office/drawing/2014/main" id="{DCCFB6B3-F4FC-4892-9A35-72206DF0FA54}"/>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66319" y="3370774"/>
            <a:ext cx="438641" cy="516108"/>
          </a:xfrm>
          <a:prstGeom prst="rect">
            <a:avLst/>
          </a:prstGeom>
        </p:spPr>
      </p:pic>
      <p:pic>
        <p:nvPicPr>
          <p:cNvPr id="21" name="x2">
            <a:extLst>
              <a:ext uri="{FF2B5EF4-FFF2-40B4-BE49-F238E27FC236}">
                <a16:creationId xmlns:a16="http://schemas.microsoft.com/office/drawing/2014/main" id="{B7C988C9-5F83-472F-A7DE-FA2CD5E9AAA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66319" y="5476136"/>
            <a:ext cx="438641" cy="516108"/>
          </a:xfrm>
          <a:prstGeom prst="rect">
            <a:avLst/>
          </a:prstGeom>
        </p:spPr>
      </p:pic>
    </p:spTree>
    <p:custDataLst>
      <p:tags r:id="rId1"/>
    </p:custDataLst>
    <p:extLst>
      <p:ext uri="{BB962C8B-B14F-4D97-AF65-F5344CB8AC3E}">
        <p14:creationId xmlns:p14="http://schemas.microsoft.com/office/powerpoint/2010/main" val="1157222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1"/>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24" restart="whenNotActive" fill="hold" evtFilter="cancelBubble" nodeType="interactiveSeq">
                <p:stCondLst>
                  <p:cond evt="onClick" delay="0">
                    <p:tgtEl>
                      <p:spTgt spid="12"/>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par>
                                <p:cTn id="34" presetID="3" presetClass="emph" presetSubtype="2" fill="hold" grpId="1" nodeType="withEffect">
                                  <p:stCondLst>
                                    <p:cond delay="0"/>
                                  </p:stCondLst>
                                  <p:childTnLst>
                                    <p:animClr clrSpc="rgb" dir="cw">
                                      <p:cBhvr override="childStyle">
                                        <p:cTn id="35" dur="500" fill="hold"/>
                                        <p:tgtEl>
                                          <p:spTgt spid="14"/>
                                        </p:tgtEl>
                                        <p:attrNameLst>
                                          <p:attrName>style.color</p:attrName>
                                        </p:attrNameLst>
                                      </p:cBhvr>
                                      <p:to>
                                        <a:srgbClr val="00B050"/>
                                      </p:to>
                                    </p:animClr>
                                  </p:childTnLst>
                                </p:cTn>
                              </p:par>
                            </p:childTnLst>
                          </p:cTn>
                        </p:par>
                      </p:childTnLst>
                    </p:cTn>
                  </p:par>
                </p:childTnLst>
              </p:cTn>
              <p:nextCondLst>
                <p:cond evt="onClick" delay="0">
                  <p:tgtEl>
                    <p:spTgt spid="14"/>
                  </p:tgtEl>
                </p:cond>
              </p:nextCondLst>
            </p:seq>
            <p:seq concurrent="1" nextAc="seek">
              <p:cTn id="36" restart="whenNotActive" fill="hold" evtFilter="cancelBubble" nodeType="interactiveSeq">
                <p:stCondLst>
                  <p:cond evt="onClick" delay="0">
                    <p:tgtEl>
                      <p:spTgt spid="16"/>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childTnLst>
        </p:cTn>
      </p:par>
    </p:tnLst>
    <p:bldLst>
      <p:bldP spid="11" grpId="0"/>
      <p:bldP spid="12" grpId="0"/>
      <p:bldP spid="14" grpId="0"/>
      <p:bldP spid="14" grpId="1"/>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7178675" y="746125"/>
            <a:ext cx="5013325" cy="782638"/>
          </a:xfrm>
        </p:spPr>
        <p:txBody>
          <a:bodyPr>
            <a:normAutofit fontScale="90000"/>
          </a:bodyPr>
          <a:lstStyle/>
          <a:p>
            <a:pPr algn="r" rtl="1"/>
            <a:br>
              <a:rPr lang="en-US" dirty="0"/>
            </a:br>
            <a:br>
              <a:rPr lang="en-US" dirty="0"/>
            </a:br>
            <a:br>
              <a:rPr lang="ar-LB" dirty="0"/>
            </a:br>
            <a:br>
              <a:rPr lang="en-US" dirty="0"/>
            </a:br>
            <a:br>
              <a:rPr lang="en-US" dirty="0"/>
            </a:br>
            <a:endParaRPr lang="en-US" dirty="0"/>
          </a:p>
        </p:txBody>
      </p:sp>
      <p:sp>
        <p:nvSpPr>
          <p:cNvPr id="6" name="Rectangle 5"/>
          <p:cNvSpPr/>
          <p:nvPr/>
        </p:nvSpPr>
        <p:spPr>
          <a:xfrm>
            <a:off x="1192980" y="2095643"/>
            <a:ext cx="10465619" cy="2240613"/>
          </a:xfrm>
          <a:prstGeom prst="rect">
            <a:avLst/>
          </a:prstGeom>
        </p:spPr>
        <p:txBody>
          <a:bodyPr wrap="square">
            <a:spAutoFit/>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وَمَا إِنْ غَادَرَ أَرْضَ الْمَغارَةِ مَعَ الدَّقَّةِ الْأَخِيرَةِ حَتَّى سَدَّتِ الصَّخْرَةُ المَنْفَذَ الْوَحِيدَ.</a:t>
            </a:r>
          </a:p>
          <a:p>
            <a:pPr marL="0" marR="0" lvl="0" indent="0" algn="r" defTabSz="914400" rtl="1" eaLnBrk="1" fontAlgn="auto" latinLnBrk="0" hangingPunct="1">
              <a:lnSpc>
                <a:spcPct val="120000"/>
              </a:lnSpc>
              <a:spcBef>
                <a:spcPts val="600"/>
              </a:spcBef>
              <a:spcAft>
                <a:spcPts val="600"/>
              </a:spcAft>
              <a:buClrTx/>
              <a:buSzTx/>
              <a:buFontTx/>
              <a:buNone/>
              <a:tabLst/>
              <a:defRPr/>
            </a:pPr>
            <a:r>
              <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وَفِي </a:t>
            </a:r>
            <a:r>
              <a:rPr kumimoji="0" lang="ar-LB" sz="36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الظَّلامِ الْحَالِكِ </a:t>
            </a:r>
            <a:r>
              <a:rPr kumimoji="0" lang="ar-LB"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rPr>
              <a:t>رَدَّدَتْ جَنَبَاتُ الْوَادِي صُرَاخَ عادِلٍ: "طَمَّاعٌ أَنَا طَمَّاعٌ، أَنَا طَمَّاعٌ، مَا اكْتَفَيْتُ بِالْقَليلِ فَخَسِرْتُ كُلَّ شَيْءٍ!"</a:t>
            </a:r>
            <a:endParaRPr kumimoji="0" lang="en-US" sz="3600" b="0" i="0" u="none" strike="noStrike" kern="1200" cap="none" spc="0" normalizeH="0" baseline="0" noProof="0" dirty="0">
              <a:ln>
                <a:noFill/>
              </a:ln>
              <a:solidFill>
                <a:prstClr val="black">
                  <a:lumMod val="65000"/>
                  <a:lumOff val="35000"/>
                </a:prstClr>
              </a:solidFill>
              <a:effectLst/>
              <a:uLnTx/>
              <a:uFillTx/>
              <a:latin typeface="Adobe Arabic" panose="02040503050201020203" pitchFamily="18" charset="-78"/>
              <a:ea typeface="+mn-ea"/>
              <a:cs typeface="Adobe Arabic" panose="02040503050201020203" pitchFamily="18" charset="-78"/>
            </a:endParaRPr>
          </a:p>
        </p:txBody>
      </p:sp>
      <p:sp>
        <p:nvSpPr>
          <p:cNvPr id="5" name="Title 1">
            <a:extLst>
              <a:ext uri="{FF2B5EF4-FFF2-40B4-BE49-F238E27FC236}">
                <a16:creationId xmlns:a16="http://schemas.microsoft.com/office/drawing/2014/main" id="{E2EAF835-9980-4EE4-9FD3-2411254C6C99}"/>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7" name="Rectangle 6">
            <a:extLst>
              <a:ext uri="{FF2B5EF4-FFF2-40B4-BE49-F238E27FC236}">
                <a16:creationId xmlns:a16="http://schemas.microsoft.com/office/drawing/2014/main" id="{005F330A-71CC-4B2F-B22D-1F01B0D3D452}"/>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7FD7FD24-5EEE-4877-AC05-0D2431DC058C}"/>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9" name="Rectangle 8">
            <a:extLst>
              <a:ext uri="{FF2B5EF4-FFF2-40B4-BE49-F238E27FC236}">
                <a16:creationId xmlns:a16="http://schemas.microsoft.com/office/drawing/2014/main" id="{DF0FF9D7-93BC-45E0-BFEF-C902BAAAAFCA}"/>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EEDB3A3-B774-40C2-9B22-60A30AF5C3EC}"/>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lvl="0" algn="r" rtl="1">
              <a:buClr>
                <a:srgbClr val="4472C4">
                  <a:lumMod val="75000"/>
                </a:srgbClr>
              </a:buClr>
              <a:buSzPct val="90000"/>
              <a:defRPr/>
            </a:pPr>
            <a:r>
              <a:rPr lang="ar-LB" sz="3600" b="1" kern="0" cap="all" spc="100" dirty="0">
                <a:solidFill>
                  <a:sysClr val="windowText" lastClr="000000">
                    <a:lumMod val="65000"/>
                    <a:lumOff val="35000"/>
                  </a:sysClr>
                </a:solidFill>
              </a:rPr>
              <a:t>الْقِراءَةُ الْمَقْطَعِيَّةُ لِلْنَّصِّ</a:t>
            </a:r>
          </a:p>
        </p:txBody>
      </p:sp>
      <p:sp>
        <p:nvSpPr>
          <p:cNvPr id="11" name="TextBox 10">
            <a:extLst>
              <a:ext uri="{FF2B5EF4-FFF2-40B4-BE49-F238E27FC236}">
                <a16:creationId xmlns:a16="http://schemas.microsoft.com/office/drawing/2014/main" id="{1EFA2215-8AD3-4097-B142-F70923BE39B3}"/>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
        <p:nvSpPr>
          <p:cNvPr id="12" name="Content Placeholder 2">
            <a:extLst>
              <a:ext uri="{FF2B5EF4-FFF2-40B4-BE49-F238E27FC236}">
                <a16:creationId xmlns:a16="http://schemas.microsoft.com/office/drawing/2014/main" id="{BD9E3C0B-70F7-4C13-B85D-4CF5D2C1B2ED}"/>
              </a:ext>
            </a:extLst>
          </p:cNvPr>
          <p:cNvSpPr txBox="1">
            <a:spLocks/>
          </p:cNvSpPr>
          <p:nvPr/>
        </p:nvSpPr>
        <p:spPr>
          <a:xfrm>
            <a:off x="0" y="5476174"/>
            <a:ext cx="3661186" cy="1110724"/>
          </a:xfrm>
          <a:prstGeom prst="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قاموسُ المعاني:</a:t>
            </a: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r>
              <a:rPr kumimoji="0" lang="ar-LB" sz="28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الظَّلامُ الْحالِكُ </a:t>
            </a:r>
            <a:r>
              <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الشَّديدُ السَّوادِ</a:t>
            </a:r>
          </a:p>
          <a:p>
            <a:pPr marL="0" marR="0" lvl="0" indent="0" algn="r" defTabSz="914400" rtl="1" eaLnBrk="1" fontAlgn="auto" latinLnBrk="0" hangingPunct="1">
              <a:lnSpc>
                <a:spcPct val="100000"/>
              </a:lnSpc>
              <a:spcBef>
                <a:spcPts val="0"/>
              </a:spcBef>
              <a:spcAft>
                <a:spcPts val="0"/>
              </a:spcAft>
              <a:buClrTx/>
              <a:buSzTx/>
              <a:buFont typeface="Tw Cen MT" panose="020B0602020104020603" pitchFamily="34" charset="0"/>
              <a:buNone/>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Tree>
    <p:custDataLst>
      <p:tags r:id="rId1"/>
    </p:custDataLst>
    <p:extLst>
      <p:ext uri="{BB962C8B-B14F-4D97-AF65-F5344CB8AC3E}">
        <p14:creationId xmlns:p14="http://schemas.microsoft.com/office/powerpoint/2010/main" val="10422961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text, plant, decorated, colorful&#10;&#10;Description automatically generated">
            <a:extLst>
              <a:ext uri="{FF2B5EF4-FFF2-40B4-BE49-F238E27FC236}">
                <a16:creationId xmlns:a16="http://schemas.microsoft.com/office/drawing/2014/main" id="{6083269C-9173-4BC4-92BB-6629581875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7123" y="1662878"/>
            <a:ext cx="2946153" cy="4495800"/>
          </a:xfrm>
          <a:prstGeom prst="rect">
            <a:avLst/>
          </a:prstGeom>
        </p:spPr>
      </p:pic>
      <p:sp>
        <p:nvSpPr>
          <p:cNvPr id="8" name="ans1">
            <a:extLst>
              <a:ext uri="{FF2B5EF4-FFF2-40B4-BE49-F238E27FC236}">
                <a16:creationId xmlns:a16="http://schemas.microsoft.com/office/drawing/2014/main" id="{E787073E-41B4-4894-A282-39BE43AC0757}"/>
              </a:ext>
            </a:extLst>
          </p:cNvPr>
          <p:cNvSpPr txBox="1"/>
          <p:nvPr/>
        </p:nvSpPr>
        <p:spPr>
          <a:xfrm>
            <a:off x="7498080" y="1990174"/>
            <a:ext cx="4217639"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يَقولُ أَنا مَحْظوظٌ.</a:t>
            </a:r>
          </a:p>
        </p:txBody>
      </p:sp>
      <p:sp>
        <p:nvSpPr>
          <p:cNvPr id="9" name="ans2">
            <a:extLst>
              <a:ext uri="{FF2B5EF4-FFF2-40B4-BE49-F238E27FC236}">
                <a16:creationId xmlns:a16="http://schemas.microsoft.com/office/drawing/2014/main" id="{18423B72-9C46-4EAC-996F-5424905233E3}"/>
              </a:ext>
            </a:extLst>
          </p:cNvPr>
          <p:cNvSpPr txBox="1"/>
          <p:nvPr/>
        </p:nvSpPr>
        <p:spPr>
          <a:xfrm>
            <a:off x="7498080" y="3119018"/>
            <a:ext cx="4217639"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يَقولُ أَنا طَمَّاعٌ.</a:t>
            </a:r>
          </a:p>
        </p:txBody>
      </p:sp>
      <p:sp>
        <p:nvSpPr>
          <p:cNvPr id="11" name="ans3">
            <a:extLst>
              <a:ext uri="{FF2B5EF4-FFF2-40B4-BE49-F238E27FC236}">
                <a16:creationId xmlns:a16="http://schemas.microsoft.com/office/drawing/2014/main" id="{FE6C5FCA-40CE-425A-A84B-B1D79DD9F8CC}"/>
              </a:ext>
            </a:extLst>
          </p:cNvPr>
          <p:cNvSpPr txBox="1"/>
          <p:nvPr/>
        </p:nvSpPr>
        <p:spPr>
          <a:xfrm>
            <a:off x="7498080" y="4247862"/>
            <a:ext cx="4217639"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يَقولُ أَنا مُتَفاجِئٌ.</a:t>
            </a:r>
          </a:p>
        </p:txBody>
      </p:sp>
      <p:sp>
        <p:nvSpPr>
          <p:cNvPr id="13" name="ans4">
            <a:extLst>
              <a:ext uri="{FF2B5EF4-FFF2-40B4-BE49-F238E27FC236}">
                <a16:creationId xmlns:a16="http://schemas.microsoft.com/office/drawing/2014/main" id="{EAECD4DA-85C0-4D48-AF92-38FE6BFC85D5}"/>
              </a:ext>
            </a:extLst>
          </p:cNvPr>
          <p:cNvSpPr txBox="1"/>
          <p:nvPr/>
        </p:nvSpPr>
        <p:spPr>
          <a:xfrm>
            <a:off x="7498080" y="5376705"/>
            <a:ext cx="4217639"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يَقولُ أَنا مُتَسَرِّعٌ.</a:t>
            </a:r>
          </a:p>
        </p:txBody>
      </p:sp>
      <p:pic>
        <p:nvPicPr>
          <p:cNvPr id="14" name="true">
            <a:extLst>
              <a:ext uri="{FF2B5EF4-FFF2-40B4-BE49-F238E27FC236}">
                <a16:creationId xmlns:a16="http://schemas.microsoft.com/office/drawing/2014/main" id="{6F1C61D3-D559-457C-9C29-A04E5A8552B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320110" y="3119501"/>
            <a:ext cx="529811" cy="491280"/>
          </a:xfrm>
          <a:prstGeom prst="rect">
            <a:avLst/>
          </a:prstGeom>
        </p:spPr>
      </p:pic>
      <p:pic>
        <p:nvPicPr>
          <p:cNvPr id="15" name="x2">
            <a:extLst>
              <a:ext uri="{FF2B5EF4-FFF2-40B4-BE49-F238E27FC236}">
                <a16:creationId xmlns:a16="http://schemas.microsoft.com/office/drawing/2014/main" id="{7C9F6627-0B1D-49C2-B1F3-771EBCF4F25F}"/>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320110" y="2095490"/>
            <a:ext cx="438641" cy="516108"/>
          </a:xfrm>
          <a:prstGeom prst="rect">
            <a:avLst/>
          </a:prstGeom>
        </p:spPr>
      </p:pic>
      <p:pic>
        <p:nvPicPr>
          <p:cNvPr id="16" name="x2">
            <a:extLst>
              <a:ext uri="{FF2B5EF4-FFF2-40B4-BE49-F238E27FC236}">
                <a16:creationId xmlns:a16="http://schemas.microsoft.com/office/drawing/2014/main" id="{E13CFCFE-8C1B-4262-9BCD-8E0C527F0D6D}"/>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320110" y="4351949"/>
            <a:ext cx="438641" cy="516108"/>
          </a:xfrm>
          <a:prstGeom prst="rect">
            <a:avLst/>
          </a:prstGeom>
        </p:spPr>
      </p:pic>
      <p:pic>
        <p:nvPicPr>
          <p:cNvPr id="17" name="x2">
            <a:extLst>
              <a:ext uri="{FF2B5EF4-FFF2-40B4-BE49-F238E27FC236}">
                <a16:creationId xmlns:a16="http://schemas.microsoft.com/office/drawing/2014/main" id="{307C87C5-4F82-4D99-B109-82F4C75DD0D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320110" y="5497652"/>
            <a:ext cx="438641" cy="516108"/>
          </a:xfrm>
          <a:prstGeom prst="rect">
            <a:avLst/>
          </a:prstGeom>
        </p:spPr>
      </p:pic>
      <p:sp>
        <p:nvSpPr>
          <p:cNvPr id="20" name="Title 1">
            <a:extLst>
              <a:ext uri="{FF2B5EF4-FFF2-40B4-BE49-F238E27FC236}">
                <a16:creationId xmlns:a16="http://schemas.microsoft.com/office/drawing/2014/main" id="{19978C23-5749-4E25-B4DA-3D30365320B5}"/>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21" name="Title 1">
            <a:extLst>
              <a:ext uri="{FF2B5EF4-FFF2-40B4-BE49-F238E27FC236}">
                <a16:creationId xmlns:a16="http://schemas.microsoft.com/office/drawing/2014/main" id="{743F6F16-8665-4E4E-9ED8-005F4C7B623D}"/>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22" name="Rectangle 21">
            <a:extLst>
              <a:ext uri="{FF2B5EF4-FFF2-40B4-BE49-F238E27FC236}">
                <a16:creationId xmlns:a16="http://schemas.microsoft.com/office/drawing/2014/main" id="{3B6D934E-4C23-4F14-9355-4B8ACDC532E0}"/>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180CD9E6-3081-4B11-B8F6-B8734FC747ED}"/>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ماذا كانَ عادِلٌ يَقولُ وَهُوَ يَصْرُخُ؟ </a:t>
            </a:r>
          </a:p>
        </p:txBody>
      </p:sp>
    </p:spTree>
    <p:custDataLst>
      <p:tags r:id="rId1"/>
    </p:custDataLst>
    <p:extLst>
      <p:ext uri="{BB962C8B-B14F-4D97-AF65-F5344CB8AC3E}">
        <p14:creationId xmlns:p14="http://schemas.microsoft.com/office/powerpoint/2010/main" val="3604352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8"/>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Click" delay="0">
                  <p:tgtEl>
                    <p:spTgt spid="8"/>
                  </p:tgtEl>
                </p:cond>
              </p:nextCondLst>
            </p:seq>
            <p:seq concurrent="1" nextAc="seek">
              <p:cTn id="24" restart="whenNotActive" fill="hold" evtFilter="cancelBubble" nodeType="interactiveSeq">
                <p:stCondLst>
                  <p:cond evt="onClick" delay="0">
                    <p:tgtEl>
                      <p:spTgt spid="9"/>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500" fill="hold"/>
                                        <p:tgtEl>
                                          <p:spTgt spid="9"/>
                                        </p:tgtEl>
                                        <p:attrNameLst>
                                          <p:attrName>style.color</p:attrName>
                                        </p:attrNameLst>
                                      </p:cBhvr>
                                      <p:to>
                                        <a:srgbClr val="00B050"/>
                                      </p:to>
                                    </p:animClr>
                                  </p:childTnLst>
                                </p:cTn>
                              </p:par>
                            </p:childTnLst>
                          </p:cTn>
                        </p:par>
                      </p:childTnLst>
                    </p:cTn>
                  </p:par>
                </p:childTnLst>
              </p:cTn>
              <p:nextCondLst>
                <p:cond evt="onClick" delay="0">
                  <p:tgtEl>
                    <p:spTgt spid="9"/>
                  </p:tgtEl>
                </p:cond>
              </p:nextCondLst>
            </p:seq>
            <p:seq concurrent="1" nextAc="seek">
              <p:cTn id="31" restart="whenNotActive" fill="hold" evtFilter="cancelBubble" nodeType="interactiveSeq">
                <p:stCondLst>
                  <p:cond evt="onClick" delay="0">
                    <p:tgtEl>
                      <p:spTgt spid="11"/>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36" restart="whenNotActive" fill="hold" evtFilter="cancelBubble" nodeType="interactiveSeq">
                <p:stCondLst>
                  <p:cond evt="onClick" delay="0">
                    <p:tgtEl>
                      <p:spTgt spid="13"/>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childTnLst>
        </p:cTn>
      </p:par>
    </p:tnLst>
    <p:bldLst>
      <p:bldP spid="8" grpId="0"/>
      <p:bldP spid="9" grpId="0"/>
      <p:bldP spid="9" grpId="1"/>
      <p:bldP spid="11"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artoon of a child&#10;&#10;Description automatically generated with low confidence">
            <a:extLst>
              <a:ext uri="{FF2B5EF4-FFF2-40B4-BE49-F238E27FC236}">
                <a16:creationId xmlns:a16="http://schemas.microsoft.com/office/drawing/2014/main" id="{B4C0A38D-649F-4333-BFB6-4B5847C8AA4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34925" y="2461121"/>
            <a:ext cx="2905746" cy="2807209"/>
          </a:xfrm>
          <a:prstGeom prst="rect">
            <a:avLst/>
          </a:prstGeom>
        </p:spPr>
      </p:pic>
      <p:sp>
        <p:nvSpPr>
          <p:cNvPr id="7" name="Title 1">
            <a:extLst>
              <a:ext uri="{FF2B5EF4-FFF2-40B4-BE49-F238E27FC236}">
                <a16:creationId xmlns:a16="http://schemas.microsoft.com/office/drawing/2014/main" id="{2881B5C0-2D98-4835-A4F2-FBAE39FBD0F7}"/>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8" name="Title 1">
            <a:extLst>
              <a:ext uri="{FF2B5EF4-FFF2-40B4-BE49-F238E27FC236}">
                <a16:creationId xmlns:a16="http://schemas.microsoft.com/office/drawing/2014/main" id="{CAB71654-1ACA-428B-9C74-528AA11E92C6}"/>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Rectangle 8">
            <a:extLst>
              <a:ext uri="{FF2B5EF4-FFF2-40B4-BE49-F238E27FC236}">
                <a16:creationId xmlns:a16="http://schemas.microsoft.com/office/drawing/2014/main" id="{E5BC0EF3-9F3F-480E-952E-0F2C727E7FCE}"/>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3C302E98-0541-493B-AEB5-FE793A8B5049}"/>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إذا كانَ الِاسْمُ طَمّاعٌ مُشْتَقًا مِنَ الْفِعْلِ طَمِعَ، مِنْ أَيِّ فِعْلٍ اشْتُقَّ الِاسْمُ عَلّام؟ </a:t>
            </a:r>
          </a:p>
        </p:txBody>
      </p:sp>
      <p:sp>
        <p:nvSpPr>
          <p:cNvPr id="11" name="ans1">
            <a:extLst>
              <a:ext uri="{FF2B5EF4-FFF2-40B4-BE49-F238E27FC236}">
                <a16:creationId xmlns:a16="http://schemas.microsoft.com/office/drawing/2014/main" id="{591F0E6D-46B4-4C6B-B079-F72D29FD2CFE}"/>
              </a:ext>
            </a:extLst>
          </p:cNvPr>
          <p:cNvSpPr txBox="1"/>
          <p:nvPr/>
        </p:nvSpPr>
        <p:spPr>
          <a:xfrm>
            <a:off x="5705710" y="1988196"/>
            <a:ext cx="5952893"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اُشْتُقَّ الِاسْمُ عَلّام مِنَ الْفِعْلِ لَمَعَ.</a:t>
            </a:r>
          </a:p>
        </p:txBody>
      </p:sp>
      <p:sp>
        <p:nvSpPr>
          <p:cNvPr id="13" name="ans2">
            <a:extLst>
              <a:ext uri="{FF2B5EF4-FFF2-40B4-BE49-F238E27FC236}">
                <a16:creationId xmlns:a16="http://schemas.microsoft.com/office/drawing/2014/main" id="{FF287D4B-3C69-482A-AC92-57551F8D481D}"/>
              </a:ext>
            </a:extLst>
          </p:cNvPr>
          <p:cNvSpPr txBox="1"/>
          <p:nvPr/>
        </p:nvSpPr>
        <p:spPr>
          <a:xfrm>
            <a:off x="5705710" y="3117770"/>
            <a:ext cx="5952893"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اُشْتُقَّ الِاسْمُ عَلّام مِنَ الْفِعْلِ عَلِمَ.</a:t>
            </a:r>
          </a:p>
        </p:txBody>
      </p:sp>
      <p:sp>
        <p:nvSpPr>
          <p:cNvPr id="15" name="ans3">
            <a:extLst>
              <a:ext uri="{FF2B5EF4-FFF2-40B4-BE49-F238E27FC236}">
                <a16:creationId xmlns:a16="http://schemas.microsoft.com/office/drawing/2014/main" id="{EEAFEF6F-C90B-4D05-B290-1D15F0BAED70}"/>
              </a:ext>
            </a:extLst>
          </p:cNvPr>
          <p:cNvSpPr txBox="1"/>
          <p:nvPr/>
        </p:nvSpPr>
        <p:spPr>
          <a:xfrm>
            <a:off x="5705710" y="4247344"/>
            <a:ext cx="5952893"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اُشْتُقَّ الِاسْمُ عَلّام مِنَ الْفِعْلِ عَمِلَ.</a:t>
            </a:r>
          </a:p>
        </p:txBody>
      </p:sp>
      <p:sp>
        <p:nvSpPr>
          <p:cNvPr id="17" name="ans4">
            <a:extLst>
              <a:ext uri="{FF2B5EF4-FFF2-40B4-BE49-F238E27FC236}">
                <a16:creationId xmlns:a16="http://schemas.microsoft.com/office/drawing/2014/main" id="{2F461132-0688-4BD4-B799-31CFDB8B8B3A}"/>
              </a:ext>
            </a:extLst>
          </p:cNvPr>
          <p:cNvSpPr txBox="1"/>
          <p:nvPr/>
        </p:nvSpPr>
        <p:spPr>
          <a:xfrm>
            <a:off x="5705710" y="5376919"/>
            <a:ext cx="5952893"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اُشْتُقَّ الِاسْمُ عَلّام مِنَ الْفِعْلِ عَلَّمَ.</a:t>
            </a:r>
          </a:p>
        </p:txBody>
      </p:sp>
      <p:pic>
        <p:nvPicPr>
          <p:cNvPr id="18" name="true">
            <a:extLst>
              <a:ext uri="{FF2B5EF4-FFF2-40B4-BE49-F238E27FC236}">
                <a16:creationId xmlns:a16="http://schemas.microsoft.com/office/drawing/2014/main" id="{D8A0FF71-0937-45EB-8922-C996BF8ED54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55562" y="3119501"/>
            <a:ext cx="529811" cy="491280"/>
          </a:xfrm>
          <a:prstGeom prst="rect">
            <a:avLst/>
          </a:prstGeom>
        </p:spPr>
      </p:pic>
      <p:pic>
        <p:nvPicPr>
          <p:cNvPr id="19" name="x2">
            <a:extLst>
              <a:ext uri="{FF2B5EF4-FFF2-40B4-BE49-F238E27FC236}">
                <a16:creationId xmlns:a16="http://schemas.microsoft.com/office/drawing/2014/main" id="{0AA83B56-C968-4A6E-8754-8D2C39BA7AD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2095490"/>
            <a:ext cx="438641" cy="516108"/>
          </a:xfrm>
          <a:prstGeom prst="rect">
            <a:avLst/>
          </a:prstGeom>
        </p:spPr>
      </p:pic>
      <p:pic>
        <p:nvPicPr>
          <p:cNvPr id="20" name="x2">
            <a:extLst>
              <a:ext uri="{FF2B5EF4-FFF2-40B4-BE49-F238E27FC236}">
                <a16:creationId xmlns:a16="http://schemas.microsoft.com/office/drawing/2014/main" id="{AD3B4207-25E9-43E3-B0B9-DA1D97B467B8}"/>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4351949"/>
            <a:ext cx="438641" cy="516108"/>
          </a:xfrm>
          <a:prstGeom prst="rect">
            <a:avLst/>
          </a:prstGeom>
        </p:spPr>
      </p:pic>
      <p:pic>
        <p:nvPicPr>
          <p:cNvPr id="21" name="x2">
            <a:extLst>
              <a:ext uri="{FF2B5EF4-FFF2-40B4-BE49-F238E27FC236}">
                <a16:creationId xmlns:a16="http://schemas.microsoft.com/office/drawing/2014/main" id="{6ECD399F-6DA7-47C9-8EB9-99059B2582CD}"/>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5497652"/>
            <a:ext cx="438641" cy="516108"/>
          </a:xfrm>
          <a:prstGeom prst="rect">
            <a:avLst/>
          </a:prstGeom>
        </p:spPr>
      </p:pic>
    </p:spTree>
    <p:custDataLst>
      <p:tags r:id="rId1"/>
    </p:custDataLst>
    <p:extLst>
      <p:ext uri="{BB962C8B-B14F-4D97-AF65-F5344CB8AC3E}">
        <p14:creationId xmlns:p14="http://schemas.microsoft.com/office/powerpoint/2010/main" val="2468065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1"/>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24" restart="whenNotActive" fill="hold" evtFilter="cancelBubble" nodeType="interactiveSeq">
                <p:stCondLst>
                  <p:cond evt="onClick" delay="0">
                    <p:tgtEl>
                      <p:spTgt spid="13"/>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500" fill="hold"/>
                                        <p:tgtEl>
                                          <p:spTgt spid="13"/>
                                        </p:tgtEl>
                                        <p:attrNameLst>
                                          <p:attrName>style.color</p:attrName>
                                        </p:attrNameLst>
                                      </p:cBhvr>
                                      <p:to>
                                        <a:srgbClr val="00B050"/>
                                      </p:to>
                                    </p:animClr>
                                  </p:childTnLst>
                                </p:cTn>
                              </p:par>
                            </p:childTnLst>
                          </p:cTn>
                        </p:par>
                      </p:childTnLst>
                    </p:cTn>
                  </p:par>
                </p:childTnLst>
              </p:cTn>
              <p:nextCondLst>
                <p:cond evt="onClick" delay="0">
                  <p:tgtEl>
                    <p:spTgt spid="13"/>
                  </p:tgtEl>
                </p:cond>
              </p:nextCondLst>
            </p:seq>
            <p:seq concurrent="1" nextAc="seek">
              <p:cTn id="31" restart="whenNotActive" fill="hold" evtFilter="cancelBubble" nodeType="interactiveSeq">
                <p:stCondLst>
                  <p:cond evt="onClick" delay="0">
                    <p:tgtEl>
                      <p:spTgt spid="15"/>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36" restart="whenNotActive" fill="hold" evtFilter="cancelBubble" nodeType="interactiveSeq">
                <p:stCondLst>
                  <p:cond evt="onClick" delay="0">
                    <p:tgtEl>
                      <p:spTgt spid="17"/>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childTnLst>
        </p:cTn>
      </p:par>
    </p:tnLst>
    <p:bldLst>
      <p:bldP spid="11" grpId="0"/>
      <p:bldP spid="13" grpId="0"/>
      <p:bldP spid="13" grpId="1"/>
      <p:bldP spid="15"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4">
            <a:extLst>
              <a:ext uri="{FF2B5EF4-FFF2-40B4-BE49-F238E27FC236}">
                <a16:creationId xmlns:a16="http://schemas.microsoft.com/office/drawing/2014/main" id="{A40509DD-D171-4376-918D-DF44B1861724}"/>
              </a:ext>
            </a:extLst>
          </p:cNvPr>
          <p:cNvGraphicFramePr>
            <a:graphicFrameLocks noGrp="1"/>
          </p:cNvGraphicFramePr>
          <p:nvPr/>
        </p:nvGraphicFramePr>
        <p:xfrm>
          <a:off x="1387736" y="1695585"/>
          <a:ext cx="9881629" cy="4176692"/>
        </p:xfrm>
        <a:graphic>
          <a:graphicData uri="http://schemas.openxmlformats.org/drawingml/2006/table">
            <a:tbl>
              <a:tblPr firstRow="1" bandRow="1">
                <a:tableStyleId>{5C22544A-7EE6-4342-B048-85BDC9FD1C3A}</a:tableStyleId>
              </a:tblPr>
              <a:tblGrid>
                <a:gridCol w="3293877">
                  <a:extLst>
                    <a:ext uri="{9D8B030D-6E8A-4147-A177-3AD203B41FA5}">
                      <a16:colId xmlns:a16="http://schemas.microsoft.com/office/drawing/2014/main" val="1052028524"/>
                    </a:ext>
                  </a:extLst>
                </a:gridCol>
                <a:gridCol w="760239">
                  <a:extLst>
                    <a:ext uri="{9D8B030D-6E8A-4147-A177-3AD203B41FA5}">
                      <a16:colId xmlns:a16="http://schemas.microsoft.com/office/drawing/2014/main" val="1836154619"/>
                    </a:ext>
                  </a:extLst>
                </a:gridCol>
                <a:gridCol w="5827513">
                  <a:extLst>
                    <a:ext uri="{9D8B030D-6E8A-4147-A177-3AD203B41FA5}">
                      <a16:colId xmlns:a16="http://schemas.microsoft.com/office/drawing/2014/main" val="557608878"/>
                    </a:ext>
                  </a:extLst>
                </a:gridCol>
              </a:tblGrid>
              <a:tr h="241179">
                <a:tc>
                  <a:txBody>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جُمْلَةٌ اِسْتِفْهامِيَّةٌ</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20000"/>
                        </a:lnSpc>
                        <a:spcBef>
                          <a:spcPts val="600"/>
                        </a:spcBef>
                        <a:spcAft>
                          <a:spcPts val="600"/>
                        </a:spcAft>
                      </a:pPr>
                      <a:endParaRPr lang="en-G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20000"/>
                        </a:lnSpc>
                        <a:spcBef>
                          <a:spcPts val="600"/>
                        </a:spcBef>
                        <a:spcAft>
                          <a:spcPts val="600"/>
                        </a:spcAft>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آهٍ ما أَثْقَلَهُ!</a:t>
                      </a:r>
                      <a:endParaRPr lang="en-G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75533427"/>
                  </a:ext>
                </a:extLst>
              </a:tr>
              <a:tr h="445940">
                <a:tc>
                  <a:txBody>
                    <a:bodyPr/>
                    <a:lstStyle/>
                    <a:p>
                      <a:pPr algn="r" rtl="1">
                        <a:lnSpc>
                          <a:spcPct val="100000"/>
                        </a:lnSpc>
                        <a:spcBef>
                          <a:spcPts val="0"/>
                        </a:spcBef>
                        <a:spcAft>
                          <a:spcPts val="0"/>
                        </a:spcAft>
                      </a:pPr>
                      <a:endParaRPr lang="en-GB" sz="18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00000"/>
                        </a:lnSpc>
                        <a:spcBef>
                          <a:spcPts val="0"/>
                        </a:spcBef>
                        <a:spcAft>
                          <a:spcPts val="0"/>
                        </a:spcAft>
                      </a:pPr>
                      <a:endParaRPr lang="en-GB" sz="18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00000"/>
                        </a:lnSpc>
                        <a:spcBef>
                          <a:spcPts val="0"/>
                        </a:spcBef>
                        <a:spcAft>
                          <a:spcPts val="0"/>
                        </a:spcAft>
                      </a:pPr>
                      <a:endParaRPr lang="en-GB" sz="18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39351310"/>
                  </a:ext>
                </a:extLst>
              </a:tr>
              <a:tr h="437340">
                <a:tc>
                  <a:txBody>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جُمْلَةٌ تَعَجُّبِيَّةٌ</a:t>
                      </a:r>
                      <a:r>
                        <a:rPr lang="ar-LB" altLang="en-US"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rPr>
                        <a:t>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20000"/>
                        </a:lnSpc>
                        <a:spcBef>
                          <a:spcPts val="600"/>
                        </a:spcBef>
                        <a:spcAft>
                          <a:spcPts val="600"/>
                        </a:spcAft>
                      </a:pPr>
                      <a:endParaRPr lang="en-G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اِنْطَلَقَ عادِلٌ كَالسَّهْمِ.</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91273483"/>
                  </a:ext>
                </a:extLst>
              </a:tr>
              <a:tr h="168608">
                <a:tc>
                  <a:txBody>
                    <a:bodyPr/>
                    <a:lstStyle/>
                    <a:p>
                      <a:pPr algn="r" rtl="1">
                        <a:lnSpc>
                          <a:spcPct val="100000"/>
                        </a:lnSpc>
                        <a:spcBef>
                          <a:spcPts val="600"/>
                        </a:spcBef>
                        <a:spcAft>
                          <a:spcPts val="600"/>
                        </a:spcAft>
                      </a:pPr>
                      <a:endParaRPr lang="en-GB" sz="18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00000"/>
                        </a:lnSpc>
                        <a:spcBef>
                          <a:spcPts val="600"/>
                        </a:spcBef>
                        <a:spcAft>
                          <a:spcPts val="600"/>
                        </a:spcAft>
                      </a:pPr>
                      <a:endParaRPr lang="en-GB" sz="18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00000"/>
                        </a:lnSpc>
                        <a:spcBef>
                          <a:spcPts val="600"/>
                        </a:spcBef>
                        <a:spcAft>
                          <a:spcPts val="600"/>
                        </a:spcAft>
                      </a:pPr>
                      <a:endParaRPr lang="en-GB" sz="18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2546750"/>
                  </a:ext>
                </a:extLst>
              </a:tr>
              <a:tr h="370840">
                <a:tc>
                  <a:txBody>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جُمْلَةٌ إخبارِيَّةٌ</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20000"/>
                        </a:lnSpc>
                        <a:spcBef>
                          <a:spcPts val="600"/>
                        </a:spcBef>
                        <a:spcAft>
                          <a:spcPts val="600"/>
                        </a:spcAft>
                      </a:pPr>
                      <a:endParaRPr lang="en-G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20000"/>
                        </a:lnSpc>
                        <a:spcBef>
                          <a:spcPts val="600"/>
                        </a:spcBef>
                        <a:spcAft>
                          <a:spcPts val="600"/>
                        </a:spcAft>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وَهُوَ يَغْرُفُ مِنَ الْكَنْزِ بِيَدَيْهِ.</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8466220"/>
                  </a:ext>
                </a:extLst>
              </a:tr>
              <a:tr h="0">
                <a:tc>
                  <a:txBody>
                    <a:bodyPr/>
                    <a:lstStyle/>
                    <a:p>
                      <a:pPr algn="r" rtl="1">
                        <a:lnSpc>
                          <a:spcPct val="100000"/>
                        </a:lnSpc>
                        <a:spcBef>
                          <a:spcPts val="0"/>
                        </a:spcBef>
                        <a:spcAft>
                          <a:spcPts val="0"/>
                        </a:spcAft>
                      </a:pPr>
                      <a:endParaRPr lang="en-GB" sz="18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00000"/>
                        </a:lnSpc>
                        <a:spcBef>
                          <a:spcPts val="0"/>
                        </a:spcBef>
                        <a:spcAft>
                          <a:spcPts val="0"/>
                        </a:spcAft>
                      </a:pPr>
                      <a:endParaRPr lang="en-GB" sz="18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00000"/>
                        </a:lnSpc>
                        <a:spcBef>
                          <a:spcPts val="0"/>
                        </a:spcBef>
                        <a:spcAft>
                          <a:spcPts val="0"/>
                        </a:spcAft>
                      </a:pPr>
                      <a:endParaRPr lang="en-GB" sz="18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15275115"/>
                  </a:ext>
                </a:extLst>
              </a:tr>
              <a:tr h="370840">
                <a:tc>
                  <a:txBody>
                    <a:bodyPr/>
                    <a:lstStyle/>
                    <a:p>
                      <a:pPr marL="0" marR="0" lvl="0" indent="0" algn="r" defTabSz="914400" rtl="1" eaLnBrk="1" fontAlgn="auto" latinLnBrk="0" hangingPunct="1">
                        <a:lnSpc>
                          <a:spcPct val="120000"/>
                        </a:lnSpc>
                        <a:spcBef>
                          <a:spcPts val="600"/>
                        </a:spcBef>
                        <a:spcAft>
                          <a:spcPts val="600"/>
                        </a:spcAft>
                        <a:buClrTx/>
                        <a:buSzTx/>
                        <a:buFontTx/>
                        <a:buNone/>
                        <a:tabLst/>
                        <a:defRPr/>
                      </a:pPr>
                      <a:r>
                        <a:rPr lang="ar-LB" sz="3600" b="0" dirty="0">
                          <a:solidFill>
                            <a:schemeClr val="tx1">
                              <a:lumMod val="65000"/>
                              <a:lumOff val="35000"/>
                            </a:schemeClr>
                          </a:solidFill>
                          <a:latin typeface="Adobe Arabic" panose="02040503050201020203" pitchFamily="18" charset="-78"/>
                          <a:cs typeface="Adobe Arabic" panose="02040503050201020203" pitchFamily="18" charset="-78"/>
                        </a:rPr>
                        <a:t>تَشْبيهٌ</a:t>
                      </a:r>
                      <a:endParaRPr lang="en-US"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20000"/>
                        </a:lnSpc>
                        <a:spcBef>
                          <a:spcPts val="600"/>
                        </a:spcBef>
                        <a:spcAft>
                          <a:spcPts val="600"/>
                        </a:spcAft>
                      </a:pPr>
                      <a:endParaRPr lang="en-GB" sz="3600" b="0" dirty="0">
                        <a:solidFill>
                          <a:schemeClr val="tx1">
                            <a:lumMod val="65000"/>
                            <a:lumOff val="35000"/>
                          </a:schemeClr>
                        </a:solidFill>
                        <a:latin typeface="Adobe Arabic" panose="02040503050201020203" pitchFamily="18" charset="-78"/>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rtl="1">
                        <a:lnSpc>
                          <a:spcPct val="120000"/>
                        </a:lnSpc>
                        <a:spcBef>
                          <a:spcPts val="600"/>
                        </a:spcBef>
                        <a:spcAft>
                          <a:spcPts val="600"/>
                        </a:spcAft>
                      </a:pPr>
                      <a:r>
                        <a:rPr lang="ar-LB" sz="3600" dirty="0">
                          <a:solidFill>
                            <a:prstClr val="black">
                              <a:lumMod val="65000"/>
                              <a:lumOff val="35000"/>
                            </a:prstClr>
                          </a:solidFill>
                          <a:latin typeface="Adobe Arabic" panose="02040503050201020203" pitchFamily="18" charset="-78"/>
                          <a:cs typeface="Adobe Arabic" panose="02040503050201020203" pitchFamily="18" charset="-78"/>
                        </a:rPr>
                        <a:t>آهٍ مَا هذا الْبَرِيْقُ؟ </a:t>
                      </a:r>
                      <a:endParaRPr lang="en-GB" sz="3600" b="0" kern="1200" dirty="0">
                        <a:solidFill>
                          <a:schemeClr val="tx1">
                            <a:lumMod val="65000"/>
                            <a:lumOff val="35000"/>
                          </a:schemeClr>
                        </a:solidFill>
                        <a:latin typeface="Adobe Arabic" panose="02040503050201020203" pitchFamily="18" charset="-78"/>
                        <a:ea typeface="+mn-ea"/>
                        <a:cs typeface="Adobe Arabic" panose="02040503050201020203" pitchFamily="18" charset="-7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28359935"/>
                  </a:ext>
                </a:extLst>
              </a:tr>
            </a:tbl>
          </a:graphicData>
        </a:graphic>
      </p:graphicFrame>
      <p:sp>
        <p:nvSpPr>
          <p:cNvPr id="12" name="Oval 11">
            <a:extLst>
              <a:ext uri="{FF2B5EF4-FFF2-40B4-BE49-F238E27FC236}">
                <a16:creationId xmlns:a16="http://schemas.microsoft.com/office/drawing/2014/main" id="{DF7CC069-9D77-4760-BFBE-A2DEFFD2A1EB}"/>
              </a:ext>
            </a:extLst>
          </p:cNvPr>
          <p:cNvSpPr/>
          <p:nvPr/>
        </p:nvSpPr>
        <p:spPr>
          <a:xfrm>
            <a:off x="7592762" y="1996014"/>
            <a:ext cx="251074" cy="272656"/>
          </a:xfrm>
          <a:prstGeom prst="ellipse">
            <a:avLst/>
          </a:prstGeom>
          <a:solidFill>
            <a:srgbClr val="74C27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Adobe Arabic"/>
              <a:cs typeface="Adobe Arabic"/>
            </a:endParaRPr>
          </a:p>
        </p:txBody>
      </p:sp>
      <p:sp>
        <p:nvSpPr>
          <p:cNvPr id="15" name="Oval 14">
            <a:extLst>
              <a:ext uri="{FF2B5EF4-FFF2-40B4-BE49-F238E27FC236}">
                <a16:creationId xmlns:a16="http://schemas.microsoft.com/office/drawing/2014/main" id="{0B79F5B6-48BB-44DD-BB8A-7A02985D1CB5}"/>
              </a:ext>
            </a:extLst>
          </p:cNvPr>
          <p:cNvSpPr/>
          <p:nvPr/>
        </p:nvSpPr>
        <p:spPr>
          <a:xfrm>
            <a:off x="7592762" y="3236225"/>
            <a:ext cx="251074" cy="272656"/>
          </a:xfrm>
          <a:prstGeom prst="ellipse">
            <a:avLst/>
          </a:prstGeom>
          <a:solidFill>
            <a:srgbClr val="74C27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Adobe Arabic"/>
              <a:cs typeface="Adobe Arabic"/>
            </a:endParaRPr>
          </a:p>
        </p:txBody>
      </p:sp>
      <p:sp>
        <p:nvSpPr>
          <p:cNvPr id="17" name="Oval 16">
            <a:extLst>
              <a:ext uri="{FF2B5EF4-FFF2-40B4-BE49-F238E27FC236}">
                <a16:creationId xmlns:a16="http://schemas.microsoft.com/office/drawing/2014/main" id="{DE1414C6-3894-4031-AD47-7470A12D113E}"/>
              </a:ext>
            </a:extLst>
          </p:cNvPr>
          <p:cNvSpPr/>
          <p:nvPr/>
        </p:nvSpPr>
        <p:spPr>
          <a:xfrm>
            <a:off x="7592762" y="4262850"/>
            <a:ext cx="251074" cy="272656"/>
          </a:xfrm>
          <a:prstGeom prst="ellipse">
            <a:avLst/>
          </a:prstGeom>
          <a:solidFill>
            <a:srgbClr val="74C27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Adobe Arabic"/>
              <a:cs typeface="Adobe Arabic"/>
            </a:endParaRPr>
          </a:p>
        </p:txBody>
      </p:sp>
      <p:sp>
        <p:nvSpPr>
          <p:cNvPr id="22" name="Oval 21">
            <a:extLst>
              <a:ext uri="{FF2B5EF4-FFF2-40B4-BE49-F238E27FC236}">
                <a16:creationId xmlns:a16="http://schemas.microsoft.com/office/drawing/2014/main" id="{6AD288A7-1370-4E6F-85CF-B7D84F58AF21}"/>
              </a:ext>
            </a:extLst>
          </p:cNvPr>
          <p:cNvSpPr/>
          <p:nvPr/>
        </p:nvSpPr>
        <p:spPr>
          <a:xfrm>
            <a:off x="7592762" y="5461858"/>
            <a:ext cx="251074" cy="272656"/>
          </a:xfrm>
          <a:prstGeom prst="ellipse">
            <a:avLst/>
          </a:prstGeom>
          <a:solidFill>
            <a:srgbClr val="74C27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Adobe Arabic"/>
              <a:cs typeface="Adobe Arabic"/>
            </a:endParaRPr>
          </a:p>
        </p:txBody>
      </p:sp>
      <p:sp>
        <p:nvSpPr>
          <p:cNvPr id="23" name="Oval 22">
            <a:extLst>
              <a:ext uri="{FF2B5EF4-FFF2-40B4-BE49-F238E27FC236}">
                <a16:creationId xmlns:a16="http://schemas.microsoft.com/office/drawing/2014/main" id="{2B2B7A7A-AAE2-4DDA-BFC5-00BCF4A03DF8}"/>
              </a:ext>
            </a:extLst>
          </p:cNvPr>
          <p:cNvSpPr/>
          <p:nvPr/>
        </p:nvSpPr>
        <p:spPr>
          <a:xfrm>
            <a:off x="5103524" y="5461858"/>
            <a:ext cx="251074" cy="272656"/>
          </a:xfrm>
          <a:prstGeom prst="ellipse">
            <a:avLst/>
          </a:prstGeom>
          <a:solidFill>
            <a:srgbClr val="74C27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Adobe Arabic"/>
              <a:cs typeface="Adobe Arabic"/>
            </a:endParaRPr>
          </a:p>
        </p:txBody>
      </p:sp>
      <p:sp>
        <p:nvSpPr>
          <p:cNvPr id="24" name="Oval 23">
            <a:extLst>
              <a:ext uri="{FF2B5EF4-FFF2-40B4-BE49-F238E27FC236}">
                <a16:creationId xmlns:a16="http://schemas.microsoft.com/office/drawing/2014/main" id="{C064903C-52E6-4BD4-9B2C-760BFDF5E90D}"/>
              </a:ext>
            </a:extLst>
          </p:cNvPr>
          <p:cNvSpPr/>
          <p:nvPr/>
        </p:nvSpPr>
        <p:spPr>
          <a:xfrm>
            <a:off x="5103524" y="4262850"/>
            <a:ext cx="251074" cy="272656"/>
          </a:xfrm>
          <a:prstGeom prst="ellipse">
            <a:avLst/>
          </a:prstGeom>
          <a:solidFill>
            <a:srgbClr val="74C27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Adobe Arabic"/>
              <a:cs typeface="Adobe Arabic"/>
            </a:endParaRPr>
          </a:p>
        </p:txBody>
      </p:sp>
      <p:sp>
        <p:nvSpPr>
          <p:cNvPr id="25" name="Oval 24">
            <a:extLst>
              <a:ext uri="{FF2B5EF4-FFF2-40B4-BE49-F238E27FC236}">
                <a16:creationId xmlns:a16="http://schemas.microsoft.com/office/drawing/2014/main" id="{AF5F1E67-AF92-42F8-A0EE-87E5AF1A55F7}"/>
              </a:ext>
            </a:extLst>
          </p:cNvPr>
          <p:cNvSpPr/>
          <p:nvPr/>
        </p:nvSpPr>
        <p:spPr>
          <a:xfrm>
            <a:off x="5103524" y="3236225"/>
            <a:ext cx="251074" cy="272656"/>
          </a:xfrm>
          <a:prstGeom prst="ellipse">
            <a:avLst/>
          </a:prstGeom>
          <a:solidFill>
            <a:srgbClr val="74C27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Adobe Arabic"/>
              <a:cs typeface="Adobe Arabic"/>
            </a:endParaRPr>
          </a:p>
        </p:txBody>
      </p:sp>
      <p:sp>
        <p:nvSpPr>
          <p:cNvPr id="27" name="Oval 26">
            <a:extLst>
              <a:ext uri="{FF2B5EF4-FFF2-40B4-BE49-F238E27FC236}">
                <a16:creationId xmlns:a16="http://schemas.microsoft.com/office/drawing/2014/main" id="{EFCEE5C4-7B33-43DD-B7D8-5B5D35A30E55}"/>
              </a:ext>
            </a:extLst>
          </p:cNvPr>
          <p:cNvSpPr/>
          <p:nvPr/>
        </p:nvSpPr>
        <p:spPr>
          <a:xfrm>
            <a:off x="5103524" y="1996014"/>
            <a:ext cx="251074" cy="272656"/>
          </a:xfrm>
          <a:prstGeom prst="ellipse">
            <a:avLst/>
          </a:prstGeom>
          <a:solidFill>
            <a:srgbClr val="74C27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latin typeface="Adobe Arabic"/>
              <a:cs typeface="Adobe Arabic"/>
            </a:endParaRPr>
          </a:p>
        </p:txBody>
      </p:sp>
      <p:cxnSp>
        <p:nvCxnSpPr>
          <p:cNvPr id="3" name="Straight Connector 2">
            <a:extLst>
              <a:ext uri="{FF2B5EF4-FFF2-40B4-BE49-F238E27FC236}">
                <a16:creationId xmlns:a16="http://schemas.microsoft.com/office/drawing/2014/main" id="{836BEA43-5B68-4591-831A-CB3FF72957BC}"/>
              </a:ext>
            </a:extLst>
          </p:cNvPr>
          <p:cNvCxnSpPr>
            <a:cxnSpLocks/>
            <a:endCxn id="25" idx="7"/>
          </p:cNvCxnSpPr>
          <p:nvPr/>
        </p:nvCxnSpPr>
        <p:spPr>
          <a:xfrm flipH="1">
            <a:off x="5317829" y="2162287"/>
            <a:ext cx="2274934" cy="1113868"/>
          </a:xfrm>
          <a:prstGeom prst="line">
            <a:avLst/>
          </a:prstGeom>
          <a:ln w="38100">
            <a:solidFill>
              <a:srgbClr val="00B050"/>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36515105-5678-4CFA-8627-D58906BBC9F3}"/>
              </a:ext>
            </a:extLst>
          </p:cNvPr>
          <p:cNvCxnSpPr>
            <a:cxnSpLocks/>
            <a:stCxn id="17" idx="2"/>
          </p:cNvCxnSpPr>
          <p:nvPr/>
        </p:nvCxnSpPr>
        <p:spPr>
          <a:xfrm flipH="1">
            <a:off x="5354598" y="4399178"/>
            <a:ext cx="2238164" cy="0"/>
          </a:xfrm>
          <a:prstGeom prst="line">
            <a:avLst/>
          </a:prstGeom>
          <a:ln w="38100">
            <a:solidFill>
              <a:srgbClr val="00B050"/>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BD0905A1-763E-4A1D-B06F-21CB5A42BE75}"/>
              </a:ext>
            </a:extLst>
          </p:cNvPr>
          <p:cNvCxnSpPr>
            <a:cxnSpLocks/>
            <a:stCxn id="22" idx="1"/>
            <a:endCxn id="27" idx="5"/>
          </p:cNvCxnSpPr>
          <p:nvPr/>
        </p:nvCxnSpPr>
        <p:spPr>
          <a:xfrm flipH="1" flipV="1">
            <a:off x="5317829" y="2228740"/>
            <a:ext cx="2311702" cy="3273048"/>
          </a:xfrm>
          <a:prstGeom prst="line">
            <a:avLst/>
          </a:prstGeom>
          <a:ln w="38100">
            <a:solidFill>
              <a:srgbClr val="00B050"/>
            </a:solidFill>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id="{943D189E-08AE-4A45-967A-00ED04CAF777}"/>
              </a:ext>
            </a:extLst>
          </p:cNvPr>
          <p:cNvCxnSpPr>
            <a:cxnSpLocks/>
            <a:stCxn id="15" idx="3"/>
            <a:endCxn id="23" idx="7"/>
          </p:cNvCxnSpPr>
          <p:nvPr/>
        </p:nvCxnSpPr>
        <p:spPr>
          <a:xfrm flipH="1">
            <a:off x="5317829" y="3468951"/>
            <a:ext cx="2311702" cy="2032837"/>
          </a:xfrm>
          <a:prstGeom prst="line">
            <a:avLst/>
          </a:prstGeom>
          <a:ln w="38100">
            <a:solidFill>
              <a:srgbClr val="00B050"/>
            </a:solidFill>
          </a:ln>
        </p:spPr>
        <p:style>
          <a:lnRef idx="1">
            <a:schemeClr val="dk1"/>
          </a:lnRef>
          <a:fillRef idx="0">
            <a:schemeClr val="dk1"/>
          </a:fillRef>
          <a:effectRef idx="0">
            <a:schemeClr val="dk1"/>
          </a:effectRef>
          <a:fontRef idx="minor">
            <a:schemeClr val="tx1"/>
          </a:fontRef>
        </p:style>
      </p:cxnSp>
      <p:sp>
        <p:nvSpPr>
          <p:cNvPr id="36" name="Title 1">
            <a:extLst>
              <a:ext uri="{FF2B5EF4-FFF2-40B4-BE49-F238E27FC236}">
                <a16:creationId xmlns:a16="http://schemas.microsoft.com/office/drawing/2014/main" id="{66D04EC2-F513-4D17-8E00-11E280A6DB1B}"/>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37" name="Title 1">
            <a:extLst>
              <a:ext uri="{FF2B5EF4-FFF2-40B4-BE49-F238E27FC236}">
                <a16:creationId xmlns:a16="http://schemas.microsoft.com/office/drawing/2014/main" id="{6CE18A13-D420-430C-ADFE-8EBEF6FBA092}"/>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38" name="Rectangle 37">
            <a:extLst>
              <a:ext uri="{FF2B5EF4-FFF2-40B4-BE49-F238E27FC236}">
                <a16:creationId xmlns:a16="http://schemas.microsoft.com/office/drawing/2014/main" id="{81B31BD5-0E63-4225-8795-4C5605B0C869}"/>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52340418-2ACB-4E17-A0C5-72D0338618B2}"/>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أَرْبُطُ بِسَهْمٍ بَيْنَ الْعَمودَيْنِ لِتَحْديدِ نَوْعِ كُلِّ جُمْلَةٍ مِنَ الْجُمَلِ الْآتِيَةِ.</a:t>
            </a:r>
          </a:p>
        </p:txBody>
      </p:sp>
    </p:spTree>
    <p:custDataLst>
      <p:tags r:id="rId1"/>
    </p:custDataLst>
    <p:extLst>
      <p:ext uri="{BB962C8B-B14F-4D97-AF65-F5344CB8AC3E}">
        <p14:creationId xmlns:p14="http://schemas.microsoft.com/office/powerpoint/2010/main" val="975838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ipe(up)">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right)">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down)">
                                      <p:cBhvr>
                                        <p:cTn id="2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Content Placeholder 2">
            <a:extLst>
              <a:ext uri="{FF2B5EF4-FFF2-40B4-BE49-F238E27FC236}">
                <a16:creationId xmlns:a16="http://schemas.microsoft.com/office/drawing/2014/main" id="{12EC70A4-9FF7-4AC1-B3F3-75B4107B3E30}"/>
              </a:ext>
            </a:extLst>
          </p:cNvPr>
          <p:cNvSpPr txBox="1">
            <a:spLocks/>
          </p:cNvSpPr>
          <p:nvPr/>
        </p:nvSpPr>
        <p:spPr>
          <a:xfrm>
            <a:off x="656492" y="2071733"/>
            <a:ext cx="10994922" cy="390996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ar-LB"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كَانَ عادِلٌ يَحْمِلُ أَوْعِيَةَ الْحَلِيبِ، وَيَنْقُلُهَا يَوْمِيًّا إلَى الْمَدِينَةِ لِيُوَزِّعَها عَلَى الزَّبَائِنِ، وَكَانَ يُردِّدُ دَائِمًا: "لَيْتَني وُلِدْتُ غَنِيًّا!</a:t>
            </a:r>
          </a:p>
          <a:p>
            <a:pPr marL="0" marR="0" lvl="0" indent="0" algn="r" defTabSz="914400" rtl="1"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ذَاتَ مَرّةٍ سَمِعَهُ عَجُوزٌ، فَقَالَ لَهُ: هُنَاكَ صَخْرَةٌ فِي جَبَلِ الرَّيْحانِ تَسُدُّ مَنْفَذَ مغارَةٍ مَليئَةٍ بِالْكُنُوزِ؛ لا تَسْتَطِيعُ دُخولَها إلّا لِمَرَّةٍ واحِدَةٍ، وَعَلَيْكَ أَنْ تَسْتَلْقِيَ أَمامَ بَابِها عَلَى جِلْدِ الْخَروفِ، وَعِنْدَ مُنْتَصَفِ اللَّيْلِ سَتَسْمَعُ ساعَةً غريبَةً. في الدَّقَّةِ الأُولى تَنْزاحُ الصَّخْرةُ فَتَدْخُلُ، وَعَلَيْكَ أَنْ تُغادِرَ قَبْلَ الدَّقّةِ الْأَخيرَةِ. وَلكِنِ انْتَبِهْ! فَكَثِيرونَ فَقَدُوا حَيَاتَهُمْ لِأَنَّهُمْ أَطالوا الْبَقَاءَ وَسُدَّتْ عَلَيْهِمِ الْمَغارَةُ. </a:t>
            </a:r>
          </a:p>
          <a:p>
            <a:pPr marL="0" marR="0" lvl="0" indent="0" algn="r" defTabSz="914400" rtl="1"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تَسَلَّقَ عادِلٌ الْجَبَلَ بَعْدَ جُهْدٍ وَعَناءٍ، وَاسْتَلْقَى عِنْدَ بابِ الْمَغَارَةِ مُنْتَظِرًا. لَقَدْ</a:t>
            </a:r>
            <a:r>
              <a:rPr lang="ar-LB"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كانَ</a:t>
            </a:r>
            <a:r>
              <a:rPr kumimoji="0" lang="en-US"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قَلْبُهُ يَخْفُقُ بِسُرْعَةٍ، وَهُوَ يُفَكِّرُ بِالثَّرْوَةِ الْمَوْعُودَةِ.</a:t>
            </a:r>
          </a:p>
          <a:p>
            <a:pPr marL="0" marR="0" lvl="0" indent="0" algn="r" defTabSz="914400" rtl="1" eaLnBrk="1" fontAlgn="auto" latinLnBrk="0" hangingPunct="1">
              <a:lnSpc>
                <a:spcPct val="120000"/>
              </a:lnSpc>
              <a:spcBef>
                <a:spcPts val="600"/>
              </a:spcBef>
              <a:spcAft>
                <a:spcPts val="600"/>
              </a:spcAft>
              <a:buClrTx/>
              <a:buSzTx/>
              <a:buFont typeface="Arial" panose="020B0604020202020204" pitchFamily="34" charset="0"/>
              <a:buNone/>
              <a:tabLst/>
              <a:defRPr/>
            </a:pPr>
            <a:r>
              <a:rPr kumimoji="0" lang="ar-LB" b="0" i="0" u="none" strike="noStrike" kern="1200" cap="none" spc="0" normalizeH="0" baseline="0" noProof="0" dirty="0">
                <a:ln>
                  <a:noFill/>
                </a:ln>
                <a:solidFill>
                  <a:prstClr val="black"/>
                </a:solidFill>
                <a:effectLst/>
                <a:uLnTx/>
                <a:uFillTx/>
                <a:latin typeface="Adobe Arabic" panose="02040503050201020203" pitchFamily="18" charset="-78"/>
                <a:ea typeface="+mn-ea"/>
                <a:cs typeface="Adobe Arabic" panose="02040503050201020203" pitchFamily="18" charset="-78"/>
              </a:rPr>
              <a:t>        </a:t>
            </a:r>
          </a:p>
        </p:txBody>
      </p:sp>
      <p:sp>
        <p:nvSpPr>
          <p:cNvPr id="26" name="Content Placeholder 2">
            <a:extLst>
              <a:ext uri="{FF2B5EF4-FFF2-40B4-BE49-F238E27FC236}">
                <a16:creationId xmlns:a16="http://schemas.microsoft.com/office/drawing/2014/main" id="{12282EA8-C982-4CE8-9634-45CC572C4505}"/>
              </a:ext>
            </a:extLst>
          </p:cNvPr>
          <p:cNvSpPr txBox="1">
            <a:spLocks/>
          </p:cNvSpPr>
          <p:nvPr/>
        </p:nvSpPr>
        <p:spPr>
          <a:xfrm>
            <a:off x="0" y="5547103"/>
            <a:ext cx="3622431" cy="1055556"/>
          </a:xfrm>
          <a:prstGeom prst="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قاموسُ المعاني:</a:t>
            </a: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r>
              <a:rPr kumimoji="0" lang="ar-LB" sz="28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مَنْفَذٌ</a:t>
            </a:r>
            <a:r>
              <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 مَدْخَلٌ </a:t>
            </a:r>
          </a:p>
          <a:p>
            <a:pPr marL="0" marR="0" lvl="0" indent="0" algn="r" defTabSz="914400" rtl="1" eaLnBrk="1" fontAlgn="auto" latinLnBrk="0" hangingPunct="1">
              <a:lnSpc>
                <a:spcPct val="100000"/>
              </a:lnSpc>
              <a:spcBef>
                <a:spcPts val="0"/>
              </a:spcBef>
              <a:spcAft>
                <a:spcPts val="0"/>
              </a:spcAft>
              <a:buClrTx/>
              <a:buSzTx/>
              <a:buFont typeface="Tw Cen MT" panose="020B0602020104020603" pitchFamily="34" charset="0"/>
              <a:buNone/>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33" name="Title 1">
            <a:extLst>
              <a:ext uri="{FF2B5EF4-FFF2-40B4-BE49-F238E27FC236}">
                <a16:creationId xmlns:a16="http://schemas.microsoft.com/office/drawing/2014/main" id="{F37AAD01-3423-4A7A-86EF-34B057C01BB7}"/>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34" name="Title 1">
            <a:extLst>
              <a:ext uri="{FF2B5EF4-FFF2-40B4-BE49-F238E27FC236}">
                <a16:creationId xmlns:a16="http://schemas.microsoft.com/office/drawing/2014/main" id="{3A8A5D08-256B-499B-B585-516D12F4AD2D}"/>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35" name="Rectangle 34">
            <a:extLst>
              <a:ext uri="{FF2B5EF4-FFF2-40B4-BE49-F238E27FC236}">
                <a16:creationId xmlns:a16="http://schemas.microsoft.com/office/drawing/2014/main" id="{0F939DD0-0FE3-40E2-A606-43684D3AF664}"/>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AEEF7F37-7B2A-4B51-AFBB-B951F4D60D30}"/>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37" name="Rectangle 36">
            <a:extLst>
              <a:ext uri="{FF2B5EF4-FFF2-40B4-BE49-F238E27FC236}">
                <a16:creationId xmlns:a16="http://schemas.microsoft.com/office/drawing/2014/main" id="{6335C444-8CE1-46B0-BE8F-488B08EFD179}"/>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C268CFEF-2549-4A53-A795-6BEB3F5220A2}"/>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الإِجابَةُ عَنِ الْأَسْئِلَةِ</a:t>
            </a:r>
          </a:p>
        </p:txBody>
      </p:sp>
      <p:sp>
        <p:nvSpPr>
          <p:cNvPr id="39" name="TextBox 38">
            <a:extLst>
              <a:ext uri="{FF2B5EF4-FFF2-40B4-BE49-F238E27FC236}">
                <a16:creationId xmlns:a16="http://schemas.microsoft.com/office/drawing/2014/main" id="{68DD98CD-3B4A-4E7F-A3F4-32216F6D17D6}"/>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Tree>
    <p:custDataLst>
      <p:tags r:id="rId1"/>
    </p:custDataLst>
    <p:extLst>
      <p:ext uri="{BB962C8B-B14F-4D97-AF65-F5344CB8AC3E}">
        <p14:creationId xmlns:p14="http://schemas.microsoft.com/office/powerpoint/2010/main" val="29964503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B87601EF-44BC-4765-98FD-8A0D6F0F31C4}"/>
              </a:ext>
            </a:extLst>
          </p:cNvPr>
          <p:cNvSpPr txBox="1">
            <a:spLocks/>
          </p:cNvSpPr>
          <p:nvPr/>
        </p:nvSpPr>
        <p:spPr>
          <a:xfrm>
            <a:off x="609600" y="2067131"/>
            <a:ext cx="11005288" cy="40996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lnSpc>
                <a:spcPct val="120000"/>
              </a:lnSpc>
              <a:spcBef>
                <a:spcPts val="600"/>
              </a:spcBef>
              <a:spcAft>
                <a:spcPts val="600"/>
              </a:spcAft>
              <a:buFont typeface="Arial" panose="020B0604020202020204" pitchFamily="34" charset="0"/>
              <a:buNone/>
              <a:defRPr/>
            </a:pPr>
            <a:r>
              <a:rPr lang="en-US" sz="320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عِنْدَ مُنْتَصَفِ اللَّيْلِ، سَمِعَ أُوْلى دَقَّاتِ السّاعَةِ، ثُمَّ</a:t>
            </a:r>
            <a:r>
              <a:rPr lang="ar-LB" sz="3200" dirty="0">
                <a:solidFill>
                  <a:srgbClr val="C00000"/>
                </a:solidFill>
                <a:latin typeface="Adobe Arabic" panose="02040503050201020203" pitchFamily="18" charset="-78"/>
                <a:cs typeface="Adobe Arabic" panose="02040503050201020203" pitchFamily="18" charset="-78"/>
              </a:rPr>
              <a:t> صَرَّتْ </a:t>
            </a: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سَلاسِلُ الْحَدِيدِ تُزِيحُ الصَّخْرَةَ.</a:t>
            </a:r>
          </a:p>
          <a:p>
            <a:pPr marL="0" indent="0" algn="r" rtl="1">
              <a:lnSpc>
                <a:spcPct val="120000"/>
              </a:lnSpc>
              <a:spcBef>
                <a:spcPts val="600"/>
              </a:spcBef>
              <a:spcAft>
                <a:spcPts val="600"/>
              </a:spcAft>
              <a:buFont typeface="Arial" panose="020B0604020202020204" pitchFamily="34" charset="0"/>
              <a:buNone/>
              <a:defRPr/>
            </a:pPr>
            <a:r>
              <a:rPr lang="en-US" sz="320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اِنْدَفَعَ عادِلٌ كَالسَّهْمِ دَاخِلَ المَغَارَةِ. هَا هِيَ أَكْوامُ الْفِضَّةِ أَمامَهُ. بَدَأَ يُعَبِّئُ كِيْسَهُ مِنْهَا...وَفَجْأَةً أَدْهَشَهُ </a:t>
            </a:r>
            <a:r>
              <a:rPr lang="ar-LB" sz="3200" dirty="0">
                <a:solidFill>
                  <a:srgbClr val="C00000"/>
                </a:solidFill>
                <a:latin typeface="Adobe Arabic" panose="02040503050201020203" pitchFamily="18" charset="-78"/>
                <a:cs typeface="Adobe Arabic" panose="02040503050201020203" pitchFamily="18" charset="-78"/>
              </a:rPr>
              <a:t>وَهْجُ</a:t>
            </a: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 أَكْدَاسِ الذَّهَبِ في الْغُرْفَةِ الْمُجَاوِرَةِ، فَقَفَزَ إِلَيْهَا بَعْدَ أَنْ أَفْرَغَ الْكِيسَ، وَأَخَذَ يَدْفَعُ بِالذَّهَبِ إلى دَاخِلِهِ...." آهٍ مَا هذا الْبَرِيْقُ؟ إِنَّها الْجَواهِرُ وَالْأَلْماسُ، وَهِيَ الْأَجْمَلُ وَالْأَغْلَى.... وَأَفْرَغَ الْكِيْسَ لِيَمْلَأَهُ</a:t>
            </a:r>
            <a:endParaRPr lang="en-US" sz="3200" dirty="0">
              <a:solidFill>
                <a:schemeClr val="tx1">
                  <a:lumMod val="65000"/>
                  <a:lumOff val="35000"/>
                </a:schemeClr>
              </a:solidFill>
              <a:latin typeface="Adobe Arabic" panose="02040503050201020203" pitchFamily="18" charset="-78"/>
              <a:cs typeface="Adobe Arabic" panose="02040503050201020203" pitchFamily="18" charset="-78"/>
            </a:endParaRPr>
          </a:p>
          <a:p>
            <a:pPr marL="0" indent="0" algn="r" rtl="1">
              <a:lnSpc>
                <a:spcPct val="120000"/>
              </a:lnSpc>
              <a:spcBef>
                <a:spcPts val="600"/>
              </a:spcBef>
              <a:spcAft>
                <a:spcPts val="600"/>
              </a:spcAft>
              <a:buFont typeface="Arial" panose="020B0604020202020204" pitchFamily="34" charset="0"/>
              <a:buNone/>
              <a:defRPr/>
            </a:pP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 بِالْجَواهِرِ مَرَّةً أُخْرى!</a:t>
            </a:r>
            <a:endParaRPr lang="en-US" sz="3200" dirty="0">
              <a:solidFill>
                <a:schemeClr val="tx1">
                  <a:lumMod val="65000"/>
                  <a:lumOff val="35000"/>
                </a:schemeClr>
              </a:solidFill>
              <a:latin typeface="Adobe Arabic" panose="02040503050201020203" pitchFamily="18" charset="-78"/>
              <a:cs typeface="Adobe Arabic" panose="02040503050201020203" pitchFamily="18" charset="-78"/>
            </a:endParaRPr>
          </a:p>
          <a:p>
            <a:pPr marL="0" indent="0" algn="r" rtl="1">
              <a:lnSpc>
                <a:spcPct val="120000"/>
              </a:lnSpc>
              <a:spcBef>
                <a:spcPts val="600"/>
              </a:spcBef>
              <a:spcAft>
                <a:spcPts val="600"/>
              </a:spcAft>
              <a:buFont typeface="Arial" panose="020B0604020202020204" pitchFamily="34" charset="0"/>
              <a:buNone/>
              <a:defRPr/>
            </a:pP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                   </a:t>
            </a:r>
          </a:p>
        </p:txBody>
      </p:sp>
      <p:sp>
        <p:nvSpPr>
          <p:cNvPr id="12" name="Content Placeholder 2">
            <a:extLst>
              <a:ext uri="{FF2B5EF4-FFF2-40B4-BE49-F238E27FC236}">
                <a16:creationId xmlns:a16="http://schemas.microsoft.com/office/drawing/2014/main" id="{4B93CC67-E627-4BB3-A922-F3A2921313F8}"/>
              </a:ext>
            </a:extLst>
          </p:cNvPr>
          <p:cNvSpPr txBox="1">
            <a:spLocks/>
          </p:cNvSpPr>
          <p:nvPr/>
        </p:nvSpPr>
        <p:spPr>
          <a:xfrm>
            <a:off x="0" y="4986505"/>
            <a:ext cx="3661186" cy="1551787"/>
          </a:xfrm>
          <a:prstGeom prst="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anchor="t"/>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marL="91440" marR="0" lvl="0" indent="-91440" algn="r" defTabSz="914400" rtl="1" eaLnBrk="1" fontAlgn="auto" latinLnBrk="0" hangingPunct="1">
              <a:lnSpc>
                <a:spcPct val="100000"/>
              </a:lnSpc>
              <a:spcBef>
                <a:spcPts val="0"/>
              </a:spcBef>
              <a:spcAft>
                <a:spcPts val="0"/>
              </a:spcAft>
              <a:buClr>
                <a:srgbClr val="5B9BD5"/>
              </a:buClr>
              <a:buSzPct val="100000"/>
              <a:buFont typeface="Tw Cen MT" panose="020B0602020104020603" pitchFamily="34" charset="0"/>
              <a:buChar char=" "/>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قاموس المعاني:</a:t>
            </a:r>
          </a:p>
          <a:p>
            <a:pPr marL="91440" marR="0" lvl="0" indent="-91440" algn="r" defTabSz="914400" rtl="1" eaLnBrk="1" fontAlgn="auto" latinLnBrk="0" hangingPunct="1">
              <a:lnSpc>
                <a:spcPct val="100000"/>
              </a:lnSpc>
              <a:spcBef>
                <a:spcPts val="0"/>
              </a:spcBef>
              <a:spcAft>
                <a:spcPts val="0"/>
              </a:spcAft>
              <a:buClr>
                <a:srgbClr val="5B9BD5"/>
              </a:buClr>
              <a:buSzPct val="100000"/>
              <a:buFont typeface="Tw Cen MT" panose="020B0602020104020603" pitchFamily="34" charset="0"/>
              <a:buChar char=" "/>
              <a:tabLst/>
              <a:defRPr/>
            </a:pPr>
            <a:r>
              <a:rPr kumimoji="0" lang="ar-LB" sz="28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صَرَّتْ</a:t>
            </a:r>
            <a:r>
              <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 أعطت صوتًا </a:t>
            </a:r>
          </a:p>
          <a:p>
            <a:pPr marL="91440" marR="0" lvl="0" indent="-91440" algn="r" defTabSz="914400" rtl="1" eaLnBrk="1" fontAlgn="auto" latinLnBrk="0" hangingPunct="1">
              <a:lnSpc>
                <a:spcPct val="100000"/>
              </a:lnSpc>
              <a:spcBef>
                <a:spcPts val="0"/>
              </a:spcBef>
              <a:spcAft>
                <a:spcPts val="0"/>
              </a:spcAft>
              <a:buClr>
                <a:srgbClr val="5B9BD5"/>
              </a:buClr>
              <a:buSzPct val="100000"/>
              <a:buFont typeface="Tw Cen MT" panose="020B0602020104020603" pitchFamily="34" charset="0"/>
              <a:buChar char=" "/>
              <a:tabLst/>
              <a:defRPr/>
            </a:pPr>
            <a:r>
              <a:rPr kumimoji="0" lang="ar-LB" sz="28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وَهْجٌ</a:t>
            </a:r>
            <a:r>
              <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 لَمَعانٌ</a:t>
            </a: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 typeface="Tw Cen MT" panose="020B0602020104020603" pitchFamily="34" charset="0"/>
              <a:buNone/>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13" name="Rectangle 12">
            <a:extLst>
              <a:ext uri="{FF2B5EF4-FFF2-40B4-BE49-F238E27FC236}">
                <a16:creationId xmlns:a16="http://schemas.microsoft.com/office/drawing/2014/main" id="{DA0650AD-2B9F-4564-A580-8F6D84F387F3}"/>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820171CF-C3EF-4036-A325-B500EC8D2B12}"/>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15" name="Rectangle 14">
            <a:extLst>
              <a:ext uri="{FF2B5EF4-FFF2-40B4-BE49-F238E27FC236}">
                <a16:creationId xmlns:a16="http://schemas.microsoft.com/office/drawing/2014/main" id="{CD3AE059-48A4-4815-9780-2AA2E4F80053}"/>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D3F55C55-A70E-469F-BC18-645A62DED40B}"/>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lvl="0" algn="r" rtl="1">
              <a:buClr>
                <a:srgbClr val="4472C4">
                  <a:lumMod val="75000"/>
                </a:srgbClr>
              </a:buClr>
              <a:buSzPct val="90000"/>
              <a:defRPr/>
            </a:pPr>
            <a:r>
              <a:rPr lang="ar-LB" sz="3600" b="1" kern="0" cap="all" spc="100" dirty="0">
                <a:solidFill>
                  <a:sysClr val="windowText" lastClr="000000">
                    <a:lumMod val="65000"/>
                    <a:lumOff val="35000"/>
                  </a:sysClr>
                </a:solidFill>
              </a:rPr>
              <a:t>الإِجابَةُ عَنِ الْأَسْئِلَةِ</a:t>
            </a:r>
          </a:p>
        </p:txBody>
      </p:sp>
      <p:sp>
        <p:nvSpPr>
          <p:cNvPr id="17" name="TextBox 16">
            <a:extLst>
              <a:ext uri="{FF2B5EF4-FFF2-40B4-BE49-F238E27FC236}">
                <a16:creationId xmlns:a16="http://schemas.microsoft.com/office/drawing/2014/main" id="{ADE0A95E-29C0-4832-977E-0CE477C2C0B8}"/>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Tree>
    <p:custDataLst>
      <p:tags r:id="rId1"/>
    </p:custDataLst>
    <p:extLst>
      <p:ext uri="{BB962C8B-B14F-4D97-AF65-F5344CB8AC3E}">
        <p14:creationId xmlns:p14="http://schemas.microsoft.com/office/powerpoint/2010/main" val="25311321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87BC49C1-2281-4986-94B6-3A8C50EC9B3A}"/>
              </a:ext>
            </a:extLst>
          </p:cNvPr>
          <p:cNvSpPr txBox="1">
            <a:spLocks/>
          </p:cNvSpPr>
          <p:nvPr/>
        </p:nvSpPr>
        <p:spPr>
          <a:xfrm>
            <a:off x="609600" y="2107893"/>
            <a:ext cx="11153241" cy="40589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lnSpc>
                <a:spcPct val="100000"/>
              </a:lnSpc>
              <a:spcBef>
                <a:spcPts val="600"/>
              </a:spcBef>
              <a:spcAft>
                <a:spcPts val="600"/>
              </a:spcAft>
              <a:buFont typeface="Arial" panose="020B0604020202020204" pitchFamily="34" charset="0"/>
              <a:buNone/>
            </a:pPr>
            <a:r>
              <a:rPr lang="en-US" sz="360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اِسْتَمَرَّتِ السَّاعَةُ تَدُقُّ، وَهْوَ يَغْرُفُ مِنَ الْكَنْزِ بِيَدَيْهِ..."أَسْرِعْ يا عادِلُ سَتُصْبِحُ غَنِيًّا....تِسْعُ دَقَّاتٍ.... عَشْرٌ....هذِهِ الْحَفْنَةُ بَعْدُ"...رَفَعَ عادِلٌ الْكِيسَ... "آهٍ ما أَثْقَلَهُ! سَأُفْرِغُ مِنْهُ قَليلًا وَلَكِنْ، لَا وَقْتَ لَدَيَّ". وَفِي اللَّحْظَةِ الحاسِمَةِ، تَرَكَ عادِلٌ كِيسَهُ عَلَى أَرْضِ الْمَغَارَةِ، وَنَجَا بِنَفْسِهِ... وَمَا إِنْ غَادَرَ أَرْضَ المَغارَةِ مَعَ الدَّقَّةِ الأَخِيرَةِ حَتَّى سَدَّتِ الصَّخْرَةُ المَنْفَذَ الوَحِيدَ.</a:t>
            </a:r>
            <a:endParaRPr lang="en-US" sz="3600" dirty="0">
              <a:solidFill>
                <a:schemeClr val="tx1">
                  <a:lumMod val="65000"/>
                  <a:lumOff val="35000"/>
                </a:schemeClr>
              </a:solidFill>
              <a:latin typeface="Adobe Arabic" panose="02040503050201020203" pitchFamily="18" charset="-78"/>
              <a:cs typeface="Adobe Arabic" panose="02040503050201020203" pitchFamily="18" charset="-78"/>
            </a:endParaRPr>
          </a:p>
          <a:p>
            <a:pPr marL="0" indent="0" algn="r" rtl="1">
              <a:spcBef>
                <a:spcPts val="600"/>
              </a:spcBef>
              <a:spcAft>
                <a:spcPts val="600"/>
              </a:spcAft>
              <a:buFont typeface="Arial" panose="020B0604020202020204" pitchFamily="34" charset="0"/>
              <a:buNone/>
            </a:pPr>
            <a:r>
              <a:rPr lang="en-US" sz="360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وَفِي </a:t>
            </a:r>
            <a:r>
              <a:rPr lang="ar-LB" sz="3600" dirty="0">
                <a:solidFill>
                  <a:srgbClr val="C00000"/>
                </a:solidFill>
                <a:latin typeface="Adobe Arabic" panose="02040503050201020203" pitchFamily="18" charset="-78"/>
                <a:cs typeface="Adobe Arabic" panose="02040503050201020203" pitchFamily="18" charset="-78"/>
              </a:rPr>
              <a:t>الظَّلامِ الحَالِكِ </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رَدَّدَتْ جَنَبَاتُ الوَادِي صُرَاخَ عادِلٍ: "طَمَّاعٌ أَنَا طَمَّاعٌ، أَنَا طَمَّاعٌ، مَا اكْتَفَيْتُ بِالقَليلِ فَخَسِرْتُ كُلَّ شَيْءٍ!"</a:t>
            </a:r>
            <a:endParaRPr lang="en-US" sz="36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0" name="Content Placeholder 2">
            <a:extLst>
              <a:ext uri="{FF2B5EF4-FFF2-40B4-BE49-F238E27FC236}">
                <a16:creationId xmlns:a16="http://schemas.microsoft.com/office/drawing/2014/main" id="{BD9E3C0B-70F7-4C13-B85D-4CF5D2C1B2ED}"/>
              </a:ext>
            </a:extLst>
          </p:cNvPr>
          <p:cNvSpPr txBox="1">
            <a:spLocks/>
          </p:cNvSpPr>
          <p:nvPr/>
        </p:nvSpPr>
        <p:spPr>
          <a:xfrm>
            <a:off x="0" y="5465948"/>
            <a:ext cx="3661186" cy="1110724"/>
          </a:xfrm>
          <a:prstGeom prst="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قاموسُ المعاني:</a:t>
            </a: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r>
              <a:rPr kumimoji="0" lang="ar-LB" sz="28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الظَّلامُ الْحالِكُ </a:t>
            </a:r>
            <a:r>
              <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الشَّديدُ السَّوادِ</a:t>
            </a:r>
          </a:p>
          <a:p>
            <a:pPr marL="0" marR="0" lvl="0" indent="0" algn="r" defTabSz="914400" rtl="1" eaLnBrk="1" fontAlgn="auto" latinLnBrk="0" hangingPunct="1">
              <a:lnSpc>
                <a:spcPct val="100000"/>
              </a:lnSpc>
              <a:spcBef>
                <a:spcPts val="0"/>
              </a:spcBef>
              <a:spcAft>
                <a:spcPts val="0"/>
              </a:spcAft>
              <a:buClrTx/>
              <a:buSzTx/>
              <a:buFont typeface="Tw Cen MT" panose="020B0602020104020603" pitchFamily="34" charset="0"/>
              <a:buNone/>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18" name="Rectangle 17">
            <a:extLst>
              <a:ext uri="{FF2B5EF4-FFF2-40B4-BE49-F238E27FC236}">
                <a16:creationId xmlns:a16="http://schemas.microsoft.com/office/drawing/2014/main" id="{58796239-D1D1-4F25-A5B3-2F0B689A8A29}"/>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1894231E-065F-4DC3-9CCA-06B7E7BFAEF0}"/>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20" name="Rectangle 19">
            <a:extLst>
              <a:ext uri="{FF2B5EF4-FFF2-40B4-BE49-F238E27FC236}">
                <a16:creationId xmlns:a16="http://schemas.microsoft.com/office/drawing/2014/main" id="{2890DD00-CE55-471F-BBD5-B4386BC3DB6E}"/>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DBA24405-0DF7-4620-ADFB-8AE41F50960F}"/>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lvl="0" algn="r" rtl="1">
              <a:buClr>
                <a:srgbClr val="4472C4">
                  <a:lumMod val="75000"/>
                </a:srgbClr>
              </a:buClr>
              <a:buSzPct val="90000"/>
              <a:defRPr/>
            </a:pPr>
            <a:r>
              <a:rPr lang="ar-LB" sz="3600" b="1" kern="0" cap="all" spc="100" dirty="0">
                <a:solidFill>
                  <a:sysClr val="windowText" lastClr="000000">
                    <a:lumMod val="65000"/>
                    <a:lumOff val="35000"/>
                  </a:sysClr>
                </a:solidFill>
              </a:rPr>
              <a:t>الإِجابَةُ عَنِ الْأَسْئِلَةِ</a:t>
            </a:r>
          </a:p>
        </p:txBody>
      </p:sp>
      <p:sp>
        <p:nvSpPr>
          <p:cNvPr id="22" name="TextBox 21">
            <a:extLst>
              <a:ext uri="{FF2B5EF4-FFF2-40B4-BE49-F238E27FC236}">
                <a16:creationId xmlns:a16="http://schemas.microsoft.com/office/drawing/2014/main" id="{0E4D66B5-5580-4952-955F-D34009CB44C1}"/>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Tree>
    <p:custDataLst>
      <p:tags r:id="rId1"/>
    </p:custDataLst>
    <p:extLst>
      <p:ext uri="{BB962C8B-B14F-4D97-AF65-F5344CB8AC3E}">
        <p14:creationId xmlns:p14="http://schemas.microsoft.com/office/powerpoint/2010/main" val="2290609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F25C08-0E4C-4EFD-800C-3DC87AA15A42}"/>
              </a:ext>
            </a:extLst>
          </p:cNvPr>
          <p:cNvSpPr>
            <a:spLocks noGrp="1"/>
          </p:cNvSpPr>
          <p:nvPr>
            <p:ph sz="quarter" idx="10"/>
          </p:nvPr>
        </p:nvSpPr>
        <p:spPr/>
        <p:txBody>
          <a:bodyPr/>
          <a:lstStyle/>
          <a:p>
            <a:pPr algn="ctr"/>
            <a:r>
              <a:rPr lang="ar-LB" sz="4800" b="1" dirty="0">
                <a:latin typeface="Adobe Arabic" panose="02040503050201020203" pitchFamily="18" charset="-78"/>
                <a:cs typeface="Adobe Arabic" panose="02040503050201020203" pitchFamily="18" charset="-78"/>
              </a:rPr>
              <a:t>الْقِراءَةُ الْجَهْرِيَّةُ</a:t>
            </a:r>
            <a:endParaRPr lang="en-US" sz="4800" b="1" dirty="0">
              <a:latin typeface="Adobe Arabic" panose="02040503050201020203" pitchFamily="18" charset="-78"/>
              <a:cs typeface="Adobe Arabic" panose="02040503050201020203" pitchFamily="18" charset="-78"/>
            </a:endParaRPr>
          </a:p>
        </p:txBody>
      </p:sp>
      <p:sp>
        <p:nvSpPr>
          <p:cNvPr id="3" name="Content Placeholder 2">
            <a:extLst>
              <a:ext uri="{FF2B5EF4-FFF2-40B4-BE49-F238E27FC236}">
                <a16:creationId xmlns:a16="http://schemas.microsoft.com/office/drawing/2014/main" id="{EA7CAC19-43FA-4805-B6FC-A136BD64FC57}"/>
              </a:ext>
            </a:extLst>
          </p:cNvPr>
          <p:cNvSpPr>
            <a:spLocks noGrp="1"/>
          </p:cNvSpPr>
          <p:nvPr>
            <p:ph sz="quarter" idx="11"/>
          </p:nvPr>
        </p:nvSpPr>
        <p:spPr/>
        <p:txBody>
          <a:bodyPr/>
          <a:lstStyle/>
          <a:p>
            <a:endParaRPr lang="en-US" dirty="0"/>
          </a:p>
        </p:txBody>
      </p:sp>
      <p:pic>
        <p:nvPicPr>
          <p:cNvPr id="5" name="Picture 2">
            <a:extLst>
              <a:ext uri="{FF2B5EF4-FFF2-40B4-BE49-F238E27FC236}">
                <a16:creationId xmlns:a16="http://schemas.microsoft.com/office/drawing/2014/main" id="{5411BDC3-43A3-424E-910A-62FD80CA4F90}"/>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474834" y="2016337"/>
            <a:ext cx="7105018" cy="4038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41380397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86163F4-16E6-47D3-81BA-35643F25B2DF}"/>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8" name="Title 1">
            <a:extLst>
              <a:ext uri="{FF2B5EF4-FFF2-40B4-BE49-F238E27FC236}">
                <a16:creationId xmlns:a16="http://schemas.microsoft.com/office/drawing/2014/main" id="{7F7818D4-F975-4F24-86E3-90A757E949A4}"/>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Rectangle 8">
            <a:extLst>
              <a:ext uri="{FF2B5EF4-FFF2-40B4-BE49-F238E27FC236}">
                <a16:creationId xmlns:a16="http://schemas.microsoft.com/office/drawing/2014/main" id="{74427B60-A896-4C4D-B664-FF10E087681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7CC064E0-35DB-4176-9F6E-E87C1FB2A234}"/>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 مَعْنى كَلِمَةِ "أَكْداسِ" في جُمْلَةِ "وَفَجْأَةً أَدْهَشَهُ وَهْجُ أَكْدَاسِ الذَّهَبِ في</a:t>
            </a:r>
            <a:r>
              <a:rPr lang="en-US" sz="3600" b="1" dirty="0">
                <a:solidFill>
                  <a:prstClr val="black">
                    <a:lumMod val="65000"/>
                    <a:lumOff val="35000"/>
                  </a:prstClr>
                </a:solidFill>
                <a:latin typeface="Adobe Arabic"/>
                <a:cs typeface="Adobe Arabic"/>
              </a:rPr>
              <a:t> </a:t>
            </a:r>
            <a:r>
              <a:rPr lang="ar-LB" sz="3600" b="1" dirty="0">
                <a:solidFill>
                  <a:prstClr val="black">
                    <a:lumMod val="65000"/>
                    <a:lumOff val="35000"/>
                  </a:prstClr>
                </a:solidFill>
                <a:latin typeface="Adobe Arabic"/>
                <a:cs typeface="Adobe Arabic"/>
              </a:rPr>
              <a:t>الْغُرْفَةِ الْمُجَاوِرَةِ"؟</a:t>
            </a:r>
          </a:p>
        </p:txBody>
      </p:sp>
      <p:sp>
        <p:nvSpPr>
          <p:cNvPr id="11" name="ans1">
            <a:extLst>
              <a:ext uri="{FF2B5EF4-FFF2-40B4-BE49-F238E27FC236}">
                <a16:creationId xmlns:a16="http://schemas.microsoft.com/office/drawing/2014/main" id="{0C274193-D606-4D3C-90F4-0D343D1E2D87}"/>
              </a:ext>
            </a:extLst>
          </p:cNvPr>
          <p:cNvSpPr txBox="1"/>
          <p:nvPr/>
        </p:nvSpPr>
        <p:spPr>
          <a:xfrm>
            <a:off x="7430946" y="1960850"/>
            <a:ext cx="4227657" cy="547842"/>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مَعْنى كَلِمَةِ أَكْداسٍ هُوَ: أَطْنانٌ.</a:t>
            </a:r>
          </a:p>
        </p:txBody>
      </p:sp>
      <p:sp>
        <p:nvSpPr>
          <p:cNvPr id="12" name="ans2">
            <a:extLst>
              <a:ext uri="{FF2B5EF4-FFF2-40B4-BE49-F238E27FC236}">
                <a16:creationId xmlns:a16="http://schemas.microsoft.com/office/drawing/2014/main" id="{BA16B013-6A70-4249-892B-80B00A1F1C9E}"/>
              </a:ext>
            </a:extLst>
          </p:cNvPr>
          <p:cNvSpPr txBox="1"/>
          <p:nvPr/>
        </p:nvSpPr>
        <p:spPr>
          <a:xfrm>
            <a:off x="7430946" y="3118519"/>
            <a:ext cx="4227657" cy="547842"/>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مَعْنى كَلِمَةِ أَكْداسٍ هُوَ: أَكْوامٌ.</a:t>
            </a:r>
          </a:p>
        </p:txBody>
      </p:sp>
      <p:sp>
        <p:nvSpPr>
          <p:cNvPr id="14" name="ans3">
            <a:extLst>
              <a:ext uri="{FF2B5EF4-FFF2-40B4-BE49-F238E27FC236}">
                <a16:creationId xmlns:a16="http://schemas.microsoft.com/office/drawing/2014/main" id="{3125F6CD-3BDA-4D46-AE04-66C96EDD1CDD}"/>
              </a:ext>
            </a:extLst>
          </p:cNvPr>
          <p:cNvSpPr txBox="1"/>
          <p:nvPr/>
        </p:nvSpPr>
        <p:spPr>
          <a:xfrm>
            <a:off x="7430946" y="4276188"/>
            <a:ext cx="4227657" cy="547842"/>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مَعْنى كَلِمَةِ أَكْداسٍ هُوَ: أَكْياسٌ.</a:t>
            </a:r>
          </a:p>
        </p:txBody>
      </p:sp>
      <p:sp>
        <p:nvSpPr>
          <p:cNvPr id="16" name="ans4">
            <a:extLst>
              <a:ext uri="{FF2B5EF4-FFF2-40B4-BE49-F238E27FC236}">
                <a16:creationId xmlns:a16="http://schemas.microsoft.com/office/drawing/2014/main" id="{AA528AAD-1591-475B-97DE-856AE967B5FE}"/>
              </a:ext>
            </a:extLst>
          </p:cNvPr>
          <p:cNvSpPr txBox="1"/>
          <p:nvPr/>
        </p:nvSpPr>
        <p:spPr>
          <a:xfrm>
            <a:off x="7430946" y="5433858"/>
            <a:ext cx="4227657" cy="547842"/>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مَعْنى كَلِمَةِ أَكْداسٍ هُوَ: عُلَبٌ.</a:t>
            </a:r>
          </a:p>
        </p:txBody>
      </p:sp>
      <p:pic>
        <p:nvPicPr>
          <p:cNvPr id="17" name="true">
            <a:extLst>
              <a:ext uri="{FF2B5EF4-FFF2-40B4-BE49-F238E27FC236}">
                <a16:creationId xmlns:a16="http://schemas.microsoft.com/office/drawing/2014/main" id="{57E80C72-F446-4D9B-9CF1-3EDD20F7BC73}"/>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255562" y="3102444"/>
            <a:ext cx="529811" cy="491280"/>
          </a:xfrm>
          <a:prstGeom prst="rect">
            <a:avLst/>
          </a:prstGeom>
        </p:spPr>
      </p:pic>
      <p:pic>
        <p:nvPicPr>
          <p:cNvPr id="18" name="x2">
            <a:extLst>
              <a:ext uri="{FF2B5EF4-FFF2-40B4-BE49-F238E27FC236}">
                <a16:creationId xmlns:a16="http://schemas.microsoft.com/office/drawing/2014/main" id="{35839E34-214A-4BC7-B4FB-60291572263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1" y="4368555"/>
            <a:ext cx="438641" cy="516108"/>
          </a:xfrm>
          <a:prstGeom prst="rect">
            <a:avLst/>
          </a:prstGeom>
        </p:spPr>
      </p:pic>
      <p:pic>
        <p:nvPicPr>
          <p:cNvPr id="19" name="x2">
            <a:extLst>
              <a:ext uri="{FF2B5EF4-FFF2-40B4-BE49-F238E27FC236}">
                <a16:creationId xmlns:a16="http://schemas.microsoft.com/office/drawing/2014/main" id="{DD399A70-87EA-4254-8B47-49ECBB6C327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1" y="5516369"/>
            <a:ext cx="438641" cy="516108"/>
          </a:xfrm>
          <a:prstGeom prst="rect">
            <a:avLst/>
          </a:prstGeom>
        </p:spPr>
      </p:pic>
      <p:pic>
        <p:nvPicPr>
          <p:cNvPr id="20" name="x2">
            <a:extLst>
              <a:ext uri="{FF2B5EF4-FFF2-40B4-BE49-F238E27FC236}">
                <a16:creationId xmlns:a16="http://schemas.microsoft.com/office/drawing/2014/main" id="{E2D48F02-D95F-4CEF-B64C-ECB0D11A1BE8}"/>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2" y="2057656"/>
            <a:ext cx="438641" cy="516108"/>
          </a:xfrm>
          <a:prstGeom prst="rect">
            <a:avLst/>
          </a:prstGeom>
        </p:spPr>
      </p:pic>
    </p:spTree>
    <p:custDataLst>
      <p:tags r:id="rId1"/>
    </p:custDataLst>
    <p:extLst>
      <p:ext uri="{BB962C8B-B14F-4D97-AF65-F5344CB8AC3E}">
        <p14:creationId xmlns:p14="http://schemas.microsoft.com/office/powerpoint/2010/main" val="252027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1"/>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24" restart="whenNotActive" fill="hold" evtFilter="cancelBubble" nodeType="interactiveSeq">
                <p:stCondLst>
                  <p:cond evt="onClick" delay="0">
                    <p:tgtEl>
                      <p:spTgt spid="12"/>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500" fill="hold"/>
                                        <p:tgtEl>
                                          <p:spTgt spid="12"/>
                                        </p:tgtEl>
                                        <p:attrNameLst>
                                          <p:attrName>style.color</p:attrName>
                                        </p:attrNameLst>
                                      </p:cBhvr>
                                      <p:to>
                                        <a:srgbClr val="00B050"/>
                                      </p:to>
                                    </p:animClr>
                                  </p:childTnLst>
                                </p:cTn>
                              </p:par>
                            </p:childTnLst>
                          </p:cTn>
                        </p:par>
                      </p:childTnLst>
                    </p:cTn>
                  </p:par>
                </p:childTnLst>
              </p:cTn>
              <p:nextCondLst>
                <p:cond evt="onClick" delay="0">
                  <p:tgtEl>
                    <p:spTgt spid="12"/>
                  </p:tgtEl>
                </p:cond>
              </p:nextCondLst>
            </p:seq>
            <p:seq concurrent="1" nextAc="seek">
              <p:cTn id="31" restart="whenNotActive" fill="hold" evtFilter="cancelBubble" nodeType="interactiveSeq">
                <p:stCondLst>
                  <p:cond evt="onClick" delay="0">
                    <p:tgtEl>
                      <p:spTgt spid="14"/>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36" restart="whenNotActive" fill="hold" evtFilter="cancelBubble" nodeType="interactiveSeq">
                <p:stCondLst>
                  <p:cond evt="onClick" delay="0">
                    <p:tgtEl>
                      <p:spTgt spid="16"/>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childTnLst>
        </p:cTn>
      </p:par>
    </p:tnLst>
    <p:bldLst>
      <p:bldP spid="11" grpId="0"/>
      <p:bldP spid="12" grpId="0"/>
      <p:bldP spid="12" grpId="1"/>
      <p:bldP spid="14" grpId="0"/>
      <p:bldP spid="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097E001-45CA-4CDE-9E6C-3B37DCAD4223}"/>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8" name="Title 1">
            <a:extLst>
              <a:ext uri="{FF2B5EF4-FFF2-40B4-BE49-F238E27FC236}">
                <a16:creationId xmlns:a16="http://schemas.microsoft.com/office/drawing/2014/main" id="{202F1639-7A2C-436B-8712-942ADC75A613}"/>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Rectangle 8">
            <a:extLst>
              <a:ext uri="{FF2B5EF4-FFF2-40B4-BE49-F238E27FC236}">
                <a16:creationId xmlns:a16="http://schemas.microsoft.com/office/drawing/2014/main" id="{E851F38C-B4C8-4EB4-A793-50F84AF42F3F}"/>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97763F4-008A-4558-8349-50B06D0D86FE}"/>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0000"/>
          </a:bodyPr>
          <a:lstStyle/>
          <a:p>
            <a:pPr algn="r" rtl="1">
              <a:defRPr/>
            </a:pPr>
            <a:r>
              <a:rPr lang="ar-LB" sz="3600" b="1" dirty="0">
                <a:solidFill>
                  <a:prstClr val="black">
                    <a:lumMod val="65000"/>
                    <a:lumOff val="35000"/>
                  </a:prstClr>
                </a:solidFill>
                <a:latin typeface="Adobe Arabic"/>
                <a:cs typeface="Adobe Arabic"/>
              </a:rPr>
              <a:t>ما مَعْنى كَلِمَةِ "الْحاسِمَة" في </a:t>
            </a:r>
            <a:r>
              <a:rPr lang="ar-LB" sz="3600" b="1" dirty="0">
                <a:solidFill>
                  <a:prstClr val="black">
                    <a:lumMod val="65000"/>
                    <a:lumOff val="35000"/>
                  </a:prstClr>
                </a:solidFill>
              </a:rPr>
              <a:t>جُمْلَةِ "وَفِي </a:t>
            </a:r>
            <a:r>
              <a:rPr lang="ar-LB" sz="3600" b="1" dirty="0">
                <a:solidFill>
                  <a:prstClr val="black">
                    <a:lumMod val="65000"/>
                    <a:lumOff val="35000"/>
                  </a:prstClr>
                </a:solidFill>
                <a:latin typeface="Adobe Arabic"/>
                <a:cs typeface="Adobe Arabic"/>
              </a:rPr>
              <a:t>اللَّحْظَةِ الْحَاسِمَةِ، تَرَكَ عادِلٌ كِيسَهُ عَلَى أَرْضِ الْمَغارَةِ"؟</a:t>
            </a:r>
          </a:p>
        </p:txBody>
      </p:sp>
      <p:sp>
        <p:nvSpPr>
          <p:cNvPr id="11" name="ans1">
            <a:extLst>
              <a:ext uri="{FF2B5EF4-FFF2-40B4-BE49-F238E27FC236}">
                <a16:creationId xmlns:a16="http://schemas.microsoft.com/office/drawing/2014/main" id="{8543A671-541B-48D2-9078-09D5F37B6891}"/>
              </a:ext>
            </a:extLst>
          </p:cNvPr>
          <p:cNvSpPr txBox="1"/>
          <p:nvPr/>
        </p:nvSpPr>
        <p:spPr>
          <a:xfrm>
            <a:off x="6938682" y="1954440"/>
            <a:ext cx="4703268" cy="547842"/>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مَعْنَى كَلِمَةِ الْحاسِمَةِ هُوَ: الْقاطِعَةُ.</a:t>
            </a:r>
          </a:p>
        </p:txBody>
      </p:sp>
      <p:sp>
        <p:nvSpPr>
          <p:cNvPr id="12" name="ans2">
            <a:extLst>
              <a:ext uri="{FF2B5EF4-FFF2-40B4-BE49-F238E27FC236}">
                <a16:creationId xmlns:a16="http://schemas.microsoft.com/office/drawing/2014/main" id="{B9974A38-695F-46D1-9FF2-36FDB659B5DD}"/>
              </a:ext>
            </a:extLst>
          </p:cNvPr>
          <p:cNvSpPr txBox="1"/>
          <p:nvPr/>
        </p:nvSpPr>
        <p:spPr>
          <a:xfrm>
            <a:off x="6938682" y="3114246"/>
            <a:ext cx="4703268" cy="547842"/>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مَعْنَى كَلِمَةِ الْحاسِمَةِ هُوَ: النّافِذَةُ.</a:t>
            </a:r>
          </a:p>
        </p:txBody>
      </p:sp>
      <p:sp>
        <p:nvSpPr>
          <p:cNvPr id="14" name="ans3">
            <a:extLst>
              <a:ext uri="{FF2B5EF4-FFF2-40B4-BE49-F238E27FC236}">
                <a16:creationId xmlns:a16="http://schemas.microsoft.com/office/drawing/2014/main" id="{2CC19DFF-5F61-4C8D-8600-E9F3552974E3}"/>
              </a:ext>
            </a:extLst>
          </p:cNvPr>
          <p:cNvSpPr txBox="1"/>
          <p:nvPr/>
        </p:nvSpPr>
        <p:spPr>
          <a:xfrm>
            <a:off x="6938682" y="4274052"/>
            <a:ext cx="4703268" cy="547842"/>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 مَعْنَى كَلِمَةِ الْحاسِمَةِ هُوَ: الدَّقيقَةُ.</a:t>
            </a:r>
          </a:p>
        </p:txBody>
      </p:sp>
      <p:sp>
        <p:nvSpPr>
          <p:cNvPr id="16" name="ans4">
            <a:extLst>
              <a:ext uri="{FF2B5EF4-FFF2-40B4-BE49-F238E27FC236}">
                <a16:creationId xmlns:a16="http://schemas.microsoft.com/office/drawing/2014/main" id="{17E53347-FFFF-4478-82A8-D06D29BA08EF}"/>
              </a:ext>
            </a:extLst>
          </p:cNvPr>
          <p:cNvSpPr txBox="1"/>
          <p:nvPr/>
        </p:nvSpPr>
        <p:spPr>
          <a:xfrm>
            <a:off x="6938682" y="5433858"/>
            <a:ext cx="4703268" cy="547842"/>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مَعْنَى كَلِمَةِ الْحاسِمَةِ هُوَ: الْمانِعَةُ.</a:t>
            </a:r>
          </a:p>
        </p:txBody>
      </p:sp>
      <p:pic>
        <p:nvPicPr>
          <p:cNvPr id="17" name="true">
            <a:extLst>
              <a:ext uri="{FF2B5EF4-FFF2-40B4-BE49-F238E27FC236}">
                <a16:creationId xmlns:a16="http://schemas.microsoft.com/office/drawing/2014/main" id="{0791C353-6497-4AFA-9BBC-E1BDA6E7C1D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255560" y="1947415"/>
            <a:ext cx="529811" cy="491280"/>
          </a:xfrm>
          <a:prstGeom prst="rect">
            <a:avLst/>
          </a:prstGeom>
        </p:spPr>
      </p:pic>
      <p:pic>
        <p:nvPicPr>
          <p:cNvPr id="18" name="x2">
            <a:extLst>
              <a:ext uri="{FF2B5EF4-FFF2-40B4-BE49-F238E27FC236}">
                <a16:creationId xmlns:a16="http://schemas.microsoft.com/office/drawing/2014/main" id="{6823D589-9234-4447-8490-3ABB1DA427D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1" y="4368555"/>
            <a:ext cx="438641" cy="516108"/>
          </a:xfrm>
          <a:prstGeom prst="rect">
            <a:avLst/>
          </a:prstGeom>
        </p:spPr>
      </p:pic>
      <p:pic>
        <p:nvPicPr>
          <p:cNvPr id="19" name="x2">
            <a:extLst>
              <a:ext uri="{FF2B5EF4-FFF2-40B4-BE49-F238E27FC236}">
                <a16:creationId xmlns:a16="http://schemas.microsoft.com/office/drawing/2014/main" id="{900F3AB7-E26F-4D88-BE1C-A73E448DFC8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1" y="5516369"/>
            <a:ext cx="438641" cy="516108"/>
          </a:xfrm>
          <a:prstGeom prst="rect">
            <a:avLst/>
          </a:prstGeom>
        </p:spPr>
      </p:pic>
      <p:pic>
        <p:nvPicPr>
          <p:cNvPr id="20" name="x2">
            <a:extLst>
              <a:ext uri="{FF2B5EF4-FFF2-40B4-BE49-F238E27FC236}">
                <a16:creationId xmlns:a16="http://schemas.microsoft.com/office/drawing/2014/main" id="{67E2CD38-5FD5-4DEB-BBEA-A802513872D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0" y="3218052"/>
            <a:ext cx="438641" cy="516108"/>
          </a:xfrm>
          <a:prstGeom prst="rect">
            <a:avLst/>
          </a:prstGeom>
        </p:spPr>
      </p:pic>
    </p:spTree>
    <p:custDataLst>
      <p:tags r:id="rId1"/>
    </p:custDataLst>
    <p:extLst>
      <p:ext uri="{BB962C8B-B14F-4D97-AF65-F5344CB8AC3E}">
        <p14:creationId xmlns:p14="http://schemas.microsoft.com/office/powerpoint/2010/main" val="5369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1"/>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par>
                                <p:cTn id="24" presetID="3" presetClass="emph" presetSubtype="2" fill="hold" grpId="1" nodeType="withEffect">
                                  <p:stCondLst>
                                    <p:cond delay="0"/>
                                  </p:stCondLst>
                                  <p:childTnLst>
                                    <p:animClr clrSpc="rgb" dir="cw">
                                      <p:cBhvr override="childStyle">
                                        <p:cTn id="25" dur="500" fill="hold"/>
                                        <p:tgtEl>
                                          <p:spTgt spid="11"/>
                                        </p:tgtEl>
                                        <p:attrNameLst>
                                          <p:attrName>style.color</p:attrName>
                                        </p:attrNameLst>
                                      </p:cBhvr>
                                      <p:to>
                                        <a:srgbClr val="00B050"/>
                                      </p:to>
                                    </p:animClr>
                                  </p:childTnLst>
                                </p:cTn>
                              </p:par>
                            </p:childTnLst>
                          </p:cTn>
                        </p:par>
                      </p:childTnLst>
                    </p:cTn>
                  </p:par>
                </p:childTnLst>
              </p:cTn>
              <p:nextCondLst>
                <p:cond evt="onClick" delay="0">
                  <p:tgtEl>
                    <p:spTgt spid="11"/>
                  </p:tgtEl>
                </p:cond>
              </p:nextCondLst>
            </p:seq>
            <p:seq concurrent="1" nextAc="seek">
              <p:cTn id="26" restart="whenNotActive" fill="hold" evtFilter="cancelBubble" nodeType="interactiveSeq">
                <p:stCondLst>
                  <p:cond evt="onClick" delay="0">
                    <p:tgtEl>
                      <p:spTgt spid="12"/>
                    </p:tgtEl>
                  </p:cond>
                </p:stCondLst>
                <p:endSync evt="end" delay="0">
                  <p:rtn val="all"/>
                </p:endSync>
                <p:childTnLst>
                  <p:par>
                    <p:cTn id="27" fill="hold">
                      <p:stCondLst>
                        <p:cond delay="0"/>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31" restart="whenNotActive" fill="hold" evtFilter="cancelBubble" nodeType="interactiveSeq">
                <p:stCondLst>
                  <p:cond evt="onClick" delay="0">
                    <p:tgtEl>
                      <p:spTgt spid="14"/>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36" restart="whenNotActive" fill="hold" evtFilter="cancelBubble" nodeType="interactiveSeq">
                <p:stCondLst>
                  <p:cond evt="onClick" delay="0">
                    <p:tgtEl>
                      <p:spTgt spid="16"/>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childTnLst>
        </p:cTn>
      </p:par>
    </p:tnLst>
    <p:bldLst>
      <p:bldP spid="11" grpId="0"/>
      <p:bldP spid="11" grpId="1"/>
      <p:bldP spid="12" grpId="0"/>
      <p:bldP spid="14" grpId="0"/>
      <p:bldP spid="1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oy, doll&#10;&#10;Description automatically generated">
            <a:extLst>
              <a:ext uri="{FF2B5EF4-FFF2-40B4-BE49-F238E27FC236}">
                <a16:creationId xmlns:a16="http://schemas.microsoft.com/office/drawing/2014/main" id="{4180787B-6E61-442D-885C-37EE119E94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52869" y="1928568"/>
            <a:ext cx="1831486" cy="3750741"/>
          </a:xfrm>
          <a:prstGeom prst="rect">
            <a:avLst/>
          </a:prstGeom>
        </p:spPr>
      </p:pic>
      <p:sp>
        <p:nvSpPr>
          <p:cNvPr id="8" name="Title 1">
            <a:extLst>
              <a:ext uri="{FF2B5EF4-FFF2-40B4-BE49-F238E27FC236}">
                <a16:creationId xmlns:a16="http://schemas.microsoft.com/office/drawing/2014/main" id="{BE8A587F-9720-4E82-AA49-55527A32EA43}"/>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Title 1">
            <a:extLst>
              <a:ext uri="{FF2B5EF4-FFF2-40B4-BE49-F238E27FC236}">
                <a16:creationId xmlns:a16="http://schemas.microsoft.com/office/drawing/2014/main" id="{A97C0025-A20A-443C-9DAC-CF15B3E66765}"/>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0" name="Rectangle 9">
            <a:extLst>
              <a:ext uri="{FF2B5EF4-FFF2-40B4-BE49-F238E27FC236}">
                <a16:creationId xmlns:a16="http://schemas.microsoft.com/office/drawing/2014/main" id="{B6713109-EE90-40FC-9FBC-ADA005F20CF5}"/>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0285470-A086-4B4B-A116-757E58416849}"/>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عَلامَ تَدُلُّ الْعِبارَةُ الَّتي كانَ يُرَدِّدُها عادِلٌ "هذِهِ الْحَفْنَةُ بَعْدُ"؟</a:t>
            </a:r>
          </a:p>
        </p:txBody>
      </p:sp>
      <p:sp>
        <p:nvSpPr>
          <p:cNvPr id="12" name="ans1">
            <a:extLst>
              <a:ext uri="{FF2B5EF4-FFF2-40B4-BE49-F238E27FC236}">
                <a16:creationId xmlns:a16="http://schemas.microsoft.com/office/drawing/2014/main" id="{F3AEAD10-0C78-43AD-AA7A-3D3F4E477D16}"/>
              </a:ext>
            </a:extLst>
          </p:cNvPr>
          <p:cNvSpPr txBox="1"/>
          <p:nvPr/>
        </p:nvSpPr>
        <p:spPr>
          <a:xfrm>
            <a:off x="6645277" y="1993824"/>
            <a:ext cx="5013326"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تدُلُّ هذِهِ الْعِبارَةُ عَلى الطَّمَعِ.</a:t>
            </a:r>
          </a:p>
        </p:txBody>
      </p:sp>
      <p:sp>
        <p:nvSpPr>
          <p:cNvPr id="14" name="ans2">
            <a:extLst>
              <a:ext uri="{FF2B5EF4-FFF2-40B4-BE49-F238E27FC236}">
                <a16:creationId xmlns:a16="http://schemas.microsoft.com/office/drawing/2014/main" id="{498B2AEC-32BF-4EB3-8C66-D4390E91460D}"/>
              </a:ext>
            </a:extLst>
          </p:cNvPr>
          <p:cNvSpPr txBox="1"/>
          <p:nvPr/>
        </p:nvSpPr>
        <p:spPr>
          <a:xfrm>
            <a:off x="6645277" y="3121522"/>
            <a:ext cx="5013326"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تدُلُّ هذِهِ الْعِبارَةُ عِلى الْفَرَحِ.</a:t>
            </a:r>
          </a:p>
        </p:txBody>
      </p:sp>
      <p:sp>
        <p:nvSpPr>
          <p:cNvPr id="16" name="ans3">
            <a:extLst>
              <a:ext uri="{FF2B5EF4-FFF2-40B4-BE49-F238E27FC236}">
                <a16:creationId xmlns:a16="http://schemas.microsoft.com/office/drawing/2014/main" id="{DCBF6F16-23CE-4BE7-9B5A-9887A8585A6F}"/>
              </a:ext>
            </a:extLst>
          </p:cNvPr>
          <p:cNvSpPr txBox="1"/>
          <p:nvPr/>
        </p:nvSpPr>
        <p:spPr>
          <a:xfrm>
            <a:off x="6645277" y="4249220"/>
            <a:ext cx="5013326"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تدُلُّ هذِهِ الْعِبارَةُ عَلى الدَّهْشَةِ.</a:t>
            </a:r>
          </a:p>
        </p:txBody>
      </p:sp>
      <p:sp>
        <p:nvSpPr>
          <p:cNvPr id="18" name="ans4">
            <a:extLst>
              <a:ext uri="{FF2B5EF4-FFF2-40B4-BE49-F238E27FC236}">
                <a16:creationId xmlns:a16="http://schemas.microsoft.com/office/drawing/2014/main" id="{C6B2EF34-D4C0-4CB8-AB5C-D258ACAC57D3}"/>
              </a:ext>
            </a:extLst>
          </p:cNvPr>
          <p:cNvSpPr txBox="1"/>
          <p:nvPr/>
        </p:nvSpPr>
        <p:spPr>
          <a:xfrm>
            <a:off x="6645277" y="5376919"/>
            <a:ext cx="5013326"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تدُلُّ هذِهِ الْعِبارَةُ عَلى التّفاؤُلِ.</a:t>
            </a:r>
          </a:p>
        </p:txBody>
      </p:sp>
      <p:pic>
        <p:nvPicPr>
          <p:cNvPr id="20" name="true">
            <a:extLst>
              <a:ext uri="{FF2B5EF4-FFF2-40B4-BE49-F238E27FC236}">
                <a16:creationId xmlns:a16="http://schemas.microsoft.com/office/drawing/2014/main" id="{6D99E250-6A5A-41AE-826A-2CE8CB09F612}"/>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55562" y="2000793"/>
            <a:ext cx="529811" cy="491280"/>
          </a:xfrm>
          <a:prstGeom prst="rect">
            <a:avLst/>
          </a:prstGeom>
        </p:spPr>
      </p:pic>
      <p:pic>
        <p:nvPicPr>
          <p:cNvPr id="21" name="x2">
            <a:extLst>
              <a:ext uri="{FF2B5EF4-FFF2-40B4-BE49-F238E27FC236}">
                <a16:creationId xmlns:a16="http://schemas.microsoft.com/office/drawing/2014/main" id="{2371CFB6-0573-4B32-A484-30C9F5271A6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3235541"/>
            <a:ext cx="438641" cy="516108"/>
          </a:xfrm>
          <a:prstGeom prst="rect">
            <a:avLst/>
          </a:prstGeom>
        </p:spPr>
      </p:pic>
      <p:pic>
        <p:nvPicPr>
          <p:cNvPr id="22" name="x2">
            <a:extLst>
              <a:ext uri="{FF2B5EF4-FFF2-40B4-BE49-F238E27FC236}">
                <a16:creationId xmlns:a16="http://schemas.microsoft.com/office/drawing/2014/main" id="{03A03CC5-F31A-4FBE-91F2-50F357AF954E}"/>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4351949"/>
            <a:ext cx="438641" cy="516108"/>
          </a:xfrm>
          <a:prstGeom prst="rect">
            <a:avLst/>
          </a:prstGeom>
        </p:spPr>
      </p:pic>
      <p:pic>
        <p:nvPicPr>
          <p:cNvPr id="23" name="x2">
            <a:extLst>
              <a:ext uri="{FF2B5EF4-FFF2-40B4-BE49-F238E27FC236}">
                <a16:creationId xmlns:a16="http://schemas.microsoft.com/office/drawing/2014/main" id="{75439772-F766-4742-AA73-EF9C0A469F2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5486894"/>
            <a:ext cx="438641" cy="516108"/>
          </a:xfrm>
          <a:prstGeom prst="rect">
            <a:avLst/>
          </a:prstGeom>
        </p:spPr>
      </p:pic>
    </p:spTree>
    <p:custDataLst>
      <p:tags r:id="rId1"/>
    </p:custDataLst>
    <p:extLst>
      <p:ext uri="{BB962C8B-B14F-4D97-AF65-F5344CB8AC3E}">
        <p14:creationId xmlns:p14="http://schemas.microsoft.com/office/powerpoint/2010/main" val="1050757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2"/>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par>
                                <p:cTn id="24" presetID="3" presetClass="emph" presetSubtype="2" fill="hold" grpId="1" nodeType="withEffect">
                                  <p:stCondLst>
                                    <p:cond delay="0"/>
                                  </p:stCondLst>
                                  <p:childTnLst>
                                    <p:animClr clrSpc="rgb" dir="cw">
                                      <p:cBhvr override="childStyle">
                                        <p:cTn id="25" dur="500" fill="hold"/>
                                        <p:tgtEl>
                                          <p:spTgt spid="12"/>
                                        </p:tgtEl>
                                        <p:attrNameLst>
                                          <p:attrName>style.color</p:attrName>
                                        </p:attrNameLst>
                                      </p:cBhvr>
                                      <p:to>
                                        <a:srgbClr val="00B050"/>
                                      </p:to>
                                    </p:animClr>
                                  </p:childTnLst>
                                </p:cTn>
                              </p:par>
                            </p:childTnLst>
                          </p:cTn>
                        </p:par>
                      </p:childTnLst>
                    </p:cTn>
                  </p:par>
                </p:childTnLst>
              </p:cTn>
              <p:nextCondLst>
                <p:cond evt="onClick" delay="0">
                  <p:tgtEl>
                    <p:spTgt spid="12"/>
                  </p:tgtEl>
                </p:cond>
              </p:nextCondLst>
            </p:seq>
            <p:seq concurrent="1" nextAc="seek">
              <p:cTn id="26" restart="whenNotActive" fill="hold" evtFilter="cancelBubble" nodeType="interactiveSeq">
                <p:stCondLst>
                  <p:cond evt="onClick" delay="0">
                    <p:tgtEl>
                      <p:spTgt spid="14"/>
                    </p:tgtEl>
                  </p:cond>
                </p:stCondLst>
                <p:endSync evt="end" delay="0">
                  <p:rtn val="all"/>
                </p:endSync>
                <p:childTnLst>
                  <p:par>
                    <p:cTn id="27" fill="hold">
                      <p:stCondLst>
                        <p:cond delay="0"/>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31" restart="whenNotActive" fill="hold" evtFilter="cancelBubble" nodeType="interactiveSeq">
                <p:stCondLst>
                  <p:cond evt="onClick" delay="0">
                    <p:tgtEl>
                      <p:spTgt spid="16"/>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2"/>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seq concurrent="1" nextAc="seek">
              <p:cTn id="36" restart="whenNotActive" fill="hold" evtFilter="cancelBubble" nodeType="interactiveSeq">
                <p:stCondLst>
                  <p:cond evt="onClick" delay="0">
                    <p:tgtEl>
                      <p:spTgt spid="18"/>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childTnLst>
        </p:cTn>
      </p:par>
    </p:tnLst>
    <p:bldLst>
      <p:bldP spid="12" grpId="0"/>
      <p:bldP spid="12" grpId="1"/>
      <p:bldP spid="14" grpId="0"/>
      <p:bldP spid="16"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text&#10;&#10;Description automatically generated">
            <a:extLst>
              <a:ext uri="{FF2B5EF4-FFF2-40B4-BE49-F238E27FC236}">
                <a16:creationId xmlns:a16="http://schemas.microsoft.com/office/drawing/2014/main" id="{020E6726-6930-4534-9562-1C9548781D7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28682" y="2249513"/>
            <a:ext cx="3411121" cy="3375758"/>
          </a:xfrm>
          <a:prstGeom prst="rect">
            <a:avLst/>
          </a:prstGeom>
        </p:spPr>
      </p:pic>
      <p:sp>
        <p:nvSpPr>
          <p:cNvPr id="9" name="Title 1">
            <a:extLst>
              <a:ext uri="{FF2B5EF4-FFF2-40B4-BE49-F238E27FC236}">
                <a16:creationId xmlns:a16="http://schemas.microsoft.com/office/drawing/2014/main" id="{91751580-DF1E-4EF0-BA0C-296BBE1DFA83}"/>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0" name="Title 1">
            <a:extLst>
              <a:ext uri="{FF2B5EF4-FFF2-40B4-BE49-F238E27FC236}">
                <a16:creationId xmlns:a16="http://schemas.microsoft.com/office/drawing/2014/main" id="{27A2084E-2352-4F93-B8A1-E24105349FFC}"/>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1" name="Rectangle 10">
            <a:extLst>
              <a:ext uri="{FF2B5EF4-FFF2-40B4-BE49-F238E27FC236}">
                <a16:creationId xmlns:a16="http://schemas.microsoft.com/office/drawing/2014/main" id="{6E1BF988-F45A-4582-9BB3-902A07A8D7E5}"/>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56B510C-DDED-4D81-BCFB-F9055E9245F3}"/>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مَتَى حَصَلَتْ مُغامَرَةُ عادِلٍ؟</a:t>
            </a:r>
          </a:p>
        </p:txBody>
      </p:sp>
      <p:sp>
        <p:nvSpPr>
          <p:cNvPr id="13" name="ans1">
            <a:extLst>
              <a:ext uri="{FF2B5EF4-FFF2-40B4-BE49-F238E27FC236}">
                <a16:creationId xmlns:a16="http://schemas.microsoft.com/office/drawing/2014/main" id="{BD9A47A3-F449-4B5B-B126-1F89584B2788}"/>
              </a:ext>
            </a:extLst>
          </p:cNvPr>
          <p:cNvSpPr txBox="1"/>
          <p:nvPr/>
        </p:nvSpPr>
        <p:spPr>
          <a:xfrm>
            <a:off x="5250341" y="1953385"/>
            <a:ext cx="6408261"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حَصَلَتْ مُغامَرَةُ عادِلٍ في وَضَحِ النَّهارِ.</a:t>
            </a:r>
          </a:p>
        </p:txBody>
      </p:sp>
      <p:sp>
        <p:nvSpPr>
          <p:cNvPr id="14" name="ans2">
            <a:extLst>
              <a:ext uri="{FF2B5EF4-FFF2-40B4-BE49-F238E27FC236}">
                <a16:creationId xmlns:a16="http://schemas.microsoft.com/office/drawing/2014/main" id="{7C7A164C-1217-41B1-A86B-5720CFAE0346}"/>
              </a:ext>
            </a:extLst>
          </p:cNvPr>
          <p:cNvSpPr txBox="1"/>
          <p:nvPr/>
        </p:nvSpPr>
        <p:spPr>
          <a:xfrm>
            <a:off x="5250341" y="3092473"/>
            <a:ext cx="6408261"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حَصَلَتْ مُغامَرَةُ عادِلٍ عِنْدَ مُنْتَصَفِ اللَّيْلِ.</a:t>
            </a:r>
          </a:p>
        </p:txBody>
      </p:sp>
      <p:sp>
        <p:nvSpPr>
          <p:cNvPr id="16" name="ans3">
            <a:extLst>
              <a:ext uri="{FF2B5EF4-FFF2-40B4-BE49-F238E27FC236}">
                <a16:creationId xmlns:a16="http://schemas.microsoft.com/office/drawing/2014/main" id="{4F3A367A-5106-4032-874A-CCE2D699C178}"/>
              </a:ext>
            </a:extLst>
          </p:cNvPr>
          <p:cNvSpPr txBox="1"/>
          <p:nvPr/>
        </p:nvSpPr>
        <p:spPr>
          <a:xfrm>
            <a:off x="5237291" y="4231561"/>
            <a:ext cx="6408261"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حَصَلَتْ مُغامَرَةُ عادِلٍ عِنْدَ غُروبِ الشَّمْسِ.</a:t>
            </a:r>
          </a:p>
        </p:txBody>
      </p:sp>
      <p:sp>
        <p:nvSpPr>
          <p:cNvPr id="18" name="ans4">
            <a:extLst>
              <a:ext uri="{FF2B5EF4-FFF2-40B4-BE49-F238E27FC236}">
                <a16:creationId xmlns:a16="http://schemas.microsoft.com/office/drawing/2014/main" id="{3AE1A5E8-4DD6-4379-B67C-90C5E5B62D4A}"/>
              </a:ext>
            </a:extLst>
          </p:cNvPr>
          <p:cNvSpPr txBox="1"/>
          <p:nvPr/>
        </p:nvSpPr>
        <p:spPr>
          <a:xfrm>
            <a:off x="5237291" y="5370648"/>
            <a:ext cx="6408261"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حَصَلَتْ مُغامَرَةُ عادِلٍ عِنْدَ مَطْلَعِ الْفَجْرِ.</a:t>
            </a:r>
          </a:p>
        </p:txBody>
      </p:sp>
      <p:pic>
        <p:nvPicPr>
          <p:cNvPr id="20" name="true">
            <a:extLst>
              <a:ext uri="{FF2B5EF4-FFF2-40B4-BE49-F238E27FC236}">
                <a16:creationId xmlns:a16="http://schemas.microsoft.com/office/drawing/2014/main" id="{37AC639A-6A75-453F-9A06-F9E37D9C481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380646" y="3088101"/>
            <a:ext cx="529811" cy="491280"/>
          </a:xfrm>
          <a:prstGeom prst="rect">
            <a:avLst/>
          </a:prstGeom>
        </p:spPr>
      </p:pic>
      <p:pic>
        <p:nvPicPr>
          <p:cNvPr id="21" name="x2">
            <a:extLst>
              <a:ext uri="{FF2B5EF4-FFF2-40B4-BE49-F238E27FC236}">
                <a16:creationId xmlns:a16="http://schemas.microsoft.com/office/drawing/2014/main" id="{5E02BD2A-003B-47BA-9DA6-791B51DDAF28}"/>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4302968"/>
            <a:ext cx="438641" cy="516108"/>
          </a:xfrm>
          <a:prstGeom prst="rect">
            <a:avLst/>
          </a:prstGeom>
        </p:spPr>
      </p:pic>
      <p:pic>
        <p:nvPicPr>
          <p:cNvPr id="22" name="x2">
            <a:extLst>
              <a:ext uri="{FF2B5EF4-FFF2-40B4-BE49-F238E27FC236}">
                <a16:creationId xmlns:a16="http://schemas.microsoft.com/office/drawing/2014/main" id="{250C9BF5-935F-4236-950F-16D6E95CCDB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5471300"/>
            <a:ext cx="438641" cy="516108"/>
          </a:xfrm>
          <a:prstGeom prst="rect">
            <a:avLst/>
          </a:prstGeom>
        </p:spPr>
      </p:pic>
      <p:pic>
        <p:nvPicPr>
          <p:cNvPr id="23" name="x2">
            <a:extLst>
              <a:ext uri="{FF2B5EF4-FFF2-40B4-BE49-F238E27FC236}">
                <a16:creationId xmlns:a16="http://schemas.microsoft.com/office/drawing/2014/main" id="{FAC830CD-6ECE-47A3-AD06-7FA475E3DB2F}"/>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2057656"/>
            <a:ext cx="438641" cy="516108"/>
          </a:xfrm>
          <a:prstGeom prst="rect">
            <a:avLst/>
          </a:prstGeom>
        </p:spPr>
      </p:pic>
    </p:spTree>
    <p:custDataLst>
      <p:tags r:id="rId1"/>
    </p:custDataLst>
    <p:extLst>
      <p:ext uri="{BB962C8B-B14F-4D97-AF65-F5344CB8AC3E}">
        <p14:creationId xmlns:p14="http://schemas.microsoft.com/office/powerpoint/2010/main" val="371038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3"/>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3"/>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4" restart="whenNotActive" fill="hold" evtFilter="cancelBubble" nodeType="interactiveSeq">
                <p:stCondLst>
                  <p:cond evt="onClick" delay="0">
                    <p:tgtEl>
                      <p:spTgt spid="14"/>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29" restart="whenNotActive" fill="hold" evtFilter="cancelBubble" nodeType="interactiveSeq">
                <p:stCondLst>
                  <p:cond evt="onClick" delay="0">
                    <p:tgtEl>
                      <p:spTgt spid="16"/>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par>
                                <p:cTn id="34" presetID="3" presetClass="emph" presetSubtype="2" fill="hold" grpId="1" nodeType="withEffect">
                                  <p:stCondLst>
                                    <p:cond delay="0"/>
                                  </p:stCondLst>
                                  <p:childTnLst>
                                    <p:animClr clrSpc="rgb" dir="cw">
                                      <p:cBhvr override="childStyle">
                                        <p:cTn id="35" dur="500" fill="hold"/>
                                        <p:tgtEl>
                                          <p:spTgt spid="16"/>
                                        </p:tgtEl>
                                        <p:attrNameLst>
                                          <p:attrName>style.color</p:attrName>
                                        </p:attrNameLst>
                                      </p:cBhvr>
                                      <p:to>
                                        <a:srgbClr val="00B050"/>
                                      </p:to>
                                    </p:animClr>
                                  </p:childTnLst>
                                </p:cTn>
                              </p:par>
                            </p:childTnLst>
                          </p:cTn>
                        </p:par>
                      </p:childTnLst>
                    </p:cTn>
                  </p:par>
                </p:childTnLst>
              </p:cTn>
              <p:nextCondLst>
                <p:cond evt="onClick" delay="0">
                  <p:tgtEl>
                    <p:spTgt spid="16"/>
                  </p:tgtEl>
                </p:cond>
              </p:nextCondLst>
            </p:seq>
            <p:seq concurrent="1" nextAc="seek">
              <p:cTn id="36" restart="whenNotActive" fill="hold" evtFilter="cancelBubble" nodeType="interactiveSeq">
                <p:stCondLst>
                  <p:cond evt="onClick" delay="0">
                    <p:tgtEl>
                      <p:spTgt spid="18"/>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childTnLst>
        </p:cTn>
      </p:par>
    </p:tnLst>
    <p:bldLst>
      <p:bldP spid="13" grpId="0"/>
      <p:bldP spid="14" grpId="0"/>
      <p:bldP spid="16" grpId="0"/>
      <p:bldP spid="16" grpId="1"/>
      <p:bldP spid="1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2D93915-9445-4A3D-95AA-E41A8211B25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537394" y="2582851"/>
            <a:ext cx="2776422" cy="2682270"/>
          </a:xfrm>
          <a:prstGeom prst="rect">
            <a:avLst/>
          </a:prstGeom>
        </p:spPr>
      </p:pic>
      <p:sp>
        <p:nvSpPr>
          <p:cNvPr id="10" name="ans1">
            <a:extLst>
              <a:ext uri="{FF2B5EF4-FFF2-40B4-BE49-F238E27FC236}">
                <a16:creationId xmlns:a16="http://schemas.microsoft.com/office/drawing/2014/main" id="{06BFF6AA-AEF1-4CFC-B31B-55C331E5C4C4}"/>
              </a:ext>
            </a:extLst>
          </p:cNvPr>
          <p:cNvSpPr txBox="1"/>
          <p:nvPr/>
        </p:nvSpPr>
        <p:spPr>
          <a:xfrm>
            <a:off x="5013063" y="1914481"/>
            <a:ext cx="6653638"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دَلَّ الْعَجوزُ عادِلًا عَلى صَخْرَةٍ تَسُدُّ بابَ مَغارَةٍ.</a:t>
            </a:r>
          </a:p>
        </p:txBody>
      </p:sp>
      <p:sp>
        <p:nvSpPr>
          <p:cNvPr id="11" name="ans2">
            <a:extLst>
              <a:ext uri="{FF2B5EF4-FFF2-40B4-BE49-F238E27FC236}">
                <a16:creationId xmlns:a16="http://schemas.microsoft.com/office/drawing/2014/main" id="{4511D184-FB6F-49D5-A17D-A4D3D4777234}"/>
              </a:ext>
            </a:extLst>
          </p:cNvPr>
          <p:cNvSpPr txBox="1"/>
          <p:nvPr/>
        </p:nvSpPr>
        <p:spPr>
          <a:xfrm>
            <a:off x="5959736" y="3063580"/>
            <a:ext cx="5706965"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دَلَّ الْعجوزُ عادِلًا عَلى أَكْداسِ الذَّهَبِ.</a:t>
            </a:r>
          </a:p>
        </p:txBody>
      </p:sp>
      <p:sp>
        <p:nvSpPr>
          <p:cNvPr id="13" name="ans3">
            <a:extLst>
              <a:ext uri="{FF2B5EF4-FFF2-40B4-BE49-F238E27FC236}">
                <a16:creationId xmlns:a16="http://schemas.microsoft.com/office/drawing/2014/main" id="{8404F865-1AEF-47DB-AECD-1C28346504E0}"/>
              </a:ext>
            </a:extLst>
          </p:cNvPr>
          <p:cNvSpPr txBox="1"/>
          <p:nvPr/>
        </p:nvSpPr>
        <p:spPr>
          <a:xfrm>
            <a:off x="6035040" y="4212679"/>
            <a:ext cx="5631661"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دَلَّ الْعجوزُ عادِلًا عَلى أَكْوامِ الْفِضَّةِ.</a:t>
            </a:r>
          </a:p>
        </p:txBody>
      </p:sp>
      <p:sp>
        <p:nvSpPr>
          <p:cNvPr id="15" name="ans4">
            <a:extLst>
              <a:ext uri="{FF2B5EF4-FFF2-40B4-BE49-F238E27FC236}">
                <a16:creationId xmlns:a16="http://schemas.microsoft.com/office/drawing/2014/main" id="{D40427A4-0AF3-45BA-AF85-913DF5489004}"/>
              </a:ext>
            </a:extLst>
          </p:cNvPr>
          <p:cNvSpPr txBox="1"/>
          <p:nvPr/>
        </p:nvSpPr>
        <p:spPr>
          <a:xfrm>
            <a:off x="5013064" y="5361777"/>
            <a:ext cx="6653638"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دَلَّ الْعجوزُ عادِلًا عَلى الْجَواهِرِ وَالْأَلْماسِ.</a:t>
            </a:r>
          </a:p>
        </p:txBody>
      </p:sp>
      <p:pic>
        <p:nvPicPr>
          <p:cNvPr id="16" name="true">
            <a:extLst>
              <a:ext uri="{FF2B5EF4-FFF2-40B4-BE49-F238E27FC236}">
                <a16:creationId xmlns:a16="http://schemas.microsoft.com/office/drawing/2014/main" id="{B6E1D5B7-E0F8-4BEF-ABE6-05B3EAF64E3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81611" y="1937969"/>
            <a:ext cx="529811" cy="491280"/>
          </a:xfrm>
          <a:prstGeom prst="rect">
            <a:avLst/>
          </a:prstGeom>
        </p:spPr>
      </p:pic>
      <p:pic>
        <p:nvPicPr>
          <p:cNvPr id="17" name="x2">
            <a:extLst>
              <a:ext uri="{FF2B5EF4-FFF2-40B4-BE49-F238E27FC236}">
                <a16:creationId xmlns:a16="http://schemas.microsoft.com/office/drawing/2014/main" id="{082C15BB-7C7E-4516-B5F9-5689FD681E32}"/>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3179786"/>
            <a:ext cx="438641" cy="516108"/>
          </a:xfrm>
          <a:prstGeom prst="rect">
            <a:avLst/>
          </a:prstGeom>
        </p:spPr>
      </p:pic>
      <p:pic>
        <p:nvPicPr>
          <p:cNvPr id="18" name="x2">
            <a:extLst>
              <a:ext uri="{FF2B5EF4-FFF2-40B4-BE49-F238E27FC236}">
                <a16:creationId xmlns:a16="http://schemas.microsoft.com/office/drawing/2014/main" id="{35E1160A-C021-47E9-8D80-E73B4D6FE5EC}"/>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4328468"/>
            <a:ext cx="438641" cy="516108"/>
          </a:xfrm>
          <a:prstGeom prst="rect">
            <a:avLst/>
          </a:prstGeom>
        </p:spPr>
      </p:pic>
      <p:pic>
        <p:nvPicPr>
          <p:cNvPr id="19" name="x2">
            <a:extLst>
              <a:ext uri="{FF2B5EF4-FFF2-40B4-BE49-F238E27FC236}">
                <a16:creationId xmlns:a16="http://schemas.microsoft.com/office/drawing/2014/main" id="{23123A4B-9077-4FC3-BB9F-D47AB3F435D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1" y="5477150"/>
            <a:ext cx="438641" cy="516108"/>
          </a:xfrm>
          <a:prstGeom prst="rect">
            <a:avLst/>
          </a:prstGeom>
        </p:spPr>
      </p:pic>
      <p:sp>
        <p:nvSpPr>
          <p:cNvPr id="14" name="Title 1">
            <a:extLst>
              <a:ext uri="{FF2B5EF4-FFF2-40B4-BE49-F238E27FC236}">
                <a16:creationId xmlns:a16="http://schemas.microsoft.com/office/drawing/2014/main" id="{1AE730CE-9F46-4E13-96ED-48DA38B23A69}"/>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20" name="Title 1">
            <a:extLst>
              <a:ext uri="{FF2B5EF4-FFF2-40B4-BE49-F238E27FC236}">
                <a16:creationId xmlns:a16="http://schemas.microsoft.com/office/drawing/2014/main" id="{ECDA04FE-0864-4F0B-9F5F-256AC7C3CA3B}"/>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21" name="Rectangle 20">
            <a:extLst>
              <a:ext uri="{FF2B5EF4-FFF2-40B4-BE49-F238E27FC236}">
                <a16:creationId xmlns:a16="http://schemas.microsoft.com/office/drawing/2014/main" id="{A7458AD0-835F-4250-8D25-20DB9AC86C0B}"/>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EFFD159B-3818-4AA8-82B7-69EE439D57BE}"/>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عَلامَ دَلَّ الْعَجوزُ عادِلًا؟</a:t>
            </a:r>
          </a:p>
        </p:txBody>
      </p:sp>
    </p:spTree>
    <p:custDataLst>
      <p:tags r:id="rId1"/>
    </p:custDataLst>
    <p:extLst>
      <p:ext uri="{BB962C8B-B14F-4D97-AF65-F5344CB8AC3E}">
        <p14:creationId xmlns:p14="http://schemas.microsoft.com/office/powerpoint/2010/main" val="70035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0"/>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par>
                                <p:cTn id="24" presetID="3" presetClass="emph" presetSubtype="2" fill="hold" grpId="1" nodeType="withEffect">
                                  <p:stCondLst>
                                    <p:cond delay="0"/>
                                  </p:stCondLst>
                                  <p:childTnLst>
                                    <p:animClr clrSpc="rgb" dir="cw">
                                      <p:cBhvr override="childStyle">
                                        <p:cTn id="25" dur="500" fill="hold"/>
                                        <p:tgtEl>
                                          <p:spTgt spid="10"/>
                                        </p:tgtEl>
                                        <p:attrNameLst>
                                          <p:attrName>style.color</p:attrName>
                                        </p:attrNameLst>
                                      </p:cBhvr>
                                      <p:to>
                                        <a:srgbClr val="00B050"/>
                                      </p:to>
                                    </p:animClr>
                                  </p:childTnLst>
                                </p:cTn>
                              </p:par>
                            </p:childTnLst>
                          </p:cTn>
                        </p:par>
                      </p:childTnLst>
                    </p:cTn>
                  </p:par>
                </p:childTnLst>
              </p:cTn>
              <p:nextCondLst>
                <p:cond evt="onClick" delay="0">
                  <p:tgtEl>
                    <p:spTgt spid="10"/>
                  </p:tgtEl>
                </p:cond>
              </p:nextCondLst>
            </p:seq>
            <p:seq concurrent="1" nextAc="seek">
              <p:cTn id="26" restart="whenNotActive" fill="hold" evtFilter="cancelBubble" nodeType="interactiveSeq">
                <p:stCondLst>
                  <p:cond evt="onClick" delay="0">
                    <p:tgtEl>
                      <p:spTgt spid="11"/>
                    </p:tgtEl>
                  </p:cond>
                </p:stCondLst>
                <p:endSync evt="end" delay="0">
                  <p:rtn val="all"/>
                </p:endSync>
                <p:childTnLst>
                  <p:par>
                    <p:cTn id="27" fill="hold">
                      <p:stCondLst>
                        <p:cond delay="0"/>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31" restart="whenNotActive" fill="hold" evtFilter="cancelBubble" nodeType="interactiveSeq">
                <p:stCondLst>
                  <p:cond evt="onClick" delay="0">
                    <p:tgtEl>
                      <p:spTgt spid="13"/>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6" restart="whenNotActive" fill="hold" evtFilter="cancelBubble" nodeType="interactiveSeq">
                <p:stCondLst>
                  <p:cond evt="onClick" delay="0">
                    <p:tgtEl>
                      <p:spTgt spid="15"/>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10" grpId="0"/>
      <p:bldP spid="10" grpId="1"/>
      <p:bldP spid="11" grpId="0"/>
      <p:bldP spid="13"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D06FEBB-DCC1-401B-A6A2-3FC1477C8A1A}"/>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Title 1">
            <a:extLst>
              <a:ext uri="{FF2B5EF4-FFF2-40B4-BE49-F238E27FC236}">
                <a16:creationId xmlns:a16="http://schemas.microsoft.com/office/drawing/2014/main" id="{D7D04721-192A-4B31-A918-EB9542F1CA86}"/>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0" name="Rectangle 9">
            <a:extLst>
              <a:ext uri="{FF2B5EF4-FFF2-40B4-BE49-F238E27FC236}">
                <a16:creationId xmlns:a16="http://schemas.microsoft.com/office/drawing/2014/main" id="{E184A5C1-50D4-4D5E-BC86-A227535373AD}"/>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BB001E1-E6AB-4F78-9F38-F13BBF094D29}"/>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ماذا فعَلَ عادِلٌ عِنْدَما سَمِعَ أولى دَقّاتِ السّاعةِ؟</a:t>
            </a:r>
          </a:p>
        </p:txBody>
      </p:sp>
      <p:sp>
        <p:nvSpPr>
          <p:cNvPr id="12" name="ans1">
            <a:extLst>
              <a:ext uri="{FF2B5EF4-FFF2-40B4-BE49-F238E27FC236}">
                <a16:creationId xmlns:a16="http://schemas.microsoft.com/office/drawing/2014/main" id="{CCA4D184-DF9D-47EF-8E38-48108737B70A}"/>
              </a:ext>
            </a:extLst>
          </p:cNvPr>
          <p:cNvSpPr txBox="1"/>
          <p:nvPr/>
        </p:nvSpPr>
        <p:spPr>
          <a:xfrm>
            <a:off x="5249732" y="1953858"/>
            <a:ext cx="6408870" cy="547842"/>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عِنْدَما سَمِعَ عادِلٌ أولى دَقّاتِ السّاعَةِ تَسَلّقَ الْجَبَلَ.</a:t>
            </a:r>
          </a:p>
        </p:txBody>
      </p:sp>
      <p:sp>
        <p:nvSpPr>
          <p:cNvPr id="13" name="ans2">
            <a:extLst>
              <a:ext uri="{FF2B5EF4-FFF2-40B4-BE49-F238E27FC236}">
                <a16:creationId xmlns:a16="http://schemas.microsoft.com/office/drawing/2014/main" id="{9ED389D8-80CC-4E36-9C1C-49F4449CAB3E}"/>
              </a:ext>
            </a:extLst>
          </p:cNvPr>
          <p:cNvSpPr txBox="1"/>
          <p:nvPr/>
        </p:nvSpPr>
        <p:spPr>
          <a:xfrm>
            <a:off x="5185186" y="3114052"/>
            <a:ext cx="6473416" cy="547842"/>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عِنْدَما سَمِعَ عادِلٌ أولى دَقّاتِ السّاعَةِ أَزاحَ الصَّخْرَةَ.</a:t>
            </a:r>
          </a:p>
        </p:txBody>
      </p:sp>
      <p:sp>
        <p:nvSpPr>
          <p:cNvPr id="14" name="ans3">
            <a:extLst>
              <a:ext uri="{FF2B5EF4-FFF2-40B4-BE49-F238E27FC236}">
                <a16:creationId xmlns:a16="http://schemas.microsoft.com/office/drawing/2014/main" id="{BE544332-5986-4D57-B5C5-E9CF2CCB9B27}"/>
              </a:ext>
            </a:extLst>
          </p:cNvPr>
          <p:cNvSpPr txBox="1"/>
          <p:nvPr/>
        </p:nvSpPr>
        <p:spPr>
          <a:xfrm>
            <a:off x="3420931" y="4274246"/>
            <a:ext cx="8237671" cy="547842"/>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عِنْدَما سَمِعَ عادِلٌ أولى دَقّاتِ السّاعَةِ انْدَفَعَ داخِلَ الْمَغارَةِ كَالسَّهْمِ.</a:t>
            </a:r>
          </a:p>
        </p:txBody>
      </p:sp>
      <p:sp>
        <p:nvSpPr>
          <p:cNvPr id="16" name="ans4">
            <a:extLst>
              <a:ext uri="{FF2B5EF4-FFF2-40B4-BE49-F238E27FC236}">
                <a16:creationId xmlns:a16="http://schemas.microsoft.com/office/drawing/2014/main" id="{8B67047D-E691-44E7-AE0E-D7936EAE746B}"/>
              </a:ext>
            </a:extLst>
          </p:cNvPr>
          <p:cNvSpPr txBox="1"/>
          <p:nvPr/>
        </p:nvSpPr>
        <p:spPr>
          <a:xfrm>
            <a:off x="5185186" y="5434439"/>
            <a:ext cx="6473416" cy="547842"/>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عِنْدَما سَمِعَ عادِلٌ أولى دَقّاتِ السّاعَةِ أَفْرَغَ الْكيسَ.</a:t>
            </a:r>
          </a:p>
        </p:txBody>
      </p:sp>
      <p:pic>
        <p:nvPicPr>
          <p:cNvPr id="18" name="true">
            <a:extLst>
              <a:ext uri="{FF2B5EF4-FFF2-40B4-BE49-F238E27FC236}">
                <a16:creationId xmlns:a16="http://schemas.microsoft.com/office/drawing/2014/main" id="{22DD7BBF-FC11-48DD-8720-F6E43F333C46}"/>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255561" y="4274245"/>
            <a:ext cx="529811" cy="491280"/>
          </a:xfrm>
          <a:prstGeom prst="rect">
            <a:avLst/>
          </a:prstGeom>
        </p:spPr>
      </p:pic>
      <p:pic>
        <p:nvPicPr>
          <p:cNvPr id="19" name="x2">
            <a:extLst>
              <a:ext uri="{FF2B5EF4-FFF2-40B4-BE49-F238E27FC236}">
                <a16:creationId xmlns:a16="http://schemas.microsoft.com/office/drawing/2014/main" id="{3F4B324F-B02B-46E0-9788-D0005392671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1" y="3218457"/>
            <a:ext cx="438641" cy="516108"/>
          </a:xfrm>
          <a:prstGeom prst="rect">
            <a:avLst/>
          </a:prstGeom>
        </p:spPr>
      </p:pic>
      <p:pic>
        <p:nvPicPr>
          <p:cNvPr id="20" name="x2">
            <a:extLst>
              <a:ext uri="{FF2B5EF4-FFF2-40B4-BE49-F238E27FC236}">
                <a16:creationId xmlns:a16="http://schemas.microsoft.com/office/drawing/2014/main" id="{4EDED8E9-8046-444C-90F9-C2D9CCE1E44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1" y="5516369"/>
            <a:ext cx="438641" cy="516108"/>
          </a:xfrm>
          <a:prstGeom prst="rect">
            <a:avLst/>
          </a:prstGeom>
        </p:spPr>
      </p:pic>
      <p:pic>
        <p:nvPicPr>
          <p:cNvPr id="21" name="x2">
            <a:extLst>
              <a:ext uri="{FF2B5EF4-FFF2-40B4-BE49-F238E27FC236}">
                <a16:creationId xmlns:a16="http://schemas.microsoft.com/office/drawing/2014/main" id="{1E53E746-05F6-4563-9402-20FF06B706AE}"/>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2" y="2057656"/>
            <a:ext cx="438641" cy="516108"/>
          </a:xfrm>
          <a:prstGeom prst="rect">
            <a:avLst/>
          </a:prstGeom>
        </p:spPr>
      </p:pic>
    </p:spTree>
    <p:custDataLst>
      <p:tags r:id="rId1"/>
    </p:custDataLst>
    <p:extLst>
      <p:ext uri="{BB962C8B-B14F-4D97-AF65-F5344CB8AC3E}">
        <p14:creationId xmlns:p14="http://schemas.microsoft.com/office/powerpoint/2010/main" val="224468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2"/>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24" restart="whenNotActive" fill="hold" evtFilter="cancelBubble" nodeType="interactiveSeq">
                <p:stCondLst>
                  <p:cond evt="onClick" delay="0">
                    <p:tgtEl>
                      <p:spTgt spid="13"/>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9" restart="whenNotActive" fill="hold" evtFilter="cancelBubble" nodeType="interactiveSeq">
                <p:stCondLst>
                  <p:cond evt="onClick" delay="0">
                    <p:tgtEl>
                      <p:spTgt spid="14"/>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8"/>
                                        </p:tgtEl>
                                        <p:attrNameLst>
                                          <p:attrName>style.visibility</p:attrName>
                                        </p:attrNameLst>
                                      </p:cBhvr>
                                      <p:to>
                                        <p:strVal val="visible"/>
                                      </p:to>
                                    </p:set>
                                  </p:childTnLst>
                                </p:cTn>
                              </p:par>
                              <p:par>
                                <p:cTn id="34" presetID="3" presetClass="emph" presetSubtype="2" fill="hold" grpId="1" nodeType="withEffect">
                                  <p:stCondLst>
                                    <p:cond delay="0"/>
                                  </p:stCondLst>
                                  <p:childTnLst>
                                    <p:animClr clrSpc="rgb" dir="cw">
                                      <p:cBhvr override="childStyle">
                                        <p:cTn id="35" dur="500" fill="hold"/>
                                        <p:tgtEl>
                                          <p:spTgt spid="14"/>
                                        </p:tgtEl>
                                        <p:attrNameLst>
                                          <p:attrName>style.color</p:attrName>
                                        </p:attrNameLst>
                                      </p:cBhvr>
                                      <p:to>
                                        <a:srgbClr val="00B050"/>
                                      </p:to>
                                    </p:animClr>
                                  </p:childTnLst>
                                </p:cTn>
                              </p:par>
                            </p:childTnLst>
                          </p:cTn>
                        </p:par>
                      </p:childTnLst>
                    </p:cTn>
                  </p:par>
                </p:childTnLst>
              </p:cTn>
              <p:nextCondLst>
                <p:cond evt="onClick" delay="0">
                  <p:tgtEl>
                    <p:spTgt spid="14"/>
                  </p:tgtEl>
                </p:cond>
              </p:nextCondLst>
            </p:seq>
            <p:seq concurrent="1" nextAc="seek">
              <p:cTn id="36" restart="whenNotActive" fill="hold" evtFilter="cancelBubble" nodeType="interactiveSeq">
                <p:stCondLst>
                  <p:cond evt="onClick" delay="0">
                    <p:tgtEl>
                      <p:spTgt spid="16"/>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childTnLst>
        </p:cTn>
      </p:par>
    </p:tnLst>
    <p:bldLst>
      <p:bldP spid="12" grpId="0"/>
      <p:bldP spid="13" grpId="0"/>
      <p:bldP spid="14" grpId="0"/>
      <p:bldP spid="14" grpId="1"/>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F02DBFA-88B6-460F-9C30-00F6E97493A4}"/>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Title 1">
            <a:extLst>
              <a:ext uri="{FF2B5EF4-FFF2-40B4-BE49-F238E27FC236}">
                <a16:creationId xmlns:a16="http://schemas.microsoft.com/office/drawing/2014/main" id="{C55D929A-6245-4052-BED5-87EDA656094E}"/>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0" name="Rectangle 9">
            <a:extLst>
              <a:ext uri="{FF2B5EF4-FFF2-40B4-BE49-F238E27FC236}">
                <a16:creationId xmlns:a16="http://schemas.microsoft.com/office/drawing/2014/main" id="{5C5C006A-9259-4E45-BD9F-F1983D18FC8D}"/>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F932C034-0A71-4051-BB6C-DF2772515925}"/>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ماذا قَرَّرَ عادِلٌ عِنْدَما وَجَدَ الْكيسَ ثَقيلًا؟</a:t>
            </a:r>
          </a:p>
        </p:txBody>
      </p:sp>
      <p:sp>
        <p:nvSpPr>
          <p:cNvPr id="12" name="ans1">
            <a:extLst>
              <a:ext uri="{FF2B5EF4-FFF2-40B4-BE49-F238E27FC236}">
                <a16:creationId xmlns:a16="http://schemas.microsoft.com/office/drawing/2014/main" id="{DBB4D393-F0C4-4BDC-BBB2-5C7532BA78FC}"/>
              </a:ext>
            </a:extLst>
          </p:cNvPr>
          <p:cNvSpPr txBox="1"/>
          <p:nvPr/>
        </p:nvSpPr>
        <p:spPr>
          <a:xfrm>
            <a:off x="4317447" y="1952690"/>
            <a:ext cx="7341155" cy="547842"/>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قَرَّرَ عادِلٌ، عِنْدَما وَجَدَ الْكيسَ ثَقيلًا أَنْ يُفْرِغَ مِنْهُ قَليلًا.</a:t>
            </a:r>
          </a:p>
        </p:txBody>
      </p:sp>
      <p:sp>
        <p:nvSpPr>
          <p:cNvPr id="13" name="ans2">
            <a:extLst>
              <a:ext uri="{FF2B5EF4-FFF2-40B4-BE49-F238E27FC236}">
                <a16:creationId xmlns:a16="http://schemas.microsoft.com/office/drawing/2014/main" id="{D4ACA365-8477-4AAB-92E8-1831F107E396}"/>
              </a:ext>
            </a:extLst>
          </p:cNvPr>
          <p:cNvSpPr txBox="1"/>
          <p:nvPr/>
        </p:nvSpPr>
        <p:spPr>
          <a:xfrm>
            <a:off x="3069561" y="3113079"/>
            <a:ext cx="8589042" cy="547842"/>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قَرَّرَ عادِلٌ، عِنْدَما وَجَدَ الْكيسَ ثَقيلًا أَنْ يَتْرُكَه عَلى الأَرْضِ.</a:t>
            </a:r>
          </a:p>
        </p:txBody>
      </p:sp>
      <p:sp>
        <p:nvSpPr>
          <p:cNvPr id="14" name="ans3">
            <a:extLst>
              <a:ext uri="{FF2B5EF4-FFF2-40B4-BE49-F238E27FC236}">
                <a16:creationId xmlns:a16="http://schemas.microsoft.com/office/drawing/2014/main" id="{918CE715-C34A-4C2A-AB4E-0D96AB28930D}"/>
              </a:ext>
            </a:extLst>
          </p:cNvPr>
          <p:cNvSpPr txBox="1"/>
          <p:nvPr/>
        </p:nvSpPr>
        <p:spPr>
          <a:xfrm>
            <a:off x="4414267" y="4273468"/>
            <a:ext cx="7244336" cy="547842"/>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قَرَّرَ عادِلٌ، عِنْدَما وَجَدَ الْكيسَ ثَقيلًا أَنْ يَحْمِلَهُ بِقُوَّةٍ.</a:t>
            </a:r>
          </a:p>
        </p:txBody>
      </p:sp>
      <p:sp>
        <p:nvSpPr>
          <p:cNvPr id="15" name="ans4">
            <a:extLst>
              <a:ext uri="{FF2B5EF4-FFF2-40B4-BE49-F238E27FC236}">
                <a16:creationId xmlns:a16="http://schemas.microsoft.com/office/drawing/2014/main" id="{C596094D-E51D-4C25-A33D-A63CDE981167}"/>
              </a:ext>
            </a:extLst>
          </p:cNvPr>
          <p:cNvSpPr txBox="1"/>
          <p:nvPr/>
        </p:nvSpPr>
        <p:spPr>
          <a:xfrm>
            <a:off x="3069559" y="5433858"/>
            <a:ext cx="8589043" cy="547842"/>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قَرَّرَ عادِلٌ، عِنْدَما وَجَدَ الْكيسَ ثَقيلًا أَنْ يَجُرَّهُ بِقُوَّةٍ.</a:t>
            </a:r>
          </a:p>
        </p:txBody>
      </p:sp>
      <p:pic>
        <p:nvPicPr>
          <p:cNvPr id="17" name="true">
            <a:extLst>
              <a:ext uri="{FF2B5EF4-FFF2-40B4-BE49-F238E27FC236}">
                <a16:creationId xmlns:a16="http://schemas.microsoft.com/office/drawing/2014/main" id="{25EA18A4-118A-411F-8E30-2A4A53715AD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255562" y="3102444"/>
            <a:ext cx="529811" cy="491280"/>
          </a:xfrm>
          <a:prstGeom prst="rect">
            <a:avLst/>
          </a:prstGeom>
        </p:spPr>
      </p:pic>
      <p:pic>
        <p:nvPicPr>
          <p:cNvPr id="18" name="x2">
            <a:extLst>
              <a:ext uri="{FF2B5EF4-FFF2-40B4-BE49-F238E27FC236}">
                <a16:creationId xmlns:a16="http://schemas.microsoft.com/office/drawing/2014/main" id="{7494B25B-0003-4447-9A8E-50882A369C3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1" y="4368555"/>
            <a:ext cx="438641" cy="516108"/>
          </a:xfrm>
          <a:prstGeom prst="rect">
            <a:avLst/>
          </a:prstGeom>
        </p:spPr>
      </p:pic>
      <p:pic>
        <p:nvPicPr>
          <p:cNvPr id="19" name="x2">
            <a:extLst>
              <a:ext uri="{FF2B5EF4-FFF2-40B4-BE49-F238E27FC236}">
                <a16:creationId xmlns:a16="http://schemas.microsoft.com/office/drawing/2014/main" id="{B966E091-8840-46DE-AB4D-5B4136185C3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1" y="5516369"/>
            <a:ext cx="438641" cy="516108"/>
          </a:xfrm>
          <a:prstGeom prst="rect">
            <a:avLst/>
          </a:prstGeom>
        </p:spPr>
      </p:pic>
      <p:pic>
        <p:nvPicPr>
          <p:cNvPr id="20" name="x2">
            <a:extLst>
              <a:ext uri="{FF2B5EF4-FFF2-40B4-BE49-F238E27FC236}">
                <a16:creationId xmlns:a16="http://schemas.microsoft.com/office/drawing/2014/main" id="{EB0F686D-83FE-4E72-9683-287E7D33AB2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2" y="2057656"/>
            <a:ext cx="438641" cy="516108"/>
          </a:xfrm>
          <a:prstGeom prst="rect">
            <a:avLst/>
          </a:prstGeom>
        </p:spPr>
      </p:pic>
    </p:spTree>
    <p:custDataLst>
      <p:tags r:id="rId1"/>
    </p:custDataLst>
    <p:extLst>
      <p:ext uri="{BB962C8B-B14F-4D97-AF65-F5344CB8AC3E}">
        <p14:creationId xmlns:p14="http://schemas.microsoft.com/office/powerpoint/2010/main" val="2808686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2"/>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24" restart="whenNotActive" fill="hold" evtFilter="cancelBubble" nodeType="interactiveSeq">
                <p:stCondLst>
                  <p:cond evt="onClick" delay="0">
                    <p:tgtEl>
                      <p:spTgt spid="13"/>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500" fill="hold"/>
                                        <p:tgtEl>
                                          <p:spTgt spid="13"/>
                                        </p:tgtEl>
                                        <p:attrNameLst>
                                          <p:attrName>style.color</p:attrName>
                                        </p:attrNameLst>
                                      </p:cBhvr>
                                      <p:to>
                                        <a:srgbClr val="00B050"/>
                                      </p:to>
                                    </p:animClr>
                                  </p:childTnLst>
                                </p:cTn>
                              </p:par>
                            </p:childTnLst>
                          </p:cTn>
                        </p:par>
                      </p:childTnLst>
                    </p:cTn>
                  </p:par>
                </p:childTnLst>
              </p:cTn>
              <p:nextCondLst>
                <p:cond evt="onClick" delay="0">
                  <p:tgtEl>
                    <p:spTgt spid="13"/>
                  </p:tgtEl>
                </p:cond>
              </p:nextCondLst>
            </p:seq>
            <p:seq concurrent="1" nextAc="seek">
              <p:cTn id="31" restart="whenNotActive" fill="hold" evtFilter="cancelBubble" nodeType="interactiveSeq">
                <p:stCondLst>
                  <p:cond evt="onClick" delay="0">
                    <p:tgtEl>
                      <p:spTgt spid="14"/>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36" restart="whenNotActive" fill="hold" evtFilter="cancelBubble" nodeType="interactiveSeq">
                <p:stCondLst>
                  <p:cond evt="onClick" delay="0">
                    <p:tgtEl>
                      <p:spTgt spid="15"/>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12" grpId="0"/>
      <p:bldP spid="13" grpId="0"/>
      <p:bldP spid="13" grpId="1"/>
      <p:bldP spid="14"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4657AA6-6800-4D65-BE3E-024458ECA65F}"/>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Title 1">
            <a:extLst>
              <a:ext uri="{FF2B5EF4-FFF2-40B4-BE49-F238E27FC236}">
                <a16:creationId xmlns:a16="http://schemas.microsoft.com/office/drawing/2014/main" id="{B1289B74-066B-43F1-9109-EF3055777F9A}"/>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0" name="Rectangle 9">
            <a:extLst>
              <a:ext uri="{FF2B5EF4-FFF2-40B4-BE49-F238E27FC236}">
                <a16:creationId xmlns:a16="http://schemas.microsoft.com/office/drawing/2014/main" id="{5391DE85-1BA1-4241-B8B3-C05B32786471}"/>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73DD016-5BF4-4B58-A535-945DBA8F4679}"/>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 هِيَ الْعِبارَةُ الَّتي رَدَّدَتْها جَنباتُ الْوادي؟</a:t>
            </a:r>
          </a:p>
        </p:txBody>
      </p:sp>
      <p:sp>
        <p:nvSpPr>
          <p:cNvPr id="12" name="ans1">
            <a:extLst>
              <a:ext uri="{FF2B5EF4-FFF2-40B4-BE49-F238E27FC236}">
                <a16:creationId xmlns:a16="http://schemas.microsoft.com/office/drawing/2014/main" id="{1CB011FE-5608-46F3-A8BB-CA46BBB829E5}"/>
              </a:ext>
            </a:extLst>
          </p:cNvPr>
          <p:cNvSpPr txBox="1"/>
          <p:nvPr/>
        </p:nvSpPr>
        <p:spPr>
          <a:xfrm>
            <a:off x="3614569" y="1991557"/>
            <a:ext cx="8044034"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الْعِبارَةُ الَّتي رَدَّدَتْها جَنَباتُ الْوادي هِيَ: لَيْتَني وُلِدْتُ غَنِيًّا!</a:t>
            </a:r>
          </a:p>
        </p:txBody>
      </p:sp>
      <p:sp>
        <p:nvSpPr>
          <p:cNvPr id="13" name="ans2">
            <a:extLst>
              <a:ext uri="{FF2B5EF4-FFF2-40B4-BE49-F238E27FC236}">
                <a16:creationId xmlns:a16="http://schemas.microsoft.com/office/drawing/2014/main" id="{91438CB8-CDAA-42DC-9811-CA74F1633001}"/>
              </a:ext>
            </a:extLst>
          </p:cNvPr>
          <p:cNvSpPr txBox="1"/>
          <p:nvPr/>
        </p:nvSpPr>
        <p:spPr>
          <a:xfrm>
            <a:off x="3614569" y="3120011"/>
            <a:ext cx="8044034"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الْعِبارَةُ الَّتي رَدَّدَتْها جَنباتُ الْوادي هِيَ: أَنا طَمّاعٌ، أَنا طَمّاعٌ!</a:t>
            </a:r>
          </a:p>
        </p:txBody>
      </p:sp>
      <p:sp>
        <p:nvSpPr>
          <p:cNvPr id="15" name="ans3">
            <a:extLst>
              <a:ext uri="{FF2B5EF4-FFF2-40B4-BE49-F238E27FC236}">
                <a16:creationId xmlns:a16="http://schemas.microsoft.com/office/drawing/2014/main" id="{056C56D0-9607-47B4-9339-3008BF9CBA70}"/>
              </a:ext>
            </a:extLst>
          </p:cNvPr>
          <p:cNvSpPr txBox="1"/>
          <p:nvPr/>
        </p:nvSpPr>
        <p:spPr>
          <a:xfrm>
            <a:off x="1416209" y="4248465"/>
            <a:ext cx="10242394"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الْعِبارَةُ الَّتي رَدَّدَتْها جَنَباتُ الْوادي هِيَ: ما اكْتَفَيْتُ بِالْقَليلِ فَخَسِرْتُ كُلَّ شَيْءٍ!</a:t>
            </a:r>
          </a:p>
        </p:txBody>
      </p:sp>
      <p:sp>
        <p:nvSpPr>
          <p:cNvPr id="17" name="ans4">
            <a:extLst>
              <a:ext uri="{FF2B5EF4-FFF2-40B4-BE49-F238E27FC236}">
                <a16:creationId xmlns:a16="http://schemas.microsoft.com/office/drawing/2014/main" id="{4F8FBC32-C02D-4974-8E6C-CD08C6EF61D0}"/>
              </a:ext>
            </a:extLst>
          </p:cNvPr>
          <p:cNvSpPr txBox="1"/>
          <p:nvPr/>
        </p:nvSpPr>
        <p:spPr>
          <a:xfrm>
            <a:off x="3044413" y="5376919"/>
            <a:ext cx="8614189"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الْعِبارَةُ الَّتي رَدَّدَتْها جَنَباتُ الْوادي هِيَ: أُريدُ الذَّهَبَ وَالْأَلْماسَ!</a:t>
            </a:r>
          </a:p>
        </p:txBody>
      </p:sp>
      <p:pic>
        <p:nvPicPr>
          <p:cNvPr id="18" name="true">
            <a:extLst>
              <a:ext uri="{FF2B5EF4-FFF2-40B4-BE49-F238E27FC236}">
                <a16:creationId xmlns:a16="http://schemas.microsoft.com/office/drawing/2014/main" id="{6E9A1BD1-DB5A-401D-BC48-6A161ED58D25}"/>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255562" y="3119501"/>
            <a:ext cx="529811" cy="491280"/>
          </a:xfrm>
          <a:prstGeom prst="rect">
            <a:avLst/>
          </a:prstGeom>
        </p:spPr>
      </p:pic>
      <p:pic>
        <p:nvPicPr>
          <p:cNvPr id="19" name="x2">
            <a:extLst>
              <a:ext uri="{FF2B5EF4-FFF2-40B4-BE49-F238E27FC236}">
                <a16:creationId xmlns:a16="http://schemas.microsoft.com/office/drawing/2014/main" id="{9DF43D86-A2BA-4929-BAF5-C94EDCC377F7}"/>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2" y="2095490"/>
            <a:ext cx="438641" cy="516108"/>
          </a:xfrm>
          <a:prstGeom prst="rect">
            <a:avLst/>
          </a:prstGeom>
        </p:spPr>
      </p:pic>
      <p:pic>
        <p:nvPicPr>
          <p:cNvPr id="20" name="x2">
            <a:extLst>
              <a:ext uri="{FF2B5EF4-FFF2-40B4-BE49-F238E27FC236}">
                <a16:creationId xmlns:a16="http://schemas.microsoft.com/office/drawing/2014/main" id="{88855074-0C1A-43F5-B093-1DE01A973C2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2" y="4351949"/>
            <a:ext cx="438641" cy="516108"/>
          </a:xfrm>
          <a:prstGeom prst="rect">
            <a:avLst/>
          </a:prstGeom>
        </p:spPr>
      </p:pic>
      <p:pic>
        <p:nvPicPr>
          <p:cNvPr id="21" name="x2">
            <a:extLst>
              <a:ext uri="{FF2B5EF4-FFF2-40B4-BE49-F238E27FC236}">
                <a16:creationId xmlns:a16="http://schemas.microsoft.com/office/drawing/2014/main" id="{29A6E1D8-D5A2-4807-8FE0-72B4A07D66B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2" y="5486894"/>
            <a:ext cx="438641" cy="516108"/>
          </a:xfrm>
          <a:prstGeom prst="rect">
            <a:avLst/>
          </a:prstGeom>
        </p:spPr>
      </p:pic>
    </p:spTree>
    <p:custDataLst>
      <p:tags r:id="rId1"/>
    </p:custDataLst>
    <p:extLst>
      <p:ext uri="{BB962C8B-B14F-4D97-AF65-F5344CB8AC3E}">
        <p14:creationId xmlns:p14="http://schemas.microsoft.com/office/powerpoint/2010/main" val="3454760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2"/>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24" restart="whenNotActive" fill="hold" evtFilter="cancelBubble" nodeType="interactiveSeq">
                <p:stCondLst>
                  <p:cond evt="onClick" delay="0">
                    <p:tgtEl>
                      <p:spTgt spid="13"/>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500" fill="hold"/>
                                        <p:tgtEl>
                                          <p:spTgt spid="13"/>
                                        </p:tgtEl>
                                        <p:attrNameLst>
                                          <p:attrName>style.color</p:attrName>
                                        </p:attrNameLst>
                                      </p:cBhvr>
                                      <p:to>
                                        <a:srgbClr val="00B050"/>
                                      </p:to>
                                    </p:animClr>
                                  </p:childTnLst>
                                </p:cTn>
                              </p:par>
                            </p:childTnLst>
                          </p:cTn>
                        </p:par>
                      </p:childTnLst>
                    </p:cTn>
                  </p:par>
                </p:childTnLst>
              </p:cTn>
              <p:nextCondLst>
                <p:cond evt="onClick" delay="0">
                  <p:tgtEl>
                    <p:spTgt spid="13"/>
                  </p:tgtEl>
                </p:cond>
              </p:nextCondLst>
            </p:seq>
            <p:seq concurrent="1" nextAc="seek">
              <p:cTn id="31" restart="whenNotActive" fill="hold" evtFilter="cancelBubble" nodeType="interactiveSeq">
                <p:stCondLst>
                  <p:cond evt="onClick" delay="0">
                    <p:tgtEl>
                      <p:spTgt spid="15"/>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36" restart="whenNotActive" fill="hold" evtFilter="cancelBubble" nodeType="interactiveSeq">
                <p:stCondLst>
                  <p:cond evt="onClick" delay="0">
                    <p:tgtEl>
                      <p:spTgt spid="17"/>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childTnLst>
        </p:cTn>
      </p:par>
    </p:tnLst>
    <p:bldLst>
      <p:bldP spid="12" grpId="0"/>
      <p:bldP spid="13" grpId="0"/>
      <p:bldP spid="13" grpId="1"/>
      <p:bldP spid="15" grpId="0"/>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F02B959-192B-4E30-A1EA-BE9467E26A4E}"/>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7" name="Title 1">
            <a:extLst>
              <a:ext uri="{FF2B5EF4-FFF2-40B4-BE49-F238E27FC236}">
                <a16:creationId xmlns:a16="http://schemas.microsoft.com/office/drawing/2014/main" id="{17B1301C-2B73-454D-87D6-85E23EA7AFBA}"/>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8" name="Rectangle 7">
            <a:extLst>
              <a:ext uri="{FF2B5EF4-FFF2-40B4-BE49-F238E27FC236}">
                <a16:creationId xmlns:a16="http://schemas.microsoft.com/office/drawing/2014/main" id="{BEBBDFC2-0457-49E6-98EF-830D70FD9B91}"/>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C2E7E56-C514-4B53-BD55-94E6AEBAB98B}"/>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أُرَتِّبُ مَراحِلَ دُخولِ عادِلٍ الْمَغارَةَ حَسْبَ تَرْتيبِ تَسَلْسُلِها في النَّصِّ:</a:t>
            </a:r>
          </a:p>
        </p:txBody>
      </p:sp>
      <p:sp>
        <p:nvSpPr>
          <p:cNvPr id="14" name="ans2">
            <a:extLst>
              <a:ext uri="{FF2B5EF4-FFF2-40B4-BE49-F238E27FC236}">
                <a16:creationId xmlns:a16="http://schemas.microsoft.com/office/drawing/2014/main" id="{CE75E377-1629-4092-A958-E41434693725}"/>
              </a:ext>
            </a:extLst>
          </p:cNvPr>
          <p:cNvSpPr txBox="1"/>
          <p:nvPr/>
        </p:nvSpPr>
        <p:spPr>
          <a:xfrm>
            <a:off x="406627" y="3190717"/>
            <a:ext cx="11049003" cy="2300630"/>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1- الِاسْتِلْقاءُ أَمامَ بابِها </a:t>
            </a:r>
          </a:p>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2– الِاسْتِماعُ إِلى ساعَةٍ غَريبَةٍ </a:t>
            </a:r>
          </a:p>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3– اِنْزِياحُ الصَّخْرَةِ</a:t>
            </a:r>
          </a:p>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4 – الْمُغادَرَةُ قَبْلَ الدَّقَّةِ الْأَخيرَةِ.</a:t>
            </a:r>
          </a:p>
        </p:txBody>
      </p:sp>
      <p:sp>
        <p:nvSpPr>
          <p:cNvPr id="17" name="ans4">
            <a:extLst>
              <a:ext uri="{FF2B5EF4-FFF2-40B4-BE49-F238E27FC236}">
                <a16:creationId xmlns:a16="http://schemas.microsoft.com/office/drawing/2014/main" id="{7A008261-1110-4E39-9EC2-ED627AAC7776}"/>
              </a:ext>
            </a:extLst>
          </p:cNvPr>
          <p:cNvSpPr txBox="1"/>
          <p:nvPr/>
        </p:nvSpPr>
        <p:spPr>
          <a:xfrm>
            <a:off x="736370" y="1574798"/>
            <a:ext cx="11049003" cy="1132105"/>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endPar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endParaRPr>
          </a:p>
          <a:p>
            <a:pPr marL="0" lvl="1" algn="r" rtl="1">
              <a:lnSpc>
                <a:spcPct val="90000"/>
              </a:lnSpc>
              <a:spcBef>
                <a:spcPts val="500"/>
              </a:spcBef>
              <a:spcAft>
                <a:spcPts val="600"/>
              </a:spcAft>
              <a:buClr>
                <a:schemeClr val="accent5">
                  <a:lumMod val="75000"/>
                </a:schemeClr>
              </a:buClr>
              <a:buSzPct val="80000"/>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الْمُغادَرَةُ قَبْلَ الدَّقَّةِ الْأَخيرَةِ– الِاسْتِماعُ إِلى ساعَةٍ غَريبَةٍ – اِنْزِياحُ الصَّخْرَةِ – الِاسْتِلْقاءُ أَمامَ بابِها.</a:t>
            </a:r>
          </a:p>
        </p:txBody>
      </p:sp>
    </p:spTree>
    <p:custDataLst>
      <p:tags r:id="rId1"/>
    </p:custDataLst>
    <p:extLst>
      <p:ext uri="{BB962C8B-B14F-4D97-AF65-F5344CB8AC3E}">
        <p14:creationId xmlns:p14="http://schemas.microsoft.com/office/powerpoint/2010/main" val="3272519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14"/>
                    </p:tgtEl>
                  </p:cond>
                </p:stCondLst>
                <p:endSync evt="end" delay="0">
                  <p:rtn val="all"/>
                </p:endSync>
                <p:childTnLst>
                  <p:par>
                    <p:cTn id="12" fill="hold">
                      <p:stCondLst>
                        <p:cond delay="0"/>
                      </p:stCondLst>
                      <p:childTnLst>
                        <p:par>
                          <p:cTn id="13" fill="hold">
                            <p:stCondLst>
                              <p:cond delay="0"/>
                            </p:stCondLst>
                            <p:childTnLst>
                              <p:par>
                                <p:cTn id="14" presetID="3" presetClass="emph" presetSubtype="2" fill="hold" grpId="1" nodeType="withEffect">
                                  <p:stCondLst>
                                    <p:cond delay="0"/>
                                  </p:stCondLst>
                                  <p:childTnLst>
                                    <p:animClr clrSpc="rgb" dir="cw">
                                      <p:cBhvr override="childStyle">
                                        <p:cTn id="15" dur="500" fill="hold"/>
                                        <p:tgtEl>
                                          <p:spTgt spid="14"/>
                                        </p:tgtEl>
                                        <p:attrNameLst>
                                          <p:attrName>style.color</p:attrName>
                                        </p:attrNameLst>
                                      </p:cBhvr>
                                      <p:to>
                                        <a:srgbClr val="00B050"/>
                                      </p:to>
                                    </p:animClr>
                                  </p:childTnLst>
                                </p:cTn>
                              </p:par>
                            </p:childTnLst>
                          </p:cTn>
                        </p:par>
                      </p:childTnLst>
                    </p:cTn>
                  </p:par>
                </p:childTnLst>
              </p:cTn>
              <p:nextCondLst>
                <p:cond evt="onClick" delay="0">
                  <p:tgtEl>
                    <p:spTgt spid="14"/>
                  </p:tgtEl>
                </p:cond>
              </p:nextCondLst>
            </p:seq>
          </p:childTnLst>
        </p:cTn>
      </p:par>
    </p:tnLst>
    <p:bldLst>
      <p:bldP spid="14" grpId="0"/>
      <p:bldP spid="14" grpId="1"/>
      <p:bldP spid="1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71894A68-3B23-4C9E-A33A-81005EC567BF}"/>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Title 1">
            <a:extLst>
              <a:ext uri="{FF2B5EF4-FFF2-40B4-BE49-F238E27FC236}">
                <a16:creationId xmlns:a16="http://schemas.microsoft.com/office/drawing/2014/main" id="{0B132485-D15F-4990-948A-16AC437ABC90}"/>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0" name="Rectangle 9">
            <a:extLst>
              <a:ext uri="{FF2B5EF4-FFF2-40B4-BE49-F238E27FC236}">
                <a16:creationId xmlns:a16="http://schemas.microsoft.com/office/drawing/2014/main" id="{90E53D22-1EFC-4F4E-9A65-D7D2CA96F37F}"/>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36C4471-A924-42B3-B87A-7B9E6C0F9BD6}"/>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مَنِ الْمُتَكَلِّمُ في جُمْلَةِ "أَسْرِعْ يا عادِلُ سَتُصْبِحُ غَنِيًّا"؟</a:t>
            </a:r>
          </a:p>
        </p:txBody>
      </p:sp>
      <p:sp>
        <p:nvSpPr>
          <p:cNvPr id="12" name="ans1">
            <a:extLst>
              <a:ext uri="{FF2B5EF4-FFF2-40B4-BE49-F238E27FC236}">
                <a16:creationId xmlns:a16="http://schemas.microsoft.com/office/drawing/2014/main" id="{22051AFF-D21E-4EC4-9681-4BF6177E1DF9}"/>
              </a:ext>
            </a:extLst>
          </p:cNvPr>
          <p:cNvSpPr txBox="1"/>
          <p:nvPr/>
        </p:nvSpPr>
        <p:spPr>
          <a:xfrm>
            <a:off x="7069873" y="1932982"/>
            <a:ext cx="4588730"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الزَّبائِنُ هُمُ الْمُتَكَلِّمونَ.</a:t>
            </a:r>
          </a:p>
        </p:txBody>
      </p:sp>
      <p:sp>
        <p:nvSpPr>
          <p:cNvPr id="13" name="ans2">
            <a:extLst>
              <a:ext uri="{FF2B5EF4-FFF2-40B4-BE49-F238E27FC236}">
                <a16:creationId xmlns:a16="http://schemas.microsoft.com/office/drawing/2014/main" id="{28F9FD9A-EE82-4C75-AADA-69EDADD1531F}"/>
              </a:ext>
            </a:extLst>
          </p:cNvPr>
          <p:cNvSpPr txBox="1"/>
          <p:nvPr/>
        </p:nvSpPr>
        <p:spPr>
          <a:xfrm>
            <a:off x="7069873" y="3058577"/>
            <a:ext cx="4588730"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جَنَباتُ الْوادي هِيَ الْمُتَكَلِّمَةُ.</a:t>
            </a:r>
          </a:p>
        </p:txBody>
      </p:sp>
      <p:sp>
        <p:nvSpPr>
          <p:cNvPr id="15" name="ans3">
            <a:extLst>
              <a:ext uri="{FF2B5EF4-FFF2-40B4-BE49-F238E27FC236}">
                <a16:creationId xmlns:a16="http://schemas.microsoft.com/office/drawing/2014/main" id="{A21684E9-D345-4DD0-9D20-76E9FDDD0AD5}"/>
              </a:ext>
            </a:extLst>
          </p:cNvPr>
          <p:cNvSpPr txBox="1"/>
          <p:nvPr/>
        </p:nvSpPr>
        <p:spPr>
          <a:xfrm>
            <a:off x="7069873" y="4184172"/>
            <a:ext cx="4588730"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الْعَجوزُ هُوَ الْمُتَكَلِّمُ.</a:t>
            </a:r>
          </a:p>
        </p:txBody>
      </p:sp>
      <p:sp>
        <p:nvSpPr>
          <p:cNvPr id="17" name="ans4">
            <a:extLst>
              <a:ext uri="{FF2B5EF4-FFF2-40B4-BE49-F238E27FC236}">
                <a16:creationId xmlns:a16="http://schemas.microsoft.com/office/drawing/2014/main" id="{0CA19D77-0B9A-49C2-8DA3-09BA846013AE}"/>
              </a:ext>
            </a:extLst>
          </p:cNvPr>
          <p:cNvSpPr txBox="1"/>
          <p:nvPr/>
        </p:nvSpPr>
        <p:spPr>
          <a:xfrm>
            <a:off x="7069873" y="5309766"/>
            <a:ext cx="4588730"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عادِلٌ نَفْسُهُ هُوَ الْمُتَكَلِّمُ.  </a:t>
            </a:r>
          </a:p>
        </p:txBody>
      </p:sp>
      <p:pic>
        <p:nvPicPr>
          <p:cNvPr id="19" name="true">
            <a:extLst>
              <a:ext uri="{FF2B5EF4-FFF2-40B4-BE49-F238E27FC236}">
                <a16:creationId xmlns:a16="http://schemas.microsoft.com/office/drawing/2014/main" id="{511E4E88-7EE3-4C9D-8893-F827FAACA6C2}"/>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255562" y="5319509"/>
            <a:ext cx="529811" cy="491280"/>
          </a:xfrm>
          <a:prstGeom prst="rect">
            <a:avLst/>
          </a:prstGeom>
        </p:spPr>
      </p:pic>
      <p:pic>
        <p:nvPicPr>
          <p:cNvPr id="20" name="x2">
            <a:extLst>
              <a:ext uri="{FF2B5EF4-FFF2-40B4-BE49-F238E27FC236}">
                <a16:creationId xmlns:a16="http://schemas.microsoft.com/office/drawing/2014/main" id="{FBE544DF-6EC6-4956-B8C0-DCD8DC213FF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2" y="3179786"/>
            <a:ext cx="438641" cy="516108"/>
          </a:xfrm>
          <a:prstGeom prst="rect">
            <a:avLst/>
          </a:prstGeom>
        </p:spPr>
      </p:pic>
      <p:pic>
        <p:nvPicPr>
          <p:cNvPr id="21" name="x2">
            <a:extLst>
              <a:ext uri="{FF2B5EF4-FFF2-40B4-BE49-F238E27FC236}">
                <a16:creationId xmlns:a16="http://schemas.microsoft.com/office/drawing/2014/main" id="{5A68E8DE-826B-4357-8510-9C286AC9782B}"/>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2" y="4296194"/>
            <a:ext cx="438641" cy="516108"/>
          </a:xfrm>
          <a:prstGeom prst="rect">
            <a:avLst/>
          </a:prstGeom>
        </p:spPr>
      </p:pic>
      <p:pic>
        <p:nvPicPr>
          <p:cNvPr id="22" name="x2">
            <a:extLst>
              <a:ext uri="{FF2B5EF4-FFF2-40B4-BE49-F238E27FC236}">
                <a16:creationId xmlns:a16="http://schemas.microsoft.com/office/drawing/2014/main" id="{0B8F88F0-25E7-4903-90BF-15F945F9A8A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2" y="2057656"/>
            <a:ext cx="438641" cy="516108"/>
          </a:xfrm>
          <a:prstGeom prst="rect">
            <a:avLst/>
          </a:prstGeom>
        </p:spPr>
      </p:pic>
    </p:spTree>
    <p:custDataLst>
      <p:tags r:id="rId1"/>
    </p:custDataLst>
    <p:extLst>
      <p:ext uri="{BB962C8B-B14F-4D97-AF65-F5344CB8AC3E}">
        <p14:creationId xmlns:p14="http://schemas.microsoft.com/office/powerpoint/2010/main" val="1524085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3"/>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8" restart="whenNotActive" fill="hold" evtFilter="cancelBubble" nodeType="interactiveSeq">
                <p:stCondLst>
                  <p:cond evt="onClick" delay="0">
                    <p:tgtEl>
                      <p:spTgt spid="15"/>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33" restart="whenNotActive" fill="hold" evtFilter="cancelBubble" nodeType="interactiveSeq">
                <p:stCondLst>
                  <p:cond evt="onClick" delay="0">
                    <p:tgtEl>
                      <p:spTgt spid="17"/>
                    </p:tgtEl>
                  </p:cond>
                </p:stCondLst>
                <p:endSync evt="end" delay="0">
                  <p:rtn val="all"/>
                </p:endSync>
                <p:childTnLst>
                  <p:par>
                    <p:cTn id="34" fill="hold">
                      <p:stCondLst>
                        <p:cond delay="0"/>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9"/>
                                        </p:tgtEl>
                                        <p:attrNameLst>
                                          <p:attrName>style.visibility</p:attrName>
                                        </p:attrNameLst>
                                      </p:cBhvr>
                                      <p:to>
                                        <p:strVal val="visible"/>
                                      </p:to>
                                    </p:set>
                                  </p:childTnLst>
                                </p:cTn>
                              </p:par>
                              <p:par>
                                <p:cTn id="38" presetID="3" presetClass="emph" presetSubtype="2" fill="hold" grpId="1" nodeType="withEffect">
                                  <p:stCondLst>
                                    <p:cond delay="0"/>
                                  </p:stCondLst>
                                  <p:childTnLst>
                                    <p:animClr clrSpc="rgb" dir="cw">
                                      <p:cBhvr override="childStyle">
                                        <p:cTn id="39" dur="500" fill="hold"/>
                                        <p:tgtEl>
                                          <p:spTgt spid="17"/>
                                        </p:tgtEl>
                                        <p:attrNameLst>
                                          <p:attrName>style.color</p:attrName>
                                        </p:attrNameLst>
                                      </p:cBhvr>
                                      <p:to>
                                        <a:srgbClr val="00B050"/>
                                      </p:to>
                                    </p:animClr>
                                  </p:childTnLst>
                                </p:cTn>
                              </p:par>
                            </p:childTnLst>
                          </p:cTn>
                        </p:par>
                      </p:childTnLst>
                    </p:cTn>
                  </p:par>
                </p:childTnLst>
              </p:cTn>
              <p:nextCondLst>
                <p:cond evt="onClick" delay="0">
                  <p:tgtEl>
                    <p:spTgt spid="17"/>
                  </p:tgtEl>
                </p:cond>
              </p:nextCondLst>
            </p:seq>
          </p:childTnLst>
        </p:cTn>
      </p:par>
    </p:tnLst>
    <p:bldLst>
      <p:bldP spid="12" grpId="0"/>
      <p:bldP spid="13" grpId="0"/>
      <p:bldP spid="15" grpId="0"/>
      <p:bldP spid="17" grpId="0"/>
      <p:bldP spid="17"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6">
            <a:extLst>
              <a:ext uri="{FF2B5EF4-FFF2-40B4-BE49-F238E27FC236}">
                <a16:creationId xmlns:a16="http://schemas.microsoft.com/office/drawing/2014/main" id="{5B68DB5D-69DA-419C-8C19-AF9A6A14DD1C}"/>
              </a:ext>
            </a:extLst>
          </p:cNvPr>
          <p:cNvSpPr>
            <a:spLocks noChangeArrowheads="1"/>
          </p:cNvSpPr>
          <p:nvPr/>
        </p:nvSpPr>
        <p:spPr bwMode="gray">
          <a:xfrm>
            <a:off x="3348444" y="4262613"/>
            <a:ext cx="5495109" cy="1968007"/>
          </a:xfrm>
          <a:custGeom>
            <a:avLst/>
            <a:gdLst>
              <a:gd name="connsiteX0" fmla="*/ 0 w 5495109"/>
              <a:gd name="connsiteY0" fmla="*/ 0 h 1968007"/>
              <a:gd name="connsiteX1" fmla="*/ 576986 w 5495109"/>
              <a:gd name="connsiteY1" fmla="*/ 0 h 1968007"/>
              <a:gd name="connsiteX2" fmla="*/ 1318826 w 5495109"/>
              <a:gd name="connsiteY2" fmla="*/ 0 h 1968007"/>
              <a:gd name="connsiteX3" fmla="*/ 2005715 w 5495109"/>
              <a:gd name="connsiteY3" fmla="*/ 0 h 1968007"/>
              <a:gd name="connsiteX4" fmla="*/ 2582701 w 5495109"/>
              <a:gd name="connsiteY4" fmla="*/ 0 h 1968007"/>
              <a:gd name="connsiteX5" fmla="*/ 3159688 w 5495109"/>
              <a:gd name="connsiteY5" fmla="*/ 0 h 1968007"/>
              <a:gd name="connsiteX6" fmla="*/ 3956478 w 5495109"/>
              <a:gd name="connsiteY6" fmla="*/ 0 h 1968007"/>
              <a:gd name="connsiteX7" fmla="*/ 4533465 w 5495109"/>
              <a:gd name="connsiteY7" fmla="*/ 0 h 1968007"/>
              <a:gd name="connsiteX8" fmla="*/ 5495109 w 5495109"/>
              <a:gd name="connsiteY8" fmla="*/ 0 h 1968007"/>
              <a:gd name="connsiteX9" fmla="*/ 5495109 w 5495109"/>
              <a:gd name="connsiteY9" fmla="*/ 695362 h 1968007"/>
              <a:gd name="connsiteX10" fmla="*/ 5495109 w 5495109"/>
              <a:gd name="connsiteY10" fmla="*/ 1331685 h 1968007"/>
              <a:gd name="connsiteX11" fmla="*/ 5495109 w 5495109"/>
              <a:gd name="connsiteY11" fmla="*/ 1968007 h 1968007"/>
              <a:gd name="connsiteX12" fmla="*/ 4698318 w 5495109"/>
              <a:gd name="connsiteY12" fmla="*/ 1968007 h 1968007"/>
              <a:gd name="connsiteX13" fmla="*/ 3901527 w 5495109"/>
              <a:gd name="connsiteY13" fmla="*/ 1968007 h 1968007"/>
              <a:gd name="connsiteX14" fmla="*/ 3324541 w 5495109"/>
              <a:gd name="connsiteY14" fmla="*/ 1968007 h 1968007"/>
              <a:gd name="connsiteX15" fmla="*/ 2582701 w 5495109"/>
              <a:gd name="connsiteY15" fmla="*/ 1968007 h 1968007"/>
              <a:gd name="connsiteX16" fmla="*/ 1950764 w 5495109"/>
              <a:gd name="connsiteY16" fmla="*/ 1968007 h 1968007"/>
              <a:gd name="connsiteX17" fmla="*/ 1153973 w 5495109"/>
              <a:gd name="connsiteY17" fmla="*/ 1968007 h 1968007"/>
              <a:gd name="connsiteX18" fmla="*/ 0 w 5495109"/>
              <a:gd name="connsiteY18" fmla="*/ 1968007 h 1968007"/>
              <a:gd name="connsiteX19" fmla="*/ 0 w 5495109"/>
              <a:gd name="connsiteY19" fmla="*/ 1312005 h 1968007"/>
              <a:gd name="connsiteX20" fmla="*/ 0 w 5495109"/>
              <a:gd name="connsiteY20" fmla="*/ 715043 h 1968007"/>
              <a:gd name="connsiteX21" fmla="*/ 0 w 5495109"/>
              <a:gd name="connsiteY21" fmla="*/ 0 h 1968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495109" h="1968007" fill="none" extrusionOk="0">
                <a:moveTo>
                  <a:pt x="0" y="0"/>
                </a:moveTo>
                <a:cubicBezTo>
                  <a:pt x="161906" y="26561"/>
                  <a:pt x="382616" y="-12185"/>
                  <a:pt x="576986" y="0"/>
                </a:cubicBezTo>
                <a:cubicBezTo>
                  <a:pt x="771356" y="12185"/>
                  <a:pt x="1007002" y="1155"/>
                  <a:pt x="1318826" y="0"/>
                </a:cubicBezTo>
                <a:cubicBezTo>
                  <a:pt x="1630650" y="-1155"/>
                  <a:pt x="1784061" y="-2424"/>
                  <a:pt x="2005715" y="0"/>
                </a:cubicBezTo>
                <a:cubicBezTo>
                  <a:pt x="2227369" y="2424"/>
                  <a:pt x="2406306" y="6332"/>
                  <a:pt x="2582701" y="0"/>
                </a:cubicBezTo>
                <a:cubicBezTo>
                  <a:pt x="2759096" y="-6332"/>
                  <a:pt x="2969124" y="-27040"/>
                  <a:pt x="3159688" y="0"/>
                </a:cubicBezTo>
                <a:cubicBezTo>
                  <a:pt x="3350252" y="27040"/>
                  <a:pt x="3569903" y="33217"/>
                  <a:pt x="3956478" y="0"/>
                </a:cubicBezTo>
                <a:cubicBezTo>
                  <a:pt x="4343053" y="-33217"/>
                  <a:pt x="4319247" y="-4520"/>
                  <a:pt x="4533465" y="0"/>
                </a:cubicBezTo>
                <a:cubicBezTo>
                  <a:pt x="4747683" y="4520"/>
                  <a:pt x="5068082" y="7969"/>
                  <a:pt x="5495109" y="0"/>
                </a:cubicBezTo>
                <a:cubicBezTo>
                  <a:pt x="5506329" y="271261"/>
                  <a:pt x="5469967" y="370403"/>
                  <a:pt x="5495109" y="695362"/>
                </a:cubicBezTo>
                <a:cubicBezTo>
                  <a:pt x="5520251" y="1020321"/>
                  <a:pt x="5498738" y="1094384"/>
                  <a:pt x="5495109" y="1331685"/>
                </a:cubicBezTo>
                <a:cubicBezTo>
                  <a:pt x="5491480" y="1568986"/>
                  <a:pt x="5519942" y="1659631"/>
                  <a:pt x="5495109" y="1968007"/>
                </a:cubicBezTo>
                <a:cubicBezTo>
                  <a:pt x="5258750" y="1931920"/>
                  <a:pt x="4903485" y="1977057"/>
                  <a:pt x="4698318" y="1968007"/>
                </a:cubicBezTo>
                <a:cubicBezTo>
                  <a:pt x="4493151" y="1958957"/>
                  <a:pt x="4070665" y="1940999"/>
                  <a:pt x="3901527" y="1968007"/>
                </a:cubicBezTo>
                <a:cubicBezTo>
                  <a:pt x="3732389" y="1995015"/>
                  <a:pt x="3510138" y="1980201"/>
                  <a:pt x="3324541" y="1968007"/>
                </a:cubicBezTo>
                <a:cubicBezTo>
                  <a:pt x="3138944" y="1955813"/>
                  <a:pt x="2907620" y="1985009"/>
                  <a:pt x="2582701" y="1968007"/>
                </a:cubicBezTo>
                <a:cubicBezTo>
                  <a:pt x="2257782" y="1951005"/>
                  <a:pt x="2082427" y="1966246"/>
                  <a:pt x="1950764" y="1968007"/>
                </a:cubicBezTo>
                <a:cubicBezTo>
                  <a:pt x="1819101" y="1969768"/>
                  <a:pt x="1490073" y="1951406"/>
                  <a:pt x="1153973" y="1968007"/>
                </a:cubicBezTo>
                <a:cubicBezTo>
                  <a:pt x="817873" y="1984608"/>
                  <a:pt x="420923" y="1919029"/>
                  <a:pt x="0" y="1968007"/>
                </a:cubicBezTo>
                <a:cubicBezTo>
                  <a:pt x="-701" y="1766882"/>
                  <a:pt x="-5267" y="1527082"/>
                  <a:pt x="0" y="1312005"/>
                </a:cubicBezTo>
                <a:cubicBezTo>
                  <a:pt x="5267" y="1096928"/>
                  <a:pt x="-25873" y="929186"/>
                  <a:pt x="0" y="715043"/>
                </a:cubicBezTo>
                <a:cubicBezTo>
                  <a:pt x="25873" y="500900"/>
                  <a:pt x="19667" y="243201"/>
                  <a:pt x="0" y="0"/>
                </a:cubicBezTo>
                <a:close/>
              </a:path>
              <a:path w="5495109" h="1968007" stroke="0" extrusionOk="0">
                <a:moveTo>
                  <a:pt x="0" y="0"/>
                </a:moveTo>
                <a:cubicBezTo>
                  <a:pt x="233423" y="-28870"/>
                  <a:pt x="353550" y="-27744"/>
                  <a:pt x="686889" y="0"/>
                </a:cubicBezTo>
                <a:cubicBezTo>
                  <a:pt x="1020228" y="27744"/>
                  <a:pt x="1215930" y="28537"/>
                  <a:pt x="1373777" y="0"/>
                </a:cubicBezTo>
                <a:cubicBezTo>
                  <a:pt x="1531624" y="-28537"/>
                  <a:pt x="1749387" y="1447"/>
                  <a:pt x="1895813" y="0"/>
                </a:cubicBezTo>
                <a:cubicBezTo>
                  <a:pt x="2042239" y="-1447"/>
                  <a:pt x="2424759" y="7185"/>
                  <a:pt x="2637652" y="0"/>
                </a:cubicBezTo>
                <a:cubicBezTo>
                  <a:pt x="2850545" y="-7185"/>
                  <a:pt x="3100968" y="12408"/>
                  <a:pt x="3434443" y="0"/>
                </a:cubicBezTo>
                <a:cubicBezTo>
                  <a:pt x="3767918" y="-12408"/>
                  <a:pt x="3700480" y="23148"/>
                  <a:pt x="3956478" y="0"/>
                </a:cubicBezTo>
                <a:cubicBezTo>
                  <a:pt x="4212476" y="-23148"/>
                  <a:pt x="4240674" y="19705"/>
                  <a:pt x="4478514" y="0"/>
                </a:cubicBezTo>
                <a:cubicBezTo>
                  <a:pt x="4716354" y="-19705"/>
                  <a:pt x="5014282" y="-42384"/>
                  <a:pt x="5495109" y="0"/>
                </a:cubicBezTo>
                <a:cubicBezTo>
                  <a:pt x="5513941" y="302583"/>
                  <a:pt x="5479579" y="451523"/>
                  <a:pt x="5495109" y="636322"/>
                </a:cubicBezTo>
                <a:cubicBezTo>
                  <a:pt x="5510639" y="821121"/>
                  <a:pt x="5468050" y="1110280"/>
                  <a:pt x="5495109" y="1292325"/>
                </a:cubicBezTo>
                <a:cubicBezTo>
                  <a:pt x="5522168" y="1474370"/>
                  <a:pt x="5483346" y="1748800"/>
                  <a:pt x="5495109" y="1968007"/>
                </a:cubicBezTo>
                <a:cubicBezTo>
                  <a:pt x="5298226" y="1957785"/>
                  <a:pt x="5139211" y="1961165"/>
                  <a:pt x="4863171" y="1968007"/>
                </a:cubicBezTo>
                <a:cubicBezTo>
                  <a:pt x="4587131" y="1974849"/>
                  <a:pt x="4475603" y="1967477"/>
                  <a:pt x="4176283" y="1968007"/>
                </a:cubicBezTo>
                <a:cubicBezTo>
                  <a:pt x="3876963" y="1968537"/>
                  <a:pt x="3770754" y="1987991"/>
                  <a:pt x="3544345" y="1968007"/>
                </a:cubicBezTo>
                <a:cubicBezTo>
                  <a:pt x="3317936" y="1948023"/>
                  <a:pt x="3147333" y="1953732"/>
                  <a:pt x="2967359" y="1968007"/>
                </a:cubicBezTo>
                <a:cubicBezTo>
                  <a:pt x="2787385" y="1982282"/>
                  <a:pt x="2606415" y="1984818"/>
                  <a:pt x="2335421" y="1968007"/>
                </a:cubicBezTo>
                <a:cubicBezTo>
                  <a:pt x="2064427" y="1951196"/>
                  <a:pt x="1963903" y="1951702"/>
                  <a:pt x="1593582" y="1968007"/>
                </a:cubicBezTo>
                <a:cubicBezTo>
                  <a:pt x="1223261" y="1984312"/>
                  <a:pt x="1234818" y="1961233"/>
                  <a:pt x="961644" y="1968007"/>
                </a:cubicBezTo>
                <a:cubicBezTo>
                  <a:pt x="688470" y="1974781"/>
                  <a:pt x="475392" y="1930313"/>
                  <a:pt x="0" y="1968007"/>
                </a:cubicBezTo>
                <a:cubicBezTo>
                  <a:pt x="-15062" y="1702141"/>
                  <a:pt x="-19483" y="1618523"/>
                  <a:pt x="0" y="1312005"/>
                </a:cubicBezTo>
                <a:cubicBezTo>
                  <a:pt x="19483" y="1005487"/>
                  <a:pt x="7905" y="926706"/>
                  <a:pt x="0" y="695362"/>
                </a:cubicBezTo>
                <a:cubicBezTo>
                  <a:pt x="-7905" y="464018"/>
                  <a:pt x="11302" y="323704"/>
                  <a:pt x="0" y="0"/>
                </a:cubicBezTo>
                <a:close/>
              </a:path>
            </a:pathLst>
          </a:custGeom>
          <a:solidFill>
            <a:schemeClr val="accent5">
              <a:lumMod val="20000"/>
              <a:lumOff val="80000"/>
            </a:schemeClr>
          </a:solidFill>
          <a:ln w="9525">
            <a:solidFill>
              <a:schemeClr val="accent5">
                <a:lumMod val="40000"/>
                <a:lumOff val="60000"/>
              </a:schemeClr>
            </a:solidFill>
            <a:miter lim="800000"/>
            <a:headEnd/>
            <a:tailEnd/>
            <a:extLst>
              <a:ext uri="{C807C97D-BFC1-408E-A445-0C87EB9F89A2}">
                <ask:lineSketchStyleProps xmlns:ask="http://schemas.microsoft.com/office/drawing/2018/sketchyshapes" sd="3618615166">
                  <a:prstGeom prst="rect">
                    <a:avLst/>
                  </a:prstGeom>
                  <ask:type>
                    <ask:lineSketchFreehand/>
                  </ask:type>
                </ask:lineSketchStyleProps>
              </a:ext>
            </a:extLst>
          </a:ln>
          <a:effectLst>
            <a:outerShdw blurRad="50800" dist="38100" dir="5400000" algn="t" rotWithShape="0">
              <a:prstClr val="black">
                <a:alpha val="40000"/>
              </a:prstClr>
            </a:outerShdw>
          </a:effectLst>
        </p:spPr>
        <p:txBody>
          <a:bodyPr lIns="72000" tIns="36000" rIns="72000" bIns="36000" anchor="ctr"/>
          <a:lstStyle/>
          <a:p>
            <a:pPr marR="0" lvl="0" indent="0" algn="ctr" rtl="1" fontAlgn="auto">
              <a:lnSpc>
                <a:spcPct val="100000"/>
              </a:lnSpc>
              <a:spcBef>
                <a:spcPts val="0"/>
              </a:spcBef>
              <a:spcAft>
                <a:spcPts val="0"/>
              </a:spcAft>
              <a:buClr>
                <a:schemeClr val="accent5">
                  <a:lumMod val="75000"/>
                </a:schemeClr>
              </a:buClr>
              <a:buSzPct val="90000"/>
              <a:buFontTx/>
              <a:buNone/>
              <a:tabLst/>
              <a:defRPr/>
            </a:pPr>
            <a:r>
              <a:rPr lang="ar-LB" sz="5400" dirty="0">
                <a:solidFill>
                  <a:schemeClr val="tx1">
                    <a:lumMod val="65000"/>
                    <a:lumOff val="35000"/>
                  </a:schemeClr>
                </a:solidFill>
                <a:latin typeface="Adobe Arabic" panose="02040503050201090203" pitchFamily="18" charset="-78"/>
                <a:cs typeface="Adobe Arabic" panose="02040503050201090203" pitchFamily="18" charset="-78"/>
              </a:rPr>
              <a:t>مُحادَثَةٌ تَمْهيدِيَّةٌ</a:t>
            </a:r>
          </a:p>
        </p:txBody>
      </p:sp>
      <p:pic>
        <p:nvPicPr>
          <p:cNvPr id="4" name="Picture 3">
            <a:extLst>
              <a:ext uri="{FF2B5EF4-FFF2-40B4-BE49-F238E27FC236}">
                <a16:creationId xmlns:a16="http://schemas.microsoft.com/office/drawing/2014/main" id="{2FCF2159-5B36-47F5-9D6B-F6AC5A46CB3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348444" y="523542"/>
            <a:ext cx="5495109" cy="3579051"/>
          </a:xfrm>
          <a:custGeom>
            <a:avLst/>
            <a:gdLst>
              <a:gd name="connsiteX0" fmla="*/ 0 w 5495109"/>
              <a:gd name="connsiteY0" fmla="*/ 0 h 3579051"/>
              <a:gd name="connsiteX1" fmla="*/ 796791 w 5495109"/>
              <a:gd name="connsiteY1" fmla="*/ 0 h 3579051"/>
              <a:gd name="connsiteX2" fmla="*/ 1318826 w 5495109"/>
              <a:gd name="connsiteY2" fmla="*/ 0 h 3579051"/>
              <a:gd name="connsiteX3" fmla="*/ 2060666 w 5495109"/>
              <a:gd name="connsiteY3" fmla="*/ 0 h 3579051"/>
              <a:gd name="connsiteX4" fmla="*/ 2747555 w 5495109"/>
              <a:gd name="connsiteY4" fmla="*/ 0 h 3579051"/>
              <a:gd name="connsiteX5" fmla="*/ 3544345 w 5495109"/>
              <a:gd name="connsiteY5" fmla="*/ 0 h 3579051"/>
              <a:gd name="connsiteX6" fmla="*/ 4121332 w 5495109"/>
              <a:gd name="connsiteY6" fmla="*/ 0 h 3579051"/>
              <a:gd name="connsiteX7" fmla="*/ 4753269 w 5495109"/>
              <a:gd name="connsiteY7" fmla="*/ 0 h 3579051"/>
              <a:gd name="connsiteX8" fmla="*/ 5495109 w 5495109"/>
              <a:gd name="connsiteY8" fmla="*/ 0 h 3579051"/>
              <a:gd name="connsiteX9" fmla="*/ 5495109 w 5495109"/>
              <a:gd name="connsiteY9" fmla="*/ 632299 h 3579051"/>
              <a:gd name="connsiteX10" fmla="*/ 5495109 w 5495109"/>
              <a:gd name="connsiteY10" fmla="*/ 1264598 h 3579051"/>
              <a:gd name="connsiteX11" fmla="*/ 5495109 w 5495109"/>
              <a:gd name="connsiteY11" fmla="*/ 1789526 h 3579051"/>
              <a:gd name="connsiteX12" fmla="*/ 5495109 w 5495109"/>
              <a:gd name="connsiteY12" fmla="*/ 2421825 h 3579051"/>
              <a:gd name="connsiteX13" fmla="*/ 5495109 w 5495109"/>
              <a:gd name="connsiteY13" fmla="*/ 2946752 h 3579051"/>
              <a:gd name="connsiteX14" fmla="*/ 5495109 w 5495109"/>
              <a:gd name="connsiteY14" fmla="*/ 3579051 h 3579051"/>
              <a:gd name="connsiteX15" fmla="*/ 4698318 w 5495109"/>
              <a:gd name="connsiteY15" fmla="*/ 3579051 h 3579051"/>
              <a:gd name="connsiteX16" fmla="*/ 4011430 w 5495109"/>
              <a:gd name="connsiteY16" fmla="*/ 3579051 h 3579051"/>
              <a:gd name="connsiteX17" fmla="*/ 3324541 w 5495109"/>
              <a:gd name="connsiteY17" fmla="*/ 3579051 h 3579051"/>
              <a:gd name="connsiteX18" fmla="*/ 2527750 w 5495109"/>
              <a:gd name="connsiteY18" fmla="*/ 3579051 h 3579051"/>
              <a:gd name="connsiteX19" fmla="*/ 1895813 w 5495109"/>
              <a:gd name="connsiteY19" fmla="*/ 3579051 h 3579051"/>
              <a:gd name="connsiteX20" fmla="*/ 1153973 w 5495109"/>
              <a:gd name="connsiteY20" fmla="*/ 3579051 h 3579051"/>
              <a:gd name="connsiteX21" fmla="*/ 0 w 5495109"/>
              <a:gd name="connsiteY21" fmla="*/ 3579051 h 3579051"/>
              <a:gd name="connsiteX22" fmla="*/ 0 w 5495109"/>
              <a:gd name="connsiteY22" fmla="*/ 3089914 h 3579051"/>
              <a:gd name="connsiteX23" fmla="*/ 0 w 5495109"/>
              <a:gd name="connsiteY23" fmla="*/ 2457615 h 3579051"/>
              <a:gd name="connsiteX24" fmla="*/ 0 w 5495109"/>
              <a:gd name="connsiteY24" fmla="*/ 1861107 h 3579051"/>
              <a:gd name="connsiteX25" fmla="*/ 0 w 5495109"/>
              <a:gd name="connsiteY25" fmla="*/ 1371970 h 3579051"/>
              <a:gd name="connsiteX26" fmla="*/ 0 w 5495109"/>
              <a:gd name="connsiteY26" fmla="*/ 811252 h 3579051"/>
              <a:gd name="connsiteX27" fmla="*/ 0 w 5495109"/>
              <a:gd name="connsiteY27" fmla="*/ 0 h 3579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495109" h="3579051" fill="none" extrusionOk="0">
                <a:moveTo>
                  <a:pt x="0" y="0"/>
                </a:moveTo>
                <a:cubicBezTo>
                  <a:pt x="179588" y="-3763"/>
                  <a:pt x="433978" y="-22795"/>
                  <a:pt x="796791" y="0"/>
                </a:cubicBezTo>
                <a:cubicBezTo>
                  <a:pt x="1159604" y="22795"/>
                  <a:pt x="1061623" y="-17514"/>
                  <a:pt x="1318826" y="0"/>
                </a:cubicBezTo>
                <a:cubicBezTo>
                  <a:pt x="1576030" y="17514"/>
                  <a:pt x="1908234" y="-24957"/>
                  <a:pt x="2060666" y="0"/>
                </a:cubicBezTo>
                <a:cubicBezTo>
                  <a:pt x="2213098" y="24957"/>
                  <a:pt x="2572109" y="1817"/>
                  <a:pt x="2747555" y="0"/>
                </a:cubicBezTo>
                <a:cubicBezTo>
                  <a:pt x="2923001" y="-1817"/>
                  <a:pt x="3207206" y="-22372"/>
                  <a:pt x="3544345" y="0"/>
                </a:cubicBezTo>
                <a:cubicBezTo>
                  <a:pt x="3881484" y="22372"/>
                  <a:pt x="3876931" y="9273"/>
                  <a:pt x="4121332" y="0"/>
                </a:cubicBezTo>
                <a:cubicBezTo>
                  <a:pt x="4365733" y="-9273"/>
                  <a:pt x="4532413" y="-25391"/>
                  <a:pt x="4753269" y="0"/>
                </a:cubicBezTo>
                <a:cubicBezTo>
                  <a:pt x="4974125" y="25391"/>
                  <a:pt x="5168279" y="26104"/>
                  <a:pt x="5495109" y="0"/>
                </a:cubicBezTo>
                <a:cubicBezTo>
                  <a:pt x="5483504" y="151286"/>
                  <a:pt x="5518655" y="323018"/>
                  <a:pt x="5495109" y="632299"/>
                </a:cubicBezTo>
                <a:cubicBezTo>
                  <a:pt x="5471563" y="941580"/>
                  <a:pt x="5523657" y="951427"/>
                  <a:pt x="5495109" y="1264598"/>
                </a:cubicBezTo>
                <a:cubicBezTo>
                  <a:pt x="5466561" y="1577769"/>
                  <a:pt x="5506494" y="1646541"/>
                  <a:pt x="5495109" y="1789526"/>
                </a:cubicBezTo>
                <a:cubicBezTo>
                  <a:pt x="5483724" y="1932511"/>
                  <a:pt x="5488722" y="2229961"/>
                  <a:pt x="5495109" y="2421825"/>
                </a:cubicBezTo>
                <a:cubicBezTo>
                  <a:pt x="5501496" y="2613689"/>
                  <a:pt x="5520559" y="2826160"/>
                  <a:pt x="5495109" y="2946752"/>
                </a:cubicBezTo>
                <a:cubicBezTo>
                  <a:pt x="5469659" y="3067344"/>
                  <a:pt x="5470656" y="3280274"/>
                  <a:pt x="5495109" y="3579051"/>
                </a:cubicBezTo>
                <a:cubicBezTo>
                  <a:pt x="5142230" y="3542977"/>
                  <a:pt x="4937518" y="3598866"/>
                  <a:pt x="4698318" y="3579051"/>
                </a:cubicBezTo>
                <a:cubicBezTo>
                  <a:pt x="4459118" y="3559236"/>
                  <a:pt x="4169791" y="3578819"/>
                  <a:pt x="4011430" y="3579051"/>
                </a:cubicBezTo>
                <a:cubicBezTo>
                  <a:pt x="3853069" y="3579283"/>
                  <a:pt x="3570470" y="3590478"/>
                  <a:pt x="3324541" y="3579051"/>
                </a:cubicBezTo>
                <a:cubicBezTo>
                  <a:pt x="3078612" y="3567624"/>
                  <a:pt x="2906321" y="3600887"/>
                  <a:pt x="2527750" y="3579051"/>
                </a:cubicBezTo>
                <a:cubicBezTo>
                  <a:pt x="2149179" y="3557215"/>
                  <a:pt x="2080068" y="3564339"/>
                  <a:pt x="1895813" y="3579051"/>
                </a:cubicBezTo>
                <a:cubicBezTo>
                  <a:pt x="1711558" y="3593763"/>
                  <a:pt x="1429340" y="3588335"/>
                  <a:pt x="1153973" y="3579051"/>
                </a:cubicBezTo>
                <a:cubicBezTo>
                  <a:pt x="878606" y="3569767"/>
                  <a:pt x="399432" y="3573457"/>
                  <a:pt x="0" y="3579051"/>
                </a:cubicBezTo>
                <a:cubicBezTo>
                  <a:pt x="14361" y="3363224"/>
                  <a:pt x="-8243" y="3328206"/>
                  <a:pt x="0" y="3089914"/>
                </a:cubicBezTo>
                <a:cubicBezTo>
                  <a:pt x="8243" y="2851622"/>
                  <a:pt x="21619" y="2607736"/>
                  <a:pt x="0" y="2457615"/>
                </a:cubicBezTo>
                <a:cubicBezTo>
                  <a:pt x="-21619" y="2307494"/>
                  <a:pt x="12750" y="2077282"/>
                  <a:pt x="0" y="1861107"/>
                </a:cubicBezTo>
                <a:cubicBezTo>
                  <a:pt x="-12750" y="1644932"/>
                  <a:pt x="-18807" y="1521033"/>
                  <a:pt x="0" y="1371970"/>
                </a:cubicBezTo>
                <a:cubicBezTo>
                  <a:pt x="18807" y="1222907"/>
                  <a:pt x="4041" y="979082"/>
                  <a:pt x="0" y="811252"/>
                </a:cubicBezTo>
                <a:cubicBezTo>
                  <a:pt x="-4041" y="643422"/>
                  <a:pt x="-14033" y="176280"/>
                  <a:pt x="0" y="0"/>
                </a:cubicBezTo>
                <a:close/>
              </a:path>
              <a:path w="5495109" h="3579051" stroke="0" extrusionOk="0">
                <a:moveTo>
                  <a:pt x="0" y="0"/>
                </a:moveTo>
                <a:cubicBezTo>
                  <a:pt x="159215" y="25972"/>
                  <a:pt x="402805" y="19953"/>
                  <a:pt x="576986" y="0"/>
                </a:cubicBezTo>
                <a:cubicBezTo>
                  <a:pt x="751167" y="-19953"/>
                  <a:pt x="984055" y="20414"/>
                  <a:pt x="1099022" y="0"/>
                </a:cubicBezTo>
                <a:cubicBezTo>
                  <a:pt x="1213989" y="-20414"/>
                  <a:pt x="1660857" y="-36986"/>
                  <a:pt x="1895813" y="0"/>
                </a:cubicBezTo>
                <a:cubicBezTo>
                  <a:pt x="2130769" y="36986"/>
                  <a:pt x="2386198" y="12334"/>
                  <a:pt x="2692603" y="0"/>
                </a:cubicBezTo>
                <a:cubicBezTo>
                  <a:pt x="2999008" y="-12334"/>
                  <a:pt x="3263425" y="-36629"/>
                  <a:pt x="3434443" y="0"/>
                </a:cubicBezTo>
                <a:cubicBezTo>
                  <a:pt x="3605461" y="36629"/>
                  <a:pt x="3883482" y="-12905"/>
                  <a:pt x="4011430" y="0"/>
                </a:cubicBezTo>
                <a:cubicBezTo>
                  <a:pt x="4139378" y="12905"/>
                  <a:pt x="4514166" y="19400"/>
                  <a:pt x="4643367" y="0"/>
                </a:cubicBezTo>
                <a:cubicBezTo>
                  <a:pt x="4772568" y="-19400"/>
                  <a:pt x="5228776" y="-11277"/>
                  <a:pt x="5495109" y="0"/>
                </a:cubicBezTo>
                <a:cubicBezTo>
                  <a:pt x="5513132" y="217465"/>
                  <a:pt x="5517410" y="363382"/>
                  <a:pt x="5495109" y="596509"/>
                </a:cubicBezTo>
                <a:cubicBezTo>
                  <a:pt x="5472808" y="829636"/>
                  <a:pt x="5499683" y="964794"/>
                  <a:pt x="5495109" y="1157226"/>
                </a:cubicBezTo>
                <a:cubicBezTo>
                  <a:pt x="5490535" y="1349658"/>
                  <a:pt x="5483688" y="1529718"/>
                  <a:pt x="5495109" y="1682154"/>
                </a:cubicBezTo>
                <a:cubicBezTo>
                  <a:pt x="5506530" y="1834590"/>
                  <a:pt x="5498932" y="2039793"/>
                  <a:pt x="5495109" y="2278662"/>
                </a:cubicBezTo>
                <a:cubicBezTo>
                  <a:pt x="5491286" y="2517531"/>
                  <a:pt x="5519484" y="2599959"/>
                  <a:pt x="5495109" y="2910961"/>
                </a:cubicBezTo>
                <a:cubicBezTo>
                  <a:pt x="5470734" y="3221963"/>
                  <a:pt x="5495105" y="3367392"/>
                  <a:pt x="5495109" y="3579051"/>
                </a:cubicBezTo>
                <a:cubicBezTo>
                  <a:pt x="5233705" y="3563349"/>
                  <a:pt x="5066104" y="3590166"/>
                  <a:pt x="4753269" y="3579051"/>
                </a:cubicBezTo>
                <a:cubicBezTo>
                  <a:pt x="4440434" y="3567936"/>
                  <a:pt x="4260030" y="3605430"/>
                  <a:pt x="4121332" y="3579051"/>
                </a:cubicBezTo>
                <a:cubicBezTo>
                  <a:pt x="3982634" y="3552672"/>
                  <a:pt x="3673477" y="3598135"/>
                  <a:pt x="3434443" y="3579051"/>
                </a:cubicBezTo>
                <a:cubicBezTo>
                  <a:pt x="3195409" y="3559967"/>
                  <a:pt x="2906531" y="3610267"/>
                  <a:pt x="2692603" y="3579051"/>
                </a:cubicBezTo>
                <a:cubicBezTo>
                  <a:pt x="2478675" y="3547835"/>
                  <a:pt x="2266589" y="3586474"/>
                  <a:pt x="1895813" y="3579051"/>
                </a:cubicBezTo>
                <a:cubicBezTo>
                  <a:pt x="1525037" y="3571629"/>
                  <a:pt x="1533901" y="3603604"/>
                  <a:pt x="1263875" y="3579051"/>
                </a:cubicBezTo>
                <a:cubicBezTo>
                  <a:pt x="993849" y="3554498"/>
                  <a:pt x="496323" y="3581162"/>
                  <a:pt x="0" y="3579051"/>
                </a:cubicBezTo>
                <a:cubicBezTo>
                  <a:pt x="2694" y="3318414"/>
                  <a:pt x="2296" y="3288574"/>
                  <a:pt x="0" y="3018333"/>
                </a:cubicBezTo>
                <a:cubicBezTo>
                  <a:pt x="-2296" y="2748092"/>
                  <a:pt x="2413" y="2659845"/>
                  <a:pt x="0" y="2386034"/>
                </a:cubicBezTo>
                <a:cubicBezTo>
                  <a:pt x="-2413" y="2112223"/>
                  <a:pt x="15300" y="1878216"/>
                  <a:pt x="0" y="1717944"/>
                </a:cubicBezTo>
                <a:cubicBezTo>
                  <a:pt x="-15300" y="1557672"/>
                  <a:pt x="-6087" y="1420156"/>
                  <a:pt x="0" y="1157226"/>
                </a:cubicBezTo>
                <a:cubicBezTo>
                  <a:pt x="6087" y="894296"/>
                  <a:pt x="21245" y="756837"/>
                  <a:pt x="0" y="632299"/>
                </a:cubicBezTo>
                <a:cubicBezTo>
                  <a:pt x="-21245" y="507761"/>
                  <a:pt x="-28106" y="311232"/>
                  <a:pt x="0" y="0"/>
                </a:cubicBezTo>
                <a:close/>
              </a:path>
            </a:pathLst>
          </a:custGeom>
          <a:ln>
            <a:solidFill>
              <a:schemeClr val="bg1">
                <a:lumMod val="85000"/>
              </a:schemeClr>
            </a:solidFill>
            <a:extLst>
              <a:ext uri="{C807C97D-BFC1-408E-A445-0C87EB9F89A2}">
                <ask:lineSketchStyleProps xmlns:ask="http://schemas.microsoft.com/office/drawing/2018/sketchyshapes" sd="2800748645">
                  <a:prstGeom prst="rect">
                    <a:avLst/>
                  </a:prstGeom>
                  <ask:type>
                    <ask:lineSketchFreehand/>
                  </ask:type>
                </ask:lineSketchStyleProps>
              </a:ext>
            </a:extLst>
          </a:ln>
        </p:spPr>
      </p:pic>
    </p:spTree>
    <p:custDataLst>
      <p:tags r:id="rId1"/>
    </p:custDataLst>
    <p:extLst>
      <p:ext uri="{BB962C8B-B14F-4D97-AF65-F5344CB8AC3E}">
        <p14:creationId xmlns:p14="http://schemas.microsoft.com/office/powerpoint/2010/main" val="8479432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text&#10;&#10;Description automatically generated">
            <a:extLst>
              <a:ext uri="{FF2B5EF4-FFF2-40B4-BE49-F238E27FC236}">
                <a16:creationId xmlns:a16="http://schemas.microsoft.com/office/drawing/2014/main" id="{6E8854A9-6E74-4FD2-86B3-9A54D5433C0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897" y="1959079"/>
            <a:ext cx="3235896" cy="3202350"/>
          </a:xfrm>
          <a:prstGeom prst="rect">
            <a:avLst/>
          </a:prstGeom>
        </p:spPr>
      </p:pic>
      <p:sp>
        <p:nvSpPr>
          <p:cNvPr id="18" name="Title 1">
            <a:extLst>
              <a:ext uri="{FF2B5EF4-FFF2-40B4-BE49-F238E27FC236}">
                <a16:creationId xmlns:a16="http://schemas.microsoft.com/office/drawing/2014/main" id="{C4AF30B0-29AC-4151-8D59-D591F74C1003}"/>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24" name="Title 1">
            <a:extLst>
              <a:ext uri="{FF2B5EF4-FFF2-40B4-BE49-F238E27FC236}">
                <a16:creationId xmlns:a16="http://schemas.microsoft.com/office/drawing/2014/main" id="{2F51119D-4376-499B-A40E-5CF1D5B03AB7}"/>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25" name="Rectangle 24">
            <a:extLst>
              <a:ext uri="{FF2B5EF4-FFF2-40B4-BE49-F238E27FC236}">
                <a16:creationId xmlns:a16="http://schemas.microsoft.com/office/drawing/2014/main" id="{101B383C-1EDC-47CA-AF1A-6F7702AAD207}"/>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40F8E26E-717B-4F0E-968E-95C4ABC25089}"/>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لِماذا فَقَدَ كَثيرونَ حَياتَهُمْ في الْمَغارَةِ؟</a:t>
            </a:r>
          </a:p>
        </p:txBody>
      </p:sp>
      <p:sp>
        <p:nvSpPr>
          <p:cNvPr id="27" name="ans1">
            <a:extLst>
              <a:ext uri="{FF2B5EF4-FFF2-40B4-BE49-F238E27FC236}">
                <a16:creationId xmlns:a16="http://schemas.microsoft.com/office/drawing/2014/main" id="{B63B6AF4-6489-4583-87CD-D68EB635D383}"/>
              </a:ext>
            </a:extLst>
          </p:cNvPr>
          <p:cNvSpPr txBox="1"/>
          <p:nvPr/>
        </p:nvSpPr>
        <p:spPr>
          <a:xfrm>
            <a:off x="4224174" y="1961771"/>
            <a:ext cx="7455945"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فَقَدَ كَثيرونَ حَيَاتَهُمْ في الْمَغارَةِ لِأَنَّهُمْ ذَهَبوا وَحْدَهُمْ.</a:t>
            </a:r>
          </a:p>
        </p:txBody>
      </p:sp>
      <p:sp>
        <p:nvSpPr>
          <p:cNvPr id="28" name="ans2">
            <a:extLst>
              <a:ext uri="{FF2B5EF4-FFF2-40B4-BE49-F238E27FC236}">
                <a16:creationId xmlns:a16="http://schemas.microsoft.com/office/drawing/2014/main" id="{1DB9B8F1-C0A1-405C-8449-B1BF2A9BC56D}"/>
              </a:ext>
            </a:extLst>
          </p:cNvPr>
          <p:cNvSpPr txBox="1"/>
          <p:nvPr/>
        </p:nvSpPr>
        <p:spPr>
          <a:xfrm>
            <a:off x="4625788" y="3099172"/>
            <a:ext cx="7054331" cy="1103379"/>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فَقَدَ كَثيرونَ حَيَاتَهُمْ في الْمَغارَةِ لِأَنَّهُمْ تَسَلَّقوا الْجَبَلَ بِجُهْدٍ وَعَناءٍ.</a:t>
            </a:r>
          </a:p>
        </p:txBody>
      </p:sp>
      <p:sp>
        <p:nvSpPr>
          <p:cNvPr id="29" name="ans3">
            <a:extLst>
              <a:ext uri="{FF2B5EF4-FFF2-40B4-BE49-F238E27FC236}">
                <a16:creationId xmlns:a16="http://schemas.microsoft.com/office/drawing/2014/main" id="{25368821-5447-4BD5-8798-C8FD36FAD8BC}"/>
              </a:ext>
            </a:extLst>
          </p:cNvPr>
          <p:cNvSpPr txBox="1"/>
          <p:nvPr/>
        </p:nvSpPr>
        <p:spPr>
          <a:xfrm>
            <a:off x="4087455" y="4308575"/>
            <a:ext cx="7606748" cy="1103379"/>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فَقَدَ كَثيرونَ حَيَاتَهُمْ في الْمَغارَةِ لِأَنَّهُمْ ظلّوا فيها لِوَقْتٍ طَويلٍ.</a:t>
            </a:r>
          </a:p>
        </p:txBody>
      </p:sp>
      <p:sp>
        <p:nvSpPr>
          <p:cNvPr id="30" name="ans4">
            <a:extLst>
              <a:ext uri="{FF2B5EF4-FFF2-40B4-BE49-F238E27FC236}">
                <a16:creationId xmlns:a16="http://schemas.microsoft.com/office/drawing/2014/main" id="{2BD368D2-32B2-4DD3-9FD5-9102EEFC592A}"/>
              </a:ext>
            </a:extLst>
          </p:cNvPr>
          <p:cNvSpPr txBox="1"/>
          <p:nvPr/>
        </p:nvSpPr>
        <p:spPr>
          <a:xfrm>
            <a:off x="3503412" y="5373974"/>
            <a:ext cx="8176707" cy="604781"/>
          </a:xfrm>
          <a:prstGeom prst="rect">
            <a:avLst/>
          </a:prstGeom>
          <a:noFill/>
          <a:ln w="19050">
            <a:noFill/>
          </a:ln>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فَقَدَ كَثيرونَ حَيَاتَهُمْ في الْمَغارَةِ لِأَنَّهُمْ مَلَأوا الْأَكْياسَ جَواهِرَ.</a:t>
            </a:r>
          </a:p>
        </p:txBody>
      </p:sp>
      <p:pic>
        <p:nvPicPr>
          <p:cNvPr id="31" name="true">
            <a:extLst>
              <a:ext uri="{FF2B5EF4-FFF2-40B4-BE49-F238E27FC236}">
                <a16:creationId xmlns:a16="http://schemas.microsoft.com/office/drawing/2014/main" id="{9FDC09F2-16C7-4884-8E63-27501D779C2D}"/>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83292" y="4253226"/>
            <a:ext cx="529811" cy="491280"/>
          </a:xfrm>
          <a:prstGeom prst="rect">
            <a:avLst/>
          </a:prstGeom>
        </p:spPr>
      </p:pic>
      <p:pic>
        <p:nvPicPr>
          <p:cNvPr id="32" name="x2">
            <a:extLst>
              <a:ext uri="{FF2B5EF4-FFF2-40B4-BE49-F238E27FC236}">
                <a16:creationId xmlns:a16="http://schemas.microsoft.com/office/drawing/2014/main" id="{9527ED58-F257-4263-A937-2F72DB42CD8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3179786"/>
            <a:ext cx="438641" cy="516108"/>
          </a:xfrm>
          <a:prstGeom prst="rect">
            <a:avLst/>
          </a:prstGeom>
        </p:spPr>
      </p:pic>
      <p:pic>
        <p:nvPicPr>
          <p:cNvPr id="33" name="x2">
            <a:extLst>
              <a:ext uri="{FF2B5EF4-FFF2-40B4-BE49-F238E27FC236}">
                <a16:creationId xmlns:a16="http://schemas.microsoft.com/office/drawing/2014/main" id="{C133A797-60EA-4655-A5A0-BE48021D962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83292" y="5470868"/>
            <a:ext cx="438641" cy="516108"/>
          </a:xfrm>
          <a:prstGeom prst="rect">
            <a:avLst/>
          </a:prstGeom>
        </p:spPr>
      </p:pic>
      <p:pic>
        <p:nvPicPr>
          <p:cNvPr id="34" name="x2">
            <a:extLst>
              <a:ext uri="{FF2B5EF4-FFF2-40B4-BE49-F238E27FC236}">
                <a16:creationId xmlns:a16="http://schemas.microsoft.com/office/drawing/2014/main" id="{4DD7D89F-DDFA-4CCD-A0C0-BAD11934394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2057656"/>
            <a:ext cx="438641" cy="516108"/>
          </a:xfrm>
          <a:prstGeom prst="rect">
            <a:avLst/>
          </a:prstGeom>
        </p:spPr>
      </p:pic>
    </p:spTree>
    <p:custDataLst>
      <p:tags r:id="rId1"/>
    </p:custDataLst>
    <p:extLst>
      <p:ext uri="{BB962C8B-B14F-4D97-AF65-F5344CB8AC3E}">
        <p14:creationId xmlns:p14="http://schemas.microsoft.com/office/powerpoint/2010/main" val="318796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27"/>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34"/>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24" restart="whenNotActive" fill="hold" evtFilter="cancelBubble" nodeType="interactiveSeq">
                <p:stCondLst>
                  <p:cond evt="onClick" delay="0">
                    <p:tgtEl>
                      <p:spTgt spid="28"/>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childTnLst>
              </p:cTn>
              <p:nextCondLst>
                <p:cond evt="onClick" delay="0">
                  <p:tgtEl>
                    <p:spTgt spid="28"/>
                  </p:tgtEl>
                </p:cond>
              </p:nextCondLst>
            </p:seq>
            <p:seq concurrent="1" nextAc="seek">
              <p:cTn id="29" restart="whenNotActive" fill="hold" evtFilter="cancelBubble" nodeType="interactiveSeq">
                <p:stCondLst>
                  <p:cond evt="onClick" delay="0">
                    <p:tgtEl>
                      <p:spTgt spid="29"/>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31"/>
                                        </p:tgtEl>
                                        <p:attrNameLst>
                                          <p:attrName>style.visibility</p:attrName>
                                        </p:attrNameLst>
                                      </p:cBhvr>
                                      <p:to>
                                        <p:strVal val="visible"/>
                                      </p:to>
                                    </p:set>
                                  </p:childTnLst>
                                </p:cTn>
                              </p:par>
                              <p:par>
                                <p:cTn id="34" presetID="3" presetClass="emph" presetSubtype="2" fill="hold" grpId="1" nodeType="withEffect">
                                  <p:stCondLst>
                                    <p:cond delay="0"/>
                                  </p:stCondLst>
                                  <p:childTnLst>
                                    <p:animClr clrSpc="rgb" dir="cw">
                                      <p:cBhvr override="childStyle">
                                        <p:cTn id="35" dur="500" fill="hold"/>
                                        <p:tgtEl>
                                          <p:spTgt spid="29"/>
                                        </p:tgtEl>
                                        <p:attrNameLst>
                                          <p:attrName>style.color</p:attrName>
                                        </p:attrNameLst>
                                      </p:cBhvr>
                                      <p:to>
                                        <a:srgbClr val="00B050"/>
                                      </p:to>
                                    </p:animClr>
                                  </p:childTnLst>
                                </p:cTn>
                              </p:par>
                            </p:childTnLst>
                          </p:cTn>
                        </p:par>
                      </p:childTnLst>
                    </p:cTn>
                  </p:par>
                </p:childTnLst>
              </p:cTn>
              <p:nextCondLst>
                <p:cond evt="onClick" delay="0">
                  <p:tgtEl>
                    <p:spTgt spid="29"/>
                  </p:tgtEl>
                </p:cond>
              </p:nextCondLst>
            </p:seq>
            <p:seq concurrent="1" nextAc="seek">
              <p:cTn id="36" restart="whenNotActive" fill="hold" evtFilter="cancelBubble" nodeType="interactiveSeq">
                <p:stCondLst>
                  <p:cond evt="onClick" delay="0">
                    <p:tgtEl>
                      <p:spTgt spid="30"/>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childTnLst>
                          </p:cTn>
                        </p:par>
                      </p:childTnLst>
                    </p:cTn>
                  </p:par>
                </p:childTnLst>
              </p:cTn>
              <p:nextCondLst>
                <p:cond evt="onClick" delay="0">
                  <p:tgtEl>
                    <p:spTgt spid="30"/>
                  </p:tgtEl>
                </p:cond>
              </p:nextCondLst>
            </p:seq>
          </p:childTnLst>
        </p:cTn>
      </p:par>
    </p:tnLst>
    <p:bldLst>
      <p:bldP spid="27" grpId="0"/>
      <p:bldP spid="28" grpId="0"/>
      <p:bldP spid="29" grpId="0"/>
      <p:bldP spid="29" grpId="1"/>
      <p:bldP spid="3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text&#10;&#10;Description automatically generated">
            <a:extLst>
              <a:ext uri="{FF2B5EF4-FFF2-40B4-BE49-F238E27FC236}">
                <a16:creationId xmlns:a16="http://schemas.microsoft.com/office/drawing/2014/main" id="{976A83BE-0680-47E8-B24E-27ADDA20F8D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189" y="2263992"/>
            <a:ext cx="2827531" cy="2798218"/>
          </a:xfrm>
          <a:prstGeom prst="rect">
            <a:avLst/>
          </a:prstGeom>
        </p:spPr>
      </p:pic>
      <p:sp>
        <p:nvSpPr>
          <p:cNvPr id="9" name="Title 1">
            <a:extLst>
              <a:ext uri="{FF2B5EF4-FFF2-40B4-BE49-F238E27FC236}">
                <a16:creationId xmlns:a16="http://schemas.microsoft.com/office/drawing/2014/main" id="{A0B34F6F-2F83-47DE-8247-59E05C951FCB}"/>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0" name="Title 1">
            <a:extLst>
              <a:ext uri="{FF2B5EF4-FFF2-40B4-BE49-F238E27FC236}">
                <a16:creationId xmlns:a16="http://schemas.microsoft.com/office/drawing/2014/main" id="{3081113F-2FC6-42D8-851F-9CF85E10616F}"/>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1" name="Rectangle 10">
            <a:extLst>
              <a:ext uri="{FF2B5EF4-FFF2-40B4-BE49-F238E27FC236}">
                <a16:creationId xmlns:a16="http://schemas.microsoft.com/office/drawing/2014/main" id="{9A784A13-E1DB-48C6-8FB7-F9FE7FA8166C}"/>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8ECD7EE6-2483-4A26-BDDB-861C5F3C3270}"/>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لِماذا كانَ قَلْبُ عادِلٍ يَخْفُقُ بِسُرْعَةٍ؟</a:t>
            </a:r>
          </a:p>
        </p:txBody>
      </p:sp>
      <p:sp>
        <p:nvSpPr>
          <p:cNvPr id="13" name="ans1">
            <a:extLst>
              <a:ext uri="{FF2B5EF4-FFF2-40B4-BE49-F238E27FC236}">
                <a16:creationId xmlns:a16="http://schemas.microsoft.com/office/drawing/2014/main" id="{E5BC39E3-1513-476B-919A-9495B2CC145A}"/>
              </a:ext>
            </a:extLst>
          </p:cNvPr>
          <p:cNvSpPr txBox="1"/>
          <p:nvPr/>
        </p:nvSpPr>
        <p:spPr>
          <a:xfrm>
            <a:off x="3474720" y="1956104"/>
            <a:ext cx="8183883" cy="1103379"/>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قَلْبُ عادِلٍ يَخْفُقُ بِسُرْعَةٍ لِأَنَّهُ كانَ تَعِبًا مِنَ الْبَحْثِ عَنِ الْكَنْزِ.</a:t>
            </a:r>
          </a:p>
        </p:txBody>
      </p:sp>
      <p:sp>
        <p:nvSpPr>
          <p:cNvPr id="14" name="ans2">
            <a:extLst>
              <a:ext uri="{FF2B5EF4-FFF2-40B4-BE49-F238E27FC236}">
                <a16:creationId xmlns:a16="http://schemas.microsoft.com/office/drawing/2014/main" id="{8E106C98-ADA9-47CA-B36F-7C5B8615FDB1}"/>
              </a:ext>
            </a:extLst>
          </p:cNvPr>
          <p:cNvSpPr txBox="1"/>
          <p:nvPr/>
        </p:nvSpPr>
        <p:spPr>
          <a:xfrm>
            <a:off x="3474720" y="3097829"/>
            <a:ext cx="8183883"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قَلْبُ عادِلٍ يَخْفُقُ بِسُرْعَةٍ لِأَنَّهُ كانَ تعِبًا مِنْ تَسَلُّقِ الْجَبَلِ.</a:t>
            </a:r>
          </a:p>
        </p:txBody>
      </p:sp>
      <p:sp>
        <p:nvSpPr>
          <p:cNvPr id="16" name="ans3">
            <a:extLst>
              <a:ext uri="{FF2B5EF4-FFF2-40B4-BE49-F238E27FC236}">
                <a16:creationId xmlns:a16="http://schemas.microsoft.com/office/drawing/2014/main" id="{67FC2D91-4501-4E65-B80F-DA0045052350}"/>
              </a:ext>
            </a:extLst>
          </p:cNvPr>
          <p:cNvSpPr txBox="1"/>
          <p:nvPr/>
        </p:nvSpPr>
        <p:spPr>
          <a:xfrm>
            <a:off x="3474720" y="3740956"/>
            <a:ext cx="8183883" cy="1103379"/>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قَلْبُ عادِلٍ يخَفُقُ بِسُرْعَةٍ لِأَنَّهُ كانَ مَريضًا وَلَمْ يَسْتَطِعِ الْبَحْثَ عَنِ الْكَنْزِ. </a:t>
            </a:r>
          </a:p>
        </p:txBody>
      </p:sp>
      <p:sp>
        <p:nvSpPr>
          <p:cNvPr id="18" name="ans4">
            <a:extLst>
              <a:ext uri="{FF2B5EF4-FFF2-40B4-BE49-F238E27FC236}">
                <a16:creationId xmlns:a16="http://schemas.microsoft.com/office/drawing/2014/main" id="{A6AAB588-70BF-401D-AF0A-B2252483A87F}"/>
              </a:ext>
            </a:extLst>
          </p:cNvPr>
          <p:cNvSpPr txBox="1"/>
          <p:nvPr/>
        </p:nvSpPr>
        <p:spPr>
          <a:xfrm>
            <a:off x="3474720" y="4882681"/>
            <a:ext cx="8183883" cy="1103379"/>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قَلْبُ عادِلٍ يَخْفُقُ بِسُرْعَةٍ لِأَنَّهُ كانَ يَنْتَظِرُ لَحْظَةَ الْحُصولِ عَلى الْكَنْزِ.</a:t>
            </a:r>
          </a:p>
        </p:txBody>
      </p:sp>
      <p:pic>
        <p:nvPicPr>
          <p:cNvPr id="24" name="true">
            <a:extLst>
              <a:ext uri="{FF2B5EF4-FFF2-40B4-BE49-F238E27FC236}">
                <a16:creationId xmlns:a16="http://schemas.microsoft.com/office/drawing/2014/main" id="{CEDE02F4-BBCD-4A14-B8AF-859BCC0943B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283292" y="4908181"/>
            <a:ext cx="529811" cy="491280"/>
          </a:xfrm>
          <a:prstGeom prst="rect">
            <a:avLst/>
          </a:prstGeom>
        </p:spPr>
      </p:pic>
      <p:pic>
        <p:nvPicPr>
          <p:cNvPr id="25" name="x2">
            <a:extLst>
              <a:ext uri="{FF2B5EF4-FFF2-40B4-BE49-F238E27FC236}">
                <a16:creationId xmlns:a16="http://schemas.microsoft.com/office/drawing/2014/main" id="{E4A93A2F-32B2-4B31-8CD1-53134410096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3190544"/>
            <a:ext cx="438641" cy="516108"/>
          </a:xfrm>
          <a:prstGeom prst="rect">
            <a:avLst/>
          </a:prstGeom>
        </p:spPr>
      </p:pic>
      <p:pic>
        <p:nvPicPr>
          <p:cNvPr id="26" name="x2">
            <a:extLst>
              <a:ext uri="{FF2B5EF4-FFF2-40B4-BE49-F238E27FC236}">
                <a16:creationId xmlns:a16="http://schemas.microsoft.com/office/drawing/2014/main" id="{FB177029-D611-49CB-BB30-D0700D1D36B1}"/>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3844194"/>
            <a:ext cx="438641" cy="516108"/>
          </a:xfrm>
          <a:prstGeom prst="rect">
            <a:avLst/>
          </a:prstGeom>
        </p:spPr>
      </p:pic>
      <p:pic>
        <p:nvPicPr>
          <p:cNvPr id="27" name="x2">
            <a:extLst>
              <a:ext uri="{FF2B5EF4-FFF2-40B4-BE49-F238E27FC236}">
                <a16:creationId xmlns:a16="http://schemas.microsoft.com/office/drawing/2014/main" id="{F022CA3C-7849-46B9-AB8C-5F4619211DD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55562" y="2057656"/>
            <a:ext cx="438641" cy="516108"/>
          </a:xfrm>
          <a:prstGeom prst="rect">
            <a:avLst/>
          </a:prstGeom>
        </p:spPr>
      </p:pic>
    </p:spTree>
    <p:custDataLst>
      <p:tags r:id="rId1"/>
    </p:custDataLst>
    <p:extLst>
      <p:ext uri="{BB962C8B-B14F-4D97-AF65-F5344CB8AC3E}">
        <p14:creationId xmlns:p14="http://schemas.microsoft.com/office/powerpoint/2010/main" val="588896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3"/>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4" restart="whenNotActive" fill="hold" evtFilter="cancelBubble" nodeType="interactiveSeq">
                <p:stCondLst>
                  <p:cond evt="onClick" delay="0">
                    <p:tgtEl>
                      <p:spTgt spid="14"/>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29" restart="whenNotActive" fill="hold" evtFilter="cancelBubble" nodeType="interactiveSeq">
                <p:stCondLst>
                  <p:cond evt="onClick" delay="0">
                    <p:tgtEl>
                      <p:spTgt spid="16"/>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seq concurrent="1" nextAc="seek">
              <p:cTn id="34" restart="whenNotActive" fill="hold" evtFilter="cancelBubble" nodeType="interactiveSeq">
                <p:stCondLst>
                  <p:cond evt="onClick" delay="0">
                    <p:tgtEl>
                      <p:spTgt spid="18"/>
                    </p:tgtEl>
                  </p:cond>
                </p:stCondLst>
                <p:endSync evt="end" delay="0">
                  <p:rtn val="all"/>
                </p:endSync>
                <p:childTnLst>
                  <p:par>
                    <p:cTn id="35" fill="hold">
                      <p:stCondLst>
                        <p:cond delay="0"/>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par>
                                <p:cTn id="39" presetID="3" presetClass="emph" presetSubtype="2" fill="hold" grpId="1" nodeType="withEffect">
                                  <p:stCondLst>
                                    <p:cond delay="0"/>
                                  </p:stCondLst>
                                  <p:childTnLst>
                                    <p:animClr clrSpc="rgb" dir="cw">
                                      <p:cBhvr override="childStyle">
                                        <p:cTn id="40" dur="500" fill="hold"/>
                                        <p:tgtEl>
                                          <p:spTgt spid="18"/>
                                        </p:tgtEl>
                                        <p:attrNameLst>
                                          <p:attrName>style.color</p:attrName>
                                        </p:attrNameLst>
                                      </p:cBhvr>
                                      <p:to>
                                        <a:srgbClr val="00B050"/>
                                      </p:to>
                                    </p:animClr>
                                  </p:childTnLst>
                                </p:cTn>
                              </p:par>
                            </p:childTnLst>
                          </p:cTn>
                        </p:par>
                      </p:childTnLst>
                    </p:cTn>
                  </p:par>
                </p:childTnLst>
              </p:cTn>
              <p:nextCondLst>
                <p:cond evt="onClick" delay="0">
                  <p:tgtEl>
                    <p:spTgt spid="18"/>
                  </p:tgtEl>
                </p:cond>
              </p:nextCondLst>
            </p:seq>
          </p:childTnLst>
        </p:cTn>
      </p:par>
    </p:tnLst>
    <p:bldLst>
      <p:bldP spid="13" grpId="0"/>
      <p:bldP spid="14" grpId="0"/>
      <p:bldP spid="16" grpId="0"/>
      <p:bldP spid="18" grpId="0"/>
      <p:bldP spid="18" grpId="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ns1">
            <a:extLst>
              <a:ext uri="{FF2B5EF4-FFF2-40B4-BE49-F238E27FC236}">
                <a16:creationId xmlns:a16="http://schemas.microsoft.com/office/drawing/2014/main" id="{87F0B367-DAEA-43F7-B9F8-14D56DC22544}"/>
              </a:ext>
            </a:extLst>
          </p:cNvPr>
          <p:cNvSpPr txBox="1"/>
          <p:nvPr/>
        </p:nvSpPr>
        <p:spPr>
          <a:xfrm>
            <a:off x="4667314" y="1964056"/>
            <a:ext cx="6991289"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الْخَطَرُ الّذي هَدَّدَ عادِلاً هُوَ: تَسَلُّقُ الْجَبَلِ.</a:t>
            </a:r>
          </a:p>
        </p:txBody>
      </p:sp>
      <p:sp>
        <p:nvSpPr>
          <p:cNvPr id="9" name="ans2">
            <a:extLst>
              <a:ext uri="{FF2B5EF4-FFF2-40B4-BE49-F238E27FC236}">
                <a16:creationId xmlns:a16="http://schemas.microsoft.com/office/drawing/2014/main" id="{7B006901-E73E-4874-9CC5-7CBDE2F1AF20}"/>
              </a:ext>
            </a:extLst>
          </p:cNvPr>
          <p:cNvSpPr txBox="1"/>
          <p:nvPr/>
        </p:nvSpPr>
        <p:spPr>
          <a:xfrm>
            <a:off x="4667314" y="3101677"/>
            <a:ext cx="6991289"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الْخَطَرُ الّذي هَدَّدَ عادِلاً هُوَ: انْسِدادُ بابِ الْمَغارَةِ.</a:t>
            </a:r>
          </a:p>
        </p:txBody>
      </p:sp>
      <p:sp>
        <p:nvSpPr>
          <p:cNvPr id="11" name="ans3">
            <a:extLst>
              <a:ext uri="{FF2B5EF4-FFF2-40B4-BE49-F238E27FC236}">
                <a16:creationId xmlns:a16="http://schemas.microsoft.com/office/drawing/2014/main" id="{F79AE17C-A1E7-4E3C-8EB0-779B10880F9C}"/>
              </a:ext>
            </a:extLst>
          </p:cNvPr>
          <p:cNvSpPr txBox="1"/>
          <p:nvPr/>
        </p:nvSpPr>
        <p:spPr>
          <a:xfrm>
            <a:off x="4667314" y="4239298"/>
            <a:ext cx="6991289"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الْخَطَرُ الّذي هَدَّدَ عادِلاً هُوَ: الْفَقْرُ وَالْعَوَزُ.</a:t>
            </a:r>
          </a:p>
        </p:txBody>
      </p:sp>
      <p:sp>
        <p:nvSpPr>
          <p:cNvPr id="13" name="ans4">
            <a:extLst>
              <a:ext uri="{FF2B5EF4-FFF2-40B4-BE49-F238E27FC236}">
                <a16:creationId xmlns:a16="http://schemas.microsoft.com/office/drawing/2014/main" id="{1C2D8839-095B-4F76-A065-4C981252C7C5}"/>
              </a:ext>
            </a:extLst>
          </p:cNvPr>
          <p:cNvSpPr txBox="1"/>
          <p:nvPr/>
        </p:nvSpPr>
        <p:spPr>
          <a:xfrm>
            <a:off x="4667314" y="5376919"/>
            <a:ext cx="6991289" cy="604781"/>
          </a:xfrm>
          <a:prstGeom prst="rect">
            <a:avLst/>
          </a:prstGeom>
          <a:noFill/>
          <a:ln w="19050">
            <a:noFill/>
          </a:ln>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الْخَطَرُ الّذي هَدَّدَ عادِلاً هُوَ: ثِقْلُ أَكْياسِ الذَّهَبِ.</a:t>
            </a:r>
          </a:p>
        </p:txBody>
      </p:sp>
      <p:sp>
        <p:nvSpPr>
          <p:cNvPr id="14" name="Title 1">
            <a:extLst>
              <a:ext uri="{FF2B5EF4-FFF2-40B4-BE49-F238E27FC236}">
                <a16:creationId xmlns:a16="http://schemas.microsoft.com/office/drawing/2014/main" id="{91BFB89B-F750-4A90-B99E-5E80415E8BB4}"/>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5" name="Title 1">
            <a:extLst>
              <a:ext uri="{FF2B5EF4-FFF2-40B4-BE49-F238E27FC236}">
                <a16:creationId xmlns:a16="http://schemas.microsoft.com/office/drawing/2014/main" id="{B5E30DEF-E424-4C04-AB47-AD5ADFEA9A60}"/>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6" name="Rectangle 15">
            <a:extLst>
              <a:ext uri="{FF2B5EF4-FFF2-40B4-BE49-F238E27FC236}">
                <a16:creationId xmlns:a16="http://schemas.microsoft.com/office/drawing/2014/main" id="{7909FE85-6697-43B6-A718-D1B5155E7E5D}"/>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A3C2A45D-4251-4A3A-AED6-9F8926C498EA}"/>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 الْخَطَرُ الّذي هَدَّدَ عادِلًا؟</a:t>
            </a:r>
          </a:p>
        </p:txBody>
      </p:sp>
      <p:pic>
        <p:nvPicPr>
          <p:cNvPr id="19" name="true">
            <a:extLst>
              <a:ext uri="{FF2B5EF4-FFF2-40B4-BE49-F238E27FC236}">
                <a16:creationId xmlns:a16="http://schemas.microsoft.com/office/drawing/2014/main" id="{295D10C0-4A75-43AD-86FD-A966993EC14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255562" y="3123956"/>
            <a:ext cx="529811" cy="491280"/>
          </a:xfrm>
          <a:prstGeom prst="rect">
            <a:avLst/>
          </a:prstGeom>
        </p:spPr>
      </p:pic>
      <p:pic>
        <p:nvPicPr>
          <p:cNvPr id="20" name="x2">
            <a:extLst>
              <a:ext uri="{FF2B5EF4-FFF2-40B4-BE49-F238E27FC236}">
                <a16:creationId xmlns:a16="http://schemas.microsoft.com/office/drawing/2014/main" id="{C0D87E71-4D55-484F-9A96-0D6E4EC8A315}"/>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1" y="4327971"/>
            <a:ext cx="438641" cy="516108"/>
          </a:xfrm>
          <a:prstGeom prst="rect">
            <a:avLst/>
          </a:prstGeom>
        </p:spPr>
      </p:pic>
      <p:pic>
        <p:nvPicPr>
          <p:cNvPr id="21" name="x2">
            <a:extLst>
              <a:ext uri="{FF2B5EF4-FFF2-40B4-BE49-F238E27FC236}">
                <a16:creationId xmlns:a16="http://schemas.microsoft.com/office/drawing/2014/main" id="{0EAC70F4-F899-46F6-AECB-F952111FBBA2}"/>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2" y="5471300"/>
            <a:ext cx="438641" cy="516108"/>
          </a:xfrm>
          <a:prstGeom prst="rect">
            <a:avLst/>
          </a:prstGeom>
        </p:spPr>
      </p:pic>
      <p:pic>
        <p:nvPicPr>
          <p:cNvPr id="22" name="x2">
            <a:extLst>
              <a:ext uri="{FF2B5EF4-FFF2-40B4-BE49-F238E27FC236}">
                <a16:creationId xmlns:a16="http://schemas.microsoft.com/office/drawing/2014/main" id="{3EB210B6-E6A3-4DA1-A954-872EC84599F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2" y="2057656"/>
            <a:ext cx="438641" cy="516108"/>
          </a:xfrm>
          <a:prstGeom prst="rect">
            <a:avLst/>
          </a:prstGeom>
        </p:spPr>
      </p:pic>
    </p:spTree>
    <p:custDataLst>
      <p:tags r:id="rId1"/>
    </p:custDataLst>
    <p:extLst>
      <p:ext uri="{BB962C8B-B14F-4D97-AF65-F5344CB8AC3E}">
        <p14:creationId xmlns:p14="http://schemas.microsoft.com/office/powerpoint/2010/main" val="3728206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8"/>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childTnLst>
                                </p:cTn>
                              </p:par>
                            </p:childTnLst>
                          </p:cTn>
                        </p:par>
                      </p:childTnLst>
                    </p:cTn>
                  </p:par>
                </p:childTnLst>
              </p:cTn>
              <p:nextCondLst>
                <p:cond evt="onClick" delay="0">
                  <p:tgtEl>
                    <p:spTgt spid="8"/>
                  </p:tgtEl>
                </p:cond>
              </p:nextCondLst>
            </p:seq>
            <p:seq concurrent="1" nextAc="seek">
              <p:cTn id="24" restart="whenNotActive" fill="hold" evtFilter="cancelBubble" nodeType="interactiveSeq">
                <p:stCondLst>
                  <p:cond evt="onClick" delay="0">
                    <p:tgtEl>
                      <p:spTgt spid="9"/>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500" fill="hold"/>
                                        <p:tgtEl>
                                          <p:spTgt spid="9"/>
                                        </p:tgtEl>
                                        <p:attrNameLst>
                                          <p:attrName>style.color</p:attrName>
                                        </p:attrNameLst>
                                      </p:cBhvr>
                                      <p:to>
                                        <a:srgbClr val="00B050"/>
                                      </p:to>
                                    </p:animClr>
                                  </p:childTnLst>
                                </p:cTn>
                              </p:par>
                            </p:childTnLst>
                          </p:cTn>
                        </p:par>
                      </p:childTnLst>
                    </p:cTn>
                  </p:par>
                </p:childTnLst>
              </p:cTn>
              <p:nextCondLst>
                <p:cond evt="onClick" delay="0">
                  <p:tgtEl>
                    <p:spTgt spid="9"/>
                  </p:tgtEl>
                </p:cond>
              </p:nextCondLst>
            </p:seq>
            <p:seq concurrent="1" nextAc="seek">
              <p:cTn id="31" restart="whenNotActive" fill="hold" evtFilter="cancelBubble" nodeType="interactiveSeq">
                <p:stCondLst>
                  <p:cond evt="onClick" delay="0">
                    <p:tgtEl>
                      <p:spTgt spid="11"/>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36" restart="whenNotActive" fill="hold" evtFilter="cancelBubble" nodeType="interactiveSeq">
                <p:stCondLst>
                  <p:cond evt="onClick" delay="0">
                    <p:tgtEl>
                      <p:spTgt spid="13"/>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childTnLst>
        </p:cTn>
      </p:par>
    </p:tnLst>
    <p:bldLst>
      <p:bldP spid="8" grpId="0"/>
      <p:bldP spid="9" grpId="0"/>
      <p:bldP spid="9" grpId="1"/>
      <p:bldP spid="11" grpId="0"/>
      <p:bldP spid="1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8"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Title 1">
            <a:extLst>
              <a:ext uri="{FF2B5EF4-FFF2-40B4-BE49-F238E27FC236}">
                <a16:creationId xmlns:a16="http://schemas.microsoft.com/office/drawing/2014/main" id="{3715A1CB-0F59-47C2-9A79-9BF2CFC680B0}"/>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3" name="Title 1">
            <a:extLst>
              <a:ext uri="{FF2B5EF4-FFF2-40B4-BE49-F238E27FC236}">
                <a16:creationId xmlns:a16="http://schemas.microsoft.com/office/drawing/2014/main" id="{1B1835EE-6A65-42FE-B894-1605F85CED55}"/>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4" name="Rectangle 13">
            <a:extLst>
              <a:ext uri="{FF2B5EF4-FFF2-40B4-BE49-F238E27FC236}">
                <a16:creationId xmlns:a16="http://schemas.microsoft.com/office/drawing/2014/main" id="{860FF1B4-8676-4CEC-A71F-35AB7B5BCC23}"/>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F2BA9CEF-3DC2-4EC0-AA9F-870D071D94CB}"/>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 الْعِبْرَةُ مِنَ النَّصِّ؟</a:t>
            </a:r>
          </a:p>
        </p:txBody>
      </p:sp>
      <p:sp>
        <p:nvSpPr>
          <p:cNvPr id="16" name="ans1">
            <a:extLst>
              <a:ext uri="{FF2B5EF4-FFF2-40B4-BE49-F238E27FC236}">
                <a16:creationId xmlns:a16="http://schemas.microsoft.com/office/drawing/2014/main" id="{F775AA6A-5AE8-45F0-A78F-8DB69D2B0F52}"/>
              </a:ext>
            </a:extLst>
          </p:cNvPr>
          <p:cNvSpPr txBox="1"/>
          <p:nvPr/>
        </p:nvSpPr>
        <p:spPr>
          <a:xfrm>
            <a:off x="5421853" y="1943100"/>
            <a:ext cx="6236749" cy="547842"/>
          </a:xfrm>
          <a:prstGeom prst="rect">
            <a:avLst/>
          </a:prstGeom>
          <a:noFill/>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الْعِبْرَةُ مِنَ النَّصِّ هِيَ: الِاسْتِماعُ إِلى</a:t>
            </a:r>
            <a:r>
              <a:rPr lang="en-US" sz="3200" cap="all" spc="100" dirty="0">
                <a:solidFill>
                  <a:schemeClr val="tx1">
                    <a:lumMod val="65000"/>
                    <a:lumOff val="35000"/>
                  </a:schemeClr>
                </a:solidFill>
                <a:latin typeface="Adobe Arabic" panose="02040503050201090203" pitchFamily="18" charset="-78"/>
                <a:cs typeface="Adobe Arabic" panose="02040503050201090203" pitchFamily="18" charset="-78"/>
              </a:rPr>
              <a:t> </a:t>
            </a: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نَصائِحِ الْمُسِنّينَ.</a:t>
            </a:r>
            <a:endParaRPr lang="en-US" sz="32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7" name="ans2">
            <a:extLst>
              <a:ext uri="{FF2B5EF4-FFF2-40B4-BE49-F238E27FC236}">
                <a16:creationId xmlns:a16="http://schemas.microsoft.com/office/drawing/2014/main" id="{194850FF-0232-4D0F-A662-BD2FCE191892}"/>
              </a:ext>
            </a:extLst>
          </p:cNvPr>
          <p:cNvSpPr txBox="1"/>
          <p:nvPr/>
        </p:nvSpPr>
        <p:spPr>
          <a:xfrm>
            <a:off x="5421853" y="3106686"/>
            <a:ext cx="6236749" cy="547842"/>
          </a:xfrm>
          <a:prstGeom prst="rect">
            <a:avLst/>
          </a:prstGeom>
          <a:noFill/>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الْعِبْرَةُ مِنَ النَّصِّ هِيَ: ضَرورَةُ السَّعْيِ لِلثَّرْوَةِ.</a:t>
            </a:r>
            <a:endParaRPr lang="en-US" sz="32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8" name="ans3">
            <a:extLst>
              <a:ext uri="{FF2B5EF4-FFF2-40B4-BE49-F238E27FC236}">
                <a16:creationId xmlns:a16="http://schemas.microsoft.com/office/drawing/2014/main" id="{EC8EDCB0-2D8F-4294-BCFC-ED09D646054C}"/>
              </a:ext>
            </a:extLst>
          </p:cNvPr>
          <p:cNvSpPr txBox="1"/>
          <p:nvPr/>
        </p:nvSpPr>
        <p:spPr>
          <a:xfrm>
            <a:off x="5421853" y="4270272"/>
            <a:ext cx="6236749" cy="547842"/>
          </a:xfrm>
          <a:prstGeom prst="rect">
            <a:avLst/>
          </a:prstGeom>
          <a:noFill/>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الْعِبْرَةُ مِنَ النَّصِّ هِيَ: تَجَنُّبُ الطَّمَعِ.</a:t>
            </a:r>
            <a:endParaRPr lang="en-US" sz="32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9" name="ans4">
            <a:extLst>
              <a:ext uri="{FF2B5EF4-FFF2-40B4-BE49-F238E27FC236}">
                <a16:creationId xmlns:a16="http://schemas.microsoft.com/office/drawing/2014/main" id="{9C4787C5-8802-43C1-978F-97ABF570AAFB}"/>
              </a:ext>
            </a:extLst>
          </p:cNvPr>
          <p:cNvSpPr txBox="1"/>
          <p:nvPr/>
        </p:nvSpPr>
        <p:spPr>
          <a:xfrm>
            <a:off x="5421853" y="5433858"/>
            <a:ext cx="6236749" cy="547842"/>
          </a:xfrm>
          <a:prstGeom prst="rect">
            <a:avLst/>
          </a:prstGeom>
          <a:noFill/>
        </p:spPr>
        <p:txBody>
          <a:bodyPr wrap="square">
            <a:spAutoFit/>
          </a:bodyPr>
          <a:lstStyle/>
          <a:p>
            <a:pPr marR="0" lvl="1" indent="-457200" algn="r" rtl="1" fontAlgn="auto">
              <a:lnSpc>
                <a:spcPct val="90000"/>
              </a:lnSpc>
              <a:spcBef>
                <a:spcPts val="500"/>
              </a:spcBef>
              <a:spcAft>
                <a:spcPts val="600"/>
              </a:spcAft>
              <a:buClr>
                <a:schemeClr val="accent5">
                  <a:lumMod val="75000"/>
                </a:schemeClr>
              </a:buClr>
              <a:buSzPct val="80000"/>
              <a:buFont typeface="Courier New" panose="02070309020205020404" pitchFamily="49" charset="0"/>
              <a:buChar char="o"/>
              <a:tabLst/>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الْعِبْرَةُ مِنَ النَّصِّ هِيَ: عَدَمُ الْمُخاطَرَةِ.</a:t>
            </a:r>
            <a:endParaRPr lang="en-US" sz="32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pic>
        <p:nvPicPr>
          <p:cNvPr id="20" name="true">
            <a:extLst>
              <a:ext uri="{FF2B5EF4-FFF2-40B4-BE49-F238E27FC236}">
                <a16:creationId xmlns:a16="http://schemas.microsoft.com/office/drawing/2014/main" id="{50798E57-1D29-4DA8-9C19-B67FDB5475F0}"/>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1255561" y="4274245"/>
            <a:ext cx="529811" cy="491280"/>
          </a:xfrm>
          <a:prstGeom prst="rect">
            <a:avLst/>
          </a:prstGeom>
        </p:spPr>
      </p:pic>
      <p:pic>
        <p:nvPicPr>
          <p:cNvPr id="21" name="x2">
            <a:extLst>
              <a:ext uri="{FF2B5EF4-FFF2-40B4-BE49-F238E27FC236}">
                <a16:creationId xmlns:a16="http://schemas.microsoft.com/office/drawing/2014/main" id="{5C68B0D2-3C9D-46F0-92F9-037A857EAD5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1" y="3218457"/>
            <a:ext cx="438641" cy="516108"/>
          </a:xfrm>
          <a:prstGeom prst="rect">
            <a:avLst/>
          </a:prstGeom>
        </p:spPr>
      </p:pic>
      <p:pic>
        <p:nvPicPr>
          <p:cNvPr id="22" name="x2">
            <a:extLst>
              <a:ext uri="{FF2B5EF4-FFF2-40B4-BE49-F238E27FC236}">
                <a16:creationId xmlns:a16="http://schemas.microsoft.com/office/drawing/2014/main" id="{2B829AD3-EEBE-446A-8725-6A848D0A8A3E}"/>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1" y="5516369"/>
            <a:ext cx="438641" cy="516108"/>
          </a:xfrm>
          <a:prstGeom prst="rect">
            <a:avLst/>
          </a:prstGeom>
        </p:spPr>
      </p:pic>
      <p:pic>
        <p:nvPicPr>
          <p:cNvPr id="23" name="x2">
            <a:extLst>
              <a:ext uri="{FF2B5EF4-FFF2-40B4-BE49-F238E27FC236}">
                <a16:creationId xmlns:a16="http://schemas.microsoft.com/office/drawing/2014/main" id="{32F8F78E-2BDD-4410-B704-EBE4685848B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p:blipFill>
        <p:spPr>
          <a:xfrm>
            <a:off x="11255562" y="2057656"/>
            <a:ext cx="438641" cy="516108"/>
          </a:xfrm>
          <a:prstGeom prst="rect">
            <a:avLst/>
          </a:prstGeom>
        </p:spPr>
      </p:pic>
    </p:spTree>
    <p:custDataLst>
      <p:tags r:id="rId1"/>
    </p:custDataLst>
    <p:extLst>
      <p:ext uri="{BB962C8B-B14F-4D97-AF65-F5344CB8AC3E}">
        <p14:creationId xmlns:p14="http://schemas.microsoft.com/office/powerpoint/2010/main" val="1900327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16"/>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3"/>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seq concurrent="1" nextAc="seek">
              <p:cTn id="24" restart="whenNotActive" fill="hold" evtFilter="cancelBubble" nodeType="interactiveSeq">
                <p:stCondLst>
                  <p:cond evt="onClick" delay="0">
                    <p:tgtEl>
                      <p:spTgt spid="17"/>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seq concurrent="1" nextAc="seek">
              <p:cTn id="29" restart="whenNotActive" fill="hold" evtFilter="cancelBubble" nodeType="interactiveSeq">
                <p:stCondLst>
                  <p:cond evt="onClick" delay="0">
                    <p:tgtEl>
                      <p:spTgt spid="18"/>
                    </p:tgtEl>
                  </p:cond>
                </p:stCondLst>
                <p:endSync evt="end" delay="0">
                  <p:rtn val="all"/>
                </p:endSync>
                <p:childTnLst>
                  <p:par>
                    <p:cTn id="30" fill="hold">
                      <p:stCondLst>
                        <p:cond delay="0"/>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par>
                                <p:cTn id="34" presetID="3" presetClass="emph" presetSubtype="2" fill="hold" grpId="1" nodeType="withEffect">
                                  <p:stCondLst>
                                    <p:cond delay="0"/>
                                  </p:stCondLst>
                                  <p:childTnLst>
                                    <p:animClr clrSpc="rgb" dir="cw">
                                      <p:cBhvr override="childStyle">
                                        <p:cTn id="35" dur="500" fill="hold"/>
                                        <p:tgtEl>
                                          <p:spTgt spid="18"/>
                                        </p:tgtEl>
                                        <p:attrNameLst>
                                          <p:attrName>style.color</p:attrName>
                                        </p:attrNameLst>
                                      </p:cBhvr>
                                      <p:to>
                                        <a:srgbClr val="00B050"/>
                                      </p:to>
                                    </p:animClr>
                                  </p:childTnLst>
                                </p:cTn>
                              </p:par>
                            </p:childTnLst>
                          </p:cTn>
                        </p:par>
                      </p:childTnLst>
                    </p:cTn>
                  </p:par>
                </p:childTnLst>
              </p:cTn>
              <p:nextCondLst>
                <p:cond evt="onClick" delay="0">
                  <p:tgtEl>
                    <p:spTgt spid="18"/>
                  </p:tgtEl>
                </p:cond>
              </p:nextCondLst>
            </p:seq>
            <p:seq concurrent="1" nextAc="seek">
              <p:cTn id="36" restart="whenNotActive" fill="hold" evtFilter="cancelBubble" nodeType="interactiveSeq">
                <p:stCondLst>
                  <p:cond evt="onClick" delay="0">
                    <p:tgtEl>
                      <p:spTgt spid="19"/>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childTnLst>
              </p:cTn>
              <p:nextCondLst>
                <p:cond evt="onClick" delay="0">
                  <p:tgtEl>
                    <p:spTgt spid="19"/>
                  </p:tgtEl>
                </p:cond>
              </p:nextCondLst>
            </p:seq>
          </p:childTnLst>
        </p:cTn>
      </p:par>
    </p:tnLst>
    <p:bldLst>
      <p:bldP spid="16" grpId="0"/>
      <p:bldP spid="17" grpId="0"/>
      <p:bldP spid="18" grpId="0"/>
      <p:bldP spid="18" grpId="1"/>
      <p:bldP spid="19"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pic>
        <p:nvPicPr>
          <p:cNvPr id="13" name="Picture 12" descr="do u like the story.png">
            <a:extLst>
              <a:ext uri="{FF2B5EF4-FFF2-40B4-BE49-F238E27FC236}">
                <a16:creationId xmlns:a16="http://schemas.microsoft.com/office/drawing/2014/main" id="{20E7FB50-55B3-4234-87A6-03763FA9868E}"/>
              </a:ext>
            </a:extLst>
          </p:cNvPr>
          <p:cNvPicPr>
            <a:picLocks noChangeAspect="1"/>
          </p:cNvPicPr>
          <p:nvPr/>
        </p:nvPicPr>
        <p:blipFill>
          <a:blip r:embed="rId4" cstate="print"/>
          <a:stretch>
            <a:fillRect/>
          </a:stretch>
        </p:blipFill>
        <p:spPr>
          <a:xfrm>
            <a:off x="4499301" y="2368336"/>
            <a:ext cx="3193398" cy="3193398"/>
          </a:xfrm>
          <a:prstGeom prst="rect">
            <a:avLst/>
          </a:prstGeom>
        </p:spPr>
      </p:pic>
      <p:sp>
        <p:nvSpPr>
          <p:cNvPr id="7" name="Title 1">
            <a:extLst>
              <a:ext uri="{FF2B5EF4-FFF2-40B4-BE49-F238E27FC236}">
                <a16:creationId xmlns:a16="http://schemas.microsoft.com/office/drawing/2014/main" id="{23F4CFCA-B21D-4A1D-BB6C-FE3E6074A255}"/>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8" name="Title 1">
            <a:extLst>
              <a:ext uri="{FF2B5EF4-FFF2-40B4-BE49-F238E27FC236}">
                <a16:creationId xmlns:a16="http://schemas.microsoft.com/office/drawing/2014/main" id="{99D7BD5C-8AD7-45F8-9837-F189B836A092}"/>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Rectangle 8">
            <a:extLst>
              <a:ext uri="{FF2B5EF4-FFF2-40B4-BE49-F238E27FC236}">
                <a16:creationId xmlns:a16="http://schemas.microsoft.com/office/drawing/2014/main" id="{6076478E-969C-46B1-9887-6D0F38F3F108}"/>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71576E0-DCFD-41CD-9A99-FCF3E6E9815F}"/>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كَيْفَ مَنَعَ طَمَعُ عادِلٍ تَحْقيقَ طُموحِهِ بِأَنْ يُصْبِحَ غَنِيًّا؟</a:t>
            </a:r>
          </a:p>
        </p:txBody>
      </p:sp>
    </p:spTree>
    <p:custDataLst>
      <p:tags r:id="rId1"/>
    </p:custDataLst>
    <p:extLst>
      <p:ext uri="{BB962C8B-B14F-4D97-AF65-F5344CB8AC3E}">
        <p14:creationId xmlns:p14="http://schemas.microsoft.com/office/powerpoint/2010/main" val="17529166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pic>
        <p:nvPicPr>
          <p:cNvPr id="13" name="Picture 12" descr="do u like the story.png">
            <a:extLst>
              <a:ext uri="{FF2B5EF4-FFF2-40B4-BE49-F238E27FC236}">
                <a16:creationId xmlns:a16="http://schemas.microsoft.com/office/drawing/2014/main" id="{20E7FB50-55B3-4234-87A6-03763FA9868E}"/>
              </a:ext>
            </a:extLst>
          </p:cNvPr>
          <p:cNvPicPr>
            <a:picLocks noChangeAspect="1"/>
          </p:cNvPicPr>
          <p:nvPr/>
        </p:nvPicPr>
        <p:blipFill>
          <a:blip r:embed="rId4" cstate="print"/>
          <a:stretch>
            <a:fillRect/>
          </a:stretch>
        </p:blipFill>
        <p:spPr>
          <a:xfrm>
            <a:off x="1275266" y="2342211"/>
            <a:ext cx="3193398" cy="3193398"/>
          </a:xfrm>
          <a:prstGeom prst="rect">
            <a:avLst/>
          </a:prstGeom>
        </p:spPr>
      </p:pic>
      <p:sp>
        <p:nvSpPr>
          <p:cNvPr id="8" name="Title 1">
            <a:extLst>
              <a:ext uri="{FF2B5EF4-FFF2-40B4-BE49-F238E27FC236}">
                <a16:creationId xmlns:a16="http://schemas.microsoft.com/office/drawing/2014/main" id="{12E7F0A0-B1B5-4959-9F72-31B2AFD77BC5}"/>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Title 1">
            <a:extLst>
              <a:ext uri="{FF2B5EF4-FFF2-40B4-BE49-F238E27FC236}">
                <a16:creationId xmlns:a16="http://schemas.microsoft.com/office/drawing/2014/main" id="{12C40DA0-F5A1-492B-B6CE-C2B131B0E4CD}"/>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4" name="Rectangle 13">
            <a:extLst>
              <a:ext uri="{FF2B5EF4-FFF2-40B4-BE49-F238E27FC236}">
                <a16:creationId xmlns:a16="http://schemas.microsoft.com/office/drawing/2014/main" id="{5EDF9FFE-7313-4CB8-97DF-D1109743CC71}"/>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D08214D-9771-4651-A198-98366D02DFE4}"/>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هَلْ أَعْجَبَتْكَ الْقِصَّةُ؟ لِماذا؟</a:t>
            </a:r>
          </a:p>
        </p:txBody>
      </p:sp>
      <p:sp>
        <p:nvSpPr>
          <p:cNvPr id="17" name="TextBox 16">
            <a:extLst>
              <a:ext uri="{FF2B5EF4-FFF2-40B4-BE49-F238E27FC236}">
                <a16:creationId xmlns:a16="http://schemas.microsoft.com/office/drawing/2014/main" id="{BEA9D1D4-C522-4C8B-B019-6D91D8C5DF82}"/>
              </a:ext>
            </a:extLst>
          </p:cNvPr>
          <p:cNvSpPr txBox="1"/>
          <p:nvPr/>
        </p:nvSpPr>
        <p:spPr>
          <a:xfrm>
            <a:off x="7820809" y="2418419"/>
            <a:ext cx="3837794" cy="547842"/>
          </a:xfrm>
          <a:prstGeom prst="rect">
            <a:avLst/>
          </a:prstGeom>
          <a:noFill/>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نَعَمْ، أَعْجَبَتْني كَثيرًا.</a:t>
            </a:r>
          </a:p>
        </p:txBody>
      </p:sp>
      <p:sp>
        <p:nvSpPr>
          <p:cNvPr id="18" name="TextBox 17">
            <a:extLst>
              <a:ext uri="{FF2B5EF4-FFF2-40B4-BE49-F238E27FC236}">
                <a16:creationId xmlns:a16="http://schemas.microsoft.com/office/drawing/2014/main" id="{30001A66-EA4B-4436-A33F-52414B8E0BF7}"/>
              </a:ext>
            </a:extLst>
          </p:cNvPr>
          <p:cNvSpPr txBox="1"/>
          <p:nvPr/>
        </p:nvSpPr>
        <p:spPr>
          <a:xfrm>
            <a:off x="7820809" y="3377949"/>
            <a:ext cx="3837794" cy="547842"/>
          </a:xfrm>
          <a:prstGeom prst="rect">
            <a:avLst/>
          </a:prstGeom>
          <a:noFill/>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en-US" sz="3200" cap="all" spc="100" dirty="0">
                <a:solidFill>
                  <a:schemeClr val="tx1">
                    <a:lumMod val="65000"/>
                    <a:lumOff val="35000"/>
                  </a:schemeClr>
                </a:solidFill>
                <a:latin typeface="Adobe Arabic" panose="02040503050201090203" pitchFamily="18" charset="-78"/>
                <a:cs typeface="Adobe Arabic" panose="02040503050201090203" pitchFamily="18" charset="-78"/>
              </a:rPr>
              <a:t> </a:t>
            </a: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نَعَمْ، أَعْجَبَتْني قَليلًا.</a:t>
            </a:r>
            <a:endParaRPr lang="en-US" sz="3200" cap="all" spc="100" dirty="0">
              <a:solidFill>
                <a:schemeClr val="tx1">
                  <a:lumMod val="65000"/>
                  <a:lumOff val="35000"/>
                </a:schemeClr>
              </a:solidFill>
              <a:latin typeface="Adobe Arabic" panose="02040503050201090203" pitchFamily="18" charset="-78"/>
              <a:cs typeface="Adobe Arabic" panose="02040503050201090203" pitchFamily="18" charset="-78"/>
            </a:endParaRPr>
          </a:p>
        </p:txBody>
      </p:sp>
      <p:sp>
        <p:nvSpPr>
          <p:cNvPr id="19" name="TextBox 18">
            <a:extLst>
              <a:ext uri="{FF2B5EF4-FFF2-40B4-BE49-F238E27FC236}">
                <a16:creationId xmlns:a16="http://schemas.microsoft.com/office/drawing/2014/main" id="{437A37A1-5FB3-4254-8570-6673B0D601FF}"/>
              </a:ext>
            </a:extLst>
          </p:cNvPr>
          <p:cNvSpPr txBox="1"/>
          <p:nvPr/>
        </p:nvSpPr>
        <p:spPr>
          <a:xfrm>
            <a:off x="7820809" y="4337478"/>
            <a:ext cx="3837794" cy="547842"/>
          </a:xfrm>
          <a:prstGeom prst="rect">
            <a:avLst/>
          </a:prstGeom>
          <a:noFill/>
        </p:spPr>
        <p:txBody>
          <a:bodyPr wrap="square">
            <a:spAutoFit/>
          </a:bodyPr>
          <a:lstStyle/>
          <a:p>
            <a:pPr lvl="1"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200" cap="all" spc="100" dirty="0">
                <a:solidFill>
                  <a:schemeClr val="tx1">
                    <a:lumMod val="65000"/>
                    <a:lumOff val="35000"/>
                  </a:schemeClr>
                </a:solidFill>
                <a:latin typeface="Adobe Arabic" panose="02040503050201090203" pitchFamily="18" charset="-78"/>
                <a:cs typeface="Adobe Arabic" panose="02040503050201090203" pitchFamily="18" charset="-78"/>
              </a:rPr>
              <a:t>كَلّا، لَمْ تُعِجِبْني.</a:t>
            </a:r>
          </a:p>
        </p:txBody>
      </p:sp>
      <p:sp>
        <p:nvSpPr>
          <p:cNvPr id="12" name="TextBox 11">
            <a:extLst>
              <a:ext uri="{FF2B5EF4-FFF2-40B4-BE49-F238E27FC236}">
                <a16:creationId xmlns:a16="http://schemas.microsoft.com/office/drawing/2014/main" id="{B2457A51-0F7F-466F-9843-680683588CB1}"/>
              </a:ext>
            </a:extLst>
          </p:cNvPr>
          <p:cNvSpPr txBox="1"/>
          <p:nvPr/>
        </p:nvSpPr>
        <p:spPr>
          <a:xfrm>
            <a:off x="-1" y="105455"/>
            <a:ext cx="4499301" cy="461665"/>
          </a:xfrm>
          <a:prstGeom prst="rect">
            <a:avLst/>
          </a:prstGeom>
          <a:solidFill>
            <a:srgbClr val="4472C4">
              <a:lumMod val="20000"/>
              <a:lumOff val="80000"/>
            </a:srgbClr>
          </a:solidFill>
        </p:spPr>
        <p:txBody>
          <a:bodyPr wrap="squar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ar-LB" sz="2400" b="0" i="0" u="none" strike="noStrike" kern="0" cap="none" spc="0" normalizeH="0" baseline="0" noProof="0" dirty="0">
                <a:ln>
                  <a:noFill/>
                </a:ln>
                <a:solidFill>
                  <a:srgbClr val="4472C4">
                    <a:lumMod val="50000"/>
                  </a:srgbClr>
                </a:solidFill>
                <a:effectLst/>
                <a:uLnTx/>
                <a:uFillTx/>
                <a:latin typeface="Adobe Arabic"/>
                <a:ea typeface="+mn-ea"/>
                <a:cs typeface="Adobe Arabic"/>
              </a:rPr>
              <a:t>إبْداءُ رَأْيٍ في الْقِصَّةِ- رَبْطُ النّصِّ بنصٍّ آخر</a:t>
            </a:r>
          </a:p>
        </p:txBody>
      </p:sp>
    </p:spTree>
    <p:custDataLst>
      <p:tags r:id="rId1"/>
    </p:custDataLst>
    <p:extLst>
      <p:ext uri="{BB962C8B-B14F-4D97-AF65-F5344CB8AC3E}">
        <p14:creationId xmlns:p14="http://schemas.microsoft.com/office/powerpoint/2010/main" val="10345645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B3CD58-853F-4734-B416-459582C00EEB}"/>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Rectangle 4">
            <a:extLst>
              <a:ext uri="{FF2B5EF4-FFF2-40B4-BE49-F238E27FC236}">
                <a16:creationId xmlns:a16="http://schemas.microsoft.com/office/drawing/2014/main" id="{C4DC47C9-F440-4FF4-9299-89E6A7E665F3}"/>
              </a:ext>
            </a:extLst>
          </p:cNvPr>
          <p:cNvSpPr>
            <a:spLocks noChangeArrowheads="1"/>
          </p:cNvSpPr>
          <p:nvPr/>
        </p:nvSpPr>
        <p:spPr bwMode="auto">
          <a:xfrm>
            <a:off x="0" y="4572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pic>
        <p:nvPicPr>
          <p:cNvPr id="3" name="Picture 2" descr="Logo&#10;&#10;Description automatically generated">
            <a:extLst>
              <a:ext uri="{FF2B5EF4-FFF2-40B4-BE49-F238E27FC236}">
                <a16:creationId xmlns:a16="http://schemas.microsoft.com/office/drawing/2014/main" id="{7A046B65-13D4-4F6F-960F-D29A8A7489C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94835" y="2404209"/>
            <a:ext cx="3402330" cy="3402330"/>
          </a:xfrm>
          <a:prstGeom prst="rect">
            <a:avLst/>
          </a:prstGeom>
        </p:spPr>
      </p:pic>
      <p:sp>
        <p:nvSpPr>
          <p:cNvPr id="8" name="Title 1">
            <a:extLst>
              <a:ext uri="{FF2B5EF4-FFF2-40B4-BE49-F238E27FC236}">
                <a16:creationId xmlns:a16="http://schemas.microsoft.com/office/drawing/2014/main" id="{60D2FACF-9612-4818-9196-13AEC511D30E}"/>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9" name="Title 1">
            <a:extLst>
              <a:ext uri="{FF2B5EF4-FFF2-40B4-BE49-F238E27FC236}">
                <a16:creationId xmlns:a16="http://schemas.microsoft.com/office/drawing/2014/main" id="{88CBF64D-5751-4C23-9F79-417506634A4D}"/>
              </a:ext>
            </a:extLst>
          </p:cNvPr>
          <p:cNvSpPr txBox="1">
            <a:spLocks/>
          </p:cNvSpPr>
          <p:nvPr/>
        </p:nvSpPr>
        <p:spPr>
          <a:xfrm>
            <a:off x="7178675" y="746125"/>
            <a:ext cx="5013325" cy="782638"/>
          </a:xfrm>
          <a:prstGeom prst="rect">
            <a:avLst/>
          </a:prstGeom>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rtl="1"/>
            <a:br>
              <a:rPr lang="en-US"/>
            </a:br>
            <a:br>
              <a:rPr lang="en-US"/>
            </a:br>
            <a:br>
              <a:rPr lang="ar-LB"/>
            </a:br>
            <a:br>
              <a:rPr lang="en-US"/>
            </a:br>
            <a:br>
              <a:rPr lang="en-US"/>
            </a:br>
            <a:endParaRPr lang="en-US" dirty="0"/>
          </a:p>
        </p:txBody>
      </p:sp>
      <p:sp>
        <p:nvSpPr>
          <p:cNvPr id="11" name="Rectangle 10">
            <a:extLst>
              <a:ext uri="{FF2B5EF4-FFF2-40B4-BE49-F238E27FC236}">
                <a16:creationId xmlns:a16="http://schemas.microsoft.com/office/drawing/2014/main" id="{D526D6C8-6905-49EC-A3E8-E9BEBE90C14F}"/>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13D37CA1-84A0-4E9B-B1F4-7C11ABD73C91}"/>
              </a:ext>
            </a:extLst>
          </p:cNvPr>
          <p:cNvSpPr txBox="1"/>
          <p:nvPr/>
        </p:nvSpPr>
        <p:spPr>
          <a:xfrm>
            <a:off x="533400" y="653602"/>
            <a:ext cx="11125203"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هَلْ قَرَأْتُمْ قِصَّةً مُماثِلَةً لِهَذِهِ القِصَّةِ؟ </a:t>
            </a:r>
          </a:p>
        </p:txBody>
      </p:sp>
    </p:spTree>
    <p:custDataLst>
      <p:tags r:id="rId1"/>
    </p:custDataLst>
    <p:extLst>
      <p:ext uri="{BB962C8B-B14F-4D97-AF65-F5344CB8AC3E}">
        <p14:creationId xmlns:p14="http://schemas.microsoft.com/office/powerpoint/2010/main" val="31832808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4" name="Straight Connector 3"/>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5">
            <a:extLst>
              <a:ext uri="{28A0092B-C50C-407E-A947-70E740481C1C}">
                <a14:useLocalDpi xmlns:a14="http://schemas.microsoft.com/office/drawing/2010/main" val="0"/>
              </a:ext>
            </a:extLst>
          </a:blip>
          <a:srcRect l="13" r="13"/>
          <a:stretch/>
        </p:blipFill>
        <p:spPr>
          <a:xfrm>
            <a:off x="5414" y="1546412"/>
            <a:ext cx="12181172" cy="5311588"/>
          </a:xfrm>
          <a:prstGeom prst="rect">
            <a:avLst/>
          </a:prstGeom>
        </p:spPr>
      </p:pic>
    </p:spTree>
    <p:custDataLst>
      <p:tags r:id="rId1"/>
    </p:custDataLst>
    <p:extLst>
      <p:ext uri="{BB962C8B-B14F-4D97-AF65-F5344CB8AC3E}">
        <p14:creationId xmlns:p14="http://schemas.microsoft.com/office/powerpoint/2010/main" val="1189941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ext&#10;&#10;Description automatically generated">
            <a:extLst>
              <a:ext uri="{FF2B5EF4-FFF2-40B4-BE49-F238E27FC236}">
                <a16:creationId xmlns:a16="http://schemas.microsoft.com/office/drawing/2014/main" id="{D9C83C2F-0127-4903-BBB2-FF0E69F68E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63152" y="2325937"/>
            <a:ext cx="5537948" cy="3840881"/>
          </a:xfrm>
          <a:prstGeom prst="rect">
            <a:avLst/>
          </a:prstGeom>
        </p:spPr>
      </p:pic>
      <p:sp>
        <p:nvSpPr>
          <p:cNvPr id="5" name="Rectangle 4">
            <a:extLst>
              <a:ext uri="{FF2B5EF4-FFF2-40B4-BE49-F238E27FC236}">
                <a16:creationId xmlns:a16="http://schemas.microsoft.com/office/drawing/2014/main" id="{0EAE421C-B68C-46C6-A7EC-252456887FE3}"/>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79FA5C5F-BAFA-4918-B3A0-425A8FC21C57}"/>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9" name="Rectangle 8">
            <a:extLst>
              <a:ext uri="{FF2B5EF4-FFF2-40B4-BE49-F238E27FC236}">
                <a16:creationId xmlns:a16="http://schemas.microsoft.com/office/drawing/2014/main" id="{E5079497-7670-4094-AA49-AB4C4E998AA1}"/>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B88B6F8-C4F1-47D6-8B08-432AE0A07603}"/>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ماذا أَتَوَقَّعُ مِنَ الْعُنْوانِ وَالصُّورَةِ عَلى الْغِلافِ؟</a:t>
            </a:r>
          </a:p>
        </p:txBody>
      </p:sp>
      <p:sp>
        <p:nvSpPr>
          <p:cNvPr id="11" name="TextBox 10">
            <a:extLst>
              <a:ext uri="{FF2B5EF4-FFF2-40B4-BE49-F238E27FC236}">
                <a16:creationId xmlns:a16="http://schemas.microsoft.com/office/drawing/2014/main" id="{18201CE5-BDD8-4806-B534-D71D14C55DEF}"/>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Tree>
    <p:custDataLst>
      <p:tags r:id="rId1"/>
    </p:custDataLst>
    <p:extLst>
      <p:ext uri="{BB962C8B-B14F-4D97-AF65-F5344CB8AC3E}">
        <p14:creationId xmlns:p14="http://schemas.microsoft.com/office/powerpoint/2010/main" val="372244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26650" y="2067131"/>
            <a:ext cx="11024765" cy="40996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600"/>
              </a:spcBef>
              <a:spcAft>
                <a:spcPts val="600"/>
              </a:spcAft>
              <a:buClrTx/>
              <a:buSzTx/>
              <a:buFont typeface="Arial" panose="020B0604020202020204" pitchFamily="34" charset="0"/>
              <a:buNone/>
              <a:tabLst/>
              <a:defRPr/>
            </a:pPr>
            <a:r>
              <a:rPr lang="en-US"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كَانَ عادِلٌ يَحْمِلُ أَوْعِيَةَ الْحَلِيبِ، وَيَنْقُلُهَا يَوْمِيًّا إلَى الْمَدِينَةِ لِيُوَزِّعَها عَلَى الزَّبَائِنِ، وَكَانَ يُردِّدُ دَائِمًا: "لَيْتَني وُلِدْتُ غَنِيًّا!</a:t>
            </a:r>
          </a:p>
          <a:p>
            <a:pPr marL="0" marR="0" lvl="0" indent="0" algn="r" defTabSz="914400" rtl="1"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en-US"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ذَاتَ مَرّةٍ سَمِعَهُ عَجُوزٌ، فَقَالَ لَهُ: هُنَاكَ صَخْرَةٌ فِي جَبَلِ الرَّيْحانِ تَسُدُّ </a:t>
            </a:r>
            <a:r>
              <a:rPr kumimoji="0" lang="ar-LB"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مَنْفَذَ</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مغارَةٍ مَليئَةٍ بِالْكُنُوزِ؛ لا تَسْتَطِيعُ دُخولَها إلّا لِمَرَّةٍ واحِدَةٍ، وَعَلَيْكَ أَنْ تَسْتَلْقِيَ أَمامَ بَابِها عَلَى جِلْدِ الْخَروفِ، وَعِنْدَ مُنْتَصَفِ اللَّيْلِ سَتَسْمَعُ ساعَةً غريبَةً. في الدَّقَّةِ الأُولى تَنْزاحُ الصَّخْرةُ فَتَدْخُلُ، وَعَلَيْكَ أَنْ تُغادِرَ قَبْلَ الدَّقّةِ الْأَخيرَةِ. وَلكِنِ انْتَبِهْ! فَكَثِيرونَ فَقَدُوا حَيَاتَهُمْ لِأَنَّهُمْ أَطالوا الْبَقَاءَ وَسُدَّتْ عَلَيْهِمِ الْمَغارَةُ. </a:t>
            </a:r>
            <a:endParaRPr kumimoji="0" lang="en-US"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en-US"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تَسَلَّقَ عادِلٌ الْجَبَلَ بَعْدَ جُهْدٍ وَعَناءٍ، وَاسْتَلْقَى عِنْدَ بابِ الْمَغَارَةِ مُنْتَظِرًا.</a:t>
            </a:r>
            <a:r>
              <a:rPr lang="en-US" dirty="0">
                <a:solidFill>
                  <a:schemeClr val="tx1">
                    <a:lumMod val="65000"/>
                    <a:lumOff val="35000"/>
                  </a:schemeClr>
                </a:solidFill>
                <a:latin typeface="Adobe Arabic" panose="02040503050201020203" pitchFamily="18" charset="-78"/>
                <a:cs typeface="Adobe Arabic" panose="02040503050201020203" pitchFamily="18" charset="-78"/>
              </a:rPr>
              <a:t> </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لَقَدْ كانَ</a:t>
            </a:r>
            <a:r>
              <a:rPr kumimoji="0" lang="en-US"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a:t>
            </a: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قَلْبُهُ يَخْفُقُ بِسُرْعَةٍ، وَهُوَ يُفَكِّرُ بِالثَّرْوَةِ الْمَوْعُودَةِ.</a:t>
            </a:r>
          </a:p>
          <a:p>
            <a:pPr marL="0" marR="0" lvl="0" indent="0" algn="r" defTabSz="914400" rtl="1" eaLnBrk="1" fontAlgn="auto" latinLnBrk="0" hangingPunct="1">
              <a:lnSpc>
                <a:spcPct val="100000"/>
              </a:lnSpc>
              <a:spcBef>
                <a:spcPts val="600"/>
              </a:spcBef>
              <a:spcAft>
                <a:spcPts val="600"/>
              </a:spcAft>
              <a:buClrTx/>
              <a:buSzTx/>
              <a:buFont typeface="Arial" panose="020B0604020202020204" pitchFamily="34" charset="0"/>
              <a:buNone/>
              <a:tabLst/>
              <a:defRPr/>
            </a:pPr>
            <a:r>
              <a:rPr kumimoji="0" lang="ar-LB"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a:t>
            </a:r>
          </a:p>
        </p:txBody>
      </p:sp>
      <p:sp>
        <p:nvSpPr>
          <p:cNvPr id="5" name="Content Placeholder 2"/>
          <p:cNvSpPr txBox="1">
            <a:spLocks/>
          </p:cNvSpPr>
          <p:nvPr/>
        </p:nvSpPr>
        <p:spPr>
          <a:xfrm>
            <a:off x="626650" y="5034579"/>
            <a:ext cx="3687166" cy="1132239"/>
          </a:xfrm>
          <a:prstGeom prst="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قاموسُ الْمَعاني:</a:t>
            </a: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r>
              <a:rPr kumimoji="0" lang="ar-LB" sz="28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مَنْفَذٌ</a:t>
            </a:r>
            <a:r>
              <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 مَدْخَلٌ </a:t>
            </a:r>
          </a:p>
          <a:p>
            <a:pPr marL="0" marR="0" lvl="0" indent="0" algn="r" defTabSz="914400" rtl="1" eaLnBrk="1" fontAlgn="auto" latinLnBrk="0" hangingPunct="1">
              <a:lnSpc>
                <a:spcPct val="100000"/>
              </a:lnSpc>
              <a:spcBef>
                <a:spcPts val="0"/>
              </a:spcBef>
              <a:spcAft>
                <a:spcPts val="0"/>
              </a:spcAft>
              <a:buClrTx/>
              <a:buSzTx/>
              <a:buFont typeface="Tw Cen MT" panose="020B0602020104020603" pitchFamily="34" charset="0"/>
              <a:buNone/>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6" name="Rectangle 5">
            <a:extLst>
              <a:ext uri="{FF2B5EF4-FFF2-40B4-BE49-F238E27FC236}">
                <a16:creationId xmlns:a16="http://schemas.microsoft.com/office/drawing/2014/main" id="{35795137-F3B8-4AC5-8AC4-2A5C11B9B35A}"/>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D29264E0-53B1-4C56-84CD-386DE4BCE50B}"/>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8" name="Rectangle 7">
            <a:extLst>
              <a:ext uri="{FF2B5EF4-FFF2-40B4-BE49-F238E27FC236}">
                <a16:creationId xmlns:a16="http://schemas.microsoft.com/office/drawing/2014/main" id="{9C0BE8CF-A4D3-46C8-9308-FA3A2123BBD1}"/>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010D31F-B0EA-4564-A1C7-B8405FBB2734}"/>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defRPr/>
            </a:pPr>
            <a:r>
              <a:rPr lang="ar-LB" sz="3600" b="1" kern="0" cap="all" spc="100" dirty="0">
                <a:solidFill>
                  <a:sysClr val="windowText" lastClr="000000">
                    <a:lumMod val="65000"/>
                    <a:lumOff val="35000"/>
                  </a:sysClr>
                </a:solidFill>
              </a:rPr>
              <a:t>قِراءَةٌ صامِتَةٌ لِلْنَّصِّ</a:t>
            </a:r>
          </a:p>
        </p:txBody>
      </p:sp>
      <p:sp>
        <p:nvSpPr>
          <p:cNvPr id="10" name="TextBox 9">
            <a:extLst>
              <a:ext uri="{FF2B5EF4-FFF2-40B4-BE49-F238E27FC236}">
                <a16:creationId xmlns:a16="http://schemas.microsoft.com/office/drawing/2014/main" id="{1EFE6D88-AAF3-4EEE-A672-9DC96DCCE47E}"/>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Tree>
    <p:custDataLst>
      <p:tags r:id="rId1"/>
    </p:custDataLst>
    <p:extLst>
      <p:ext uri="{BB962C8B-B14F-4D97-AF65-F5344CB8AC3E}">
        <p14:creationId xmlns:p14="http://schemas.microsoft.com/office/powerpoint/2010/main" val="4074780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B87601EF-44BC-4765-98FD-8A0D6F0F31C4}"/>
              </a:ext>
            </a:extLst>
          </p:cNvPr>
          <p:cNvSpPr txBox="1">
            <a:spLocks/>
          </p:cNvSpPr>
          <p:nvPr/>
        </p:nvSpPr>
        <p:spPr>
          <a:xfrm>
            <a:off x="609600" y="2067131"/>
            <a:ext cx="11005288" cy="40996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lnSpc>
                <a:spcPct val="120000"/>
              </a:lnSpc>
              <a:spcBef>
                <a:spcPts val="600"/>
              </a:spcBef>
              <a:spcAft>
                <a:spcPts val="600"/>
              </a:spcAft>
              <a:buFont typeface="Arial" panose="020B0604020202020204" pitchFamily="34" charset="0"/>
              <a:buNone/>
              <a:defRPr/>
            </a:pPr>
            <a:r>
              <a:rPr lang="en-US" sz="320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عِنْدَ مُنْتَصَفِ اللَّيْلِ، سَمِعَ أُوْلى دَقَّاتِ السّاعَةِ، ثُمَّ</a:t>
            </a:r>
            <a:r>
              <a:rPr lang="ar-LB" sz="3200" dirty="0">
                <a:solidFill>
                  <a:srgbClr val="C00000"/>
                </a:solidFill>
                <a:latin typeface="Adobe Arabic" panose="02040503050201020203" pitchFamily="18" charset="-78"/>
                <a:cs typeface="Adobe Arabic" panose="02040503050201020203" pitchFamily="18" charset="-78"/>
              </a:rPr>
              <a:t> صَرَّتْ </a:t>
            </a: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سَلاسِلُ الْحَدِيدِ تُزِيحُ الصَّخْرَةَ.</a:t>
            </a:r>
          </a:p>
          <a:p>
            <a:pPr marL="0" indent="0" algn="r" rtl="1">
              <a:lnSpc>
                <a:spcPct val="120000"/>
              </a:lnSpc>
              <a:spcBef>
                <a:spcPts val="600"/>
              </a:spcBef>
              <a:spcAft>
                <a:spcPts val="600"/>
              </a:spcAft>
              <a:buFont typeface="Arial" panose="020B0604020202020204" pitchFamily="34" charset="0"/>
              <a:buNone/>
              <a:defRPr/>
            </a:pPr>
            <a:r>
              <a:rPr lang="en-US" sz="320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اِنْدَفَعَ عادِلٌ كَالسَّهْمِ دَاخِلَ المَغَارَةِ. هَا هِيَ أَكْوامُ الْفِضَّةِ أَمامَهُ. بَدَأَ يُعَبِّئُ كِيْسَهُ مِنْهَا...وَفَجْأَةً أَدْهَشَهُ </a:t>
            </a:r>
            <a:r>
              <a:rPr lang="ar-LB" sz="3200" dirty="0">
                <a:solidFill>
                  <a:srgbClr val="C00000"/>
                </a:solidFill>
                <a:latin typeface="Adobe Arabic" panose="02040503050201020203" pitchFamily="18" charset="-78"/>
                <a:cs typeface="Adobe Arabic" panose="02040503050201020203" pitchFamily="18" charset="-78"/>
              </a:rPr>
              <a:t>وَهْجُ</a:t>
            </a: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 أَكْدَاسِ الذَّهَبِ في الْغُرْفَةِ الْمُجَاوِرَةِ، فَقَفَزَ إِلَيْهَا بَعْدَ أَنْ أَفْرَغَ الْكِيسَ، وَأَخَذَ يَدْفَعُ بِالذَّهَبِ إلى دَاخِلِهِ...." آهٍ مَا هذا الْبَرِيْقُ؟ إِنَّها الْجَواهِرُ وَالْأَلْماسُ، وَهِيَ الْأَجْمَلُ وَالْأَغْلَى.... وَأَفْرَغَ الْكِيْسَ لِيَمْلَأَهُ</a:t>
            </a:r>
            <a:endParaRPr lang="en-US" sz="3200" dirty="0">
              <a:solidFill>
                <a:schemeClr val="tx1">
                  <a:lumMod val="65000"/>
                  <a:lumOff val="35000"/>
                </a:schemeClr>
              </a:solidFill>
              <a:latin typeface="Adobe Arabic" panose="02040503050201020203" pitchFamily="18" charset="-78"/>
              <a:cs typeface="Adobe Arabic" panose="02040503050201020203" pitchFamily="18" charset="-78"/>
            </a:endParaRPr>
          </a:p>
          <a:p>
            <a:pPr marL="0" indent="0" algn="r" rtl="1">
              <a:lnSpc>
                <a:spcPct val="120000"/>
              </a:lnSpc>
              <a:spcBef>
                <a:spcPts val="600"/>
              </a:spcBef>
              <a:spcAft>
                <a:spcPts val="600"/>
              </a:spcAft>
              <a:buFont typeface="Arial" panose="020B0604020202020204" pitchFamily="34" charset="0"/>
              <a:buNone/>
              <a:defRPr/>
            </a:pP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 بِالْجَواهِرِ مَرَّةً أُخْرى!</a:t>
            </a:r>
            <a:endParaRPr lang="en-US" sz="3200" dirty="0">
              <a:solidFill>
                <a:schemeClr val="tx1">
                  <a:lumMod val="65000"/>
                  <a:lumOff val="35000"/>
                </a:schemeClr>
              </a:solidFill>
              <a:latin typeface="Adobe Arabic" panose="02040503050201020203" pitchFamily="18" charset="-78"/>
              <a:cs typeface="Adobe Arabic" panose="02040503050201020203" pitchFamily="18" charset="-78"/>
            </a:endParaRPr>
          </a:p>
          <a:p>
            <a:pPr marL="0" indent="0" algn="r" rtl="1">
              <a:lnSpc>
                <a:spcPct val="120000"/>
              </a:lnSpc>
              <a:spcBef>
                <a:spcPts val="600"/>
              </a:spcBef>
              <a:spcAft>
                <a:spcPts val="600"/>
              </a:spcAft>
              <a:buFont typeface="Arial" panose="020B0604020202020204" pitchFamily="34" charset="0"/>
              <a:buNone/>
              <a:defRPr/>
            </a:pPr>
            <a:r>
              <a:rPr lang="ar-LB" sz="3200" dirty="0">
                <a:solidFill>
                  <a:schemeClr val="tx1">
                    <a:lumMod val="65000"/>
                    <a:lumOff val="35000"/>
                  </a:schemeClr>
                </a:solidFill>
                <a:latin typeface="Adobe Arabic" panose="02040503050201020203" pitchFamily="18" charset="-78"/>
                <a:cs typeface="Adobe Arabic" panose="02040503050201020203" pitchFamily="18" charset="-78"/>
              </a:rPr>
              <a:t>                   </a:t>
            </a:r>
          </a:p>
        </p:txBody>
      </p:sp>
      <p:sp>
        <p:nvSpPr>
          <p:cNvPr id="12" name="Content Placeholder 2">
            <a:extLst>
              <a:ext uri="{FF2B5EF4-FFF2-40B4-BE49-F238E27FC236}">
                <a16:creationId xmlns:a16="http://schemas.microsoft.com/office/drawing/2014/main" id="{4B93CC67-E627-4BB3-A922-F3A2921313F8}"/>
              </a:ext>
            </a:extLst>
          </p:cNvPr>
          <p:cNvSpPr txBox="1">
            <a:spLocks/>
          </p:cNvSpPr>
          <p:nvPr/>
        </p:nvSpPr>
        <p:spPr>
          <a:xfrm>
            <a:off x="609600" y="4615030"/>
            <a:ext cx="3661186" cy="1551787"/>
          </a:xfrm>
          <a:prstGeom prst="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anchor="t"/>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marL="91440" marR="0" lvl="0" indent="-91440" algn="r" defTabSz="914400" rtl="1" eaLnBrk="1" fontAlgn="auto" latinLnBrk="0" hangingPunct="1">
              <a:lnSpc>
                <a:spcPct val="100000"/>
              </a:lnSpc>
              <a:spcBef>
                <a:spcPts val="0"/>
              </a:spcBef>
              <a:spcAft>
                <a:spcPts val="0"/>
              </a:spcAft>
              <a:buClr>
                <a:srgbClr val="5B9BD5"/>
              </a:buClr>
              <a:buSzPct val="100000"/>
              <a:buFont typeface="Tw Cen MT" panose="020B0602020104020603" pitchFamily="34" charset="0"/>
              <a:buChar char=" "/>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قاموس المعاني:</a:t>
            </a:r>
          </a:p>
          <a:p>
            <a:pPr marL="91440" marR="0" lvl="0" indent="-91440" algn="r" defTabSz="914400" rtl="1" eaLnBrk="1" fontAlgn="auto" latinLnBrk="0" hangingPunct="1">
              <a:lnSpc>
                <a:spcPct val="100000"/>
              </a:lnSpc>
              <a:spcBef>
                <a:spcPts val="0"/>
              </a:spcBef>
              <a:spcAft>
                <a:spcPts val="0"/>
              </a:spcAft>
              <a:buClr>
                <a:srgbClr val="5B9BD5"/>
              </a:buClr>
              <a:buSzPct val="100000"/>
              <a:buFont typeface="Tw Cen MT" panose="020B0602020104020603" pitchFamily="34" charset="0"/>
              <a:buChar char=" "/>
              <a:tabLst/>
              <a:defRPr/>
            </a:pPr>
            <a:r>
              <a:rPr kumimoji="0" lang="ar-LB" sz="28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صَرَّتْ</a:t>
            </a:r>
            <a:r>
              <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 أعطت صوتًا </a:t>
            </a:r>
          </a:p>
          <a:p>
            <a:pPr marL="91440" marR="0" lvl="0" indent="-91440" algn="r" defTabSz="914400" rtl="1" eaLnBrk="1" fontAlgn="auto" latinLnBrk="0" hangingPunct="1">
              <a:lnSpc>
                <a:spcPct val="100000"/>
              </a:lnSpc>
              <a:spcBef>
                <a:spcPts val="0"/>
              </a:spcBef>
              <a:spcAft>
                <a:spcPts val="0"/>
              </a:spcAft>
              <a:buClr>
                <a:srgbClr val="5B9BD5"/>
              </a:buClr>
              <a:buSzPct val="100000"/>
              <a:buFont typeface="Tw Cen MT" panose="020B0602020104020603" pitchFamily="34" charset="0"/>
              <a:buChar char=" "/>
              <a:tabLst/>
              <a:defRPr/>
            </a:pPr>
            <a:r>
              <a:rPr kumimoji="0" lang="ar-LB" sz="28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وَهْجٌ</a:t>
            </a:r>
            <a:r>
              <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 لَمَعانٌ</a:t>
            </a: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0" marR="0" lvl="0" indent="0" algn="r" defTabSz="914400" rtl="1" eaLnBrk="1" fontAlgn="auto" latinLnBrk="0" hangingPunct="1">
              <a:lnSpc>
                <a:spcPct val="100000"/>
              </a:lnSpc>
              <a:spcBef>
                <a:spcPts val="0"/>
              </a:spcBef>
              <a:spcAft>
                <a:spcPts val="0"/>
              </a:spcAft>
              <a:buClrTx/>
              <a:buSzTx/>
              <a:buFont typeface="Tw Cen MT" panose="020B0602020104020603" pitchFamily="34" charset="0"/>
              <a:buNone/>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13" name="Rectangle 12">
            <a:extLst>
              <a:ext uri="{FF2B5EF4-FFF2-40B4-BE49-F238E27FC236}">
                <a16:creationId xmlns:a16="http://schemas.microsoft.com/office/drawing/2014/main" id="{DA0650AD-2B9F-4564-A580-8F6D84F387F3}"/>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820171CF-C3EF-4036-A325-B500EC8D2B12}"/>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15" name="Rectangle 14">
            <a:extLst>
              <a:ext uri="{FF2B5EF4-FFF2-40B4-BE49-F238E27FC236}">
                <a16:creationId xmlns:a16="http://schemas.microsoft.com/office/drawing/2014/main" id="{CD3AE059-48A4-4815-9780-2AA2E4F80053}"/>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D3F55C55-A70E-469F-BC18-645A62DED40B}"/>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lvl="0" algn="r" rtl="1">
              <a:buClr>
                <a:srgbClr val="4472C4">
                  <a:lumMod val="75000"/>
                </a:srgbClr>
              </a:buClr>
              <a:buSzPct val="90000"/>
              <a:defRPr/>
            </a:pPr>
            <a:r>
              <a:rPr lang="ar-LB" sz="3600" b="1" kern="0" cap="all" spc="100" dirty="0">
                <a:solidFill>
                  <a:sysClr val="windowText" lastClr="000000">
                    <a:lumMod val="65000"/>
                    <a:lumOff val="35000"/>
                  </a:sysClr>
                </a:solidFill>
              </a:rPr>
              <a:t>قِراءَةٌ صامِتَةٌ لِلْنَّصِّ</a:t>
            </a:r>
          </a:p>
        </p:txBody>
      </p:sp>
      <p:sp>
        <p:nvSpPr>
          <p:cNvPr id="17" name="TextBox 16">
            <a:extLst>
              <a:ext uri="{FF2B5EF4-FFF2-40B4-BE49-F238E27FC236}">
                <a16:creationId xmlns:a16="http://schemas.microsoft.com/office/drawing/2014/main" id="{ADE0A95E-29C0-4832-977E-0CE477C2C0B8}"/>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Tree>
    <p:custDataLst>
      <p:tags r:id="rId1"/>
    </p:custDataLst>
    <p:extLst>
      <p:ext uri="{BB962C8B-B14F-4D97-AF65-F5344CB8AC3E}">
        <p14:creationId xmlns:p14="http://schemas.microsoft.com/office/powerpoint/2010/main" val="22620522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87BC49C1-2281-4986-94B6-3A8C50EC9B3A}"/>
              </a:ext>
            </a:extLst>
          </p:cNvPr>
          <p:cNvSpPr txBox="1">
            <a:spLocks/>
          </p:cNvSpPr>
          <p:nvPr/>
        </p:nvSpPr>
        <p:spPr>
          <a:xfrm>
            <a:off x="609600" y="2107893"/>
            <a:ext cx="11153241" cy="40589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rtl="1">
              <a:lnSpc>
                <a:spcPct val="100000"/>
              </a:lnSpc>
              <a:spcBef>
                <a:spcPts val="600"/>
              </a:spcBef>
              <a:spcAft>
                <a:spcPts val="600"/>
              </a:spcAft>
              <a:buFont typeface="Arial" panose="020B0604020202020204" pitchFamily="34" charset="0"/>
              <a:buNone/>
            </a:pPr>
            <a:r>
              <a:rPr lang="en-US" sz="360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اِسْتَمَرَّتِ السَّاعَةُ تَدُقُّ، وَهْوَ يَغْرُفُ مِنَ الْكَنْزِ بِيَدَيْهِ..."أَسْرِعْ يا عادِلُ سَتُصْبِحُ غَنِيًّا....تِسْعُ دَقَّاتٍ.... عَشْرٌ....هذِهِ الْحَفْنَةُ بَعْدُ"...رَفَعَ عادِلٌ الْكِيسَ... "آهٍ ما أَثْقَلَهُ! سَأُفْرِغُ مِنْهُ قَليلًا وَلَكِنْ، لَا وَقْتَ لَدَيَّ". وَفِي اللَّحْظَةِ الحاسِمَةِ، تَرَكَ عادِلٌ كِيسَهُ عَلَى أَرْضِ الْمَغَارَةِ، وَنَجَا بِنَفْسِهِ... وَمَا إِنْ غَادَرَ أَرْضَ المَغارَةِ مَعَ الدَّقَّةِ الأَخِيرَةِ حَتَّى سَدَّتِ الصَّخْرَةُ المَنْفَذَ الوَحِيدَ.</a:t>
            </a:r>
            <a:endParaRPr lang="en-US" sz="3600" dirty="0">
              <a:solidFill>
                <a:schemeClr val="tx1">
                  <a:lumMod val="65000"/>
                  <a:lumOff val="35000"/>
                </a:schemeClr>
              </a:solidFill>
              <a:latin typeface="Adobe Arabic" panose="02040503050201020203" pitchFamily="18" charset="-78"/>
              <a:cs typeface="Adobe Arabic" panose="02040503050201020203" pitchFamily="18" charset="-78"/>
            </a:endParaRPr>
          </a:p>
          <a:p>
            <a:pPr marL="0" indent="0" algn="r" rtl="1">
              <a:spcBef>
                <a:spcPts val="600"/>
              </a:spcBef>
              <a:spcAft>
                <a:spcPts val="600"/>
              </a:spcAft>
              <a:buFont typeface="Arial" panose="020B0604020202020204" pitchFamily="34" charset="0"/>
              <a:buNone/>
            </a:pPr>
            <a:r>
              <a:rPr lang="en-US" sz="3600" dirty="0">
                <a:solidFill>
                  <a:schemeClr val="tx1">
                    <a:lumMod val="65000"/>
                    <a:lumOff val="35000"/>
                  </a:schemeClr>
                </a:solidFill>
                <a:latin typeface="Adobe Arabic" panose="02040503050201020203" pitchFamily="18" charset="-78"/>
                <a:cs typeface="Adobe Arabic" panose="02040503050201020203" pitchFamily="18" charset="-78"/>
              </a:rPr>
              <a:t>        </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وَفِي </a:t>
            </a:r>
            <a:r>
              <a:rPr lang="ar-LB" sz="3600" dirty="0">
                <a:solidFill>
                  <a:srgbClr val="C00000"/>
                </a:solidFill>
                <a:latin typeface="Adobe Arabic" panose="02040503050201020203" pitchFamily="18" charset="-78"/>
                <a:cs typeface="Adobe Arabic" panose="02040503050201020203" pitchFamily="18" charset="-78"/>
              </a:rPr>
              <a:t>الظَّلامِ الحَالِكِ </a:t>
            </a:r>
            <a:r>
              <a:rPr lang="ar-LB" sz="3600" dirty="0">
                <a:solidFill>
                  <a:schemeClr val="tx1">
                    <a:lumMod val="65000"/>
                    <a:lumOff val="35000"/>
                  </a:schemeClr>
                </a:solidFill>
                <a:latin typeface="Adobe Arabic" panose="02040503050201020203" pitchFamily="18" charset="-78"/>
                <a:cs typeface="Adobe Arabic" panose="02040503050201020203" pitchFamily="18" charset="-78"/>
              </a:rPr>
              <a:t>رَدَّدَتْ جَنَبَاتُ الوَادِي صُرَاخَ عادِلٍ: "طَمَّاعٌ أَنَا طَمَّاعٌ، أَنَا طَمَّاعٌ، مَا اكْتَفَيْتُ بِالقَليلِ فَخَسِرْتُ كُلَّ شَيْءٍ!"</a:t>
            </a:r>
            <a:endParaRPr lang="en-US" sz="3600" dirty="0">
              <a:solidFill>
                <a:schemeClr val="tx1">
                  <a:lumMod val="65000"/>
                  <a:lumOff val="35000"/>
                </a:schemeClr>
              </a:solidFill>
              <a:latin typeface="Adobe Arabic" panose="02040503050201020203" pitchFamily="18" charset="-78"/>
              <a:cs typeface="Adobe Arabic" panose="02040503050201020203" pitchFamily="18" charset="-78"/>
            </a:endParaRPr>
          </a:p>
        </p:txBody>
      </p:sp>
      <p:sp>
        <p:nvSpPr>
          <p:cNvPr id="10" name="Content Placeholder 2">
            <a:extLst>
              <a:ext uri="{FF2B5EF4-FFF2-40B4-BE49-F238E27FC236}">
                <a16:creationId xmlns:a16="http://schemas.microsoft.com/office/drawing/2014/main" id="{BD9E3C0B-70F7-4C13-B85D-4CF5D2C1B2ED}"/>
              </a:ext>
            </a:extLst>
          </p:cNvPr>
          <p:cNvSpPr txBox="1">
            <a:spLocks/>
          </p:cNvSpPr>
          <p:nvPr/>
        </p:nvSpPr>
        <p:spPr>
          <a:xfrm>
            <a:off x="609600" y="5056094"/>
            <a:ext cx="3661186" cy="1110724"/>
          </a:xfrm>
          <a:prstGeom prst="rect">
            <a:avLst/>
          </a:prstGeom>
          <a:solidFill>
            <a:schemeClr val="accent6">
              <a:lumMod val="20000"/>
              <a:lumOff val="80000"/>
            </a:schemeClr>
          </a:solidFill>
          <a:ln>
            <a:noFill/>
          </a:ln>
        </p:spPr>
        <p:style>
          <a:lnRef idx="2">
            <a:schemeClr val="dk1"/>
          </a:lnRef>
          <a:fillRef idx="1">
            <a:schemeClr val="lt1"/>
          </a:fillRef>
          <a:effectRef idx="0">
            <a:schemeClr val="dk1"/>
          </a:effectRef>
          <a:fontRef idx="minor">
            <a:schemeClr val="dk1"/>
          </a:fontRef>
        </p:style>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a:lstStyle>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r>
              <a:rPr kumimoji="0" lang="ar-LB" sz="3200" b="1"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قاموسُ المعاني:</a:t>
            </a: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r>
              <a:rPr kumimoji="0" lang="ar-LB" sz="2800" b="0" i="0" u="none" strike="noStrike" kern="1200" cap="none" spc="0" normalizeH="0" baseline="0" noProof="0" dirty="0">
                <a:ln>
                  <a:noFill/>
                </a:ln>
                <a:solidFill>
                  <a:srgbClr val="C00000"/>
                </a:solidFill>
                <a:effectLst/>
                <a:uLnTx/>
                <a:uFillTx/>
                <a:latin typeface="Adobe Arabic" panose="02040503050201020203" pitchFamily="18" charset="-78"/>
                <a:ea typeface="+mn-ea"/>
                <a:cs typeface="Adobe Arabic" panose="02040503050201020203" pitchFamily="18" charset="-78"/>
              </a:rPr>
              <a:t>الظَّلامُ الْحالِكُ </a:t>
            </a:r>
            <a:r>
              <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rPr>
              <a:t>= الشَّديدُ السَّوادِ</a:t>
            </a:r>
          </a:p>
          <a:p>
            <a:pPr marL="0" marR="0" lvl="0" indent="0" algn="r" defTabSz="914400" rtl="1" eaLnBrk="1" fontAlgn="auto" latinLnBrk="0" hangingPunct="1">
              <a:lnSpc>
                <a:spcPct val="100000"/>
              </a:lnSpc>
              <a:spcBef>
                <a:spcPts val="0"/>
              </a:spcBef>
              <a:spcAft>
                <a:spcPts val="0"/>
              </a:spcAft>
              <a:buClrTx/>
              <a:buSzTx/>
              <a:buFont typeface="Tw Cen MT" panose="020B0602020104020603" pitchFamily="34" charset="0"/>
              <a:buNone/>
              <a:tabLst/>
              <a:defRPr/>
            </a:pPr>
            <a:endParaRPr kumimoji="0" lang="ar-LB" sz="28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a:p>
            <a:pPr marL="91440" marR="0" lvl="0" indent="-91440" algn="r" defTabSz="914400" rtl="1" eaLnBrk="1" fontAlgn="auto" latinLnBrk="0" hangingPunct="1">
              <a:lnSpc>
                <a:spcPct val="90000"/>
              </a:lnSpc>
              <a:spcBef>
                <a:spcPts val="1200"/>
              </a:spcBef>
              <a:spcAft>
                <a:spcPts val="200"/>
              </a:spcAft>
              <a:buClr>
                <a:srgbClr val="5B9BD5"/>
              </a:buClr>
              <a:buSzPct val="100000"/>
              <a:buFont typeface="Tw Cen MT" panose="020B0602020104020603" pitchFamily="34" charset="0"/>
              <a:buChar char=" "/>
              <a:tabLst/>
              <a:defRPr/>
            </a:pPr>
            <a:endParaRPr kumimoji="0" lang="ar-LB" sz="3200" b="0" i="0" u="none" strike="noStrike" kern="1200" cap="none" spc="0" normalizeH="0" baseline="0" noProof="0" dirty="0">
              <a:ln>
                <a:noFill/>
              </a:ln>
              <a:solidFill>
                <a:schemeClr val="tx1">
                  <a:lumMod val="65000"/>
                  <a:lumOff val="35000"/>
                </a:schemeClr>
              </a:solidFill>
              <a:effectLst/>
              <a:uLnTx/>
              <a:uFillTx/>
              <a:latin typeface="Adobe Arabic" panose="02040503050201020203" pitchFamily="18" charset="-78"/>
              <a:ea typeface="+mn-ea"/>
              <a:cs typeface="Adobe Arabic" panose="02040503050201020203" pitchFamily="18" charset="-78"/>
            </a:endParaRPr>
          </a:p>
        </p:txBody>
      </p:sp>
      <p:sp>
        <p:nvSpPr>
          <p:cNvPr id="18" name="Rectangle 17">
            <a:extLst>
              <a:ext uri="{FF2B5EF4-FFF2-40B4-BE49-F238E27FC236}">
                <a16:creationId xmlns:a16="http://schemas.microsoft.com/office/drawing/2014/main" id="{58796239-D1D1-4F25-A5B3-2F0B689A8A29}"/>
              </a:ext>
            </a:extLst>
          </p:cNvPr>
          <p:cNvSpPr/>
          <p:nvPr/>
        </p:nvSpPr>
        <p:spPr>
          <a:xfrm>
            <a:off x="0" y="691182"/>
            <a:ext cx="12188952" cy="704088"/>
          </a:xfrm>
          <a:prstGeom prst="rect">
            <a:avLst/>
          </a:prstGeom>
          <a:solidFill>
            <a:srgbClr val="658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1894231E-065F-4DC3-9CCA-06B7E7BFAEF0}"/>
              </a:ext>
            </a:extLst>
          </p:cNvPr>
          <p:cNvSpPr txBox="1"/>
          <p:nvPr/>
        </p:nvSpPr>
        <p:spPr>
          <a:xfrm>
            <a:off x="4876800" y="709965"/>
            <a:ext cx="6781799" cy="759592"/>
          </a:xfrm>
          <a:prstGeom prst="rect">
            <a:avLst/>
          </a:prstGeom>
          <a:ln w="19050">
            <a:noFill/>
          </a:ln>
        </p:spPr>
        <p:txBody>
          <a:bodyPr vert="horz" wrap="square" lIns="91440" tIns="45720" rIns="91440" bIns="45720" rtlCol="0" anchor="ctr">
            <a:normAutofit fontScale="97500"/>
          </a:bodyPr>
          <a:lstStyle/>
          <a:p>
            <a:pPr algn="r" rtl="1">
              <a:buClr>
                <a:srgbClr val="4472C4">
                  <a:lumMod val="75000"/>
                </a:srgbClr>
              </a:buClr>
              <a:buSzPct val="90000"/>
            </a:pPr>
            <a:endParaRPr lang="en-US" sz="3600" b="1" cap="all" spc="100" dirty="0">
              <a:solidFill>
                <a:schemeClr val="bg1"/>
              </a:solidFill>
              <a:latin typeface="Adobe Arabic"/>
              <a:cs typeface="Adobe Arabic"/>
            </a:endParaRPr>
          </a:p>
        </p:txBody>
      </p:sp>
      <p:sp>
        <p:nvSpPr>
          <p:cNvPr id="20" name="Rectangle 19">
            <a:extLst>
              <a:ext uri="{FF2B5EF4-FFF2-40B4-BE49-F238E27FC236}">
                <a16:creationId xmlns:a16="http://schemas.microsoft.com/office/drawing/2014/main" id="{2890DD00-CE55-471F-BBD5-B4386BC3DB6E}"/>
              </a:ext>
            </a:extLst>
          </p:cNvPr>
          <p:cNvSpPr/>
          <p:nvPr/>
        </p:nvSpPr>
        <p:spPr>
          <a:xfrm>
            <a:off x="0" y="1381826"/>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DBA24405-0DF7-4620-ADFB-8AE41F50960F}"/>
              </a:ext>
            </a:extLst>
          </p:cNvPr>
          <p:cNvSpPr txBox="1"/>
          <p:nvPr/>
        </p:nvSpPr>
        <p:spPr>
          <a:xfrm>
            <a:off x="3263152" y="1348301"/>
            <a:ext cx="8395447" cy="771139"/>
          </a:xfrm>
          <a:prstGeom prst="rect">
            <a:avLst/>
          </a:prstGeom>
          <a:ln w="19050">
            <a:noFill/>
          </a:ln>
        </p:spPr>
        <p:txBody>
          <a:bodyPr vert="horz" wrap="square" lIns="91440" tIns="45720" rIns="91440" bIns="45720" rtlCol="0" anchor="ctr">
            <a:normAutofit fontScale="97500"/>
          </a:bodyPr>
          <a:lstStyle/>
          <a:p>
            <a:pPr marL="0" marR="0" lvl="0" indent="0" algn="r" defTabSz="914400" rtl="1" eaLnBrk="1" fontAlgn="auto" latinLnBrk="0" hangingPunct="1">
              <a:lnSpc>
                <a:spcPct val="100000"/>
              </a:lnSpc>
              <a:spcBef>
                <a:spcPts val="0"/>
              </a:spcBef>
              <a:spcAft>
                <a:spcPts val="0"/>
              </a:spcAft>
              <a:buClr>
                <a:srgbClr val="4472C4">
                  <a:lumMod val="75000"/>
                </a:srgbClr>
              </a:buClr>
              <a:buSzPct val="90000"/>
              <a:buFontTx/>
              <a:buNone/>
              <a:tabLst/>
              <a:defRPr/>
            </a:pPr>
            <a:r>
              <a:rPr kumimoji="0" lang="ar-LB" sz="3600" b="1" i="0" u="none" strike="noStrike" kern="0" cap="all" spc="100" normalizeH="0" baseline="0" noProof="0" dirty="0">
                <a:ln>
                  <a:noFill/>
                </a:ln>
                <a:solidFill>
                  <a:sysClr val="windowText" lastClr="000000">
                    <a:lumMod val="65000"/>
                    <a:lumOff val="35000"/>
                  </a:sysClr>
                </a:solidFill>
                <a:effectLst/>
                <a:uLnTx/>
                <a:uFillTx/>
                <a:latin typeface="Adobe Arabic"/>
                <a:ea typeface="+mn-ea"/>
                <a:cs typeface="Adobe Arabic"/>
              </a:rPr>
              <a:t>قِراءَةٌ صامِتَةٌ لِلْنَّصِّ</a:t>
            </a:r>
          </a:p>
        </p:txBody>
      </p:sp>
      <p:sp>
        <p:nvSpPr>
          <p:cNvPr id="22" name="TextBox 21">
            <a:extLst>
              <a:ext uri="{FF2B5EF4-FFF2-40B4-BE49-F238E27FC236}">
                <a16:creationId xmlns:a16="http://schemas.microsoft.com/office/drawing/2014/main" id="{0E4D66B5-5580-4952-955F-D34009CB44C1}"/>
              </a:ext>
            </a:extLst>
          </p:cNvPr>
          <p:cNvSpPr txBox="1"/>
          <p:nvPr/>
        </p:nvSpPr>
        <p:spPr>
          <a:xfrm>
            <a:off x="4876800" y="691182"/>
            <a:ext cx="6781799" cy="759592"/>
          </a:xfrm>
          <a:prstGeom prst="rect">
            <a:avLst/>
          </a:prstGeom>
          <a:ln w="19050">
            <a:noFill/>
          </a:ln>
        </p:spPr>
        <p:txBody>
          <a:bodyPr vert="horz" wrap="square" lIns="91440" tIns="45720" rIns="91440" bIns="45720" rtlCol="0" anchor="ctr">
            <a:normAutofit fontScale="97500"/>
          </a:bodyPr>
          <a:lstStyle/>
          <a:p>
            <a:pPr algn="r" rtl="1">
              <a:lnSpc>
                <a:spcPct val="90000"/>
              </a:lnSpc>
              <a:spcBef>
                <a:spcPct val="0"/>
              </a:spcBef>
              <a:buClr>
                <a:srgbClr val="4472C4">
                  <a:lumMod val="75000"/>
                </a:srgbClr>
              </a:buClr>
              <a:buSzPct val="90000"/>
              <a:defRPr/>
            </a:pPr>
            <a:r>
              <a:rPr lang="ar-LB" sz="3500" b="1" cap="all" spc="100" dirty="0">
                <a:solidFill>
                  <a:schemeClr val="bg1"/>
                </a:solidFill>
                <a:latin typeface="Adobe Arabic"/>
                <a:cs typeface="Adobe Arabic"/>
              </a:rPr>
              <a:t>عاقِبَةُ الطَّمَعِ</a:t>
            </a:r>
          </a:p>
        </p:txBody>
      </p:sp>
    </p:spTree>
    <p:custDataLst>
      <p:tags r:id="rId1"/>
    </p:custDataLst>
    <p:extLst>
      <p:ext uri="{BB962C8B-B14F-4D97-AF65-F5344CB8AC3E}">
        <p14:creationId xmlns:p14="http://schemas.microsoft.com/office/powerpoint/2010/main" val="2563332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plant, decorated, colorful&#10;&#10;Description automatically generated">
            <a:extLst>
              <a:ext uri="{FF2B5EF4-FFF2-40B4-BE49-F238E27FC236}">
                <a16:creationId xmlns:a16="http://schemas.microsoft.com/office/drawing/2014/main" id="{F4550378-4A23-40AB-8485-6E3BD7DBFBB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36394" y="1658765"/>
            <a:ext cx="2946153" cy="4495800"/>
          </a:xfrm>
          <a:prstGeom prst="rect">
            <a:avLst/>
          </a:prstGeom>
        </p:spPr>
      </p:pic>
      <p:sp>
        <p:nvSpPr>
          <p:cNvPr id="7" name="Rectangle 6">
            <a:extLst>
              <a:ext uri="{FF2B5EF4-FFF2-40B4-BE49-F238E27FC236}">
                <a16:creationId xmlns:a16="http://schemas.microsoft.com/office/drawing/2014/main" id="{D2E93048-6C8C-4A87-B814-D6FF80EDE2BB}"/>
              </a:ext>
            </a:extLst>
          </p:cNvPr>
          <p:cNvSpPr/>
          <p:nvPr/>
        </p:nvSpPr>
        <p:spPr>
          <a:xfrm>
            <a:off x="0" y="703435"/>
            <a:ext cx="12188952" cy="704088"/>
          </a:xfrm>
          <a:prstGeom prst="rect">
            <a:avLst/>
          </a:prstGeom>
          <a:solidFill>
            <a:srgbClr val="B2C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15EA37D-FB3F-4E1F-98C0-3B9BEA6E50AE}"/>
              </a:ext>
            </a:extLst>
          </p:cNvPr>
          <p:cNvSpPr txBox="1"/>
          <p:nvPr/>
        </p:nvSpPr>
        <p:spPr>
          <a:xfrm>
            <a:off x="5764192" y="653602"/>
            <a:ext cx="5894411" cy="803754"/>
          </a:xfrm>
          <a:prstGeom prst="rect">
            <a:avLst/>
          </a:prstGeom>
          <a:ln w="19050">
            <a:noFill/>
          </a:ln>
        </p:spPr>
        <p:txBody>
          <a:bodyPr vert="horz" wrap="square" lIns="91440" tIns="45720" rIns="91440" bIns="45720" rtlCol="0" anchor="ctr">
            <a:normAutofit fontScale="97500"/>
          </a:bodyPr>
          <a:lstStyle/>
          <a:p>
            <a:pPr algn="r" rtl="1">
              <a:defRPr/>
            </a:pPr>
            <a:r>
              <a:rPr lang="ar-LB" sz="3600" b="1" dirty="0">
                <a:solidFill>
                  <a:prstClr val="black">
                    <a:lumMod val="65000"/>
                    <a:lumOff val="35000"/>
                  </a:prstClr>
                </a:solidFill>
                <a:latin typeface="Adobe Arabic"/>
                <a:cs typeface="Adobe Arabic"/>
              </a:rPr>
              <a:t>ماذا كانَ عادِلٌ يَتَمَنّى؟</a:t>
            </a:r>
          </a:p>
        </p:txBody>
      </p:sp>
      <p:sp>
        <p:nvSpPr>
          <p:cNvPr id="9" name="ans1">
            <a:extLst>
              <a:ext uri="{FF2B5EF4-FFF2-40B4-BE49-F238E27FC236}">
                <a16:creationId xmlns:a16="http://schemas.microsoft.com/office/drawing/2014/main" id="{83B49B02-5E86-43E0-82E7-2021C6738902}"/>
              </a:ext>
            </a:extLst>
          </p:cNvPr>
          <p:cNvSpPr txBox="1"/>
          <p:nvPr/>
        </p:nvSpPr>
        <p:spPr>
          <a:xfrm>
            <a:off x="5869459" y="1977081"/>
            <a:ext cx="5789144" cy="604781"/>
          </a:xfrm>
          <a:prstGeom prst="rect">
            <a:avLst/>
          </a:prstGeom>
          <a:noFill/>
          <a:ln w="19050">
            <a:noFill/>
          </a:ln>
        </p:spPr>
        <p:txBody>
          <a:bodyPr wrap="square">
            <a:spAutoFit/>
          </a:bodyPr>
          <a:lstStyle/>
          <a:p>
            <a:pPr marL="457200"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يَتَمَنّى لَوْ يَجِدُ صَديقًا.</a:t>
            </a:r>
          </a:p>
        </p:txBody>
      </p:sp>
      <p:sp>
        <p:nvSpPr>
          <p:cNvPr id="11" name="ans2">
            <a:extLst>
              <a:ext uri="{FF2B5EF4-FFF2-40B4-BE49-F238E27FC236}">
                <a16:creationId xmlns:a16="http://schemas.microsoft.com/office/drawing/2014/main" id="{91CF007E-BA60-4BE7-A974-F4BB1DDF0169}"/>
              </a:ext>
            </a:extLst>
          </p:cNvPr>
          <p:cNvSpPr txBox="1"/>
          <p:nvPr/>
        </p:nvSpPr>
        <p:spPr>
          <a:xfrm>
            <a:off x="5869459" y="3110289"/>
            <a:ext cx="5789144" cy="604781"/>
          </a:xfrm>
          <a:prstGeom prst="rect">
            <a:avLst/>
          </a:prstGeom>
          <a:noFill/>
          <a:ln w="19050">
            <a:noFill/>
          </a:ln>
        </p:spPr>
        <p:txBody>
          <a:bodyPr wrap="square">
            <a:spAutoFit/>
          </a:bodyPr>
          <a:lstStyle/>
          <a:p>
            <a:pPr marL="457200"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يَتَمَنّى لَوْ وُلِدَ غَنِيًّا.</a:t>
            </a:r>
          </a:p>
        </p:txBody>
      </p:sp>
      <p:sp>
        <p:nvSpPr>
          <p:cNvPr id="13" name="ans3">
            <a:extLst>
              <a:ext uri="{FF2B5EF4-FFF2-40B4-BE49-F238E27FC236}">
                <a16:creationId xmlns:a16="http://schemas.microsoft.com/office/drawing/2014/main" id="{04B8D98A-DEBD-4032-8B8A-529CBB55BBDA}"/>
              </a:ext>
            </a:extLst>
          </p:cNvPr>
          <p:cNvSpPr txBox="1"/>
          <p:nvPr/>
        </p:nvSpPr>
        <p:spPr>
          <a:xfrm>
            <a:off x="5869459" y="4243497"/>
            <a:ext cx="5789144" cy="604781"/>
          </a:xfrm>
          <a:prstGeom prst="rect">
            <a:avLst/>
          </a:prstGeom>
          <a:noFill/>
          <a:ln w="19050">
            <a:noFill/>
          </a:ln>
        </p:spPr>
        <p:txBody>
          <a:bodyPr wrap="square">
            <a:spAutoFit/>
          </a:bodyPr>
          <a:lstStyle/>
          <a:p>
            <a:pPr marL="457200"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يَتَمَنّى لَوْ كانَ قَوِيًّا.</a:t>
            </a:r>
          </a:p>
        </p:txBody>
      </p:sp>
      <p:sp>
        <p:nvSpPr>
          <p:cNvPr id="15" name="ans4">
            <a:extLst>
              <a:ext uri="{FF2B5EF4-FFF2-40B4-BE49-F238E27FC236}">
                <a16:creationId xmlns:a16="http://schemas.microsoft.com/office/drawing/2014/main" id="{6F530E9B-E43D-40E2-B0E5-4C6C8A09E79A}"/>
              </a:ext>
            </a:extLst>
          </p:cNvPr>
          <p:cNvSpPr txBox="1"/>
          <p:nvPr/>
        </p:nvSpPr>
        <p:spPr>
          <a:xfrm>
            <a:off x="5920305" y="5376706"/>
            <a:ext cx="5789144" cy="604781"/>
          </a:xfrm>
          <a:prstGeom prst="rect">
            <a:avLst/>
          </a:prstGeom>
          <a:noFill/>
          <a:ln w="19050">
            <a:noFill/>
          </a:ln>
        </p:spPr>
        <p:txBody>
          <a:bodyPr wrap="square">
            <a:spAutoFit/>
          </a:bodyPr>
          <a:lstStyle/>
          <a:p>
            <a:pPr marL="457200" indent="-457200" algn="r" rtl="1">
              <a:lnSpc>
                <a:spcPct val="90000"/>
              </a:lnSpc>
              <a:spcBef>
                <a:spcPts val="500"/>
              </a:spcBef>
              <a:spcAft>
                <a:spcPts val="600"/>
              </a:spcAft>
              <a:buClr>
                <a:schemeClr val="accent5">
                  <a:lumMod val="75000"/>
                </a:schemeClr>
              </a:buClr>
              <a:buSzPct val="80000"/>
              <a:buFont typeface="Courier New" panose="02070309020205020404" pitchFamily="49" charset="0"/>
              <a:buChar char="o"/>
              <a:defRPr/>
            </a:pPr>
            <a:r>
              <a:rPr lang="ar-LB" sz="3600" cap="all" spc="100" dirty="0">
                <a:solidFill>
                  <a:schemeClr val="tx1">
                    <a:lumMod val="65000"/>
                    <a:lumOff val="35000"/>
                  </a:schemeClr>
                </a:solidFill>
                <a:latin typeface="Adobe Arabic" panose="02040503050201090203" pitchFamily="18" charset="-78"/>
                <a:cs typeface="Adobe Arabic" panose="02040503050201090203" pitchFamily="18" charset="-78"/>
              </a:rPr>
              <a:t>كانَ يَتَمَنّى لَوْ يَجِدُ كَنْزًا.</a:t>
            </a:r>
          </a:p>
        </p:txBody>
      </p:sp>
      <p:pic>
        <p:nvPicPr>
          <p:cNvPr id="17" name="true">
            <a:extLst>
              <a:ext uri="{FF2B5EF4-FFF2-40B4-BE49-F238E27FC236}">
                <a16:creationId xmlns:a16="http://schemas.microsoft.com/office/drawing/2014/main" id="{EB10D903-4BB5-472A-8AFC-39FD9A64A7B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p:blipFill>
        <p:spPr>
          <a:xfrm>
            <a:off x="11323309" y="3096266"/>
            <a:ext cx="529811" cy="491280"/>
          </a:xfrm>
          <a:prstGeom prst="rect">
            <a:avLst/>
          </a:prstGeom>
        </p:spPr>
      </p:pic>
      <p:pic>
        <p:nvPicPr>
          <p:cNvPr id="18" name="x2">
            <a:extLst>
              <a:ext uri="{FF2B5EF4-FFF2-40B4-BE49-F238E27FC236}">
                <a16:creationId xmlns:a16="http://schemas.microsoft.com/office/drawing/2014/main" id="{299CFCFA-AF84-4915-B5AA-051EB865CC37}"/>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98595" y="2084732"/>
            <a:ext cx="438641" cy="516108"/>
          </a:xfrm>
          <a:prstGeom prst="rect">
            <a:avLst/>
          </a:prstGeom>
        </p:spPr>
      </p:pic>
      <p:pic>
        <p:nvPicPr>
          <p:cNvPr id="19" name="x2">
            <a:extLst>
              <a:ext uri="{FF2B5EF4-FFF2-40B4-BE49-F238E27FC236}">
                <a16:creationId xmlns:a16="http://schemas.microsoft.com/office/drawing/2014/main" id="{609AD773-79A2-4658-88A8-80B945CA4770}"/>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98595" y="4332170"/>
            <a:ext cx="438641" cy="516108"/>
          </a:xfrm>
          <a:prstGeom prst="rect">
            <a:avLst/>
          </a:prstGeom>
        </p:spPr>
      </p:pic>
      <p:pic>
        <p:nvPicPr>
          <p:cNvPr id="20" name="x2">
            <a:extLst>
              <a:ext uri="{FF2B5EF4-FFF2-40B4-BE49-F238E27FC236}">
                <a16:creationId xmlns:a16="http://schemas.microsoft.com/office/drawing/2014/main" id="{D131D30C-5948-4D00-99CB-ECA04146FFF5}"/>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p:blipFill>
        <p:spPr>
          <a:xfrm>
            <a:off x="11298595" y="5465378"/>
            <a:ext cx="438641" cy="516108"/>
          </a:xfrm>
          <a:prstGeom prst="rect">
            <a:avLst/>
          </a:prstGeom>
        </p:spPr>
      </p:pic>
    </p:spTree>
    <p:custDataLst>
      <p:tags r:id="rId1"/>
    </p:custDataLst>
    <p:extLst>
      <p:ext uri="{BB962C8B-B14F-4D97-AF65-F5344CB8AC3E}">
        <p14:creationId xmlns:p14="http://schemas.microsoft.com/office/powerpoint/2010/main" val="1940121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9" restart="whenNotActive" fill="hold" evtFilter="cancelBubble" nodeType="interactiveSeq">
                <p:stCondLst>
                  <p:cond evt="onClick" delay="0">
                    <p:tgtEl>
                      <p:spTgt spid="9"/>
                    </p:tgtEl>
                  </p:cond>
                </p:stCondLst>
                <p:endSync evt="end" delay="0">
                  <p:rtn val="all"/>
                </p:endSync>
                <p:childTnLst>
                  <p:par>
                    <p:cTn id="20" fill="hold">
                      <p:stCondLst>
                        <p:cond delay="0"/>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8"/>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24" restart="whenNotActive" fill="hold" evtFilter="cancelBubble" nodeType="interactiveSeq">
                <p:stCondLst>
                  <p:cond evt="onClick" delay="0">
                    <p:tgtEl>
                      <p:spTgt spid="11"/>
                    </p:tgtEl>
                  </p:cond>
                </p:stCondLst>
                <p:endSync evt="end" delay="0">
                  <p:rtn val="all"/>
                </p:endSync>
                <p:childTnLst>
                  <p:par>
                    <p:cTn id="25" fill="hold">
                      <p:stCondLst>
                        <p:cond delay="0"/>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3" presetClass="emph" presetSubtype="2" fill="hold" grpId="1" nodeType="withEffect">
                                  <p:stCondLst>
                                    <p:cond delay="0"/>
                                  </p:stCondLst>
                                  <p:childTnLst>
                                    <p:animClr clrSpc="rgb" dir="cw">
                                      <p:cBhvr override="childStyle">
                                        <p:cTn id="30" dur="2000" fill="hold"/>
                                        <p:tgtEl>
                                          <p:spTgt spid="11"/>
                                        </p:tgtEl>
                                        <p:attrNameLst>
                                          <p:attrName>style.color</p:attrName>
                                        </p:attrNameLst>
                                      </p:cBhvr>
                                      <p:to>
                                        <a:srgbClr val="00B050"/>
                                      </p:to>
                                    </p:animClr>
                                  </p:childTnLst>
                                </p:cTn>
                              </p:par>
                            </p:childTnLst>
                          </p:cTn>
                        </p:par>
                      </p:childTnLst>
                    </p:cTn>
                  </p:par>
                </p:childTnLst>
              </p:cTn>
              <p:nextCondLst>
                <p:cond evt="onClick" delay="0">
                  <p:tgtEl>
                    <p:spTgt spid="11"/>
                  </p:tgtEl>
                </p:cond>
              </p:nextCondLst>
            </p:seq>
            <p:seq concurrent="1" nextAc="seek">
              <p:cTn id="31" restart="whenNotActive" fill="hold" evtFilter="cancelBubble" nodeType="interactiveSeq">
                <p:stCondLst>
                  <p:cond evt="onClick" delay="0">
                    <p:tgtEl>
                      <p:spTgt spid="13"/>
                    </p:tgtEl>
                  </p:cond>
                </p:stCondLst>
                <p:endSync evt="end" delay="0">
                  <p:rtn val="all"/>
                </p:endSync>
                <p:childTnLst>
                  <p:par>
                    <p:cTn id="32" fill="hold">
                      <p:stCondLst>
                        <p:cond delay="0"/>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36" restart="whenNotActive" fill="hold" evtFilter="cancelBubble" nodeType="interactiveSeq">
                <p:stCondLst>
                  <p:cond evt="onClick" delay="0">
                    <p:tgtEl>
                      <p:spTgt spid="15"/>
                    </p:tgtEl>
                  </p:cond>
                </p:stCondLst>
                <p:endSync evt="end" delay="0">
                  <p:rtn val="all"/>
                </p:endSync>
                <p:childTnLst>
                  <p:par>
                    <p:cTn id="37" fill="hold">
                      <p:stCondLst>
                        <p:cond delay="0"/>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childTnLst>
        </p:cTn>
      </p:par>
    </p:tnLst>
    <p:bldLst>
      <p:bldP spid="9" grpId="0"/>
      <p:bldP spid="11" grpId="0"/>
      <p:bldP spid="11" grpId="1"/>
      <p:bldP spid="13"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5844</Words>
  <Application>Microsoft Office PowerPoint</Application>
  <PresentationFormat>Widescreen</PresentationFormat>
  <Paragraphs>703</Paragraphs>
  <Slides>47</Slides>
  <Notes>47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Adobe Arabic</vt:lpstr>
      <vt:lpstr>Arial</vt:lpstr>
      <vt:lpstr>Calibri</vt:lpstr>
      <vt:lpstr>Calibri Light</vt:lpstr>
      <vt:lpstr>Courier New</vt:lpstr>
      <vt:lpstr>Tw Cen MT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     </vt:lpstr>
      <vt:lpstr>     </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Ruba El Nouaime</dc:creator>
  <cp:lastModifiedBy>Samia Ghorayeb</cp:lastModifiedBy>
  <cp:revision>12</cp:revision>
  <dcterms:created xsi:type="dcterms:W3CDTF">2021-10-15T11:23:26Z</dcterms:created>
  <dcterms:modified xsi:type="dcterms:W3CDTF">2022-02-27T17:16:50Z</dcterms:modified>
</cp:coreProperties>
</file>