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1659" r:id="rId2"/>
    <p:sldId id="1684" r:id="rId3"/>
    <p:sldId id="1664" r:id="rId4"/>
    <p:sldId id="3452" r:id="rId5"/>
    <p:sldId id="1666" r:id="rId6"/>
    <p:sldId id="1667" r:id="rId7"/>
    <p:sldId id="1673" r:id="rId8"/>
    <p:sldId id="1674" r:id="rId9"/>
    <p:sldId id="25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Tharwat Abed El Sater" initials="TAES" lastIdx="377" clrIdx="0">
    <p:extLst>
      <p:ext uri="{19B8F6BF-5375-455C-9EA6-DF929625EA0E}">
        <p15:presenceInfo xmlns:p15="http://schemas.microsoft.com/office/powerpoint/2012/main" userId="S::tharwat.abedelsater@qitabi.org::6baf5795-2fa8-499c-92f8-225bd53537dc" providerId="AD"/>
      </p:ext>
    </p:extLst>
  </p:cmAuthor>
  <p:cmAuthor id="6" name="Rania Hage" initials="RH" lastIdx="94" clrIdx="1">
    <p:extLst>
      <p:ext uri="{19B8F6BF-5375-455C-9EA6-DF929625EA0E}">
        <p15:presenceInfo xmlns:p15="http://schemas.microsoft.com/office/powerpoint/2012/main" userId="S::Rania.Hage@qitabi.org::a3063f5e-17a5-430b-b069-6e4f5d9ce0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1091" autoAdjust="0"/>
  </p:normalViewPr>
  <p:slideViewPr>
    <p:cSldViewPr snapToGrid="0">
      <p:cViewPr varScale="1">
        <p:scale>
          <a:sx n="49" d="100"/>
          <a:sy n="49" d="100"/>
        </p:scale>
        <p:origin x="1973"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92B05E-50C0-4DA3-A27B-C8997E49BDC8}"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754334-9312-4CD3-BE3D-46A667B1DE8B}" type="slidenum">
              <a:rPr lang="en-US" smtClean="0"/>
              <a:t>‹#›</a:t>
            </a:fld>
            <a:endParaRPr lang="en-US"/>
          </a:p>
        </p:txBody>
      </p:sp>
    </p:spTree>
    <p:extLst>
      <p:ext uri="{BB962C8B-B14F-4D97-AF65-F5344CB8AC3E}">
        <p14:creationId xmlns:p14="http://schemas.microsoft.com/office/powerpoint/2010/main" val="3430909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916481D-5D10-4011-AA5C-E34F11C1765B}" type="slidenum">
              <a:rPr lang="en-US" smtClean="0"/>
              <a:t>1</a:t>
            </a:fld>
            <a:endParaRPr lang="en-US"/>
          </a:p>
        </p:txBody>
      </p:sp>
    </p:spTree>
    <p:extLst>
      <p:ext uri="{BB962C8B-B14F-4D97-AF65-F5344CB8AC3E}">
        <p14:creationId xmlns:p14="http://schemas.microsoft.com/office/powerpoint/2010/main" val="837981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90000"/>
              </a:lnSpc>
              <a:spcBef>
                <a:spcPct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ct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طابَ يَوْمُكُمْ يا أَعِزّائي!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أَهْلًا بِكُمْ في صَفِّ التَّعْبيرِ الْكِتابِيِّ.</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ct val="0"/>
              </a:spcBef>
              <a:spcAft>
                <a:spcPts val="0"/>
              </a:spcAft>
              <a:buClrTx/>
              <a:buSzTx/>
              <a:buFontTx/>
              <a:buNone/>
              <a:tabLst/>
              <a:defRPr/>
            </a:pP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a:t>
            </a: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بعد التّرحيب، يقدّم المعلّم/ة نشاطًا من أنشطة التّعلّم الاجتماعيّ الانفعاليّ المقترحة أو نشاطًا لغويًا ممهّدًا للدّرس الآتي أو مثبتًا لتعلّم سابق. يمكن الاستعانة بالأنشطة المدرجة في حقيبة "بالفصحى أحلى" وغيرها من الموارد التّربويّة.</a:t>
            </a: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R="0" lvl="0" indent="0" algn="r" rtl="1" fontAlgn="auto">
              <a:lnSpc>
                <a:spcPct val="90000"/>
              </a:lnSpc>
              <a:spcAft>
                <a:spcPts val="200"/>
              </a:spcAft>
              <a:buClr>
                <a:schemeClr val="accent1"/>
              </a:buClr>
              <a:buSzPct val="100000"/>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بعد انهاء النشاط، يعلن المعلّم/ة هدف الحصّة.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ct val="0"/>
              </a:spcBef>
              <a:spcAft>
                <a:spcPts val="0"/>
              </a:spcAft>
              <a:buClrTx/>
              <a:buSzTx/>
              <a:buFontTx/>
              <a:buNone/>
              <a:tabLst/>
              <a:defRPr/>
            </a:pPr>
            <a:endParaRPr kumimoji="0" lang="en-US" sz="1200" b="0" i="0" u="none" strike="noStrike" kern="1200" cap="none" spc="0" normalizeH="0" baseline="0" noProof="0" dirty="0">
              <a:ln>
                <a:noFill/>
              </a:ln>
              <a:effectLst/>
              <a:uLnTx/>
              <a:uFillTx/>
              <a:latin typeface="Adobe Arabic"/>
              <a:ea typeface="+mn-ea"/>
              <a:cs typeface="Adobe Arabic"/>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46E482A-DDB3-40FF-89A4-23361A5A5CFF}"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28523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هَدَفُ التَّعْبيرِ الْكِتابِيِّ: تَرْتيبُ الْجُمَلِ لِلْحُصولِ عَلى فِقْرَةٍ مُتَماسِكَةٍ.</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15716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تُقرأ هذه القصّة في الصّفّ أو في جلسة متزامنة على مراحل حيث يمكنكم قراءة صفحة أو عدة صفحات على أن يكون عدد الصفحات المقروءة تتلاءم ومستوى المتعلّمين صفحتين في اليوم الواحد، وتكملون القراءة في اليوم التالي وذلك لإنهائها. </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من الأفضل الانتهاء من قراءة القصة خلال مدة زمنية لا تتجاوز الأسبوع، لذا في حال كانت القصة طويلة من حيث الكمّية، يمكن للمعلّم/ة اختيار فقر محدّدة من الصفحات فلا تتم ّقراءتها بكليتها، ولكن عند تحضير المعلّم/ة للقصة يختار المقاطع من الصفحات التي تحافظ على مضمون القصّة دون الاطالة وتجاوز الأسبوع لانهاءها. </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يمكنكم الاستعانة بملف القراءة الجهريّة لاختيار قصّة مناسبة من حيث المضمون والموضوع ومن أجل تقديم استراتيجيّة من استراتيجيات الفهم القرائي المناسبة لكلّ محور من المحاور.</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fld id="{D6EA0756-4184-4129-9573-976A65A526AA}" type="slidenum">
              <a:rPr lang="en-US" smtClean="0"/>
              <a:t>4</a:t>
            </a:fld>
            <a:endParaRPr lang="en-US"/>
          </a:p>
        </p:txBody>
      </p:sp>
    </p:spTree>
    <p:extLst>
      <p:ext uri="{BB962C8B-B14F-4D97-AF65-F5344CB8AC3E}">
        <p14:creationId xmlns:p14="http://schemas.microsoft.com/office/powerpoint/2010/main" val="902603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r>
              <a:rPr lang="en-US" sz="1200" kern="120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ea typeface="+mn-ea"/>
                <a:cs typeface="Adobe Arabic" panose="02040503050201020203" pitchFamily="18" charset="-78"/>
              </a:rPr>
              <a:t> بعد أن أنهينا قراءة القصّة الجهريّة، سنبدأ الآن درس التعبير الكتابي</a:t>
            </a:r>
          </a:p>
          <a:p>
            <a:pPr algn="r" rtl="1"/>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الشَّريحَةِ كَما هِيَ</a:t>
            </a:r>
          </a:p>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en-US" sz="1200" kern="120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ea typeface="+mn-ea"/>
                <a:cs typeface="Adobe Arabic" panose="02040503050201020203" pitchFamily="18" charset="-78"/>
              </a:rPr>
              <a:t>إِنْ كُنْتُمْ تقومونَ بِهذا النّشاطِ مَعَ التّلامِذَةِ في الصَّفِّ، اطلُبوا إليهمْ أَنْ يُعْطوكُمْ أَمْثِلَةً أُخْرى كَما الْمِثالُ الْمَعروضُ في الشَّريحَةِ وَذلِكَ بِهَدَفِ تَنْشيطِ ذاكِرَتِهِمْ. </a:t>
            </a:r>
          </a:p>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u="none"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53515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r>
              <a:rPr lang="en-US" sz="1200" kern="1200" dirty="0">
                <a:solidFill>
                  <a:schemeClr val="tx1"/>
                </a:solidFill>
                <a:effectLst/>
                <a:latin typeface="Adobe Arabic" panose="02040503050201020203" pitchFamily="18" charset="-78"/>
                <a:ea typeface="+mn-ea"/>
                <a:cs typeface="Adobe Arabic" panose="02040503050201020203" pitchFamily="18" charset="-78"/>
              </a:rPr>
              <a:t> </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الشَّريحَةِ كَما هِيَ.</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22467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الْآنَ سَتَعْمَلونَ بِمُفْرَدِكُمِ، اِقْرَأوا الْجُمَلَ وَرَتِّبوها لِتَحْصلوا عَلى فِقْرَةٍ مُتَماسِكَةٍ.</a:t>
            </a:r>
          </a:p>
          <a:p>
            <a:pPr marL="0" marR="0" lvl="0" indent="0" algn="r" defTabSz="914400" rtl="1" eaLnBrk="1" fontAlgn="auto" latinLnBrk="0" hangingPunct="1">
              <a:lnSpc>
                <a:spcPct val="100000"/>
              </a:lnSpc>
              <a:spcBef>
                <a:spcPts val="0"/>
              </a:spcBef>
              <a:spcAft>
                <a:spcPts val="0"/>
              </a:spcAft>
              <a:buClrTx/>
              <a:buSzTx/>
              <a:buFont typeface="Adobe Arabic" panose="02040503050201020203" pitchFamily="18" charset="-78"/>
              <a:buChar char="-"/>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يُمْكِنُكُمْ تَوْظيفُ هذا التَّمرينِ وَالِاسْتِفادَةُ مِنْهُ كَتَقْويمٍ تشخيصيّ من خلال الاطّلاع على إجابة المتعلِّمين.</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تُعتبَرُ الإجابةُ صحيحةً في حال تمكّن المتعلِّمون من ترتيب الجُمل المُبَعثرة للحصول على فقرة متماسكة، إذا لم يستطيعوا ترتيبَ الجمل بشكل صحيح، هم بحاجة إلى إعادة التّعلّم.</a:t>
            </a:r>
          </a:p>
          <a:p>
            <a:pPr marL="0" marR="0" indent="0" algn="r" defTabSz="914400" rtl="1" eaLnBrk="1" fontAlgn="auto" latinLnBrk="0" hangingPunct="1">
              <a:lnSpc>
                <a:spcPct val="100000"/>
              </a:lnSpc>
              <a:spcBef>
                <a:spcPts val="0"/>
              </a:spcBef>
              <a:spcAft>
                <a:spcPts val="0"/>
              </a:spcAft>
              <a:buClrTx/>
              <a:buSzTx/>
              <a:buFontTx/>
              <a:buNone/>
              <a:tabLst/>
              <a:defRPr/>
            </a:pPr>
            <a:endParaRPr lang="ar-LB" sz="1200" b="1" u="none" kern="1200" dirty="0">
              <a:solidFill>
                <a:schemeClr val="tx1"/>
              </a:solidFill>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879247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a:solidFill>
                  <a:schemeClr val="tx1"/>
                </a:solidFill>
                <a:effectLst/>
                <a:latin typeface="Adobe Arabic" panose="02040503050201020203" pitchFamily="18" charset="-78"/>
                <a:ea typeface="+mn-ea"/>
                <a:cs typeface="Adobe Arabic" panose="02040503050201020203" pitchFamily="18" charset="-78"/>
              </a:rPr>
              <a:t>تحقّقوا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من الاجابة</a:t>
            </a:r>
          </a:p>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ar-LB" sz="1200" b="1" u="none" kern="1200" dirty="0">
              <a:solidFill>
                <a:schemeClr val="tx1"/>
              </a:solidFill>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93227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26C1EC-D7D3-49D9-BBD5-B1B5175A9B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7364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3125547-4A66-46B1-949A-C7704ED9125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3225587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125547-4A66-46B1-949A-C7704ED9125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15713936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125547-4A66-46B1-949A-C7704ED9125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22293548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11072089" y="62149"/>
            <a:ext cx="1068275" cy="630621"/>
          </a:xfrm>
          <a:prstGeom prst="rect">
            <a:avLst/>
          </a:prstGeom>
        </p:spPr>
      </p:pic>
    </p:spTree>
    <p:custDataLst>
      <p:tags r:id="rId1"/>
    </p:custDataLst>
    <p:extLst>
      <p:ext uri="{BB962C8B-B14F-4D97-AF65-F5344CB8AC3E}">
        <p14:creationId xmlns:p14="http://schemas.microsoft.com/office/powerpoint/2010/main" val="3107462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p:spPr>
        <p:txBody>
          <a:bodyPr lIns="0" tIns="0" rIns="640080" bIns="0" anchor="ctr" anchorCtr="0">
            <a:noAutofit/>
          </a:bodyPr>
          <a:lstStyle>
            <a:lvl1pPr marL="0" indent="0" algn="r" rtl="1">
              <a:lnSpc>
                <a:spcPct val="100000"/>
              </a:lnSpc>
              <a:spcBef>
                <a:spcPts val="0"/>
              </a:spcBef>
              <a:buNone/>
              <a:defRPr sz="3600" b="1">
                <a:solidFill>
                  <a:schemeClr val="bg1"/>
                </a:solidFill>
              </a:defRPr>
            </a:lvl1pPr>
          </a:lstStyle>
          <a:p>
            <a:pPr lvl="0"/>
            <a:endParaRPr lang="en-US" dirty="0"/>
          </a:p>
        </p:txBody>
      </p:sp>
      <p:sp>
        <p:nvSpPr>
          <p:cNvPr id="3" name="Content Placeholder 7">
            <a:extLst>
              <a:ext uri="{FF2B5EF4-FFF2-40B4-BE49-F238E27FC236}">
                <a16:creationId xmlns:a16="http://schemas.microsoft.com/office/drawing/2014/main" id="{C3297D86-AFC7-45D4-BFE7-8A13199BA2B8}"/>
              </a:ext>
            </a:extLst>
          </p:cNvPr>
          <p:cNvSpPr>
            <a:spLocks noGrp="1"/>
          </p:cNvSpPr>
          <p:nvPr>
            <p:ph sz="quarter" idx="11"/>
          </p:nvPr>
        </p:nvSpPr>
        <p:spPr>
          <a:xfrm>
            <a:off x="0" y="1225926"/>
            <a:ext cx="12192000" cy="640080"/>
          </a:xfrm>
          <a:solidFill>
            <a:srgbClr val="658DCD">
              <a:alpha val="50196"/>
            </a:srgbClr>
          </a:solidFill>
        </p:spPr>
        <p:txBody>
          <a:bodyPr lIns="0" tIns="0" rIns="640080" bIns="0" anchor="ctr" anchorCtr="0">
            <a:noAutofit/>
          </a:bodyPr>
          <a:lstStyle>
            <a:lvl1pPr marL="0" indent="0" algn="r" rtl="1">
              <a:lnSpc>
                <a:spcPct val="100000"/>
              </a:lnSpc>
              <a:spcBef>
                <a:spcPts val="0"/>
              </a:spcBef>
              <a:buNone/>
              <a:defRPr sz="3600" b="1">
                <a:solidFill>
                  <a:schemeClr val="tx1">
                    <a:lumMod val="65000"/>
                    <a:lumOff val="35000"/>
                  </a:schemeClr>
                </a:solidFill>
              </a:defRPr>
            </a:lvl1pPr>
          </a:lstStyle>
          <a:p>
            <a:pPr lvl="0"/>
            <a:endParaRPr lang="en-US" dirty="0"/>
          </a:p>
        </p:txBody>
      </p:sp>
    </p:spTree>
    <p:custDataLst>
      <p:tags r:id="rId1"/>
    </p:custDataLst>
    <p:extLst>
      <p:ext uri="{BB962C8B-B14F-4D97-AF65-F5344CB8AC3E}">
        <p14:creationId xmlns:p14="http://schemas.microsoft.com/office/powerpoint/2010/main" val="3911728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125547-4A66-46B1-949A-C7704ED9125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4163520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3125547-4A66-46B1-949A-C7704ED9125A}"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2868767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3125547-4A66-46B1-949A-C7704ED9125A}"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1228111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3125547-4A66-46B1-949A-C7704ED9125A}" type="datetimeFigureOut">
              <a:rPr lang="en-US" smtClean="0"/>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3586620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3125547-4A66-46B1-949A-C7704ED9125A}" type="datetimeFigureOut">
              <a:rPr lang="en-US" smtClean="0"/>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84186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125547-4A66-46B1-949A-C7704ED9125A}" type="datetimeFigureOut">
              <a:rPr lang="en-US" smtClean="0"/>
              <a:t>2/27/2022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2193009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3125547-4A66-46B1-949A-C7704ED9125A}"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1499024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3125547-4A66-46B1-949A-C7704ED9125A}"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3CE1B2-5CC4-43D7-9F31-1C32975D4C64}" type="slidenum">
              <a:rPr lang="en-US" smtClean="0"/>
              <a:t>‹#›</a:t>
            </a:fld>
            <a:endParaRPr lang="en-US"/>
          </a:p>
        </p:txBody>
      </p:sp>
    </p:spTree>
    <p:extLst>
      <p:ext uri="{BB962C8B-B14F-4D97-AF65-F5344CB8AC3E}">
        <p14:creationId xmlns:p14="http://schemas.microsoft.com/office/powerpoint/2010/main" val="1814944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125547-4A66-46B1-949A-C7704ED9125A}" type="datetimeFigureOut">
              <a:rPr lang="en-US" smtClean="0"/>
              <a:t>2/27/2022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3CE1B2-5CC4-43D7-9F31-1C32975D4C64}" type="slidenum">
              <a:rPr lang="en-US" smtClean="0"/>
              <a:t>‹#›</a:t>
            </a:fld>
            <a:endParaRPr lang="en-US"/>
          </a:p>
        </p:txBody>
      </p:sp>
    </p:spTree>
    <p:extLst>
      <p:ext uri="{BB962C8B-B14F-4D97-AF65-F5344CB8AC3E}">
        <p14:creationId xmlns:p14="http://schemas.microsoft.com/office/powerpoint/2010/main" val="1479435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4.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6.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9.png"/><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A3F5A4C3-FF76-4149-B615-B672C5E3113A}"/>
              </a:ext>
            </a:extLst>
          </p:cNvPr>
          <p:cNvPicPr>
            <a:picLocks noChangeAspect="1"/>
          </p:cNvPicPr>
          <p:nvPr/>
        </p:nvPicPr>
        <p:blipFill>
          <a:blip r:embed="rId4" cstate="print">
            <a:extLst>
              <a:ext uri="{96DAC541-7B7A-43D3-8B79-37D633B846F1}">
                <asvg:svgBlip xmlns:asvg="http://schemas.microsoft.com/office/drawing/2016/SVG/main" r:embed="rId5"/>
              </a:ext>
            </a:extLst>
          </a:blip>
          <a:stretch>
            <a:fillRect/>
          </a:stretch>
        </p:blipFill>
        <p:spPr>
          <a:xfrm>
            <a:off x="4441500" y="746235"/>
            <a:ext cx="3309007" cy="2481755"/>
          </a:xfrm>
          <a:prstGeom prst="rect">
            <a:avLst/>
          </a:prstGeom>
        </p:spPr>
      </p:pic>
      <p:pic>
        <p:nvPicPr>
          <p:cNvPr id="2" name="Picture 1">
            <a:extLst>
              <a:ext uri="{FF2B5EF4-FFF2-40B4-BE49-F238E27FC236}">
                <a16:creationId xmlns:a16="http://schemas.microsoft.com/office/drawing/2014/main" id="{BD9360F2-2D61-43B7-8592-DD05FC42D9E6}"/>
              </a:ext>
            </a:extLst>
          </p:cNvPr>
          <p:cNvPicPr>
            <a:picLocks noChangeAspect="1"/>
          </p:cNvPicPr>
          <p:nvPr/>
        </p:nvPicPr>
        <p:blipFill>
          <a:blip r:embed="rId6"/>
          <a:stretch>
            <a:fillRect/>
          </a:stretch>
        </p:blipFill>
        <p:spPr>
          <a:xfrm>
            <a:off x="2386012" y="3978165"/>
            <a:ext cx="7419975" cy="2133600"/>
          </a:xfrm>
          <a:prstGeom prst="rect">
            <a:avLst/>
          </a:prstGeom>
        </p:spPr>
      </p:pic>
    </p:spTree>
    <p:custDataLst>
      <p:tags r:id="rId1"/>
    </p:custDataLst>
    <p:extLst>
      <p:ext uri="{BB962C8B-B14F-4D97-AF65-F5344CB8AC3E}">
        <p14:creationId xmlns:p14="http://schemas.microsoft.com/office/powerpoint/2010/main" val="3167346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Graphical user interface&#10;&#10;Description automatically generated with low confidence">
            <a:extLst>
              <a:ext uri="{FF2B5EF4-FFF2-40B4-BE49-F238E27FC236}">
                <a16:creationId xmlns:a16="http://schemas.microsoft.com/office/drawing/2014/main" id="{AAFBC68C-6C9B-47DB-B6E7-53FD9FB4523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3795" y="18607"/>
            <a:ext cx="6586799" cy="6186134"/>
          </a:xfrm>
          <a:prstGeom prst="rect">
            <a:avLst/>
          </a:prstGeom>
        </p:spPr>
      </p:pic>
      <p:sp>
        <p:nvSpPr>
          <p:cNvPr id="3" name="TextBox 2">
            <a:extLst>
              <a:ext uri="{FF2B5EF4-FFF2-40B4-BE49-F238E27FC236}">
                <a16:creationId xmlns:a16="http://schemas.microsoft.com/office/drawing/2014/main" id="{9107A60D-271A-4A2C-8599-4B09E942C32A}"/>
              </a:ext>
            </a:extLst>
          </p:cNvPr>
          <p:cNvSpPr txBox="1"/>
          <p:nvPr/>
        </p:nvSpPr>
        <p:spPr>
          <a:xfrm>
            <a:off x="3284" y="46148"/>
            <a:ext cx="2871216" cy="369332"/>
          </a:xfrm>
          <a:prstGeom prst="rect">
            <a:avLst/>
          </a:prstGeom>
          <a:solidFill>
            <a:schemeClr val="accent5">
              <a:lumMod val="20000"/>
              <a:lumOff val="80000"/>
            </a:schemeClr>
          </a:solid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1800" b="0" i="0" u="none" strike="noStrike" kern="1200" cap="none" spc="0" normalizeH="0" baseline="0" noProof="0" dirty="0">
                <a:ln>
                  <a:noFill/>
                </a:ln>
                <a:solidFill>
                  <a:srgbClr val="4472C4">
                    <a:lumMod val="50000"/>
                  </a:srgbClr>
                </a:solidFill>
                <a:effectLst/>
                <a:uLnTx/>
                <a:uFillTx/>
                <a:latin typeface="Adobe Arabic" panose="02040503050201020203" pitchFamily="18" charset="-78"/>
                <a:ea typeface="+mn-ea"/>
                <a:cs typeface="Adobe Arabic" panose="02040503050201020203" pitchFamily="18" charset="-78"/>
              </a:rPr>
              <a:t> تَرْحيبٌ</a:t>
            </a:r>
            <a:endParaRPr kumimoji="0" lang="en-US" sz="1800" b="0" i="0" u="none" strike="noStrike" kern="1200" cap="none" spc="0" normalizeH="0" baseline="0" noProof="0" dirty="0">
              <a:ln>
                <a:noFill/>
              </a:ln>
              <a:solidFill>
                <a:srgbClr val="4472C4">
                  <a:lumMod val="50000"/>
                </a:srgbClr>
              </a:solidFill>
              <a:effectLst/>
              <a:uLnTx/>
              <a:uFillTx/>
              <a:latin typeface="Adobe Arabic" panose="02040503050201020203" pitchFamily="18" charset="-78"/>
              <a:ea typeface="+mn-ea"/>
              <a:cs typeface="Adobe Arabic" panose="02040503050201020203" pitchFamily="18" charset="-78"/>
            </a:endParaRPr>
          </a:p>
        </p:txBody>
      </p:sp>
      <p:sp>
        <p:nvSpPr>
          <p:cNvPr id="7" name="TextBox 6">
            <a:extLst>
              <a:ext uri="{FF2B5EF4-FFF2-40B4-BE49-F238E27FC236}">
                <a16:creationId xmlns:a16="http://schemas.microsoft.com/office/drawing/2014/main" id="{B8BC1FE6-D0D9-43D5-BD21-455D974CA356}"/>
              </a:ext>
            </a:extLst>
          </p:cNvPr>
          <p:cNvSpPr txBox="1"/>
          <p:nvPr/>
        </p:nvSpPr>
        <p:spPr>
          <a:xfrm>
            <a:off x="2206615" y="1405889"/>
            <a:ext cx="4470035" cy="1495647"/>
          </a:xfrm>
          <a:prstGeom prst="rect">
            <a:avLst/>
          </a:prstGeom>
          <a:ln w="19050">
            <a:noFill/>
          </a:ln>
        </p:spPr>
        <p:txBody>
          <a:bodyPr vert="horz" wrap="square" lIns="91440" tIns="45720" rIns="91440" bIns="45720" rtlCol="0" anchor="ctr">
            <a:normAutofit fontScale="97500" lnSpcReduction="10000"/>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800" b="1" i="0" u="none" strike="noStrike" kern="1200" cap="none" spc="0" normalizeH="0" baseline="0" noProof="0" dirty="0">
                <a:ln>
                  <a:noFill/>
                </a:ln>
                <a:effectLst/>
                <a:uLnTx/>
                <a:uFillTx/>
                <a:latin typeface="Adobe Arabic"/>
                <a:ea typeface="+mn-ea"/>
                <a:cs typeface="Adobe Arabic"/>
              </a:rPr>
              <a:t>أهْلًا بِكُمْ في صَفِّ </a:t>
            </a:r>
          </a:p>
          <a:p>
            <a:pPr marL="0" marR="0" lvl="0" indent="0" algn="ctr" defTabSz="914400" rtl="1" eaLnBrk="1" fontAlgn="auto" latinLnBrk="0" hangingPunct="1">
              <a:lnSpc>
                <a:spcPct val="100000"/>
              </a:lnSpc>
              <a:spcBef>
                <a:spcPts val="0"/>
              </a:spcBef>
              <a:spcAft>
                <a:spcPts val="0"/>
              </a:spcAft>
              <a:buClrTx/>
              <a:buSzTx/>
              <a:buFontTx/>
              <a:buNone/>
              <a:tabLst/>
              <a:defRPr/>
            </a:pPr>
            <a:r>
              <a:rPr kumimoji="0" lang="ar-LB" sz="4800" b="1" i="0" u="none" strike="noStrike" kern="1200" cap="none" spc="0" normalizeH="0" baseline="0" noProof="0" dirty="0">
                <a:ln>
                  <a:noFill/>
                </a:ln>
                <a:effectLst/>
                <a:uLnTx/>
                <a:uFillTx/>
                <a:latin typeface="Adobe Arabic"/>
                <a:ea typeface="+mn-ea"/>
                <a:cs typeface="Adobe Arabic"/>
              </a:rPr>
              <a:t>التَّعْبيرِ الْكِتابِيِّ.</a:t>
            </a:r>
            <a:endParaRPr kumimoji="0" lang="en-US" sz="4800" b="1" i="0" u="none" strike="noStrike" kern="1200" cap="none" spc="0" normalizeH="0" baseline="0" noProof="0" dirty="0">
              <a:ln>
                <a:noFill/>
              </a:ln>
              <a:effectLst/>
              <a:uLnTx/>
              <a:uFillTx/>
              <a:latin typeface="Adobe Arabic"/>
              <a:ea typeface="+mn-ea"/>
              <a:cs typeface="Adobe Arabic"/>
            </a:endParaRPr>
          </a:p>
        </p:txBody>
      </p:sp>
      <p:sp>
        <p:nvSpPr>
          <p:cNvPr id="6" name="Title 1">
            <a:extLst>
              <a:ext uri="{FF2B5EF4-FFF2-40B4-BE49-F238E27FC236}">
                <a16:creationId xmlns:a16="http://schemas.microsoft.com/office/drawing/2014/main" id="{D62F1765-741B-4413-BEB9-1E7C1D5BB2C1}"/>
              </a:ext>
            </a:extLst>
          </p:cNvPr>
          <p:cNvSpPr txBox="1">
            <a:spLocks/>
          </p:cNvSpPr>
          <p:nvPr/>
        </p:nvSpPr>
        <p:spPr>
          <a:xfrm>
            <a:off x="7270595" y="2901536"/>
            <a:ext cx="4371276" cy="944563"/>
          </a:xfrm>
          <a:prstGeom prst="rect">
            <a:avLst/>
          </a:prstGeom>
        </p:spPr>
        <p:txBody>
          <a:bodyPr vert="horz" lIns="91440" tIns="45720" rIns="91440" bIns="45720" rtlCol="0" anchor="ctr">
            <a:noAutofit/>
          </a:bodyPr>
          <a:lstStyle/>
          <a:p>
            <a:pPr marR="0" lvl="0" indent="0" algn="r" rtl="1" fontAlgn="auto">
              <a:lnSpc>
                <a:spcPct val="90000"/>
              </a:lnSpc>
              <a:spcAft>
                <a:spcPts val="200"/>
              </a:spcAft>
              <a:buClr>
                <a:schemeClr val="accent1"/>
              </a:buClr>
              <a:buSzPct val="100000"/>
              <a:tabLst/>
              <a:defRPr/>
            </a:pPr>
            <a:r>
              <a:rPr lang="ar-LB" sz="5900" b="1" dirty="0">
                <a:solidFill>
                  <a:srgbClr val="2E75B6"/>
                </a:solidFill>
                <a:latin typeface="Adobe Arabic" panose="02040503050201090203" pitchFamily="18" charset="-78"/>
                <a:cs typeface="Adobe Arabic" panose="02040503050201090203" pitchFamily="18" charset="-78"/>
              </a:rPr>
              <a:t>طابَ يَوْمُكُمْ يا أَعِزّائي!</a:t>
            </a:r>
            <a:endParaRPr lang="en-US" sz="5900" b="1" dirty="0">
              <a:solidFill>
                <a:srgbClr val="2E75B6"/>
              </a:solidFill>
              <a:latin typeface="Adobe Arabic" panose="02040503050201090203" pitchFamily="18" charset="-78"/>
              <a:cs typeface="Adobe Arabic" panose="02040503050201090203" pitchFamily="18" charset="-78"/>
            </a:endParaRPr>
          </a:p>
        </p:txBody>
      </p:sp>
    </p:spTree>
    <p:custDataLst>
      <p:tags r:id="rId1"/>
    </p:custDataLst>
    <p:extLst>
      <p:ext uri="{BB962C8B-B14F-4D97-AF65-F5344CB8AC3E}">
        <p14:creationId xmlns:p14="http://schemas.microsoft.com/office/powerpoint/2010/main" val="2663063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4">
            <a:extLst>
              <a:ext uri="{FF2B5EF4-FFF2-40B4-BE49-F238E27FC236}">
                <a16:creationId xmlns:a16="http://schemas.microsoft.com/office/drawing/2014/main" id="{AC2574B1-E26E-4B11-9E4F-E89987A3F867}"/>
              </a:ext>
            </a:extLst>
          </p:cNvPr>
          <p:cNvSpPr txBox="1"/>
          <p:nvPr/>
        </p:nvSpPr>
        <p:spPr>
          <a:xfrm>
            <a:off x="3980427" y="2777672"/>
            <a:ext cx="7678176" cy="1302655"/>
          </a:xfrm>
          <a:prstGeom prst="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t" anchorCtr="0">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571500" marR="0" lvl="0" indent="-571500" algn="r" defTabSz="914400" rtl="1" eaLnBrk="1" fontAlgn="auto" latinLnBrk="0" hangingPunct="1">
              <a:lnSpc>
                <a:spcPct val="120000"/>
              </a:lnSpc>
              <a:spcBef>
                <a:spcPts val="600"/>
              </a:spcBef>
              <a:spcAft>
                <a:spcPts val="600"/>
              </a:spcAft>
              <a:buClrTx/>
              <a:buSzTx/>
              <a:buFont typeface="Courier New" panose="02070309020205020404" pitchFamily="49" charset="0"/>
              <a:buChar char="o"/>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أُرَتِّبُ الْجُمَلَ لِلْحُصولِ عَلى فِقْرَةٍ مُتَماسِكَةٍ.</a:t>
            </a: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345599" y="2283152"/>
            <a:ext cx="3422344" cy="3352971"/>
          </a:xfrm>
          <a:prstGeom prst="rect">
            <a:avLst/>
          </a:prstGeom>
        </p:spPr>
      </p:pic>
      <p:sp>
        <p:nvSpPr>
          <p:cNvPr id="5" name="Rectangle 4">
            <a:extLst>
              <a:ext uri="{FF2B5EF4-FFF2-40B4-BE49-F238E27FC236}">
                <a16:creationId xmlns:a16="http://schemas.microsoft.com/office/drawing/2014/main" id="{8481D7CD-FE83-4FA0-BCC3-7F94C51455CF}"/>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5497BFF-8006-4AE5-B3D9-1077111038A6}"/>
              </a:ext>
            </a:extLst>
          </p:cNvPr>
          <p:cNvSpPr txBox="1"/>
          <p:nvPr/>
        </p:nvSpPr>
        <p:spPr>
          <a:xfrm>
            <a:off x="3680178" y="653602"/>
            <a:ext cx="7978425" cy="803754"/>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1" dirty="0">
                <a:solidFill>
                  <a:prstClr val="black">
                    <a:lumMod val="65000"/>
                    <a:lumOff val="35000"/>
                  </a:prstClr>
                </a:solidFill>
                <a:latin typeface="Adobe Arabic"/>
                <a:cs typeface="Adobe Arabic"/>
              </a:rPr>
              <a:t>أَهْدافُ التَّعْبيرِ الْكِتابِيِّ</a:t>
            </a:r>
          </a:p>
        </p:txBody>
      </p:sp>
    </p:spTree>
    <p:custDataLst>
      <p:tags r:id="rId1"/>
    </p:custDataLst>
    <p:extLst>
      <p:ext uri="{BB962C8B-B14F-4D97-AF65-F5344CB8AC3E}">
        <p14:creationId xmlns:p14="http://schemas.microsoft.com/office/powerpoint/2010/main" val="4705722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F25C08-0E4C-4EFD-800C-3DC87AA15A42}"/>
              </a:ext>
            </a:extLst>
          </p:cNvPr>
          <p:cNvSpPr>
            <a:spLocks noGrp="1"/>
          </p:cNvSpPr>
          <p:nvPr>
            <p:ph sz="quarter" idx="10"/>
          </p:nvPr>
        </p:nvSpPr>
        <p:spPr/>
        <p:txBody>
          <a:bodyPr/>
          <a:lstStyle/>
          <a:p>
            <a:pPr algn="ctr"/>
            <a:r>
              <a:rPr lang="ar-LB" sz="4800" b="1" dirty="0">
                <a:latin typeface="Adobe Arabic" panose="02040503050201020203" pitchFamily="18" charset="-78"/>
                <a:cs typeface="Adobe Arabic" panose="02040503050201020203" pitchFamily="18" charset="-78"/>
              </a:rPr>
              <a:t>الْقِراءَةُ الْجَهْرِيَّةُ</a:t>
            </a:r>
            <a:endParaRPr lang="en-US" sz="4800" b="1" dirty="0">
              <a:latin typeface="Adobe Arabic" panose="02040503050201020203" pitchFamily="18" charset="-78"/>
              <a:cs typeface="Adobe Arabic" panose="02040503050201020203" pitchFamily="18" charset="-78"/>
            </a:endParaRPr>
          </a:p>
        </p:txBody>
      </p:sp>
      <p:sp>
        <p:nvSpPr>
          <p:cNvPr id="3" name="Content Placeholder 2">
            <a:extLst>
              <a:ext uri="{FF2B5EF4-FFF2-40B4-BE49-F238E27FC236}">
                <a16:creationId xmlns:a16="http://schemas.microsoft.com/office/drawing/2014/main" id="{EA7CAC19-43FA-4805-B6FC-A136BD64FC57}"/>
              </a:ext>
            </a:extLst>
          </p:cNvPr>
          <p:cNvSpPr>
            <a:spLocks noGrp="1"/>
          </p:cNvSpPr>
          <p:nvPr>
            <p:ph sz="quarter" idx="11"/>
          </p:nvPr>
        </p:nvSpPr>
        <p:spPr/>
        <p:txBody>
          <a:bodyPr/>
          <a:lstStyle/>
          <a:p>
            <a:endParaRPr lang="en-US" dirty="0"/>
          </a:p>
        </p:txBody>
      </p:sp>
      <p:pic>
        <p:nvPicPr>
          <p:cNvPr id="5" name="Picture 2">
            <a:extLst>
              <a:ext uri="{FF2B5EF4-FFF2-40B4-BE49-F238E27FC236}">
                <a16:creationId xmlns:a16="http://schemas.microsoft.com/office/drawing/2014/main" id="{5411BDC3-43A3-424E-910A-62FD80CA4F9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474834" y="2016337"/>
            <a:ext cx="7105018" cy="403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850872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3">
            <a:extLst>
              <a:ext uri="{FF2B5EF4-FFF2-40B4-BE49-F238E27FC236}">
                <a16:creationId xmlns:a16="http://schemas.microsoft.com/office/drawing/2014/main" id="{721F89A3-5BF5-4B91-B186-3F7267C7AE5A}"/>
              </a:ext>
            </a:extLst>
          </p:cNvPr>
          <p:cNvSpPr/>
          <p:nvPr/>
        </p:nvSpPr>
        <p:spPr>
          <a:xfrm>
            <a:off x="705394" y="2704012"/>
            <a:ext cx="10953209" cy="29525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marR="0" lvl="0" indent="-571500" algn="r" defTabSz="914400" rtl="1"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أَنْ نُمَيِّزَ الْجُمْلَةَ التَّعَجُّبِيَّةَ، مِثالٌ: </a:t>
            </a:r>
            <a:r>
              <a:rPr kumimoji="0" lang="ar-LB" sz="36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"ما أَرْوَعَ فَصْلَ الشِّتاءِ!"</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مِنَ الْجُمْلَةِ الِاسْتِفْهامِيَّةِ، مِثالٌ:</a:t>
            </a:r>
            <a:r>
              <a:rPr kumimoji="0" lang="ar-LB" sz="36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"مَنْ أَفْسَدَ الْحَديقَةَ؟"</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مِنَ الإخبارِيَّةُ،</a:t>
            </a:r>
            <a:r>
              <a:rPr kumimoji="0" lang="ar-LB" sz="36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 "الشَّمْسُ تُنيرُ الْكَوْنَ"</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a:t>
            </a: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3600" b="0" i="0" u="none" strike="noStrike" kern="1200" cap="none" spc="0" normalizeH="0" baseline="0" noProof="0" dirty="0">
              <a:ln>
                <a:noFill/>
              </a:ln>
              <a:solidFill>
                <a:srgbClr val="FF0000"/>
              </a:solidFill>
              <a:effectLst/>
              <a:uLnTx/>
              <a:uFillTx/>
              <a:latin typeface="Adobe Arabic" panose="02040503050201020203" pitchFamily="18" charset="-78"/>
              <a:ea typeface="+mn-ea"/>
              <a:cs typeface="Adobe Arabic" panose="02040503050201020203" pitchFamily="18" charset="-78"/>
            </a:endParaRPr>
          </a:p>
          <a:p>
            <a:pPr marL="571500" marR="0" lvl="0" indent="-571500" algn="r" defTabSz="914400" rtl="1"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ar-LB" sz="36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أ</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َنْ نَسْتَخْدِمَ عَلاماتِ الْوَقْفِ الْمُناسِبَةَ.</a:t>
            </a: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ar-LB" sz="3600" b="0" i="0" u="none" strike="noStrike" kern="1200" cap="none" spc="0" normalizeH="0" baseline="0" noProof="0" dirty="0">
              <a:ln>
                <a:noFill/>
              </a:ln>
              <a:solidFill>
                <a:srgbClr val="FF0000"/>
              </a:solidFill>
              <a:effectLst/>
              <a:uLnTx/>
              <a:uFillTx/>
              <a:latin typeface="Adobe Arabic" panose="02040503050201020203" pitchFamily="18" charset="-78"/>
              <a:ea typeface="+mn-ea"/>
              <a:cs typeface="Adobe Arabic" panose="02040503050201020203" pitchFamily="18" charset="-78"/>
            </a:endParaRPr>
          </a:p>
        </p:txBody>
      </p:sp>
      <p:sp>
        <p:nvSpPr>
          <p:cNvPr id="5" name="Rectangle 4">
            <a:extLst>
              <a:ext uri="{FF2B5EF4-FFF2-40B4-BE49-F238E27FC236}">
                <a16:creationId xmlns:a16="http://schemas.microsoft.com/office/drawing/2014/main" id="{7A31BF3B-54C1-467B-AAD4-3485AA0B3330}"/>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CC82861-64F9-4263-A042-5449988FDDAB}"/>
              </a:ext>
            </a:extLst>
          </p:cNvPr>
          <p:cNvSpPr txBox="1"/>
          <p:nvPr/>
        </p:nvSpPr>
        <p:spPr>
          <a:xfrm>
            <a:off x="3680178" y="653602"/>
            <a:ext cx="7978425" cy="803754"/>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1" dirty="0">
                <a:solidFill>
                  <a:prstClr val="black">
                    <a:lumMod val="65000"/>
                    <a:lumOff val="35000"/>
                  </a:prstClr>
                </a:solidFill>
                <a:latin typeface="Adobe Arabic"/>
                <a:cs typeface="Adobe Arabic"/>
              </a:rPr>
              <a:t>تَعَلَّمْنا سابِقًا</a:t>
            </a:r>
          </a:p>
        </p:txBody>
      </p:sp>
      <p:sp>
        <p:nvSpPr>
          <p:cNvPr id="8" name="TextBox 7">
            <a:extLst>
              <a:ext uri="{FF2B5EF4-FFF2-40B4-BE49-F238E27FC236}">
                <a16:creationId xmlns:a16="http://schemas.microsoft.com/office/drawing/2014/main" id="{B7F645B0-40E7-441C-A0CA-58B3552935AE}"/>
              </a:ext>
            </a:extLst>
          </p:cNvPr>
          <p:cNvSpPr txBox="1"/>
          <p:nvPr/>
        </p:nvSpPr>
        <p:spPr>
          <a:xfrm>
            <a:off x="0" y="88161"/>
            <a:ext cx="2871216" cy="369332"/>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1800" b="0" i="0" u="none" strike="noStrike" kern="1200" cap="none" spc="0" normalizeH="0" baseline="0" noProof="0" dirty="0">
                <a:ln>
                  <a:noFill/>
                </a:ln>
                <a:solidFill>
                  <a:srgbClr val="5B9BD5">
                    <a:lumMod val="50000"/>
                  </a:srgbClr>
                </a:solidFill>
                <a:effectLst/>
                <a:uLnTx/>
                <a:uFillTx/>
                <a:latin typeface="Adobe Arabic" panose="02040503050201020203" pitchFamily="18" charset="-78"/>
                <a:ea typeface="+mn-ea"/>
                <a:cs typeface="Adobe Arabic" panose="02040503050201020203" pitchFamily="18" charset="-78"/>
              </a:rPr>
              <a:t>التَّعْبيرُ الكتابيُّ</a:t>
            </a:r>
          </a:p>
        </p:txBody>
      </p:sp>
    </p:spTree>
    <p:custDataLst>
      <p:tags r:id="rId1"/>
    </p:custDataLst>
    <p:extLst>
      <p:ext uri="{BB962C8B-B14F-4D97-AF65-F5344CB8AC3E}">
        <p14:creationId xmlns:p14="http://schemas.microsoft.com/office/powerpoint/2010/main" val="1292825096"/>
      </p:ext>
    </p:extLst>
  </p:cSld>
  <p:clrMapOvr>
    <a:masterClrMapping/>
  </p:clrMapOvr>
  <mc:AlternateContent xmlns:mc="http://schemas.openxmlformats.org/markup-compatibility/2006" xmlns:p14="http://schemas.microsoft.com/office/powerpoint/2010/main">
    <mc:Choice Requires="p14">
      <p:transition spd="slow" p14:dur="2000" advTm="2125"/>
    </mc:Choice>
    <mc:Fallback xmlns="">
      <p:transition spd="slow" advTm="212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righ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wipe(right)">
                                      <p:cBhvr>
                                        <p:cTn id="1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ED67ACA0-A936-4027-AFC6-7A1BAFDC53CD}"/>
              </a:ext>
            </a:extLst>
          </p:cNvPr>
          <p:cNvSpPr txBox="1"/>
          <p:nvPr/>
        </p:nvSpPr>
        <p:spPr>
          <a:xfrm>
            <a:off x="5835654" y="2231415"/>
            <a:ext cx="5822949" cy="757130"/>
          </a:xfrm>
          <a:prstGeom prst="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spcFirstLastPara="0" vert="horz" wrap="square" lIns="109220" tIns="81915" rIns="109220" bIns="81915" numCol="1" spcCol="1270" anchor="t" anchorCtr="0">
            <a:noAutofit/>
          </a:bodyPr>
          <a:lstStyle>
            <a:defPPr>
              <a:defRPr lang="en-US"/>
            </a:defPPr>
            <a:lvl1pPr marL="571500" indent="-571500" algn="r" rtl="1">
              <a:lnSpc>
                <a:spcPct val="120000"/>
              </a:lnSpc>
              <a:spcBef>
                <a:spcPts val="600"/>
              </a:spcBef>
              <a:spcAft>
                <a:spcPts val="600"/>
              </a:spcAft>
              <a:buFont typeface="Arial" panose="020B0604020202020204" pitchFamily="34" charset="0"/>
              <a:buChar char="•"/>
              <a:defRPr sz="3600">
                <a:solidFill>
                  <a:prstClr val="black">
                    <a:lumMod val="65000"/>
                    <a:lumOff val="35000"/>
                  </a:prstClr>
                </a:solidFill>
                <a:latin typeface="Adobe Arabic" panose="02040503050201020203" pitchFamily="18" charset="-78"/>
                <a:cs typeface="Adobe Arabic" panose="02040503050201020203" pitchFamily="18" charset="-7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R="0" lvl="0" algn="r" defTabSz="914400" rtl="1" eaLnBrk="1" fontAlgn="auto" latinLnBrk="0" hangingPunct="1">
              <a:lnSpc>
                <a:spcPct val="120000"/>
              </a:lnSpc>
              <a:spcBef>
                <a:spcPts val="600"/>
              </a:spcBef>
              <a:spcAft>
                <a:spcPts val="600"/>
              </a:spcAft>
              <a:buClrTx/>
              <a:buSzTx/>
              <a:buFont typeface="Courier New" panose="02070309020205020404" pitchFamily="49" charset="0"/>
              <a:buChar char="o"/>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تَرْتيبَ جُمَلٍ مُبَعْثَرَةٍ لِتَأْليفِ فِقْرَةٍ مُتَماسِكَةٍ.</a:t>
            </a:r>
          </a:p>
        </p:txBody>
      </p:sp>
      <p:sp>
        <p:nvSpPr>
          <p:cNvPr id="9" name="Rectangle 8">
            <a:extLst>
              <a:ext uri="{FF2B5EF4-FFF2-40B4-BE49-F238E27FC236}">
                <a16:creationId xmlns:a16="http://schemas.microsoft.com/office/drawing/2014/main" id="{7B9A08B0-71F7-443F-8D1D-A1F0FADAE29D}"/>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9897184F-E70D-4B90-8D5F-252B9FEBBA7C}"/>
              </a:ext>
            </a:extLst>
          </p:cNvPr>
          <p:cNvSpPr txBox="1"/>
          <p:nvPr/>
        </p:nvSpPr>
        <p:spPr>
          <a:xfrm>
            <a:off x="3680178" y="653602"/>
            <a:ext cx="7978425" cy="803754"/>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1" dirty="0">
                <a:solidFill>
                  <a:prstClr val="black">
                    <a:lumMod val="65000"/>
                    <a:lumOff val="35000"/>
                  </a:prstClr>
                </a:solidFill>
                <a:latin typeface="Adobe Arabic"/>
                <a:cs typeface="Adobe Arabic"/>
              </a:rPr>
              <a:t>سَنَتَعَلَّمُ الْيَوْمَ</a:t>
            </a:r>
          </a:p>
        </p:txBody>
      </p:sp>
      <p:pic>
        <p:nvPicPr>
          <p:cNvPr id="11" name="Picture 10">
            <a:extLst>
              <a:ext uri="{FF2B5EF4-FFF2-40B4-BE49-F238E27FC236}">
                <a16:creationId xmlns:a16="http://schemas.microsoft.com/office/drawing/2014/main" id="{B42B51DE-7911-497D-B087-B25153A19C5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345599" y="2283152"/>
            <a:ext cx="3422344" cy="3352971"/>
          </a:xfrm>
          <a:prstGeom prst="rect">
            <a:avLst/>
          </a:prstGeom>
        </p:spPr>
      </p:pic>
      <p:sp>
        <p:nvSpPr>
          <p:cNvPr id="7" name="TextBox 6">
            <a:extLst>
              <a:ext uri="{FF2B5EF4-FFF2-40B4-BE49-F238E27FC236}">
                <a16:creationId xmlns:a16="http://schemas.microsoft.com/office/drawing/2014/main" id="{B4DECDAA-6064-492A-A255-FAB57B2D1D09}"/>
              </a:ext>
            </a:extLst>
          </p:cNvPr>
          <p:cNvSpPr txBox="1"/>
          <p:nvPr/>
        </p:nvSpPr>
        <p:spPr>
          <a:xfrm>
            <a:off x="0" y="88161"/>
            <a:ext cx="2871216" cy="369332"/>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1800" b="0" i="0" u="none" strike="noStrike" kern="1200" cap="none" spc="0" normalizeH="0" baseline="0" noProof="0" dirty="0">
                <a:ln>
                  <a:noFill/>
                </a:ln>
                <a:solidFill>
                  <a:srgbClr val="5B9BD5">
                    <a:lumMod val="50000"/>
                  </a:srgbClr>
                </a:solidFill>
                <a:effectLst/>
                <a:uLnTx/>
                <a:uFillTx/>
                <a:latin typeface="Adobe Arabic" panose="02040503050201020203" pitchFamily="18" charset="-78"/>
                <a:ea typeface="+mn-ea"/>
                <a:cs typeface="Adobe Arabic" panose="02040503050201020203" pitchFamily="18" charset="-78"/>
              </a:rPr>
              <a:t>التَّعْبيرُ الكتابيُّ</a:t>
            </a:r>
          </a:p>
        </p:txBody>
      </p:sp>
    </p:spTree>
    <p:custDataLst>
      <p:tags r:id="rId1"/>
    </p:custDataLst>
    <p:extLst>
      <p:ext uri="{BB962C8B-B14F-4D97-AF65-F5344CB8AC3E}">
        <p14:creationId xmlns:p14="http://schemas.microsoft.com/office/powerpoint/2010/main" val="3386192511"/>
      </p:ext>
    </p:extLst>
  </p:cSld>
  <p:clrMapOvr>
    <a:masterClrMapping/>
  </p:clrMapOvr>
  <mc:AlternateContent xmlns:mc="http://schemas.openxmlformats.org/markup-compatibility/2006" xmlns:p14="http://schemas.microsoft.com/office/powerpoint/2010/main">
    <mc:Choice Requires="p14">
      <p:transition spd="slow" p14:dur="2000" advTm="2125"/>
    </mc:Choice>
    <mc:Fallback xmlns="">
      <p:transition spd="slow" advTm="2125"/>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Boys in different actions - Download Free Vectors, Clipart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5" name="AutoShape 4" descr="Boys in different actions - Download Free Vectors, Clipart ..."/>
          <p:cNvSpPr>
            <a:spLocks noChangeAspect="1" noChangeArrowheads="1"/>
          </p:cNvSpPr>
          <p:nvPr/>
        </p:nvSpPr>
        <p:spPr bwMode="auto">
          <a:xfrm>
            <a:off x="1931501" y="340428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9" name="AutoShape 2" descr="Boys in different actions - Download Free Vectors, Clipart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10" name="AutoShape 4" descr="Boys in different actions - Download Free Vectors, Clipart ..."/>
          <p:cNvSpPr>
            <a:spLocks noChangeAspect="1" noChangeArrowheads="1"/>
          </p:cNvSpPr>
          <p:nvPr/>
        </p:nvSpPr>
        <p:spPr bwMode="auto">
          <a:xfrm>
            <a:off x="1931501" y="340428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2" name="Rectangle 1"/>
          <p:cNvSpPr/>
          <p:nvPr/>
        </p:nvSpPr>
        <p:spPr>
          <a:xfrm>
            <a:off x="2514895" y="1941811"/>
            <a:ext cx="9143708" cy="4031873"/>
          </a:xfrm>
          <a:prstGeom prst="rect">
            <a:avLst/>
          </a:prstGeom>
        </p:spPr>
        <p:txBody>
          <a:bodyPr wrap="square">
            <a:spAutoFit/>
          </a:bodyPr>
          <a:lstStyle/>
          <a:p>
            <a:pPr marL="0" marR="0" lvl="0" indent="0" algn="just" defTabSz="914400" rtl="1" eaLnBrk="1" fontAlgn="auto" latinLnBrk="0" hangingPunct="1">
              <a:lnSpc>
                <a:spcPct val="120000"/>
              </a:lnSpc>
              <a:spcBef>
                <a:spcPts val="600"/>
              </a:spcBef>
              <a:spcAft>
                <a:spcPts val="60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وَالْمُشاهِدونَ في أَرْجاءِ الْقاعَةِ يُحَيّونَهُ بِالتَّصْفيقِ الْحارِّ.</a:t>
            </a:r>
          </a:p>
          <a:p>
            <a:pPr marL="0" marR="0" lvl="0" indent="0" algn="just" defTabSz="914400" rtl="1" eaLnBrk="1" fontAlgn="auto" latinLnBrk="0" hangingPunct="1">
              <a:lnSpc>
                <a:spcPct val="120000"/>
              </a:lnSpc>
              <a:spcBef>
                <a:spcPts val="600"/>
              </a:spcBef>
              <a:spcAft>
                <a:spcPts val="60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وَتَخَيَّلَ كَيْفَ يُمَثِّلُ دَوْرَهُ. </a:t>
            </a:r>
          </a:p>
          <a:p>
            <a:pPr marL="0" marR="0" lvl="0" indent="0" algn="just" defTabSz="914400" rtl="1" eaLnBrk="1" fontAlgn="auto" latinLnBrk="0" hangingPunct="1">
              <a:lnSpc>
                <a:spcPct val="120000"/>
              </a:lnSpc>
              <a:spcBef>
                <a:spcPts val="600"/>
              </a:spcBef>
              <a:spcAft>
                <a:spcPts val="60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شُغِفَ حُسامٌ بِفَنِّ التَّمْثيلِ، لكِنْ كَيْفَ سَيَصِلُ إِلى حُلْمِهِ؟ </a:t>
            </a:r>
          </a:p>
          <a:p>
            <a:pPr marL="0" marR="0" lvl="0" indent="0" algn="just" defTabSz="914400" rtl="1" eaLnBrk="1" fontAlgn="auto" latinLnBrk="0" hangingPunct="1">
              <a:lnSpc>
                <a:spcPct val="120000"/>
              </a:lnSpc>
              <a:spcBef>
                <a:spcPts val="600"/>
              </a:spcBef>
              <a:spcAft>
                <a:spcPts val="60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وَكانَ كُلَّما جَلَسَ بِمُفْرَدِهِ داعَبَتْهُ أَحْلامُ الْيَقْظَةِ. </a:t>
            </a:r>
          </a:p>
          <a:p>
            <a:pPr marL="0" marR="0" lvl="0" indent="0" algn="just" defTabSz="914400" rtl="1" eaLnBrk="1" fontAlgn="auto" latinLnBrk="0" hangingPunct="1">
              <a:lnSpc>
                <a:spcPct val="120000"/>
              </a:lnSpc>
              <a:spcBef>
                <a:spcPts val="600"/>
              </a:spcBef>
              <a:spcAft>
                <a:spcPts val="600"/>
              </a:spcAft>
              <a:buClrTx/>
              <a:buSzTx/>
              <a:buFontTx/>
              <a:buNone/>
              <a:tabLst/>
              <a:defRPr/>
            </a:pP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أَخَذَ يَسْتَعِدُّ لِلْمُشارَكَةِ في مَسْرَحِيَّةِ الْمَدْرَسَةِ.</a:t>
            </a:r>
          </a:p>
        </p:txBody>
      </p:sp>
      <p:sp>
        <p:nvSpPr>
          <p:cNvPr id="13" name="Rectangle 12">
            <a:extLst>
              <a:ext uri="{FF2B5EF4-FFF2-40B4-BE49-F238E27FC236}">
                <a16:creationId xmlns:a16="http://schemas.microsoft.com/office/drawing/2014/main" id="{34FBD60E-7BEE-40A2-87D7-2D7A0733E477}"/>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3B950A8-106C-4587-B4CE-7D390E1EDC7A}"/>
              </a:ext>
            </a:extLst>
          </p:cNvPr>
          <p:cNvSpPr txBox="1"/>
          <p:nvPr/>
        </p:nvSpPr>
        <p:spPr>
          <a:xfrm>
            <a:off x="3680178" y="653602"/>
            <a:ext cx="7978425" cy="803754"/>
          </a:xfrm>
          <a:prstGeom prst="rect">
            <a:avLst/>
          </a:prstGeom>
          <a:ln w="19050">
            <a:noFill/>
          </a:ln>
        </p:spPr>
        <p:txBody>
          <a:bodyPr vert="horz" wrap="square" lIns="91440" tIns="45720" rIns="91440" bIns="45720" rtlCol="0" anchor="ctr">
            <a:normAutofit fontScale="97500"/>
          </a:bodyPr>
          <a:lstStyle/>
          <a:p>
            <a:pPr lvl="0" algn="r" rtl="1">
              <a:defRPr/>
            </a:pPr>
            <a:r>
              <a:rPr lang="ar-LB" sz="3600" b="1" dirty="0">
                <a:solidFill>
                  <a:prstClr val="black">
                    <a:lumMod val="65000"/>
                    <a:lumOff val="35000"/>
                  </a:prstClr>
                </a:solidFill>
                <a:latin typeface="Adobe Arabic"/>
                <a:cs typeface="Adobe Arabic"/>
              </a:rPr>
              <a:t>اِعْمَلوا بمُفْرَدِكُمِ: أُرَتَّبُ الْجُمَلَ الْمُبَعْثَرَةَ لِتَأْليفِ فِقْرَةٍ مُتَماسِكَةٍ.</a:t>
            </a:r>
          </a:p>
        </p:txBody>
      </p:sp>
      <p:sp>
        <p:nvSpPr>
          <p:cNvPr id="12" name="TextBox 11">
            <a:extLst>
              <a:ext uri="{FF2B5EF4-FFF2-40B4-BE49-F238E27FC236}">
                <a16:creationId xmlns:a16="http://schemas.microsoft.com/office/drawing/2014/main" id="{1BD71209-F751-4D9A-8174-D283E4DA81D0}"/>
              </a:ext>
            </a:extLst>
          </p:cNvPr>
          <p:cNvSpPr txBox="1"/>
          <p:nvPr/>
        </p:nvSpPr>
        <p:spPr>
          <a:xfrm>
            <a:off x="0" y="88161"/>
            <a:ext cx="2871216" cy="369332"/>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1800" b="0" i="0" u="none" strike="noStrike" kern="1200" cap="none" spc="0" normalizeH="0" baseline="0" noProof="0" dirty="0">
                <a:ln>
                  <a:noFill/>
                </a:ln>
                <a:solidFill>
                  <a:srgbClr val="5B9BD5">
                    <a:lumMod val="50000"/>
                  </a:srgbClr>
                </a:solidFill>
                <a:effectLst/>
                <a:uLnTx/>
                <a:uFillTx/>
                <a:latin typeface="Adobe Arabic" panose="02040503050201020203" pitchFamily="18" charset="-78"/>
                <a:ea typeface="+mn-ea"/>
                <a:cs typeface="Adobe Arabic" panose="02040503050201020203" pitchFamily="18" charset="-78"/>
              </a:rPr>
              <a:t>التَّعْبيرُ الكتابيُّ</a:t>
            </a:r>
          </a:p>
        </p:txBody>
      </p:sp>
    </p:spTree>
    <p:custDataLst>
      <p:tags r:id="rId1"/>
    </p:custDataLst>
    <p:extLst>
      <p:ext uri="{BB962C8B-B14F-4D97-AF65-F5344CB8AC3E}">
        <p14:creationId xmlns:p14="http://schemas.microsoft.com/office/powerpoint/2010/main" val="1963543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Boys in different actions - Download Free Vectors, Clipart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5" name="AutoShape 4" descr="Boys in different actions - Download Free Vectors, Clipart ..."/>
          <p:cNvSpPr>
            <a:spLocks noChangeAspect="1" noChangeArrowheads="1"/>
          </p:cNvSpPr>
          <p:nvPr/>
        </p:nvSpPr>
        <p:spPr bwMode="auto">
          <a:xfrm>
            <a:off x="1931501" y="340428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9" name="AutoShape 2" descr="Boys in different actions - Download Free Vectors, Clipart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10" name="AutoShape 4" descr="Boys in different actions - Download Free Vectors, Clipart ..."/>
          <p:cNvSpPr>
            <a:spLocks noChangeAspect="1" noChangeArrowheads="1"/>
          </p:cNvSpPr>
          <p:nvPr/>
        </p:nvSpPr>
        <p:spPr bwMode="auto">
          <a:xfrm>
            <a:off x="1931501" y="340428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2" name="Rectangle 1"/>
          <p:cNvSpPr/>
          <p:nvPr/>
        </p:nvSpPr>
        <p:spPr>
          <a:xfrm>
            <a:off x="891102" y="2451044"/>
            <a:ext cx="10767501" cy="2516073"/>
          </a:xfrm>
          <a:prstGeom prst="rect">
            <a:avLst/>
          </a:prstGeom>
        </p:spPr>
        <p:txBody>
          <a:bodyPr wrap="square">
            <a:spAutoFit/>
          </a:bodyPr>
          <a:lstStyle/>
          <a:p>
            <a:pPr marL="0" marR="0" lvl="0" indent="0" algn="just" defTabSz="914400" rtl="1" eaLnBrk="1" fontAlgn="auto" latinLnBrk="0" hangingPunct="1">
              <a:lnSpc>
                <a:spcPct val="150000"/>
              </a:lnSpc>
              <a:spcBef>
                <a:spcPts val="600"/>
              </a:spcBef>
              <a:spcAft>
                <a:spcPts val="600"/>
              </a:spcAft>
              <a:buClrTx/>
              <a:buSzTx/>
              <a:buFontTx/>
              <a:buNone/>
              <a:tabLst/>
              <a:defRPr/>
            </a:pPr>
            <a:r>
              <a:rPr kumimoji="0" lang="ar-LB" sz="3600" b="0" i="0" u="none" strike="noStrike" kern="1200" cap="none" spc="0" normalizeH="0" baseline="0" noProof="0" dirty="0">
                <a:ln>
                  <a:noFill/>
                </a:ln>
                <a:solidFill>
                  <a:srgbClr val="74C274"/>
                </a:solidFill>
                <a:effectLst/>
                <a:uLnTx/>
                <a:uFillTx/>
                <a:latin typeface="Adobe Arabic" panose="02040503050201020203" pitchFamily="18" charset="-78"/>
                <a:ea typeface="+mn-ea"/>
                <a:cs typeface="Adobe Arabic" panose="02040503050201020203" pitchFamily="18" charset="-78"/>
              </a:rPr>
              <a:t>شُغِفَ حُسامٌ بِفَنِّ التَّمْثيلِ، لكِنْ كَيْفَ سَيَصِلُ إِلى حُلْمِهِ؟ وَكانَ كُلَّما جَلَسَ بِمُفْرَدِهِ داعَبَتْهُ أَحْلامُ الْيَقْظَةِ. وَتَخَيَّلَ كَيْفَ يُمَثِّلُ دَوْرَهُ، وَالْمُشاهِدونَ في أَرْجاءِ الْقاعَةِ يُحَيُّونَهُ بِالتَّصْفيقِ الْحارِّ. أَخَذَ يَسْتَعِدُّ لِلْمُشارَكَةِ في مَسْرَحِيَّةِ الْمَدْرَسَةِ.</a:t>
            </a:r>
          </a:p>
        </p:txBody>
      </p:sp>
      <p:sp>
        <p:nvSpPr>
          <p:cNvPr id="13" name="Rectangle 12">
            <a:extLst>
              <a:ext uri="{FF2B5EF4-FFF2-40B4-BE49-F238E27FC236}">
                <a16:creationId xmlns:a16="http://schemas.microsoft.com/office/drawing/2014/main" id="{4795CE5F-746D-41C0-9566-5EAB9C4498E3}"/>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8FB944F-63CE-47EB-97CB-DCA3B6FBBA4D}"/>
              </a:ext>
            </a:extLst>
          </p:cNvPr>
          <p:cNvSpPr txBox="1"/>
          <p:nvPr/>
        </p:nvSpPr>
        <p:spPr>
          <a:xfrm>
            <a:off x="3680178" y="653602"/>
            <a:ext cx="7978425" cy="803754"/>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1" dirty="0">
                <a:solidFill>
                  <a:prstClr val="black">
                    <a:lumMod val="65000"/>
                    <a:lumOff val="35000"/>
                  </a:prstClr>
                </a:solidFill>
                <a:latin typeface="Adobe Arabic"/>
                <a:cs typeface="Adobe Arabic"/>
              </a:rPr>
              <a:t>اِعْمَلوا بمُفْرَدِكُمِ: أُرَتّبُ الْجُمَلَ الْمُبَعْثَرَةَ لِتَأْليفِ فِقْرَةٍ مُتَماسِكَةٍ.</a:t>
            </a:r>
          </a:p>
        </p:txBody>
      </p:sp>
      <p:sp>
        <p:nvSpPr>
          <p:cNvPr id="12" name="TextBox 11">
            <a:extLst>
              <a:ext uri="{FF2B5EF4-FFF2-40B4-BE49-F238E27FC236}">
                <a16:creationId xmlns:a16="http://schemas.microsoft.com/office/drawing/2014/main" id="{82B17899-786D-4AD6-B64A-F9B477461638}"/>
              </a:ext>
            </a:extLst>
          </p:cNvPr>
          <p:cNvSpPr txBox="1"/>
          <p:nvPr/>
        </p:nvSpPr>
        <p:spPr>
          <a:xfrm>
            <a:off x="0" y="88161"/>
            <a:ext cx="2871216" cy="369332"/>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1800" b="0" i="0" u="none" strike="noStrike" kern="1200" cap="none" spc="0" normalizeH="0" baseline="0" noProof="0" dirty="0">
                <a:ln>
                  <a:noFill/>
                </a:ln>
                <a:solidFill>
                  <a:srgbClr val="5B9BD5">
                    <a:lumMod val="50000"/>
                  </a:srgbClr>
                </a:solidFill>
                <a:effectLst/>
                <a:uLnTx/>
                <a:uFillTx/>
                <a:latin typeface="Adobe Arabic" panose="02040503050201020203" pitchFamily="18" charset="-78"/>
                <a:ea typeface="+mn-ea"/>
                <a:cs typeface="Adobe Arabic" panose="02040503050201020203" pitchFamily="18" charset="-78"/>
              </a:rPr>
              <a:t>التَّعْبيرُ الكتابيُّ</a:t>
            </a:r>
          </a:p>
        </p:txBody>
      </p:sp>
    </p:spTree>
    <p:custDataLst>
      <p:tags r:id="rId1"/>
    </p:custDataLst>
    <p:extLst>
      <p:ext uri="{BB962C8B-B14F-4D97-AF65-F5344CB8AC3E}">
        <p14:creationId xmlns:p14="http://schemas.microsoft.com/office/powerpoint/2010/main" val="3619358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4" name="Straight Connector 3"/>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5">
            <a:extLst>
              <a:ext uri="{28A0092B-C50C-407E-A947-70E740481C1C}">
                <a14:useLocalDpi xmlns:a14="http://schemas.microsoft.com/office/drawing/2010/main" val="0"/>
              </a:ext>
            </a:extLst>
          </a:blip>
          <a:srcRect l="13" r="13"/>
          <a:stretch/>
        </p:blipFill>
        <p:spPr>
          <a:xfrm>
            <a:off x="5414" y="1546412"/>
            <a:ext cx="12181172" cy="5311588"/>
          </a:xfrm>
          <a:prstGeom prst="rect">
            <a:avLst/>
          </a:prstGeom>
        </p:spPr>
      </p:pic>
    </p:spTree>
    <p:custDataLst>
      <p:tags r:id="rId1"/>
    </p:custDataLst>
    <p:extLst>
      <p:ext uri="{BB962C8B-B14F-4D97-AF65-F5344CB8AC3E}">
        <p14:creationId xmlns:p14="http://schemas.microsoft.com/office/powerpoint/2010/main" val="11899416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532</Words>
  <Application>Microsoft Office PowerPoint</Application>
  <PresentationFormat>Widescreen</PresentationFormat>
  <Paragraphs>64</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Adobe Arabic</vt:lpstr>
      <vt:lpstr>Arial</vt:lpstr>
      <vt:lpstr>Calibri</vt:lpstr>
      <vt:lpstr>Calibri Light</vt:lpstr>
      <vt:lpstr>Courier New</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Ruba El Nouaime</dc:creator>
  <cp:lastModifiedBy>Samia Ghorayeb</cp:lastModifiedBy>
  <cp:revision>6</cp:revision>
  <dcterms:created xsi:type="dcterms:W3CDTF">2021-10-14T12:50:09Z</dcterms:created>
  <dcterms:modified xsi:type="dcterms:W3CDTF">2022-02-27T16:45:42Z</dcterms:modified>
</cp:coreProperties>
</file>