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1647" r:id="rId3"/>
    <p:sldId id="164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Tharwat Abed El Sater" initials="TAES" lastIdx="369" clrIdx="0">
    <p:extLst>
      <p:ext uri="{19B8F6BF-5375-455C-9EA6-DF929625EA0E}">
        <p15:presenceInfo xmlns:p15="http://schemas.microsoft.com/office/powerpoint/2012/main" userId="S::tharwat.abedelsater@qitabi.org::6baf5795-2fa8-499c-92f8-225bd53537dc" providerId="AD"/>
      </p:ext>
    </p:extLst>
  </p:cmAuthor>
  <p:cmAuthor id="6" name="Rania Hage" initials="RH" lastIdx="86" clrIdx="1">
    <p:extLst>
      <p:ext uri="{19B8F6BF-5375-455C-9EA6-DF929625EA0E}">
        <p15:presenceInfo xmlns:p15="http://schemas.microsoft.com/office/powerpoint/2012/main" userId="S::Rania.Hage@qitabi.org::a3063f5e-17a5-430b-b069-6e4f5d9ce02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091" autoAdjust="0"/>
  </p:normalViewPr>
  <p:slideViewPr>
    <p:cSldViewPr snapToGrid="0">
      <p:cViewPr varScale="1">
        <p:scale>
          <a:sx n="61" d="100"/>
          <a:sy n="61" d="100"/>
        </p:scale>
        <p:origin x="149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167714-7191-49DE-A339-E415B3730037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687B2-4FB0-4EC6-A63B-6421F1FEE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50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LB" baseline="0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567E13-77E3-49C1-AE2D-684752D4FE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464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التّسْجيلُ الصّوتيُّ:</a:t>
            </a:r>
          </a:p>
          <a:p>
            <a:pPr algn="r" rtl="1">
              <a:buClr>
                <a:srgbClr val="4A66AC"/>
              </a:buClr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قِراءَةُ الجمل: هذا الفتَى يقـطن في الـطَّبقـةِ الثّانيةِ .</a:t>
            </a:r>
          </a:p>
          <a:p>
            <a:pPr algn="r" rtl="1">
              <a:buClr>
                <a:srgbClr val="4A66AC"/>
              </a:buClr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تـسَلَّقَ صَـلاح و سـامي صُخورًا عالِيَة و ثابرا لِلْوُصـولِ إِلى الْقِمَّةِ.</a:t>
            </a:r>
          </a:p>
          <a:p>
            <a:pPr algn="r" rtl="1">
              <a:buClr>
                <a:srgbClr val="4A66AC"/>
              </a:buClr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وضـعَتْ عَلى الْجُرْحِ ضَمّادًا مِنْ قُماشٍ.</a:t>
            </a:r>
          </a:p>
          <a:p>
            <a:pPr algn="r" rtl="1">
              <a:buClr>
                <a:srgbClr val="4A66AC"/>
              </a:buClr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أخـذَ صديقي زاهي إذْنًا مِنْ والِدَيْهِ ليـظَلَّ عِنْدي حَتّى الْمَساءِ.</a:t>
            </a:r>
          </a:p>
          <a:p>
            <a:pPr algn="r" rtl="1">
              <a:buClr>
                <a:srgbClr val="4A66AC"/>
              </a:buClr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خَيْرُ الــكَـلامِ ما قَلَّ وَدَلَّ</a:t>
            </a: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توجيهات للمعلِّم/ة: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يُمْكِنُكُمْ تَوْظيفُ هذا التَّمرينِ وَالِاسْتِفادَةُ مِنْهُ كَتَقْويمٍ تَكْوينِيِّ: بالاطّلاع على إجابات المتعلِّمين، تُعتبَر الإجابة صحيحةً في حال استطاع المتعلِّمون إِكمال الكلمة بالحرف المناسب. وفي حال لم يفعلوا هم بحاجة إلى إعادة التّعلّم. </a:t>
            </a: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يُمْكِنُكُمْ تَوْظيفُ هذا التَّمرينِ وَالِاسْتِفادَةُ مِنْهُ كَتَقْويمٍ تَكْوينِيِّ بِتَحْديدِ نُقْطَةٍ واحِدَةٍ لِكُلِّ إِجابَةٍ. </a:t>
            </a:r>
            <a:endParaRPr lang="en-US" sz="1200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مُؤشّر الْإجاباتِ: </a:t>
            </a:r>
            <a:endParaRPr lang="en-US" sz="1200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5-6 إجابات صَحيحَة: اِكْتَسَبَ الْمُتَعَلِّمُ الْمَفهومَ.</a:t>
            </a:r>
            <a:endParaRPr lang="en-US" sz="1200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3-4 إجابات صَحيحَة: لا يزال الْمُتَعَلِّمُ في طور اكتساب الْمَفْهوم ، لذا يحتاج إلى تَدْريبٍ إِضافِيٍّ.</a:t>
            </a:r>
            <a:endParaRPr lang="en-US" sz="1200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r>
              <a:rPr lang="ar-LB" sz="1200" kern="1200" dirty="0">
                <a:solidFill>
                  <a:schemeClr val="tx1"/>
                </a:solidFill>
                <a:effectLst/>
                <a:latin typeface="Adobe Arabic" panose="02040503050201020203" pitchFamily="18" charset="-78"/>
                <a:ea typeface="+mn-ea"/>
                <a:cs typeface="Adobe Arabic" panose="02040503050201020203" pitchFamily="18" charset="-78"/>
              </a:rPr>
              <a:t>0-2  إجابات صَحيحَة: لَمْ يَكْتَسِبِ الْمُتَعَلِّمُ الْمَفْهومَ وَيَحْتاجُ إِلى إعادَةِ تَعْليم الهدف. </a:t>
            </a:r>
            <a:endParaRPr lang="en-US" sz="1200" kern="1200" dirty="0">
              <a:solidFill>
                <a:schemeClr val="tx1"/>
              </a:solidFill>
              <a:effectLst/>
              <a:latin typeface="Adobe Arabic" panose="02040503050201020203" pitchFamily="18" charset="-78"/>
              <a:ea typeface="+mn-ea"/>
              <a:cs typeface="Adobe Arabic" panose="02040503050201020203" pitchFamily="18" charset="-78"/>
            </a:endParaRPr>
          </a:p>
          <a:p>
            <a:pPr algn="r" rtl="1"/>
            <a:endParaRPr lang="ar-L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6259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endParaRPr lang="ar-LB" baseline="0" dirty="0"/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3567E13-77E3-49C1-AE2D-684752D4FE2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43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5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983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87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1024128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412285" y="2286001"/>
            <a:ext cx="4754880" cy="361121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024129" y="6200027"/>
            <a:ext cx="2154143" cy="274320"/>
          </a:xfrm>
        </p:spPr>
        <p:txBody>
          <a:bodyPr/>
          <a:lstStyle/>
          <a:p>
            <a:fld id="{96DFF08F-DC6B-4601-B491-B0F83F6DD2DA}" type="datetimeFigureOut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2/27/2022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9072" y="6196384"/>
            <a:ext cx="5901459" cy="27432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36952" y="6334540"/>
            <a:ext cx="630213" cy="273324"/>
          </a:xfrm>
        </p:spPr>
        <p:txBody>
          <a:bodyPr/>
          <a:lstStyle/>
          <a:p>
            <a:fld id="{4FAB73BC-B049-4115-A692-8D63A059BFB8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5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98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9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2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1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96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1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3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D2197-FD1E-45C7-976E-0360BAC4ABD5}" type="datetimeFigureOut">
              <a:rPr lang="en-US" smtClean="0"/>
              <a:t>2/27/2022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B94E-AA16-4805-B4C2-AF237CB97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B588BD7-D32E-4254-8CF9-2A30C6BCF801}"/>
              </a:ext>
            </a:extLst>
          </p:cNvPr>
          <p:cNvSpPr txBox="1"/>
          <p:nvPr/>
        </p:nvSpPr>
        <p:spPr>
          <a:xfrm>
            <a:off x="4" y="891441"/>
            <a:ext cx="12192000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95000"/>
              </a:schemeClr>
            </a:solidFill>
          </a:ln>
        </p:spPr>
        <p:txBody>
          <a:bodyPr wrap="square">
            <a:spAutoFit/>
          </a:bodyPr>
          <a:lstStyle/>
          <a:p>
            <a:pPr algn="r" rtl="1">
              <a:defRPr/>
            </a:pPr>
            <a:r>
              <a:rPr lang="ar-LB" sz="4000" b="1" cap="all" spc="100" dirty="0">
                <a:solidFill>
                  <a:prstClr val="white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	</a:t>
            </a:r>
            <a:r>
              <a:rPr lang="ar-LB" sz="4000" b="1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أَسْمَعُ الْكَلِماتِ جَيِّدًا وَأَكْتُبُها بِالطَّريقَةِ الصَّحيحَةِ: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408781" y="3805775"/>
            <a:ext cx="1397305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ذُرَةٌ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138373" y="4985672"/>
            <a:ext cx="1406346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قَفَزَ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38372" y="3805774"/>
            <a:ext cx="1406347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كَريمٌ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38372" y="2627138"/>
            <a:ext cx="1406347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ضابِطٌ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07379" y="4985673"/>
            <a:ext cx="1398702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زيزٌ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08776" y="2627138"/>
            <a:ext cx="1397305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دِرْبَكَّةٌ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670138" y="2627138"/>
            <a:ext cx="1397305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فَتاةٌ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670138" y="3805775"/>
            <a:ext cx="1397305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ظَريفٌ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668741" y="4985673"/>
            <a:ext cx="1407745" cy="64245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>
              <a:defRPr/>
            </a:pPr>
            <a:r>
              <a:rPr lang="ar-LB" sz="4000" dirty="0">
                <a:solidFill>
                  <a:prstClr val="black">
                    <a:lumMod val="65000"/>
                    <a:lumOff val="35000"/>
                  </a:prst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طابَةٌ</a:t>
            </a:r>
          </a:p>
        </p:txBody>
      </p:sp>
    </p:spTree>
    <p:extLst>
      <p:ext uri="{BB962C8B-B14F-4D97-AF65-F5344CB8AC3E}">
        <p14:creationId xmlns:p14="http://schemas.microsoft.com/office/powerpoint/2010/main" val="2538254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4"/>
          </p:nvPr>
        </p:nvSpPr>
        <p:spPr>
          <a:xfrm>
            <a:off x="1834091" y="2336523"/>
            <a:ext cx="9824508" cy="3595069"/>
          </a:xfrm>
          <a:noFill/>
        </p:spPr>
        <p:txBody>
          <a:bodyPr>
            <a:noAutofit/>
          </a:bodyPr>
          <a:lstStyle/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هذا الفـ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...ـ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ى يقـ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...ـ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 في الـ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...ـ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بقـ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الثّانيــ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.</a:t>
            </a:r>
          </a:p>
          <a:p>
            <a:pPr algn="r" rtl="1">
              <a:buClr>
                <a:srgbClr val="4A66AC"/>
              </a:buClr>
            </a:pP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تـ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لَّقَ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ـلاح و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ـامي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خورًا عالِيَة و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ابراع لِلْوُ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ـولِ إِلى الْقِمَّةِ.</a:t>
            </a:r>
            <a:endParaRPr lang="ar-LB" sz="4000" u="sng" cap="all" spc="1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ـعَتْ عَلى الْجُرْحِ 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...ـ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مِنْ قُماشٍ.</a:t>
            </a: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أخـ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صديقي 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اهي إ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نًا مِنْ والِدَيْهِ ليـ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 عِنْدي حَتّى الْمَساءِ.</a:t>
            </a: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خَيْرُ الــ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ـلامِ ما 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...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لَّ وَدَلَّ.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93974C-34F4-401B-9FD6-95613487FBAC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F9C2EF-E177-4CA7-8A83-CF9D0758E797}"/>
              </a:ext>
            </a:extLst>
          </p:cNvPr>
          <p:cNvSpPr txBox="1"/>
          <p:nvPr/>
        </p:nvSpPr>
        <p:spPr>
          <a:xfrm>
            <a:off x="738141" y="885465"/>
            <a:ext cx="10712669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75000" lnSpcReduction="200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أَسْمَعُ الْجُمْلَة الآتِيَةَ وَأُكْمِلُ الْكَلِمَةَ بِالْحَرْفِ الْمُناسِبِ:</a:t>
            </a:r>
            <a:r>
              <a:rPr lang="en-US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  </a:t>
            </a: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(ت/ط)،(ث/س/ص)،(د/ض)،(ذ/ز/ظ)،(ق/ك)</a:t>
            </a:r>
            <a:r>
              <a:rPr lang="en-US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.</a:t>
            </a:r>
          </a:p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endParaRPr lang="ar-LB" sz="3600" b="1" cap="all" spc="100" dirty="0">
              <a:solidFill>
                <a:schemeClr val="bg1"/>
              </a:solidFill>
              <a:latin typeface="Adobe Arabic"/>
              <a:cs typeface="Adobe Arabic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CC0EB06-2AD0-4A03-A65A-E2CF24DC2F4C}"/>
              </a:ext>
            </a:extLst>
          </p:cNvPr>
          <p:cNvSpPr/>
          <p:nvPr/>
        </p:nvSpPr>
        <p:spPr>
          <a:xfrm>
            <a:off x="533401" y="1963954"/>
            <a:ext cx="11125198" cy="4202864"/>
          </a:xfrm>
          <a:prstGeom prst="roundRect">
            <a:avLst>
              <a:gd name="adj" fmla="val 5376"/>
            </a:avLst>
          </a:prstGeom>
          <a:noFill/>
          <a:ln>
            <a:solidFill>
              <a:srgbClr val="2F5597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3216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4"/>
          </p:nvPr>
        </p:nvSpPr>
        <p:spPr>
          <a:xfrm>
            <a:off x="477078" y="2492236"/>
            <a:ext cx="11215982" cy="3829051"/>
          </a:xfrm>
          <a:noFill/>
        </p:spPr>
        <p:txBody>
          <a:bodyPr>
            <a:noAutofit/>
          </a:bodyPr>
          <a:lstStyle/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هذا الْفَ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ى يَقْـ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طُ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نُ في الـ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طَّ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بَقـ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ةِ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الثّانِيَ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ةِ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.</a:t>
            </a:r>
          </a:p>
          <a:p>
            <a:pPr algn="r" rtl="1">
              <a:buClr>
                <a:srgbClr val="4A66AC"/>
              </a:buClr>
            </a:pP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تـ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سَ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لَّقَ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صَ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ـلاحٌ وَ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س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ـامي 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صُ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خورًا عالِيَةً وَ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ث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ابَرا لِلْوُ</a:t>
            </a:r>
            <a:r>
              <a:rPr lang="ar-LB" sz="40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ص</a:t>
            </a:r>
            <a:r>
              <a:rPr lang="ar-LB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ـولِ إِلى الْقِمَّةِ.</a:t>
            </a:r>
            <a:endParaRPr lang="ar-LB" sz="4000" u="sng" cap="all" spc="100" dirty="0">
              <a:solidFill>
                <a:schemeClr val="tx1">
                  <a:lumMod val="65000"/>
                  <a:lumOff val="35000"/>
                </a:schemeClr>
              </a:solidFill>
              <a:latin typeface="Adobe Arabic" panose="02040503050201020203" pitchFamily="18" charset="-78"/>
              <a:cs typeface="Adobe Arabic" panose="02040503050201020203" pitchFamily="18" charset="-78"/>
            </a:endParaRP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وَ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ضَ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ـعَتْ عَلى الْجُرْحِ 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ضَ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ما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دً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 مِنْ قُماشٍ.</a:t>
            </a: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أَخَـ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ذَ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 صَديقي </a:t>
            </a:r>
            <a:r>
              <a:rPr lang="ar-LB" sz="4000" cap="all" spc="100" dirty="0">
                <a:solidFill>
                  <a:srgbClr val="FF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ز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اهي إ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ذْ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نًا مِنْ والِدَيْهِ لِيَـ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ظَ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لَّ عِنْدي حَتّى الْمَساءِ.</a:t>
            </a:r>
          </a:p>
          <a:p>
            <a:pPr algn="r" rtl="1">
              <a:buClr>
                <a:srgbClr val="4A66AC"/>
              </a:buClr>
            </a:pP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خَيْرُ الــ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كَ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ـلامِ ما </a:t>
            </a:r>
            <a:r>
              <a:rPr lang="ar-LB" sz="4000" cap="all" spc="100" dirty="0">
                <a:solidFill>
                  <a:srgbClr val="C00000"/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قَ</a:t>
            </a:r>
            <a:r>
              <a:rPr lang="ar-LB" sz="4000" cap="all" spc="100" dirty="0">
                <a:solidFill>
                  <a:schemeClr val="tx1">
                    <a:lumMod val="65000"/>
                    <a:lumOff val="35000"/>
                  </a:schemeClr>
                </a:solidFill>
                <a:latin typeface="Adobe Arabic" panose="02040503050201020203" pitchFamily="18" charset="-78"/>
                <a:cs typeface="Adobe Arabic" panose="02040503050201020203" pitchFamily="18" charset="-78"/>
              </a:rPr>
              <a:t>لَّ وَدَلَّ.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30CD65-DE42-4FBD-8B92-F443B7282B20}"/>
              </a:ext>
            </a:extLst>
          </p:cNvPr>
          <p:cNvSpPr/>
          <p:nvPr/>
        </p:nvSpPr>
        <p:spPr>
          <a:xfrm>
            <a:off x="0" y="691182"/>
            <a:ext cx="12188952" cy="704088"/>
          </a:xfrm>
          <a:prstGeom prst="rect">
            <a:avLst/>
          </a:prstGeom>
          <a:solidFill>
            <a:srgbClr val="658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FBDFBD-627E-4FB9-8E12-562B59F6EE11}"/>
              </a:ext>
            </a:extLst>
          </p:cNvPr>
          <p:cNvSpPr txBox="1"/>
          <p:nvPr/>
        </p:nvSpPr>
        <p:spPr>
          <a:xfrm>
            <a:off x="2405270" y="709965"/>
            <a:ext cx="9253330" cy="759592"/>
          </a:xfrm>
          <a:prstGeom prst="rect">
            <a:avLst/>
          </a:prstGeom>
          <a:ln w="19050">
            <a:noFill/>
          </a:ln>
        </p:spPr>
        <p:txBody>
          <a:bodyPr vert="horz" wrap="square" lIns="91440" tIns="45720" rIns="91440" bIns="45720" rtlCol="0" anchor="ctr">
            <a:normAutofit fontScale="97500"/>
          </a:bodyPr>
          <a:lstStyle/>
          <a:p>
            <a:pPr algn="r" rtl="1">
              <a:buClr>
                <a:srgbClr val="4472C4">
                  <a:lumMod val="75000"/>
                </a:srgbClr>
              </a:buClr>
              <a:buSzPct val="90000"/>
              <a:defRPr/>
            </a:pPr>
            <a:r>
              <a:rPr lang="ar-LB" sz="3600" b="1" cap="all" spc="100" dirty="0">
                <a:solidFill>
                  <a:schemeClr val="bg1"/>
                </a:solidFill>
                <a:latin typeface="Adobe Arabic"/>
                <a:cs typeface="Adobe Arabic"/>
              </a:rPr>
              <a:t>أَسْمَعُ الْجُمْلَة الآتِيَةَ وَأُكْمِلُ الْكَلِمَةَ بِالْحَرْفِ الْمُناسِبِ: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EA8437F-9C0C-45C4-9038-9FC5A8752CBA}"/>
              </a:ext>
            </a:extLst>
          </p:cNvPr>
          <p:cNvSpPr/>
          <p:nvPr/>
        </p:nvSpPr>
        <p:spPr>
          <a:xfrm>
            <a:off x="533401" y="1963954"/>
            <a:ext cx="11125198" cy="4202864"/>
          </a:xfrm>
          <a:prstGeom prst="roundRect">
            <a:avLst>
              <a:gd name="adj" fmla="val 5651"/>
            </a:avLst>
          </a:prstGeom>
          <a:noFill/>
          <a:ln>
            <a:solidFill>
              <a:srgbClr val="2F5597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7877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322</Words>
  <Application>Microsoft Office PowerPoint</Application>
  <PresentationFormat>Widescreen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Adobe Arabic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Ruba El Nouaime</dc:creator>
  <cp:lastModifiedBy>Samia Ghorayeb</cp:lastModifiedBy>
  <cp:revision>5</cp:revision>
  <dcterms:created xsi:type="dcterms:W3CDTF">2021-10-14T12:49:11Z</dcterms:created>
  <dcterms:modified xsi:type="dcterms:W3CDTF">2022-02-27T16:42:52Z</dcterms:modified>
</cp:coreProperties>
</file>