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448" r:id="rId2"/>
    <p:sldId id="1543" r:id="rId3"/>
    <p:sldId id="3449" r:id="rId4"/>
    <p:sldId id="1545" r:id="rId5"/>
    <p:sldId id="1770" r:id="rId6"/>
    <p:sldId id="1546" r:id="rId7"/>
    <p:sldId id="1547" r:id="rId8"/>
    <p:sldId id="256" r:id="rId9"/>
    <p:sldId id="257"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0" name="Nabiha Kaiss" initials="NK" lastIdx="66" clrIdx="0">
    <p:extLst>
      <p:ext uri="{19B8F6BF-5375-455C-9EA6-DF929625EA0E}">
        <p15:presenceInfo xmlns:p15="http://schemas.microsoft.com/office/powerpoint/2012/main" userId="S-1-5-21-748366731-1357122860-3844146377-12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3455" autoAdjust="0"/>
  </p:normalViewPr>
  <p:slideViewPr>
    <p:cSldViewPr snapToGrid="0">
      <p:cViewPr varScale="1">
        <p:scale>
          <a:sx n="43" d="100"/>
          <a:sy n="43" d="100"/>
        </p:scale>
        <p:origin x="219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D4AA93-9D18-4FE7-AF74-1BFBF256201E}"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37AC6B-D010-4EB4-81A4-4EE0034872D3}" type="slidenum">
              <a:rPr lang="en-US" smtClean="0"/>
              <a:t>‹#›</a:t>
            </a:fld>
            <a:endParaRPr lang="en-US"/>
          </a:p>
        </p:txBody>
      </p:sp>
    </p:spTree>
    <p:extLst>
      <p:ext uri="{BB962C8B-B14F-4D97-AF65-F5344CB8AC3E}">
        <p14:creationId xmlns:p14="http://schemas.microsoft.com/office/powerpoint/2010/main" val="16154339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طابَ يَوْمُكُمْ يا أَعِزّائي!</a:t>
            </a:r>
            <a:r>
              <a:rPr lang="en-US" sz="1200" kern="120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mn-ea"/>
                <a:cs typeface="Adobe Arabic" panose="02040503050201020203" pitchFamily="18" charset="-78"/>
              </a:rPr>
              <a:t>وَأَهْلًا بِكُمْ في صَفِّ التَّعْبيرِ الشَّفَوِيِّ.</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بعد التّرحيب، يقدّم المعلّم/ة نشاطًا من أنشطة التّعلّم الاجتماعيّ الانفعاليّ المقترحة أو نشاطًا لغويًا ممهّدًا للدّرس الآتي أو مثبتًا لتعلّم سابق. يمكن الاستعانة بالأنشطة المدرجة في حقيبة "بالفصحى أحلى" وغيرها من الموارد التّربويّة.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R="0" lvl="0" indent="0" algn="r" rtl="1" fontAlgn="auto">
              <a:lnSpc>
                <a:spcPct val="90000"/>
              </a:lnSpc>
              <a:spcAft>
                <a:spcPts val="200"/>
              </a:spcAft>
              <a:buClr>
                <a:schemeClr val="accent1"/>
              </a:buClr>
              <a:buSzPct val="100000"/>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بعد انهاء النشاط، يعلن المعلّم/ة هدف الحصّة.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300" b="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12329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أَهْدافُ الدَّرْس</a:t>
            </a:r>
            <a:r>
              <a:rPr lang="en-US" sz="1200" kern="1200" noProof="0" dirty="0">
                <a:solidFill>
                  <a:schemeClr val="tx1"/>
                </a:solidFill>
                <a:effectLst/>
                <a:latin typeface="Adobe Arabic" panose="02040503050201020203" pitchFamily="18" charset="-78"/>
                <a:ea typeface="+mn-ea"/>
                <a:cs typeface="Adobe Arabic" panose="02040503050201020203" pitchFamily="18" charset="-78"/>
              </a:rPr>
              <a:t>:</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mn-ea"/>
                <a:cs typeface="Adobe Arabic" panose="02040503050201020203" pitchFamily="18" charset="-78"/>
              </a:rPr>
              <a:t> أُحدّدُ الزّمانَ والمَكانَ مِنْ خِلالِ قِراءةِ صورةٍ.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b="1" u="sng"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17898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تُقرأ هذه القصّة في الصّفّ أو في جلسة متزامنة على مراحل حيث يمكنكم قراءة صفحة أو عدة صفحات على أن يكون عدد الصفحات المقروءة تتلاءم ومستوى المتعلمين صفحتين في اليوم الواحد وتكملون القراءة في اليوم التالي وذلك حتى انتهاء القصّة.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من الأفضل الانتهاء من قراءة القصة خلال مدة زمنية لا تتجاوز الأسبوع، لذا في حال كانت القصة طويلة من حيث الكمّية، يمكن للمعلّم/ة اختيار فقر محددة من الصفحات فلا تتم ّقراءتها بكلّيتها، ولكن عند تحضير المعلّم/ة للقصة يختار المقاطع من الصفحات التي تحافظ على مضمون القصّة دون الاطالة وتجاوز الأسبوع لانهاءها.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يمكنكم الاستعانة بملفّ القراءة الجهريّة لاختيار قصّة مناسبة من حيث المضمون والموضوع ومن أجل تقديم استراتيجيّة من استراتيجيات الفهم القرائي المناسبة لكلّ محور من المحاور.</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D6EA0756-4184-4129-9573-976A65A526AA}" type="slidenum">
              <a:rPr lang="en-US" smtClean="0"/>
              <a:t>3</a:t>
            </a:fld>
            <a:endParaRPr lang="en-US"/>
          </a:p>
        </p:txBody>
      </p:sp>
    </p:spTree>
    <p:extLst>
      <p:ext uri="{BB962C8B-B14F-4D97-AF65-F5344CB8AC3E}">
        <p14:creationId xmlns:p14="http://schemas.microsoft.com/office/powerpoint/2010/main" val="902603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بعد أن أنهينا قراءة القصّة، سنبدأ الآن درس التّعبير الشفويّ.</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لقد تعلَّمنا سابقًا أَنَّ َّلِكُلِّ قِصَّةٍ غِلافًا، وهذا الغلاف يتضمّن صورة ترتبط بمضمون القصّة. و</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الْيَوْمَ سَنَتَعَلَّمُ</a:t>
            </a:r>
            <a:r>
              <a:rPr lang="ar-LB" sz="1200" kern="1200" dirty="0">
                <a:solidFill>
                  <a:schemeClr val="tx1"/>
                </a:solidFill>
                <a:effectLst/>
                <a:latin typeface="Adobe Arabic" panose="02040503050201020203" pitchFamily="18" charset="-78"/>
                <a:ea typeface="+mn-ea"/>
                <a:cs typeface="Adobe Arabic" panose="02040503050201020203" pitchFamily="18" charset="-78"/>
              </a:rPr>
              <a:t> تَحديدَ الزّمانِ والمَكان مِنْ خِلالْ قراءة صورة الغلاف</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أُريدُ مِنْكُمُ الْآنَ أَنْ تُراقِبوا وَتَسْمَعوا جَيِّدًا: </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ما هُوَ الْمَطْلوبُ مِنّي في هذا النَّشاطِ؟ عَلَيَّ أَنْ أُعَبِّرَ عَنِ الصّورَةِ شَفَهِيًّا مِنْ خِلالِ تَحْديدِ الزمان والمكان فيها.</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ولكن قبل أن ننظر إلى هذه الصّورة، سنتعلّم معًا كيف نحدّد الزمان والمكان في أيّ صورة ننظر إليها.</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ماذا عليّ أن أفعل لأحدّد الزمان في ايّ صورة أنظر اليها ؟ (الاجابات) أنظرُ إلى الصّورة وأُركز على عناصر  الزمان الموجودة في الصّورة. من يعطيني مثالا؟ مثلًا الشّمس، على ماذا تدلّ؟ (انتظار الإجابة المحتملة من بعض المتعلمين) الشّمس تدّل على النّهار، والقمر على ماذا يدلّ؟ (انتظار الإجابة المحتملة من بعض المتعلمين) القمر يدلّ على المساء، والسّاعة على ماذا تدّل؟ (انتظار الإجابة المحتملة من بعض المتعلمين) السّاعة تدلّ على توقيت معين...</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من ثمّ أركز على الألوان المسيطرة على الصّورة: على ماذا يدلّ اللّون الأسود؟ (انتظار الإجابة المحتملة من بعض المتعلمين)  يدلّ اللّون الأسود على اللّيل، واللّون الأبيض على ماذا يدلّ  (انتظار الإجابة المحتملة من بعض المتعلّمين) يدلّ اللّون الأبيض على النّهار، وعلى ماذا يدلّ اللّون الأحمر؟ (انتظار الإجابة المحتملة من بعض المتعلّمين) يدّل اللّون الأحمر على المغيب.</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وماذا عليّ أن أفعل لكي أحدّد المكان؟ أنظرُ إلى الصّورة وتفاصيلها وأحاولُ أنْ أحدّدَ المكان من خلال ما هو موجود فيها فمثلًا اذا كان هناك أشجار كثيفة أستنتج أنّ المكان هو الغابة، واذا كانت أرض قاحلة وتوجد رمال، اذًا المكان هو الصحراء، وإذا كان هناك عشب وأزهار وورود اذًا المكان هو الحديقة....)</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2</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الآن تعالوا أحدّد الزمان والمكان في هذه الصّورة (انتظار الإجابة المحتملة من بعض المتعلمين). أرى  فيها الألوان القاتمة مسيطرة ولا سيما اللّون الأسود فأستنتج بأنّ الزمان هو اللّيل. أركز على ما هو موجود في الصّورة لكي أُحدّد المكان أرى فجوة داخل الصّخور فأستنتجُ أنّ المكان هو عبارة عن مغارة.</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والآن هيّا لنعبّر عن الصّورة بفقرة قصيرة مركّزين على الزّمان والمكان (انتظار الإجابة المحتملة من بعض المتعلمين):</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إجابة نموذجيّة: (عندَ منتصف اللّيل كانت السّماء حالكةً والظلام يعمّ المكان. دخلَ صبي مغارةً فوجدَ أكياسًا مليئةً بالمجوهرات والذّهب.)</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للمعلم/ـة: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1- من المهمّ إعطاء الوقت الكافي ليجيب المتعلّمون، وإعطاء الفرصة للجميع للمشاركة وليس فقط للمتعلّمين الأقوى أو الأسرع في الإجابة.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2- في التعليم الحضوريّ، يمكنكم أن تضعوا المتعلّمين في مجموعات وأن تطلبوا إجابة واحدة من كلّ مجموعة.</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endParaRPr lang="ar-LB" sz="1200" b="1" dirty="0">
              <a:latin typeface="Adobe Arabic" panose="02040503050201020203" pitchFamily="18" charset="-78"/>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77354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b="1" u="sng" kern="1200" baseline="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189491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a:t>
            </a:r>
          </a:p>
          <a:p>
            <a:pPr marL="0" marR="0" lvl="0" indent="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ما الْمَطْلوبُ مِنّا في هذا النَّشاطِ؟ عَلَيْنا أَنْ نُعَبِّرَ عَنِ الصُّورَةِ شَفَوِيًّا مِنْ خِلالِ تَحْديدِ الزمان والمكان فيها.</a:t>
            </a:r>
          </a:p>
          <a:p>
            <a:pPr marL="91440" marR="0" lvl="0" indent="-91440" algn="r" defTabSz="914400" rtl="1" eaLnBrk="1" fontAlgn="auto" latinLnBrk="0" hangingPunct="1">
              <a:lnSpc>
                <a:spcPct val="90000"/>
              </a:lnSpc>
              <a:spcBef>
                <a:spcPts val="1200"/>
              </a:spcBef>
              <a:spcAft>
                <a:spcPts val="200"/>
              </a:spcAft>
              <a:buClr>
                <a:srgbClr val="4A66AC"/>
              </a:buClr>
              <a:buSzPct val="100000"/>
              <a:buFont typeface="Tw Cen MT" panose="020B0602020104020603" pitchFamily="34" charset="0"/>
              <a:buChar char=" "/>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سَنَنْظُرُ إِلى الصُّورَةِ مَعًا، وَنُجيبُ عَنْ بَعْضِ الْأَسْئِلَةِ المُتَعَلِّقَةِ بِها لنستطيع تحديد الزمان والمكان:</a:t>
            </a:r>
            <a:br>
              <a:rPr lang="en-US" sz="1200" kern="1200" dirty="0">
                <a:solidFill>
                  <a:schemeClr val="tx1"/>
                </a:solidFill>
                <a:effectLst/>
                <a:latin typeface="Adobe Arabic" panose="02040503050201020203" pitchFamily="18" charset="-78"/>
                <a:ea typeface="+mn-ea"/>
                <a:cs typeface="Adobe Arabic" panose="02040503050201020203" pitchFamily="18" charset="-78"/>
              </a:rPr>
            </a:br>
            <a:r>
              <a:rPr lang="ar-LB" sz="1200" kern="1200" dirty="0">
                <a:solidFill>
                  <a:schemeClr val="tx1"/>
                </a:solidFill>
                <a:effectLst/>
                <a:latin typeface="Adobe Arabic" panose="02040503050201020203" pitchFamily="18" charset="-78"/>
                <a:ea typeface="+mn-ea"/>
                <a:cs typeface="Adobe Arabic" panose="02040503050201020203" pitchFamily="18" charset="-78"/>
              </a:rPr>
              <a:t>نُحَدِّدُ الْعَناصِرَ الَّتي نَراها في الصُّورَةِ. ماذا نَرَى في هذِهِ الصُّورَةِ؟ (انتظار الإجابة المحتملة من بعض المتعلّمين) نَرَى شمسًا- غيومًا – بحرًا......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أين هي الشمس؟ (انتظار الإجابة المحتملة من بعض المتعلمين) الشمس وراء الغيوم  في الأفق قريبة من سطح المياه.</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ما الْأَلْوانُ الطّاغِيَةُ عَلى الصُّورَةِ</a:t>
            </a:r>
            <a:r>
              <a:rPr lang="ar-SA" sz="1200" kern="1200" dirty="0">
                <a:solidFill>
                  <a:schemeClr val="tx1"/>
                </a:solidFill>
                <a:effectLst/>
                <a:latin typeface="Adobe Arabic" panose="02040503050201020203" pitchFamily="18" charset="-78"/>
                <a:ea typeface="+mn-ea"/>
                <a:cs typeface="Adobe Arabic" panose="02040503050201020203" pitchFamily="18" charset="-78"/>
              </a:rPr>
              <a:t>؟</a:t>
            </a:r>
            <a:r>
              <a:rPr lang="ar-LB" sz="1200" kern="1200" dirty="0">
                <a:solidFill>
                  <a:schemeClr val="tx1"/>
                </a:solidFill>
                <a:effectLst/>
                <a:latin typeface="Adobe Arabic" panose="02040503050201020203" pitchFamily="18" charset="-78"/>
                <a:ea typeface="+mn-ea"/>
                <a:cs typeface="Adobe Arabic" panose="02040503050201020203" pitchFamily="18" charset="-78"/>
              </a:rPr>
              <a:t> (انتظار الإجابة المحتملة من بعض المتعلمين) اللّون الأحمر والبرتقالي والأصفر. علامَ تَدّلُ هذه الألوان؟</a:t>
            </a:r>
            <a:r>
              <a:rPr lang="ar-SA" sz="1200" kern="120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mn-ea"/>
                <a:cs typeface="Adobe Arabic" panose="02040503050201020203" pitchFamily="18" charset="-78"/>
              </a:rPr>
              <a:t>تدل على المغيب.</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اذًا من خلال هذه الأمور نعرف بأنّ الزمان هو عند المغيب.</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وماذا عن المكان، كيف نحدّده؟ ننظر الى الصّورة، نرى مياهًا ونرى أن الشمس تتوارى  فنستنتج أنّ هذا المكان هو البحر.</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2</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سنعبّر عن الصّورة بفقرة صغيرة مركّزين على الزمان والمكان (انتظار الإجابة المحتملة من بعض المتعلّمين)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(آهٍ ما أجمل منظر المغيب! الشمسُ تتوارى شيئًا فشيئًا وكأنّها تسقطُ في أحضان هذا البحر الشاسع خجولةً وراء مياه البحر الشاسع. وها هو واللّون الأحمرُ يملأُ أفق السّماء.)</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7102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الْآنَ سَوْفَ تَعْمَلونَ بِمُفْرَدِكُمْ، اُنْظُروا إِلى الصُّورَةِ، وَعَبِّروا عَنْها شَفَوِيًّا بِفِقْرَةٍ مُحدِّدينَ الزّمان والمكان.</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توْجيهاتٌ لِلْمُعَلِّمِ/ةِ: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يحصل</a:t>
            </a:r>
            <a:r>
              <a:rPr lang="en-US" sz="1200" kern="120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mn-ea"/>
                <a:cs typeface="Adobe Arabic" panose="02040503050201020203" pitchFamily="18" charset="-78"/>
              </a:rPr>
              <a:t>التّعبير الشّفويّ في الحصص الحضوريّة أو المتزامنة.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اِنتبهوا إلى ضرورة أن يقرأ المتعلِّمون الصّورة بشكلٍ جيّد ليحدّدوا الزمان والمكان. وأن يُعبِّروا شفويًّا وبجُمَل تامَّة المعنى من خلال الصُّورَةِ.</a:t>
            </a:r>
          </a:p>
          <a:p>
            <a:pPr algn="r" rtl="1"/>
            <a:endParaRPr lang="ar-LB" sz="1200" b="1" u="none" cap="all" spc="100" dirty="0">
              <a:solidFill>
                <a:schemeClr val="tx1"/>
              </a:solidFill>
            </a:endParaRPr>
          </a:p>
          <a:p>
            <a:pPr algn="r" rtl="1"/>
            <a:endParaRPr lang="ar-LB" sz="1200" b="1" u="none" cap="all" spc="1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01945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800" b="1" u="sng" dirty="0"/>
              <a:t>تقول المعلّمة</a:t>
            </a:r>
            <a:endParaRPr lang="en-US" sz="1800" b="1" u="sng" dirty="0"/>
          </a:p>
          <a:p>
            <a:pPr algn="r" rtl="1"/>
            <a:r>
              <a:rPr lang="ar-LB" sz="1200" dirty="0"/>
              <a:t>هَلْ أَعْجَبَتْكُمُ الْقصَّةُ؟ اِضْغَطوا عَلى الْإِجابَةِ الَّتي تُناسِبُكُمْ</a:t>
            </a:r>
          </a:p>
          <a:p>
            <a:pPr algn="r" rtl="1"/>
            <a:r>
              <a:rPr lang="ar-LB" sz="1200" dirty="0"/>
              <a:t>نَعَمْ، أَعْجَبَتْني كَثيرًا.</a:t>
            </a:r>
          </a:p>
          <a:p>
            <a:pPr algn="r" rtl="1"/>
            <a:r>
              <a:rPr lang="ar-LB" sz="1200" dirty="0"/>
              <a:t>نَعَمْ، أَعْجَبَتْني قَليلًا.</a:t>
            </a:r>
          </a:p>
          <a:p>
            <a:pPr algn="r" rtl="1"/>
            <a:r>
              <a:rPr lang="ar-LB" sz="1200" dirty="0"/>
              <a:t>كَلّا، لَمْ تُعْجِبْني.</a:t>
            </a:r>
          </a:p>
          <a:p>
            <a:pPr algn="r" rtl="1"/>
            <a:endParaRPr lang="en-US" sz="1200" dirty="0"/>
          </a:p>
          <a:p>
            <a:pPr algn="r" rtl="1"/>
            <a:endParaRPr lang="ar-LB" sz="1200" dirty="0"/>
          </a:p>
          <a:p>
            <a:pPr algn="r" rtl="1"/>
            <a:r>
              <a:rPr lang="ar-LB" sz="1200" b="1" kern="1200" dirty="0">
                <a:solidFill>
                  <a:schemeClr val="tx1"/>
                </a:solidFill>
                <a:latin typeface="+mn-lt"/>
                <a:ea typeface="+mn-ea"/>
                <a:cs typeface="+mn-cs"/>
              </a:rPr>
              <a:t>ت</a:t>
            </a:r>
            <a:r>
              <a:rPr lang="ar-LB" sz="1200" b="1" u="sng" kern="1200" dirty="0">
                <a:solidFill>
                  <a:schemeClr val="tx1"/>
                </a:solidFill>
                <a:latin typeface="+mn-lt"/>
                <a:ea typeface="+mn-ea"/>
                <a:cs typeface="+mn-cs"/>
              </a:rPr>
              <a:t>َوْجيهاتٌ لِلْمُعَلِّمِ/ةِ: </a:t>
            </a:r>
          </a:p>
          <a:p>
            <a:pPr marL="0" marR="0" indent="0" algn="r" defTabSz="914400" rtl="1" eaLnBrk="1" fontAlgn="auto" latinLnBrk="0" hangingPunct="1">
              <a:lnSpc>
                <a:spcPct val="100000"/>
              </a:lnSpc>
              <a:spcBef>
                <a:spcPts val="0"/>
              </a:spcBef>
              <a:spcAft>
                <a:spcPts val="0"/>
              </a:spcAft>
              <a:buClrTx/>
              <a:buSzTx/>
              <a:buFontTx/>
              <a:buNone/>
              <a:tabLst/>
              <a:defRPr/>
            </a:pPr>
            <a:r>
              <a:rPr lang="ar-LB" dirty="0"/>
              <a:t>شجّعوا التلامذة على إبداء رأيهم في القصّة ودعم آرائهم بحجج مناسبة أي ألّا نكتفي بقبول الإجابة بِنعم أو لا وإنّما نطلب إليهم تعليل الإجابة.</a:t>
            </a:r>
            <a:endParaRPr lang="en-US" sz="1200" dirty="0"/>
          </a:p>
          <a:p>
            <a:pPr algn="r" rtl="1"/>
            <a:r>
              <a:rPr lang="ar-LB"/>
              <a:t>إن </a:t>
            </a:r>
            <a:r>
              <a:rPr lang="ar-LB" dirty="0"/>
              <a:t>كنتم تطبِّقون هذا التمرين مع التلامذة في الصفِّ،  اطلبوا إليهم </a:t>
            </a:r>
            <a:r>
              <a:rPr lang="ar-LB"/>
              <a:t>أن يشكّلوا </a:t>
            </a:r>
            <a:r>
              <a:rPr lang="ar-LB" dirty="0"/>
              <a:t>فرقًا ثنائيّة ويخبر بعضهم بعضًا عن رأيه في القِصَّة. </a:t>
            </a:r>
          </a:p>
          <a:p>
            <a:pPr algn="r" rtl="1"/>
            <a:r>
              <a:rPr lang="ar-LB" dirty="0"/>
              <a:t>نمذجوا الإجابة للتلامذة قبل أن تضعوهم في مجموعات.</a:t>
            </a:r>
            <a:endParaRPr lang="en-US" dirty="0"/>
          </a:p>
          <a:p>
            <a:pPr algn="r" rtl="1"/>
            <a:endParaRPr lang="en-US" dirty="0"/>
          </a:p>
        </p:txBody>
      </p:sp>
      <p:sp>
        <p:nvSpPr>
          <p:cNvPr id="4" name="Slide Number Placeholder 3"/>
          <p:cNvSpPr>
            <a:spLocks noGrp="1"/>
          </p:cNvSpPr>
          <p:nvPr>
            <p:ph type="sldNum" sz="quarter" idx="5"/>
          </p:nvPr>
        </p:nvSpPr>
        <p:spPr/>
        <p:txBody>
          <a:bodyPr/>
          <a:lstStyle/>
          <a:p>
            <a:fld id="{03567E13-77E3-49C1-AE2D-684752D4FE24}"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835777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b="1" u="sng" dirty="0"/>
              <a:t>تقول المعلّمة</a:t>
            </a:r>
            <a:endParaRPr lang="en-US" sz="1200" b="1" u="sng" dirty="0"/>
          </a:p>
          <a:p>
            <a:pPr marL="0" indent="0" algn="r" rtl="1">
              <a:spcBef>
                <a:spcPts val="0"/>
              </a:spcBef>
              <a:spcAft>
                <a:spcPts val="600"/>
              </a:spcAft>
              <a:buNone/>
            </a:pPr>
            <a:r>
              <a:rPr lang="ar-LB" sz="1200" dirty="0"/>
              <a:t>هَلْ تُذَكِّرُكُمْ هذِهِ الْقِصّةُ بِتَجْرِبَةٍ مَماثِلَةٍ حَصَلَتْ مَعَكُمْ؟ أَخبِرونا عنه أو عنها.</a:t>
            </a:r>
          </a:p>
          <a:p>
            <a:pPr algn="r" rtl="1"/>
            <a:endParaRPr lang="ar-LB" sz="1200" dirty="0"/>
          </a:p>
          <a:p>
            <a:pPr algn="r" rtl="1"/>
            <a:r>
              <a:rPr lang="ar-LB" sz="1200" b="1" kern="1200" dirty="0">
                <a:solidFill>
                  <a:schemeClr val="tx1"/>
                </a:solidFill>
                <a:latin typeface="+mn-lt"/>
                <a:ea typeface="+mn-ea"/>
                <a:cs typeface="+mn-cs"/>
              </a:rPr>
              <a:t>ت</a:t>
            </a:r>
            <a:r>
              <a:rPr lang="ar-LB" sz="1200" b="1" u="sng" kern="1200" dirty="0">
                <a:solidFill>
                  <a:schemeClr val="tx1"/>
                </a:solidFill>
                <a:latin typeface="+mn-lt"/>
                <a:ea typeface="+mn-ea"/>
                <a:cs typeface="+mn-cs"/>
              </a:rPr>
              <a:t>َوْجيهاتٌ لِلْمُعَلِّمِ/ةِ: </a:t>
            </a:r>
            <a:endParaRPr lang="en-US" sz="1200" kern="1200" dirty="0">
              <a:solidFill>
                <a:schemeClr val="tx1"/>
              </a:solidFill>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u="none" kern="1200" dirty="0">
                <a:solidFill>
                  <a:schemeClr val="tx1"/>
                </a:solidFill>
                <a:latin typeface="+mn-lt"/>
                <a:ea typeface="+mn-ea"/>
                <a:cs typeface="+mn-cs"/>
              </a:rPr>
              <a:t>خَصّصوا وَقْتًا لِلتَّلامِذَة حَتّى يُخْبِروكُمْ عَنْ تَجارِبِهِمْ، وهكذا تعززون </a:t>
            </a:r>
            <a:r>
              <a:rPr lang="ar-LB" dirty="0"/>
              <a:t>استراتيجية</a:t>
            </a:r>
            <a:r>
              <a:rPr lang="ar-LB" baseline="0" dirty="0"/>
              <a:t> "الربط بتجربة مماثلة" لديهم. </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u="none" kern="1200" dirty="0">
                <a:solidFill>
                  <a:schemeClr val="tx1"/>
                </a:solidFill>
                <a:latin typeface="+mn-lt"/>
                <a:ea typeface="+mn-ea"/>
                <a:cs typeface="+mn-cs"/>
              </a:rPr>
              <a:t>أَوْ</a:t>
            </a:r>
            <a:r>
              <a:rPr lang="ar-LB" sz="1200" u="none" kern="1200" baseline="0" dirty="0">
                <a:solidFill>
                  <a:schemeClr val="tx1"/>
                </a:solidFill>
                <a:latin typeface="+mn-lt"/>
                <a:ea typeface="+mn-ea"/>
                <a:cs typeface="+mn-cs"/>
              </a:rPr>
              <a:t> ا</a:t>
            </a:r>
            <a:r>
              <a:rPr lang="ar-LB" sz="1200" u="none" kern="1200" dirty="0">
                <a:solidFill>
                  <a:schemeClr val="tx1"/>
                </a:solidFill>
                <a:latin typeface="+mn-lt"/>
                <a:ea typeface="+mn-ea"/>
                <a:cs typeface="+mn-cs"/>
              </a:rPr>
              <a:t>ِسْتَمِعوا إِلى 2-3 مِنَ التَّلامِذَةِ ثُمَّ اطْلُبوا </a:t>
            </a:r>
            <a:r>
              <a:rPr lang="ar-LB" sz="1200" u="none" kern="1200" baseline="0" dirty="0">
                <a:solidFill>
                  <a:schemeClr val="tx1"/>
                </a:solidFill>
                <a:latin typeface="+mn-lt"/>
                <a:ea typeface="+mn-ea"/>
                <a:cs typeface="+mn-cs"/>
              </a:rPr>
              <a:t>إِلَي</a:t>
            </a:r>
            <a:r>
              <a:rPr lang="ar-LB" sz="1200" u="none" kern="1200" dirty="0">
                <a:solidFill>
                  <a:schemeClr val="tx1"/>
                </a:solidFill>
                <a:latin typeface="+mn-lt"/>
                <a:ea typeface="+mn-ea"/>
                <a:cs typeface="+mn-cs"/>
              </a:rPr>
              <a:t>ْهُمْ</a:t>
            </a:r>
            <a:r>
              <a:rPr lang="ar-LB" sz="1200" u="none" kern="1200" baseline="0" dirty="0">
                <a:solidFill>
                  <a:schemeClr val="tx1"/>
                </a:solidFill>
                <a:latin typeface="+mn-lt"/>
                <a:ea typeface="+mn-ea"/>
                <a:cs typeface="+mn-cs"/>
              </a:rPr>
              <a:t> </a:t>
            </a:r>
            <a:r>
              <a:rPr lang="ar-LB" sz="1200" u="none" kern="1200" dirty="0">
                <a:solidFill>
                  <a:schemeClr val="tx1"/>
                </a:solidFill>
                <a:latin typeface="+mn-lt"/>
                <a:ea typeface="+mn-ea"/>
                <a:cs typeface="+mn-cs"/>
              </a:rPr>
              <a:t>أَنْ يُشَكِّلوا فِرَقًا ثُنائِيَّةً وَيُخْبِرُ بَعْضَهُمْ بَعْضًا عَنْ</a:t>
            </a:r>
            <a:r>
              <a:rPr lang="ar-LB" sz="1200" u="none" kern="1200" baseline="0" dirty="0">
                <a:solidFill>
                  <a:schemeClr val="tx1"/>
                </a:solidFill>
                <a:latin typeface="+mn-lt"/>
                <a:ea typeface="+mn-ea"/>
                <a:cs typeface="+mn-cs"/>
              </a:rPr>
              <a:t> </a:t>
            </a:r>
            <a:r>
              <a:rPr lang="ar-LB" dirty="0"/>
              <a:t>رأيهم في القصة</a:t>
            </a:r>
            <a:r>
              <a:rPr lang="ar-LB" sz="1200" u="none" kern="1200" dirty="0">
                <a:solidFill>
                  <a:schemeClr val="tx1"/>
                </a:solidFill>
                <a:latin typeface="+mn-lt"/>
                <a:ea typeface="+mn-ea"/>
                <a:cs typeface="+mn-cs"/>
              </a:rPr>
              <a:t>. </a:t>
            </a:r>
          </a:p>
          <a:p>
            <a:pPr marL="0" marR="0" indent="0" algn="r" defTabSz="914400" rtl="1" eaLnBrk="1" fontAlgn="auto" latinLnBrk="0" hangingPunct="1">
              <a:lnSpc>
                <a:spcPct val="100000"/>
              </a:lnSpc>
              <a:spcBef>
                <a:spcPts val="0"/>
              </a:spcBef>
              <a:spcAft>
                <a:spcPts val="0"/>
              </a:spcAft>
              <a:buClrTx/>
              <a:buSzTx/>
              <a:buFontTx/>
              <a:buNone/>
              <a:tabLst/>
              <a:defRPr/>
            </a:pPr>
            <a:r>
              <a:rPr lang="ar-LB" dirty="0"/>
              <a:t>نمذجوا الإجابة للتلامذة قبل أن تضعوهم في مجموعات.</a:t>
            </a:r>
            <a:endParaRPr lang="en-US" sz="1200" u="none" kern="1200" dirty="0">
              <a:solidFill>
                <a:schemeClr val="tx1"/>
              </a:solidFill>
              <a:latin typeface="+mn-lt"/>
              <a:ea typeface="+mn-ea"/>
              <a:cs typeface="+mn-cs"/>
            </a:endParaRPr>
          </a:p>
          <a:p>
            <a:pPr algn="r"/>
            <a:endParaRPr lang="en-US" dirty="0"/>
          </a:p>
          <a:p>
            <a:pPr algn="r" rtl="1"/>
            <a:endParaRPr lang="en-US" dirty="0"/>
          </a:p>
        </p:txBody>
      </p:sp>
      <p:sp>
        <p:nvSpPr>
          <p:cNvPr id="4" name="Slide Number Placeholder 3"/>
          <p:cNvSpPr>
            <a:spLocks noGrp="1"/>
          </p:cNvSpPr>
          <p:nvPr>
            <p:ph type="sldNum" sz="quarter" idx="5"/>
          </p:nvPr>
        </p:nvSpPr>
        <p:spPr/>
        <p:txBody>
          <a:bodyPr/>
          <a:lstStyle/>
          <a:p>
            <a:fld id="{03567E13-77E3-49C1-AE2D-684752D4FE24}"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587958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14290476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3447401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9596500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90" y="62147"/>
            <a:ext cx="1068274" cy="630621"/>
          </a:xfrm>
          <a:prstGeom prst="rect">
            <a:avLst/>
          </a:prstGeom>
        </p:spPr>
      </p:pic>
    </p:spTree>
    <p:custDataLst>
      <p:tags r:id="rId1"/>
    </p:custDataLst>
    <p:extLst>
      <p:ext uri="{BB962C8B-B14F-4D97-AF65-F5344CB8AC3E}">
        <p14:creationId xmlns:p14="http://schemas.microsoft.com/office/powerpoint/2010/main" val="28516245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399417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4277891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807E94-8EA3-4463-8558-CEB77CD6179E}"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1642013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0807E94-8EA3-4463-8558-CEB77CD6179E}"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442194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0807E94-8EA3-4463-8558-CEB77CD6179E}"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878569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0807E94-8EA3-4463-8558-CEB77CD6179E}"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14040927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807E94-8EA3-4463-8558-CEB77CD6179E}" type="datetimeFigureOut">
              <a:rPr lang="en-US" smtClean="0"/>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2536312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807E94-8EA3-4463-8558-CEB77CD6179E}"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2017423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807E94-8EA3-4463-8558-CEB77CD6179E}"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26A714-8AAE-4C7F-8B33-75E0C522BBBA}" type="slidenum">
              <a:rPr lang="en-US" smtClean="0"/>
              <a:t>‹#›</a:t>
            </a:fld>
            <a:endParaRPr lang="en-US"/>
          </a:p>
        </p:txBody>
      </p:sp>
    </p:spTree>
    <p:extLst>
      <p:ext uri="{BB962C8B-B14F-4D97-AF65-F5344CB8AC3E}">
        <p14:creationId xmlns:p14="http://schemas.microsoft.com/office/powerpoint/2010/main" val="1926216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807E94-8EA3-4463-8558-CEB77CD6179E}"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26A714-8AAE-4C7F-8B33-75E0C522BBBA}" type="slidenum">
              <a:rPr lang="en-US" smtClean="0"/>
              <a:t>‹#›</a:t>
            </a:fld>
            <a:endParaRPr lang="en-US"/>
          </a:p>
        </p:txBody>
      </p:sp>
    </p:spTree>
    <p:extLst>
      <p:ext uri="{BB962C8B-B14F-4D97-AF65-F5344CB8AC3E}">
        <p14:creationId xmlns:p14="http://schemas.microsoft.com/office/powerpoint/2010/main" val="3293227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3.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5.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8.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9.xml"/><Relationship Id="rId4"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10.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543658C-79A2-4711-9E50-1901DF3896B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297104" y="1746559"/>
            <a:ext cx="5953589" cy="4655911"/>
          </a:xfrm>
          <a:prstGeom prst="rect">
            <a:avLst/>
          </a:prstGeom>
        </p:spPr>
      </p:pic>
      <p:sp>
        <p:nvSpPr>
          <p:cNvPr id="7" name="Title 1">
            <a:extLst>
              <a:ext uri="{FF2B5EF4-FFF2-40B4-BE49-F238E27FC236}">
                <a16:creationId xmlns:a16="http://schemas.microsoft.com/office/drawing/2014/main" id="{6779FC51-78DE-4D1C-9B6D-0952FA0012D5}"/>
              </a:ext>
            </a:extLst>
          </p:cNvPr>
          <p:cNvSpPr txBox="1">
            <a:spLocks/>
          </p:cNvSpPr>
          <p:nvPr/>
        </p:nvSpPr>
        <p:spPr>
          <a:xfrm>
            <a:off x="7348715" y="3233188"/>
            <a:ext cx="4371276" cy="944563"/>
          </a:xfrm>
          <a:prstGeom prst="rect">
            <a:avLst/>
          </a:prstGeom>
        </p:spPr>
        <p:txBody>
          <a:bodyPr vert="horz" lIns="91440" tIns="45720" rIns="91440" bIns="45720" rtlCol="0" anchor="ctr">
            <a:noAutofit/>
          </a:bodyPr>
          <a:lstStyle/>
          <a:p>
            <a:pPr marR="0" lvl="0" indent="0" algn="r" rtl="1" fontAlgn="auto">
              <a:lnSpc>
                <a:spcPct val="90000"/>
              </a:lnSpc>
              <a:spcAft>
                <a:spcPts val="200"/>
              </a:spcAft>
              <a:buClr>
                <a:schemeClr val="accent1"/>
              </a:buClr>
              <a:buSzPct val="100000"/>
              <a:tabLst/>
              <a:defRPr/>
            </a:pPr>
            <a:r>
              <a:rPr lang="ar-LB" sz="5900" b="1" dirty="0">
                <a:solidFill>
                  <a:srgbClr val="2E75B6"/>
                </a:solidFill>
                <a:latin typeface="Adobe Arabic" panose="02040503050201090203" pitchFamily="18" charset="-78"/>
                <a:cs typeface="Adobe Arabic" panose="02040503050201090203" pitchFamily="18" charset="-78"/>
              </a:rPr>
              <a:t>طابَ يَوْمُكُمْ يا أَعِزّائي!</a:t>
            </a:r>
            <a:endParaRPr lang="en-US" sz="5900" b="1" dirty="0">
              <a:solidFill>
                <a:srgbClr val="2E75B6"/>
              </a:solidFill>
              <a:latin typeface="Adobe Arabic" panose="02040503050201090203" pitchFamily="18" charset="-78"/>
              <a:cs typeface="Adobe Arabic" panose="02040503050201090203" pitchFamily="18" charset="-78"/>
            </a:endParaRPr>
          </a:p>
        </p:txBody>
      </p:sp>
      <p:sp>
        <p:nvSpPr>
          <p:cNvPr id="18" name="TextBox 17">
            <a:extLst>
              <a:ext uri="{FF2B5EF4-FFF2-40B4-BE49-F238E27FC236}">
                <a16:creationId xmlns:a16="http://schemas.microsoft.com/office/drawing/2014/main" id="{B8BC1FE6-D0D9-43D5-BD21-455D974CA356}"/>
              </a:ext>
            </a:extLst>
          </p:cNvPr>
          <p:cNvSpPr txBox="1"/>
          <p:nvPr/>
        </p:nvSpPr>
        <p:spPr>
          <a:xfrm>
            <a:off x="3204292" y="2558020"/>
            <a:ext cx="3672913" cy="1350336"/>
          </a:xfrm>
          <a:prstGeom prst="rect">
            <a:avLst/>
          </a:prstGeom>
          <a:ln w="19050">
            <a:noFill/>
          </a:ln>
        </p:spPr>
        <p:txBody>
          <a:bodyPr vert="horz" wrap="square" lIns="91440" tIns="45720" rIns="91440" bIns="45720" rtlCol="0" anchor="ctr">
            <a:normAutofit fontScale="97500" lnSpcReduction="10000"/>
          </a:bodyPr>
          <a:lstStyle/>
          <a:p>
            <a:pPr lvl="0" algn="ctr" rtl="1">
              <a:lnSpc>
                <a:spcPct val="110000"/>
              </a:lnSpc>
              <a:defRPr/>
            </a:pPr>
            <a:r>
              <a:rPr lang="ar-LB" sz="4000" b="1">
                <a:solidFill>
                  <a:schemeClr val="tx1">
                    <a:lumMod val="65000"/>
                    <a:lumOff val="35000"/>
                  </a:schemeClr>
                </a:solidFill>
                <a:latin typeface="Adobe Arabic"/>
                <a:cs typeface="Adobe Arabic"/>
              </a:rPr>
              <a:t>أَهْلًا </a:t>
            </a:r>
            <a:r>
              <a:rPr lang="ar-LB" sz="4000" b="1" dirty="0">
                <a:solidFill>
                  <a:schemeClr val="tx1">
                    <a:lumMod val="65000"/>
                    <a:lumOff val="35000"/>
                  </a:schemeClr>
                </a:solidFill>
                <a:latin typeface="Adobe Arabic"/>
                <a:cs typeface="Adobe Arabic"/>
              </a:rPr>
              <a:t>بِكُمْ في صَفِّ التَّعْبيرِ الشَّفَوِيِّ.</a:t>
            </a:r>
            <a:endParaRPr lang="en-US" sz="4000" b="1" dirty="0">
              <a:solidFill>
                <a:schemeClr val="tx1">
                  <a:lumMod val="65000"/>
                  <a:lumOff val="35000"/>
                </a:schemeClr>
              </a:solidFill>
              <a:latin typeface="Adobe Arabic"/>
              <a:cs typeface="Adobe Arabic"/>
            </a:endParaRPr>
          </a:p>
        </p:txBody>
      </p:sp>
      <p:sp>
        <p:nvSpPr>
          <p:cNvPr id="11" name="Content Placeholder 3">
            <a:extLst>
              <a:ext uri="{FF2B5EF4-FFF2-40B4-BE49-F238E27FC236}">
                <a16:creationId xmlns:a16="http://schemas.microsoft.com/office/drawing/2014/main" id="{9E133F5A-8659-4E13-AACD-436CB188951C}"/>
              </a:ext>
            </a:extLst>
          </p:cNvPr>
          <p:cNvSpPr txBox="1">
            <a:spLocks/>
          </p:cNvSpPr>
          <p:nvPr/>
        </p:nvSpPr>
        <p:spPr>
          <a:xfrm>
            <a:off x="0" y="727066"/>
            <a:ext cx="12192000" cy="640080"/>
          </a:xfrm>
          <a:prstGeom prst="rect">
            <a:avLst/>
          </a:prstGeom>
          <a:solidFill>
            <a:srgbClr val="658DCD"/>
          </a:solidFill>
          <a:ln>
            <a:noFill/>
          </a:ln>
        </p:spPr>
        <p:txBody>
          <a:bodyPr vert="horz" lIns="0" tIns="0" rIns="640080" bIns="0" rtlCol="0" anchor="ctr" anchorCtr="0">
            <a:noAutofit/>
          </a:bodyPr>
          <a:lstStyle>
            <a:lvl1pPr marL="0" indent="0" algn="r" defTabSz="914400" rtl="1" eaLnBrk="1" latinLnBrk="0" hangingPunct="1">
              <a:lnSpc>
                <a:spcPct val="100000"/>
              </a:lnSpc>
              <a:spcBef>
                <a:spcPts val="0"/>
              </a:spcBef>
              <a:buFont typeface="Arial" panose="020B0604020202020204" pitchFamily="34" charset="0"/>
              <a:buNone/>
              <a:defRPr sz="3600" b="1"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0"/>
              </a:spcBef>
              <a:spcAft>
                <a:spcPts val="0"/>
              </a:spcAft>
              <a:buClrTx/>
              <a:buSzTx/>
              <a:buFont typeface="Arial" panose="020B0604020202020204" pitchFamily="34" charset="0"/>
              <a:buNone/>
              <a:tabLst/>
              <a:defRPr/>
            </a:pPr>
            <a:r>
              <a:rPr kumimoji="0" lang="ar-LB" sz="3600" b="1" i="0" u="none" strike="noStrike" kern="1200" cap="none" spc="0" normalizeH="0" baseline="0" noProof="0">
                <a:ln>
                  <a:noFill/>
                </a:ln>
                <a:solidFill>
                  <a:sysClr val="window" lastClr="FFFFFF"/>
                </a:solidFill>
                <a:effectLst/>
                <a:uLnTx/>
                <a:uFillTx/>
                <a:latin typeface="Adobe Arabic"/>
                <a:ea typeface="+mn-ea"/>
                <a:cs typeface="Adobe Arabic"/>
              </a:rPr>
              <a:t>تَرْحيبٌ</a:t>
            </a:r>
            <a:endParaRPr kumimoji="0" lang="fr-FR" sz="3600" b="1" i="0" u="none" strike="noStrike" kern="1200" cap="none" spc="0" normalizeH="0" baseline="0" noProof="0" dirty="0">
              <a:ln>
                <a:noFill/>
              </a:ln>
              <a:solidFill>
                <a:sysClr val="window" lastClr="FFFFFF"/>
              </a:solidFill>
              <a:effectLst/>
              <a:uLnTx/>
              <a:uFillTx/>
              <a:latin typeface="Adobe Arabic"/>
              <a:ea typeface="+mn-ea"/>
              <a:cs typeface="Adobe Arabic"/>
            </a:endParaRPr>
          </a:p>
        </p:txBody>
      </p:sp>
    </p:spTree>
    <p:custDataLst>
      <p:tags r:id="rId1"/>
    </p:custDataLst>
    <p:extLst>
      <p:ext uri="{BB962C8B-B14F-4D97-AF65-F5344CB8AC3E}">
        <p14:creationId xmlns:p14="http://schemas.microsoft.com/office/powerpoint/2010/main" val="3616677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A68195F-C0C4-43C9-9536-8BF5A9602476}"/>
              </a:ext>
            </a:extLst>
          </p:cNvPr>
          <p:cNvPicPr>
            <a:picLocks noChangeAspect="1"/>
          </p:cNvPicPr>
          <p:nvPr/>
        </p:nvPicPr>
        <p:blipFill rotWithShape="1">
          <a:blip r:embed="rId4">
            <a:extLst>
              <a:ext uri="{28A0092B-C50C-407E-A947-70E740481C1C}">
                <a14:useLocalDpi xmlns:a14="http://schemas.microsoft.com/office/drawing/2010/main" val="0"/>
              </a:ext>
            </a:extLst>
          </a:blip>
          <a:srcRect l="6730" t="3332" r="19732" b="10202"/>
          <a:stretch/>
        </p:blipFill>
        <p:spPr>
          <a:xfrm>
            <a:off x="2094531" y="1396964"/>
            <a:ext cx="7398270" cy="5461036"/>
          </a:xfrm>
          <a:prstGeom prst="rect">
            <a:avLst/>
          </a:prstGeom>
        </p:spPr>
      </p:pic>
      <p:sp>
        <p:nvSpPr>
          <p:cNvPr id="4" name="Rectangle 3">
            <a:extLst>
              <a:ext uri="{FF2B5EF4-FFF2-40B4-BE49-F238E27FC236}">
                <a16:creationId xmlns:a16="http://schemas.microsoft.com/office/drawing/2014/main" id="{8A2D9B82-B636-49DE-90A9-E7A1DD62189F}"/>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DE25A60-94D4-4C10-BA5D-5BAA4C057BE9}"/>
              </a:ext>
            </a:extLst>
          </p:cNvPr>
          <p:cNvSpPr txBox="1"/>
          <p:nvPr/>
        </p:nvSpPr>
        <p:spPr>
          <a:xfrm>
            <a:off x="3680178" y="653602"/>
            <a:ext cx="7978425" cy="803754"/>
          </a:xfrm>
          <a:prstGeom prst="rect">
            <a:avLst/>
          </a:prstGeom>
          <a:ln w="19050">
            <a:noFill/>
          </a:ln>
        </p:spPr>
        <p:txBody>
          <a:bodyPr vert="horz" wrap="square" lIns="91440" tIns="45720" rIns="91440" bIns="45720" rtlCol="0" anchor="ctr">
            <a:normAutofit fontScale="97500"/>
          </a:bodyPr>
          <a:lstStyle/>
          <a:p>
            <a:pPr lvl="0" algn="r" rtl="1">
              <a:defRPr/>
            </a:pPr>
            <a:r>
              <a:rPr lang="ar-LB" sz="3600" b="1" cap="all" spc="100" dirty="0">
                <a:solidFill>
                  <a:schemeClr val="tx1">
                    <a:lumMod val="65000"/>
                    <a:lumOff val="35000"/>
                  </a:schemeClr>
                </a:solidFill>
              </a:rPr>
              <a:t>أَهْدافُ الدَّرْسِ: </a:t>
            </a:r>
            <a:r>
              <a:rPr lang="ar-LB" sz="3600" b="1" dirty="0">
                <a:solidFill>
                  <a:prstClr val="black">
                    <a:lumMod val="65000"/>
                    <a:lumOff val="35000"/>
                  </a:prstClr>
                </a:solidFill>
                <a:latin typeface="Adobe Arabic"/>
                <a:cs typeface="Adobe Arabic"/>
              </a:rPr>
              <a:t>أُحَدِّدُ الزَّمانَ وَالْمَكانَ مِنْ خِلالِ قِراءَةِ صورَةٍ.</a:t>
            </a:r>
          </a:p>
        </p:txBody>
      </p:sp>
      <p:sp>
        <p:nvSpPr>
          <p:cNvPr id="10" name="Rectangle 9">
            <a:extLst>
              <a:ext uri="{FF2B5EF4-FFF2-40B4-BE49-F238E27FC236}">
                <a16:creationId xmlns:a16="http://schemas.microsoft.com/office/drawing/2014/main" id="{7F6CD35E-E48B-4041-8514-8857082B2E09}"/>
              </a:ext>
            </a:extLst>
          </p:cNvPr>
          <p:cNvSpPr/>
          <p:nvPr/>
        </p:nvSpPr>
        <p:spPr>
          <a:xfrm>
            <a:off x="0" y="128920"/>
            <a:ext cx="2976880" cy="385948"/>
          </a:xfrm>
          <a:prstGeom prst="rect">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4B460C71-BA4F-4E33-BA96-38938A5B54D0}"/>
              </a:ext>
            </a:extLst>
          </p:cNvPr>
          <p:cNvSpPr txBox="1"/>
          <p:nvPr/>
        </p:nvSpPr>
        <p:spPr>
          <a:xfrm>
            <a:off x="0" y="147739"/>
            <a:ext cx="2976880" cy="369332"/>
          </a:xfrm>
          <a:prstGeom prst="rect">
            <a:avLst/>
          </a:prstGeom>
          <a:noFill/>
          <a:ln w="19050">
            <a:noFill/>
          </a:ln>
        </p:spPr>
        <p:txBody>
          <a:bodyPr wrap="square" rtlCol="0">
            <a:spAutoFit/>
          </a:bodyPr>
          <a:lstStyle/>
          <a:p>
            <a:pPr algn="ctr"/>
            <a:r>
              <a:rPr kumimoji="0" lang="ar-LB" sz="1800" i="0" u="none" strike="noStrike" kern="1200" cap="all" spc="100" normalizeH="0" baseline="0" noProof="0" dirty="0">
                <a:ln>
                  <a:noFill/>
                </a:ln>
                <a:solidFill>
                  <a:prstClr val="black"/>
                </a:solidFill>
                <a:effectLst/>
                <a:uLnTx/>
                <a:uFillTx/>
                <a:latin typeface="Adobe Arabic" panose="02040503050201020203" pitchFamily="18" charset="-78"/>
                <a:ea typeface="+mj-ea"/>
                <a:cs typeface="Adobe Arabic" panose="02040503050201020203" pitchFamily="18" charset="-78"/>
              </a:rPr>
              <a:t>التَّعْبيرُ الشَّفَوِيُّ</a:t>
            </a:r>
            <a:endParaRPr kumimoji="0" lang="en-US" sz="1800" i="0" u="none" strike="noStrike" kern="1200" cap="all" spc="100" normalizeH="0" baseline="0" noProof="0" dirty="0">
              <a:ln>
                <a:noFill/>
              </a:ln>
              <a:solidFill>
                <a:prstClr val="black"/>
              </a:solidFill>
              <a:effectLst/>
              <a:uLnTx/>
              <a:uFillTx/>
              <a:latin typeface="Adobe Arabic" panose="02040503050201020203" pitchFamily="18" charset="-78"/>
              <a:ea typeface="+mj-ea"/>
              <a:cs typeface="Adobe Arabic" panose="02040503050201020203" pitchFamily="18" charset="-78"/>
            </a:endParaRPr>
          </a:p>
        </p:txBody>
      </p:sp>
    </p:spTree>
    <p:custDataLst>
      <p:tags r:id="rId1"/>
    </p:custDataLst>
    <p:extLst>
      <p:ext uri="{BB962C8B-B14F-4D97-AF65-F5344CB8AC3E}">
        <p14:creationId xmlns:p14="http://schemas.microsoft.com/office/powerpoint/2010/main" val="1280580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10"/>
          </p:nvPr>
        </p:nvSpPr>
        <p:spPr/>
        <p:txBody>
          <a:bodyPr/>
          <a:lstStyle/>
          <a:p>
            <a:pPr algn="ctr"/>
            <a:r>
              <a:rPr lang="ar-LB" sz="4800" b="1" dirty="0">
                <a:latin typeface="Adobe Arabic" panose="02040503050201020203" pitchFamily="18" charset="-78"/>
                <a:cs typeface="Adobe Arabic" panose="02040503050201020203" pitchFamily="18" charset="-78"/>
              </a:rPr>
              <a:t>الْقِراءَةُ الْجَهْرِيَّةُ</a:t>
            </a:r>
            <a:endParaRPr lang="en-US" sz="4800" b="1" dirty="0">
              <a:latin typeface="Adobe Arabic" panose="02040503050201020203" pitchFamily="18" charset="-78"/>
              <a:cs typeface="Adobe Arabic" panose="02040503050201020203" pitchFamily="18" charset="-78"/>
            </a:endParaRPr>
          </a:p>
        </p:txBody>
      </p:sp>
      <p:sp>
        <p:nvSpPr>
          <p:cNvPr id="3" name="Content Placeholder 2">
            <a:extLst>
              <a:ext uri="{FF2B5EF4-FFF2-40B4-BE49-F238E27FC236}">
                <a16:creationId xmlns:a16="http://schemas.microsoft.com/office/drawing/2014/main" id="{EA7CAC19-43FA-4805-B6FC-A136BD64FC57}"/>
              </a:ext>
            </a:extLst>
          </p:cNvPr>
          <p:cNvSpPr>
            <a:spLocks noGrp="1"/>
          </p:cNvSpPr>
          <p:nvPr>
            <p:ph sz="quarter" idx="11"/>
          </p:nvPr>
        </p:nvSpPr>
        <p:spPr/>
        <p:txBody>
          <a:bodyPr/>
          <a:lstStyle/>
          <a:p>
            <a:endParaRPr lang="en-US" dirty="0"/>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16337"/>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952239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3041092" y="1407523"/>
            <a:ext cx="6106768" cy="5447510"/>
          </a:xfrm>
          <a:prstGeom prst="rect">
            <a:avLst/>
          </a:prstGeom>
        </p:spPr>
      </p:pic>
      <p:sp>
        <p:nvSpPr>
          <p:cNvPr id="8" name="Rectangle 7">
            <a:extLst>
              <a:ext uri="{FF2B5EF4-FFF2-40B4-BE49-F238E27FC236}">
                <a16:creationId xmlns:a16="http://schemas.microsoft.com/office/drawing/2014/main" id="{9C4FAD26-5F8F-4187-9310-D966A0BEC8F2}"/>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4DFD4749-5364-469D-8451-B1D4F6CF1BFB}"/>
              </a:ext>
            </a:extLst>
          </p:cNvPr>
          <p:cNvSpPr txBox="1"/>
          <p:nvPr/>
        </p:nvSpPr>
        <p:spPr>
          <a:xfrm>
            <a:off x="2607734" y="653602"/>
            <a:ext cx="9050870"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لِنُفَكِّرْ مَعًا:</a:t>
            </a:r>
            <a:r>
              <a:rPr lang="en-US" sz="3600" b="1" dirty="0">
                <a:solidFill>
                  <a:prstClr val="black">
                    <a:lumMod val="65000"/>
                    <a:lumOff val="35000"/>
                  </a:prstClr>
                </a:solidFill>
                <a:latin typeface="Adobe Arabic"/>
                <a:cs typeface="Adobe Arabic"/>
              </a:rPr>
              <a:t> </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أُعَبِّرُ عَنِ الصّورَةِ شَفَوِيًّا.</a:t>
            </a:r>
          </a:p>
        </p:txBody>
      </p:sp>
    </p:spTree>
    <p:custDataLst>
      <p:tags r:id="rId1"/>
    </p:custDataLst>
    <p:extLst>
      <p:ext uri="{BB962C8B-B14F-4D97-AF65-F5344CB8AC3E}">
        <p14:creationId xmlns:p14="http://schemas.microsoft.com/office/powerpoint/2010/main" val="2467737671"/>
      </p:ext>
    </p:extLst>
  </p:cSld>
  <p:clrMapOvr>
    <a:masterClrMapping/>
  </p:clrMapOvr>
  <mc:AlternateContent xmlns:mc="http://schemas.openxmlformats.org/markup-compatibility/2006" xmlns:p14="http://schemas.microsoft.com/office/powerpoint/2010/main">
    <mc:Choice Requires="p14">
      <p:transition spd="slow" p14:dur="2000" advTm="2125"/>
    </mc:Choice>
    <mc:Fallback xmlns="">
      <p:transition spd="slow" advTm="212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98311" y="1710391"/>
            <a:ext cx="11060293" cy="4462760"/>
          </a:xfrm>
          <a:prstGeom prst="rect">
            <a:avLst/>
          </a:prstGeom>
        </p:spPr>
        <p:txBody>
          <a:bodyPr wrap="square">
            <a:spAutoFit/>
          </a:bodyPr>
          <a:lstStyle/>
          <a:p>
            <a:pPr marL="0" marR="0" lvl="0" indent="0" algn="r" defTabSz="914400" rtl="1" eaLnBrk="1" fontAlgn="auto" latinLnBrk="0" hangingPunct="1">
              <a:lnSpc>
                <a:spcPct val="150000"/>
              </a:lnSpc>
              <a:spcBef>
                <a:spcPts val="0"/>
              </a:spcBef>
              <a:spcAft>
                <a:spcPts val="0"/>
              </a:spcAft>
              <a:buClrTx/>
              <a:buSzTx/>
              <a:buFontTx/>
              <a:buNone/>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نَسْتَطيعُ قِراءَةَ صورَةٍ وَتَحْديدَ الزَّمانِ وَالتّعبيرَ عَنْها مِنْ خِلالِ مُلاحَظَةِ:</a:t>
            </a:r>
          </a:p>
          <a:p>
            <a:pPr marL="457200" marR="0" lvl="0" indent="-457200" algn="r" defTabSz="914400" rtl="1"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الْأَلْوانِ وفَهْمِ ما يُعَبِّرُ عَنْهُ كُلُّ لَوْنٍ. </a:t>
            </a:r>
          </a:p>
          <a:p>
            <a:pPr marL="457200" marR="0" lvl="0" indent="-457200" algn="r" defTabSz="914400" rtl="1"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الرُّسومِ والصُوَّرِ الّتي تَدُلُّ عَلى الزّمان كَالشَّمْسِ والْقَمَرِ وَالنُّجومِ الأُخرى. </a:t>
            </a:r>
          </a:p>
          <a:p>
            <a:pPr marL="457200" marR="0" lvl="0" indent="-457200" algn="r" defTabSz="914400" rtl="1"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تَفاصيلِ الْمَكانِ الَّتي رُسِمَتْ في الصُّورَةِ وَدَلالَتِها.</a:t>
            </a:r>
          </a:p>
          <a:p>
            <a:pPr marL="457200" marR="0" lvl="0" indent="-457200" algn="r" defTabSz="914400" rtl="1"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0"/>
              </a:spcBef>
              <a:spcAft>
                <a:spcPts val="0"/>
              </a:spcAft>
              <a:buClrTx/>
              <a:buSzTx/>
              <a:buFontTx/>
              <a:buNone/>
              <a:tabLst/>
              <a:defRPr/>
            </a:pPr>
            <a:endPar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6" name="Rectangle 5">
            <a:extLst>
              <a:ext uri="{FF2B5EF4-FFF2-40B4-BE49-F238E27FC236}">
                <a16:creationId xmlns:a16="http://schemas.microsoft.com/office/drawing/2014/main" id="{7B403D18-AE92-4BEF-8952-33C41D61D585}"/>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B07787E-13D1-4A10-9089-9DC6CD526C0E}"/>
              </a:ext>
            </a:extLst>
          </p:cNvPr>
          <p:cNvSpPr txBox="1"/>
          <p:nvPr/>
        </p:nvSpPr>
        <p:spPr>
          <a:xfrm>
            <a:off x="2607734" y="653602"/>
            <a:ext cx="9050870"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نَسْتَنْتِجُ إذًا</a:t>
            </a:r>
          </a:p>
        </p:txBody>
      </p:sp>
    </p:spTree>
    <p:custDataLst>
      <p:tags r:id="rId1"/>
    </p:custDataLst>
    <p:extLst>
      <p:ext uri="{BB962C8B-B14F-4D97-AF65-F5344CB8AC3E}">
        <p14:creationId xmlns:p14="http://schemas.microsoft.com/office/powerpoint/2010/main" val="1923114272"/>
      </p:ext>
    </p:extLst>
  </p:cSld>
  <p:clrMapOvr>
    <a:masterClrMapping/>
  </p:clrMapOvr>
  <mc:AlternateContent xmlns:mc="http://schemas.openxmlformats.org/markup-compatibility/2006" xmlns:p14="http://schemas.microsoft.com/office/powerpoint/2010/main">
    <mc:Choice Requires="p14">
      <p:transition spd="slow" p14:dur="2000" advTm="2125"/>
    </mc:Choice>
    <mc:Fallback xmlns="">
      <p:transition spd="slow" advTm="212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E23D422-4DF8-426D-B96D-C2CDFE3E614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A0FF085-3F67-457F-8305-4276FD08F37C}"/>
              </a:ext>
            </a:extLst>
          </p:cNvPr>
          <p:cNvSpPr txBox="1"/>
          <p:nvPr/>
        </p:nvSpPr>
        <p:spPr>
          <a:xfrm>
            <a:off x="2607734" y="653602"/>
            <a:ext cx="9050870"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لِنَعْمَلْ مَعًا:</a:t>
            </a:r>
            <a:r>
              <a:rPr lang="en-US" sz="3600" b="1" dirty="0">
                <a:solidFill>
                  <a:prstClr val="black">
                    <a:lumMod val="65000"/>
                    <a:lumOff val="35000"/>
                  </a:prstClr>
                </a:solidFill>
                <a:latin typeface="Adobe Arabic"/>
                <a:cs typeface="Adobe Arabic"/>
              </a:rPr>
              <a:t> </a:t>
            </a:r>
            <a:r>
              <a:rPr lang="ar-LB" sz="3600" b="1" dirty="0">
                <a:solidFill>
                  <a:prstClr val="black">
                    <a:lumMod val="65000"/>
                    <a:lumOff val="35000"/>
                  </a:prstClr>
                </a:solidFill>
                <a:latin typeface="Adobe Arabic"/>
                <a:cs typeface="Adobe Arabic"/>
              </a:rPr>
              <a:t>نُ</a:t>
            </a:r>
            <a:r>
              <a:rPr kumimoji="0" lang="ar-LB" sz="3600" b="1"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j-ea"/>
                <a:cs typeface="Adobe Arabic" panose="02040503050201020203" pitchFamily="18" charset="-78"/>
              </a:rPr>
              <a:t>عَبِّرُ عَنِ الصّورَةِ شَفَويًّا.</a:t>
            </a:r>
          </a:p>
        </p:txBody>
      </p:sp>
      <p:pic>
        <p:nvPicPr>
          <p:cNvPr id="4" name="Picture 3" descr="A sunset over a body of water&#10;&#10;Description automatically generated with medium confidence">
            <a:extLst>
              <a:ext uri="{FF2B5EF4-FFF2-40B4-BE49-F238E27FC236}">
                <a16:creationId xmlns:a16="http://schemas.microsoft.com/office/drawing/2014/main" id="{E373DDBB-CE03-497C-AA83-982DDBDC0D73}"/>
              </a:ext>
            </a:extLst>
          </p:cNvPr>
          <p:cNvPicPr>
            <a:picLocks noChangeAspect="1"/>
          </p:cNvPicPr>
          <p:nvPr/>
        </p:nvPicPr>
        <p:blipFill rotWithShape="1">
          <a:blip r:embed="rId4">
            <a:extLst>
              <a:ext uri="{28A0092B-C50C-407E-A947-70E740481C1C}">
                <a14:useLocalDpi xmlns:a14="http://schemas.microsoft.com/office/drawing/2010/main" val="0"/>
              </a:ext>
            </a:extLst>
          </a:blip>
          <a:srcRect b="18664"/>
          <a:stretch/>
        </p:blipFill>
        <p:spPr>
          <a:xfrm>
            <a:off x="1619250" y="1391529"/>
            <a:ext cx="8961120" cy="5466471"/>
          </a:xfrm>
          <a:prstGeom prst="rect">
            <a:avLst/>
          </a:prstGeom>
        </p:spPr>
      </p:pic>
    </p:spTree>
    <p:custDataLst>
      <p:tags r:id="rId1"/>
    </p:custDataLst>
    <p:extLst>
      <p:ext uri="{BB962C8B-B14F-4D97-AF65-F5344CB8AC3E}">
        <p14:creationId xmlns:p14="http://schemas.microsoft.com/office/powerpoint/2010/main" val="3009689521"/>
      </p:ext>
    </p:extLst>
  </p:cSld>
  <p:clrMapOvr>
    <a:masterClrMapping/>
  </p:clrMapOvr>
  <mc:AlternateContent xmlns:mc="http://schemas.openxmlformats.org/markup-compatibility/2006" xmlns:p14="http://schemas.microsoft.com/office/powerpoint/2010/main">
    <mc:Choice Requires="p14">
      <p:transition spd="slow" p14:dur="2000" advTm="2125"/>
    </mc:Choice>
    <mc:Fallback xmlns="">
      <p:transition spd="slow" advTm="2125"/>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Boys in different actions - Download Free Vectors, Clipart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5" name="AutoShape 4" descr="Boys in different actions - Download Free Vectors, Clipart ..."/>
          <p:cNvSpPr>
            <a:spLocks noChangeAspect="1" noChangeArrowheads="1"/>
          </p:cNvSpPr>
          <p:nvPr/>
        </p:nvSpPr>
        <p:spPr bwMode="auto">
          <a:xfrm>
            <a:off x="1931501" y="340428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endParaRPr>
          </a:p>
        </p:txBody>
      </p:sp>
      <p:sp>
        <p:nvSpPr>
          <p:cNvPr id="9" name="Rectangle 8">
            <a:extLst>
              <a:ext uri="{FF2B5EF4-FFF2-40B4-BE49-F238E27FC236}">
                <a16:creationId xmlns:a16="http://schemas.microsoft.com/office/drawing/2014/main" id="{25F78A5A-F1A4-4528-9355-057E8F2C0C6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DDDA99C-E25D-4AF1-AD94-0C49722F4022}"/>
              </a:ext>
            </a:extLst>
          </p:cNvPr>
          <p:cNvSpPr txBox="1"/>
          <p:nvPr/>
        </p:nvSpPr>
        <p:spPr>
          <a:xfrm>
            <a:off x="2607734" y="653602"/>
            <a:ext cx="9050870"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اِعْمَلوا بِمُفْرَدِكُمْ</a:t>
            </a:r>
            <a:r>
              <a:rPr lang="ar-LB" sz="3600" b="0" u="none" baseline="0" dirty="0">
                <a:latin typeface="Adobe Arabic" panose="02040503050201020203" pitchFamily="18" charset="-78"/>
                <a:cs typeface="Adobe Arabic" panose="02040503050201020203" pitchFamily="18" charset="-78"/>
              </a:rPr>
              <a:t> </a:t>
            </a:r>
            <a:r>
              <a:rPr lang="ar-LB" sz="3600" b="1" dirty="0">
                <a:solidFill>
                  <a:prstClr val="black">
                    <a:lumMod val="65000"/>
                    <a:lumOff val="35000"/>
                  </a:prstClr>
                </a:solidFill>
                <a:latin typeface="Adobe Arabic"/>
                <a:cs typeface="Adobe Arabic"/>
              </a:rPr>
              <a:t>:</a:t>
            </a:r>
            <a:r>
              <a:rPr lang="en-US" sz="3600" b="1" dirty="0">
                <a:solidFill>
                  <a:prstClr val="black">
                    <a:lumMod val="65000"/>
                    <a:lumOff val="35000"/>
                  </a:prstClr>
                </a:solidFill>
                <a:latin typeface="Adobe Arabic"/>
                <a:cs typeface="Adobe Arabic"/>
              </a:rPr>
              <a:t> </a:t>
            </a:r>
            <a:r>
              <a:rPr lang="ar-LB" sz="3600" b="1" dirty="0">
                <a:solidFill>
                  <a:prstClr val="black">
                    <a:lumMod val="65000"/>
                    <a:lumOff val="35000"/>
                  </a:prstClr>
                </a:solidFill>
                <a:latin typeface="Adobe Arabic"/>
                <a:cs typeface="Adobe Arabic"/>
              </a:rPr>
              <a:t>عَبِّروا عَنِ الصّورَةِ شَفَوِيًّا.</a:t>
            </a:r>
          </a:p>
        </p:txBody>
      </p:sp>
      <p:pic>
        <p:nvPicPr>
          <p:cNvPr id="6" name="Picture 5" descr="A picture containing tree, outdoor, nature, hillside&#10;&#10;Description automatically generated">
            <a:extLst>
              <a:ext uri="{FF2B5EF4-FFF2-40B4-BE49-F238E27FC236}">
                <a16:creationId xmlns:a16="http://schemas.microsoft.com/office/drawing/2014/main" id="{D989A98D-5FE8-4695-8273-DB54952682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0658" y="1410917"/>
            <a:ext cx="8167635" cy="5445090"/>
          </a:xfrm>
          <a:prstGeom prst="rect">
            <a:avLst/>
          </a:prstGeom>
        </p:spPr>
      </p:pic>
    </p:spTree>
    <p:custDataLst>
      <p:tags r:id="rId1"/>
    </p:custDataLst>
    <p:extLst>
      <p:ext uri="{BB962C8B-B14F-4D97-AF65-F5344CB8AC3E}">
        <p14:creationId xmlns:p14="http://schemas.microsoft.com/office/powerpoint/2010/main" val="1406979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TextBox 9">
            <a:extLst>
              <a:ext uri="{FF2B5EF4-FFF2-40B4-BE49-F238E27FC236}">
                <a16:creationId xmlns:a16="http://schemas.microsoft.com/office/drawing/2014/main" id="{7F1F2968-4781-4C8F-83B2-046D31ABFCBD}"/>
              </a:ext>
            </a:extLst>
          </p:cNvPr>
          <p:cNvSpPr txBox="1"/>
          <p:nvPr/>
        </p:nvSpPr>
        <p:spPr>
          <a:xfrm>
            <a:off x="0" y="891441"/>
            <a:ext cx="12192000" cy="707886"/>
          </a:xfrm>
          <a:prstGeom prst="rect">
            <a:avLst/>
          </a:prstGeom>
          <a:solidFill>
            <a:schemeClr val="bg1">
              <a:lumMod val="95000"/>
            </a:schemeClr>
          </a:solidFill>
          <a:ln w="19050">
            <a:solidFill>
              <a:schemeClr val="bg1">
                <a:lumMod val="95000"/>
              </a:schemeClr>
            </a:solidFill>
          </a:ln>
        </p:spPr>
        <p:txBody>
          <a:bodyPr wrap="square" anchor="ctr">
            <a:spAutoFit/>
          </a:bodyPr>
          <a:lstStyle/>
          <a:p>
            <a:pPr algn="r" rtl="1">
              <a:defRPr/>
            </a:pPr>
            <a:r>
              <a:rPr lang="en-US" sz="4000" b="1" dirty="0">
                <a:latin typeface="Adobe Arabic" panose="02040503050201020203" pitchFamily="18" charset="-78"/>
                <a:cs typeface="Adobe Arabic" panose="02040503050201020203" pitchFamily="18" charset="-78"/>
              </a:rPr>
              <a:t>	</a:t>
            </a:r>
            <a:r>
              <a:rPr lang="ar-LB" sz="4000" b="1" dirty="0">
                <a:latin typeface="Adobe Arabic" panose="02040503050201020203" pitchFamily="18" charset="-78"/>
                <a:cs typeface="Adobe Arabic" panose="02040503050201020203" pitchFamily="18" charset="-78"/>
              </a:rPr>
              <a:t>هَلْ أَعْجَبَتْكُمُ الْقِصَّةُ؟ لِماذا؟</a:t>
            </a:r>
            <a:endParaRPr lang="en-US" sz="4000" b="1" dirty="0">
              <a:latin typeface="Adobe Arabic" panose="02040503050201020203" pitchFamily="18" charset="-78"/>
              <a:cs typeface="Adobe Arabic" panose="02040503050201020203" pitchFamily="18" charset="-78"/>
            </a:endParaRPr>
          </a:p>
        </p:txBody>
      </p:sp>
      <p:graphicFrame>
        <p:nvGraphicFramePr>
          <p:cNvPr id="11" name="Table 10">
            <a:extLst>
              <a:ext uri="{FF2B5EF4-FFF2-40B4-BE49-F238E27FC236}">
                <a16:creationId xmlns:a16="http://schemas.microsoft.com/office/drawing/2014/main" id="{09C2C9D7-3DC5-4E1C-BD1B-42BA9E9ED6F3}"/>
              </a:ext>
            </a:extLst>
          </p:cNvPr>
          <p:cNvGraphicFramePr>
            <a:graphicFrameLocks noGrp="1"/>
          </p:cNvGraphicFramePr>
          <p:nvPr/>
        </p:nvGraphicFramePr>
        <p:xfrm>
          <a:off x="5636527" y="2999220"/>
          <a:ext cx="5360025" cy="2249424"/>
        </p:xfrm>
        <a:graphic>
          <a:graphicData uri="http://schemas.openxmlformats.org/drawingml/2006/table">
            <a:tbl>
              <a:tblPr firstRow="1" bandRow="1">
                <a:tableStyleId>{5C22544A-7EE6-4342-B048-85BDC9FD1C3A}</a:tableStyleId>
              </a:tblPr>
              <a:tblGrid>
                <a:gridCol w="4301780">
                  <a:extLst>
                    <a:ext uri="{9D8B030D-6E8A-4147-A177-3AD203B41FA5}">
                      <a16:colId xmlns:a16="http://schemas.microsoft.com/office/drawing/2014/main" val="2951217429"/>
                    </a:ext>
                  </a:extLst>
                </a:gridCol>
                <a:gridCol w="1058245">
                  <a:extLst>
                    <a:ext uri="{9D8B030D-6E8A-4147-A177-3AD203B41FA5}">
                      <a16:colId xmlns:a16="http://schemas.microsoft.com/office/drawing/2014/main" val="3235570498"/>
                    </a:ext>
                  </a:extLst>
                </a:gridCol>
              </a:tblGrid>
              <a:tr h="685800">
                <a:tc>
                  <a:txBody>
                    <a:bodyPr/>
                    <a:lstStyle/>
                    <a:p>
                      <a:pPr marL="128016" lvl="1" indent="0" algn="r" rtl="1">
                        <a:lnSpc>
                          <a:spcPct val="120000"/>
                        </a:lnSpc>
                        <a:spcBef>
                          <a:spcPts val="600"/>
                        </a:spcBef>
                        <a:spcAft>
                          <a:spcPts val="600"/>
                        </a:spcAft>
                        <a:buFont typeface="Wingdings 3" pitchFamily="18" charset="2"/>
                        <a:buNone/>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نَعَمْ، أَعْجَبَتْني كَثيرًا.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571500" indent="-571500" algn="ctr">
                        <a:lnSpc>
                          <a:spcPct val="120000"/>
                        </a:lnSpc>
                        <a:spcBef>
                          <a:spcPts val="600"/>
                        </a:spcBef>
                        <a:spcAft>
                          <a:spcPts val="600"/>
                        </a:spcAft>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24150501"/>
                  </a:ext>
                </a:extLst>
              </a:tr>
              <a:tr h="685800">
                <a:tc>
                  <a:txBody>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lang="en-US" sz="3600" b="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نَعَمْ، أَعْجَبَتْني قَليلًا.</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571500" indent="-571500" algn="ctr">
                        <a:lnSpc>
                          <a:spcPct val="120000"/>
                        </a:lnSpc>
                        <a:spcBef>
                          <a:spcPts val="600"/>
                        </a:spcBef>
                        <a:spcAft>
                          <a:spcPts val="600"/>
                        </a:spcAft>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52002667"/>
                  </a:ext>
                </a:extLst>
              </a:tr>
              <a:tr h="685800">
                <a:tc>
                  <a:txBody>
                    <a:bodyPr/>
                    <a:lstStyle/>
                    <a:p>
                      <a:pPr marL="128016" lvl="1" indent="0" algn="r" rtl="1">
                        <a:lnSpc>
                          <a:spcPct val="120000"/>
                        </a:lnSpc>
                        <a:spcBef>
                          <a:spcPts val="600"/>
                        </a:spcBef>
                        <a:spcAft>
                          <a:spcPts val="600"/>
                        </a:spcAft>
                        <a:buFont typeface="Wingdings 3" pitchFamily="18" charset="2"/>
                        <a:buNone/>
                      </a:pP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كَلّا، لَمْ تُعِجِبْني.</a:t>
                      </a: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571500" indent="-571500" algn="ctr">
                        <a:lnSpc>
                          <a:spcPct val="120000"/>
                        </a:lnSpc>
                        <a:spcBef>
                          <a:spcPts val="600"/>
                        </a:spcBef>
                        <a:spcAft>
                          <a:spcPts val="600"/>
                        </a:spcAft>
                        <a:buClr>
                          <a:schemeClr val="accent5">
                            <a:lumMod val="75000"/>
                          </a:schemeClr>
                        </a:buClr>
                        <a:buSzPct val="85000"/>
                        <a:buFont typeface="Courier New" panose="02070309020205020404" pitchFamily="49" charset="0"/>
                        <a:buChar char="o"/>
                      </a:pPr>
                      <a:r>
                        <a:rPr 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74146290"/>
                  </a:ext>
                </a:extLst>
              </a:tr>
            </a:tbl>
          </a:graphicData>
        </a:graphic>
      </p:graphicFrame>
      <p:pic>
        <p:nvPicPr>
          <p:cNvPr id="13" name="Picture 12" descr="do u like the story.png">
            <a:extLst>
              <a:ext uri="{FF2B5EF4-FFF2-40B4-BE49-F238E27FC236}">
                <a16:creationId xmlns:a16="http://schemas.microsoft.com/office/drawing/2014/main" id="{20E7FB50-55B3-4234-87A6-03763FA9868E}"/>
              </a:ext>
            </a:extLst>
          </p:cNvPr>
          <p:cNvPicPr>
            <a:picLocks noChangeAspect="1"/>
          </p:cNvPicPr>
          <p:nvPr/>
        </p:nvPicPr>
        <p:blipFill>
          <a:blip r:embed="rId4" cstate="print"/>
          <a:stretch>
            <a:fillRect/>
          </a:stretch>
        </p:blipFill>
        <p:spPr>
          <a:xfrm>
            <a:off x="1275266" y="2342211"/>
            <a:ext cx="3193398" cy="3193398"/>
          </a:xfrm>
          <a:prstGeom prst="rect">
            <a:avLst/>
          </a:prstGeom>
        </p:spPr>
      </p:pic>
    </p:spTree>
    <p:custDataLst>
      <p:tags r:id="rId1"/>
    </p:custDataLst>
    <p:extLst>
      <p:ext uri="{BB962C8B-B14F-4D97-AF65-F5344CB8AC3E}">
        <p14:creationId xmlns:p14="http://schemas.microsoft.com/office/powerpoint/2010/main" val="1169513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prstClr val="black"/>
              </a:solidFill>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TextBox 9">
            <a:extLst>
              <a:ext uri="{FF2B5EF4-FFF2-40B4-BE49-F238E27FC236}">
                <a16:creationId xmlns:a16="http://schemas.microsoft.com/office/drawing/2014/main" id="{7F1F2968-4781-4C8F-83B2-046D31ABFCBD}"/>
              </a:ext>
            </a:extLst>
          </p:cNvPr>
          <p:cNvSpPr txBox="1"/>
          <p:nvPr/>
        </p:nvSpPr>
        <p:spPr>
          <a:xfrm>
            <a:off x="0" y="891441"/>
            <a:ext cx="12192000" cy="707886"/>
          </a:xfrm>
          <a:prstGeom prst="rect">
            <a:avLst/>
          </a:prstGeom>
          <a:solidFill>
            <a:schemeClr val="bg1">
              <a:lumMod val="95000"/>
            </a:schemeClr>
          </a:solidFill>
          <a:ln w="19050">
            <a:solidFill>
              <a:schemeClr val="bg1">
                <a:lumMod val="95000"/>
              </a:schemeClr>
            </a:solidFill>
          </a:ln>
        </p:spPr>
        <p:txBody>
          <a:bodyPr wrap="square" anchor="ctr">
            <a:spAutoFit/>
          </a:bodyPr>
          <a:lstStyle/>
          <a:p>
            <a:pPr algn="just" rtl="1"/>
            <a:r>
              <a:rPr lang="en-US" sz="4000" b="1" dirty="0">
                <a:latin typeface="Adobe Arabic" panose="02040503050201020203" pitchFamily="18" charset="-78"/>
                <a:cs typeface="Adobe Arabic" panose="02040503050201020203" pitchFamily="18" charset="-78"/>
              </a:rPr>
              <a:t>	</a:t>
            </a:r>
            <a:r>
              <a:rPr lang="ar-LB" sz="4000" b="1" dirty="0">
                <a:latin typeface="Adobe Arabic" panose="02040503050201020203" pitchFamily="18" charset="-78"/>
                <a:cs typeface="Adobe Arabic" panose="02040503050201020203" pitchFamily="18" charset="-78"/>
              </a:rPr>
              <a:t>هَلْ تُذَكِّرُكُمْ هذِهِ الْقِصَّةُ بِقِصَّةٍ مُماثِلَةٍ حَصَلَتْ مَعَكُمْ؟ أُخبِرُ قِصَّتي.</a:t>
            </a:r>
            <a:endParaRPr lang="en-US" sz="4000" b="1" dirty="0">
              <a:latin typeface="Adobe Arabic" panose="02040503050201020203" pitchFamily="18" charset="-78"/>
              <a:cs typeface="Adobe Arabic" panose="02040503050201020203" pitchFamily="18" charset="-78"/>
            </a:endParaRPr>
          </a:p>
        </p:txBody>
      </p:sp>
      <p:pic>
        <p:nvPicPr>
          <p:cNvPr id="3" name="Picture 2" descr="Logo&#10;&#10;Description automatically generated">
            <a:extLst>
              <a:ext uri="{FF2B5EF4-FFF2-40B4-BE49-F238E27FC236}">
                <a16:creationId xmlns:a16="http://schemas.microsoft.com/office/drawing/2014/main" id="{7A046B65-13D4-4F6F-960F-D29A8A7489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94835" y="2404209"/>
            <a:ext cx="3402330" cy="3402330"/>
          </a:xfrm>
          <a:prstGeom prst="rect">
            <a:avLst/>
          </a:prstGeom>
        </p:spPr>
      </p:pic>
    </p:spTree>
    <p:custDataLst>
      <p:tags r:id="rId1"/>
    </p:custDataLst>
    <p:extLst>
      <p:ext uri="{BB962C8B-B14F-4D97-AF65-F5344CB8AC3E}">
        <p14:creationId xmlns:p14="http://schemas.microsoft.com/office/powerpoint/2010/main" val="142348248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1231</Words>
  <Application>Microsoft Office PowerPoint</Application>
  <PresentationFormat>Widescreen</PresentationFormat>
  <Paragraphs>105</Paragraphs>
  <Slides>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9</vt:i4>
      </vt:variant>
    </vt:vector>
  </HeadingPairs>
  <TitlesOfParts>
    <vt:vector size="17" baseType="lpstr">
      <vt:lpstr>Adobe Arabic</vt:lpstr>
      <vt:lpstr>Arial</vt:lpstr>
      <vt:lpstr>Calibri</vt:lpstr>
      <vt:lpstr>Calibri Light</vt:lpstr>
      <vt:lpstr>Courier New</vt:lpstr>
      <vt:lpstr>Tw Cen MT</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6</cp:revision>
  <dcterms:created xsi:type="dcterms:W3CDTF">2021-10-14T12:44:41Z</dcterms:created>
  <dcterms:modified xsi:type="dcterms:W3CDTF">2022-02-27T16:52:43Z</dcterms:modified>
</cp:coreProperties>
</file>