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1983" r:id="rId2"/>
    <p:sldId id="1902" r:id="rId3"/>
    <p:sldId id="190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903" autoAdjust="0"/>
  </p:normalViewPr>
  <p:slideViewPr>
    <p:cSldViewPr snapToGrid="0">
      <p:cViewPr varScale="1">
        <p:scale>
          <a:sx n="70" d="100"/>
          <a:sy n="70" d="100"/>
        </p:scale>
        <p:origin x="113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DDFF52-C8B6-4CAC-B559-B57071D94C93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E64AC-ADF6-4359-99A4-3B6ECC64F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1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/>
          <a:lstStyle/>
          <a:p>
            <a:pPr algn="r" rtl="1"/>
            <a:r>
              <a:rPr lang="ar-LB" dirty="0">
                <a:latin typeface="Adobe Arabic" panose="02040503050201020203" pitchFamily="18" charset="-78"/>
                <a:cs typeface="Adobe Arabic" panose="02040503050201020203" pitchFamily="18" charset="-78"/>
              </a:rPr>
              <a:t>ت ص:</a:t>
            </a:r>
            <a:endParaRPr lang="en-US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/>
            <a:r>
              <a:rPr lang="ar-LB" dirty="0">
                <a:latin typeface="Adobe Arabic" panose="02040503050201020203" pitchFamily="18" charset="-78"/>
                <a:cs typeface="Adobe Arabic" panose="02040503050201020203" pitchFamily="18" charset="-78"/>
              </a:rPr>
              <a:t>طابَ يَوْمُكُمْ يا أَعِزائي!</a:t>
            </a:r>
            <a:r>
              <a:rPr lang="en-US" dirty="0">
                <a:latin typeface="Adobe Arabic" panose="02040503050201020203" pitchFamily="18" charset="-78"/>
                <a:cs typeface="Adobe Arabic" panose="02040503050201020203" pitchFamily="18" charset="-78"/>
              </a:rPr>
              <a:t> </a:t>
            </a:r>
            <a:r>
              <a:rPr lang="ar-LB" dirty="0">
                <a:latin typeface="Adobe Arabic" panose="02040503050201020203" pitchFamily="18" charset="-78"/>
                <a:cs typeface="Adobe Arabic" panose="02040503050201020203" pitchFamily="18" charset="-78"/>
              </a:rPr>
              <a:t>وَأَهْلًا بِكُمْ في صَفِّ الْقَواعِدِ. </a:t>
            </a:r>
          </a:p>
          <a:p>
            <a:pPr algn="r" rtl="1"/>
            <a:endParaRPr lang="ar-LB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/>
            <a:r>
              <a:rPr lang="ar-LB" dirty="0">
                <a:latin typeface="Adobe Arabic" panose="02040503050201020203" pitchFamily="18" charset="-78"/>
                <a:cs typeface="Adobe Arabic" panose="02040503050201020203" pitchFamily="18" charset="-78"/>
              </a:rPr>
              <a:t>توجيهات للمعلّم/ة:</a:t>
            </a:r>
          </a:p>
          <a:p>
            <a:pPr algn="r" rtl="1"/>
            <a:endParaRPr lang="ar-LB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/>
            <a:r>
              <a:rPr lang="ar-LB" dirty="0">
                <a:latin typeface="Adobe Arabic" panose="02040503050201020203" pitchFamily="18" charset="-78"/>
                <a:cs typeface="Adobe Arabic" panose="02040503050201020203" pitchFamily="18" charset="-78"/>
              </a:rPr>
              <a:t>بعد التّرحيب، يقدّم المعلّم/ة نشاطًا من أنشطة التّعلّم الاجتماعيّ الانفعاليّ المقترحة أو نشاطًا لغويًا ممهّدًا للدّرس الآتي أو مثبتًا لتعلّم سابق. يمكن الاستعانة بالأنشطة المدرجة في حقيبة "بالفصحى أحلى" وغيرها من الموارد التّربويّة.</a:t>
            </a:r>
          </a:p>
          <a:p>
            <a:pPr algn="r" rtl="1"/>
            <a:endParaRPr lang="ar-LB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/>
            <a:r>
              <a:rPr lang="ar-LB" dirty="0">
                <a:latin typeface="Adobe Arabic" panose="02040503050201020203" pitchFamily="18" charset="-78"/>
                <a:cs typeface="Adobe Arabic" panose="02040503050201020203" pitchFamily="18" charset="-78"/>
              </a:rPr>
              <a:t>بعد انهاء النشاط، يعلن المعلّم/ة هدف الحصّة.</a:t>
            </a:r>
            <a:endParaRPr lang="en-US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/>
            <a:endParaRPr lang="en-US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3341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/>
          <a:lstStyle/>
          <a:p>
            <a:pPr algn="r" rtl="1"/>
            <a:endParaRPr lang="ar-LB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567E13-77E3-49C1-AE2D-684752D4FE2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925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/>
          <a:lstStyle/>
          <a:p>
            <a:pPr algn="r" rtl="1"/>
            <a:endParaRPr lang="ar-LB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567E13-77E3-49C1-AE2D-684752D4FE2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824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838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95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167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شريحة فارغ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55269-41AE-4EEE-9803-B53009A791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11072090" y="62147"/>
            <a:ext cx="1068274" cy="6306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96461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362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105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493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547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207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445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69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161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AA1B1-5DFB-4A04-A955-CB917B287BF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1EB28-E608-4729-9531-B674764607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626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5" Type="http://schemas.openxmlformats.org/officeDocument/2006/relationships/hyperlink" Target="http://www.pngall.com/sand-clock-png/download/52894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5" Type="http://schemas.openxmlformats.org/officeDocument/2006/relationships/hyperlink" Target="http://www.pngall.com/sand-clock-png/download/52894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89CB0-D7A8-4E76-BC80-0BE774BB7C6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088920" y="2753832"/>
            <a:ext cx="4477301" cy="944563"/>
          </a:xfrm>
        </p:spPr>
        <p:txBody>
          <a:bodyPr anchor="ctr">
            <a:noAutofit/>
          </a:bodyPr>
          <a:lstStyle/>
          <a:p>
            <a:pPr algn="r" rtl="1"/>
            <a:br>
              <a:rPr lang="ar-L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</a:br>
            <a:r>
              <a:rPr lang="ar-L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	طابَ يَوْمُكُمْ يا أَعِزّائي!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16F43F4-F8FB-4390-9309-8AFF1E881489}"/>
              </a:ext>
            </a:extLst>
          </p:cNvPr>
          <p:cNvSpPr txBox="1">
            <a:spLocks/>
          </p:cNvSpPr>
          <p:nvPr/>
        </p:nvSpPr>
        <p:spPr>
          <a:xfrm>
            <a:off x="0" y="160192"/>
            <a:ext cx="2681921" cy="351391"/>
          </a:xfrm>
          <a:prstGeom prst="rect">
            <a:avLst/>
          </a:prstGeom>
          <a:solidFill>
            <a:srgbClr val="DEEBF7"/>
          </a:solid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000" kern="1200" cap="all" spc="100" baseline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1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800" dirty="0"/>
              <a:t>ترحيبٌ</a:t>
            </a:r>
            <a:endParaRPr kumimoji="0" lang="en-US" sz="1000" b="0" i="0" u="none" strike="noStrike" kern="1200" cap="all" spc="0" normalizeH="0" noProof="0" dirty="0">
              <a:ln>
                <a:noFill/>
              </a:ln>
              <a:solidFill>
                <a:srgbClr val="1F4E79"/>
              </a:solidFill>
              <a:effectLst/>
              <a:highlight>
                <a:srgbClr val="FFFF00"/>
              </a:highlight>
              <a:uLnTx/>
              <a:uFillTx/>
              <a:latin typeface="Adobe Arabic"/>
              <a:cs typeface="Adobe Arabic"/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08E0396-C3CA-48A2-BCFE-8F1F6898E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51873" y="1790232"/>
            <a:ext cx="4937049" cy="32775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7D37AB-F13E-4B56-AA82-5C1FC3B439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002" y="2226147"/>
            <a:ext cx="1842653" cy="4046007"/>
          </a:xfrm>
          <a:prstGeom prst="rect">
            <a:avLst/>
          </a:prstGeom>
          <a:noFill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8BC1FE6-D0D9-43D5-BD21-455D974CA356}"/>
              </a:ext>
            </a:extLst>
          </p:cNvPr>
          <p:cNvSpPr txBox="1"/>
          <p:nvPr/>
        </p:nvSpPr>
        <p:spPr>
          <a:xfrm>
            <a:off x="3783940" y="2753832"/>
            <a:ext cx="3672913" cy="1350336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LB" sz="4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أَهْلًا بِكُمْ في صَفِّ</a:t>
            </a: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 </a:t>
            </a:r>
            <a:r>
              <a:rPr kumimoji="0" lang="ar-LB" sz="48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dobe Arabic" panose="02040503050201090203" pitchFamily="18" charset="-78"/>
                <a:ea typeface="+mn-ea"/>
                <a:cs typeface="Adobe Arabic" panose="02040503050201090203" pitchFamily="18" charset="-78"/>
              </a:rPr>
              <a:t> الْقواعِد. 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dobe Arabic" panose="02040503050201090203" pitchFamily="18" charset="-78"/>
              <a:ea typeface="+mn-ea"/>
              <a:cs typeface="Adobe Arabic" panose="0204050305020109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3479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522924" y="3664898"/>
            <a:ext cx="1601101" cy="2087147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b="1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862" y="2895598"/>
            <a:ext cx="1598131" cy="426478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الجَمْعُ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1989" y="3654809"/>
            <a:ext cx="1540967" cy="2110994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b="1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22924" y="2895599"/>
            <a:ext cx="1601101" cy="347559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المُفْرَدُ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56366" y="3664898"/>
            <a:ext cx="1612011" cy="2110995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b="1" dirty="0">
              <a:solidFill>
                <a:schemeClr val="tx1"/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78341" y="2895598"/>
            <a:ext cx="1590036" cy="426477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المُثَنَّى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759750" y="2007374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الغرفةُ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المجاورةُ واسعةٌ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773354" y="2918135"/>
            <a:ext cx="1828800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هاتان </a:t>
            </a: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الفتاتان مهذَّبَتان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238516" y="1990720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الأَوْراقُ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خَضراءُ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136273" y="2976981"/>
            <a:ext cx="1941284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القنواتُ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الفضائيّةُ مسلِّيَةٌ</a:t>
            </a:r>
          </a:p>
        </p:txBody>
      </p:sp>
      <p:sp>
        <p:nvSpPr>
          <p:cNvPr id="23" name="Rectangle 22"/>
          <p:cNvSpPr/>
          <p:nvPr/>
        </p:nvSpPr>
        <p:spPr>
          <a:xfrm>
            <a:off x="9759749" y="3855541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الظّلامُ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الحالكُ مُخيفٌ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440106" y="3831584"/>
            <a:ext cx="160314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الجبلان شامخان</a:t>
            </a:r>
          </a:p>
        </p:txBody>
      </p:sp>
      <p:sp>
        <p:nvSpPr>
          <p:cNvPr id="25" name="Rectangle 24"/>
          <p:cNvSpPr/>
          <p:nvPr/>
        </p:nvSpPr>
        <p:spPr>
          <a:xfrm>
            <a:off x="9785385" y="4578666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الفتاةُ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الطَّيبةُ لطيفةٌ</a:t>
            </a:r>
          </a:p>
        </p:txBody>
      </p:sp>
      <p:sp>
        <p:nvSpPr>
          <p:cNvPr id="26" name="Rectangle 25"/>
          <p:cNvSpPr/>
          <p:nvPr/>
        </p:nvSpPr>
        <p:spPr>
          <a:xfrm>
            <a:off x="6913935" y="4492632"/>
            <a:ext cx="2193374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الأصْواتُ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المرْعِبَةُ قَريبَةٌ</a:t>
            </a:r>
          </a:p>
        </p:txBody>
      </p:sp>
      <p:sp>
        <p:nvSpPr>
          <p:cNvPr id="27" name="Rectangle 26"/>
          <p:cNvSpPr/>
          <p:nvPr/>
        </p:nvSpPr>
        <p:spPr>
          <a:xfrm>
            <a:off x="9797417" y="5449380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حدّثَ </a:t>
            </a: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رفيقَيْهِ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 عنْ </a:t>
            </a: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أذنَيْه 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الطّويلتَيْن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5156853-A85B-4B4E-AEC2-0645EBADF757}"/>
              </a:ext>
            </a:extLst>
          </p:cNvPr>
          <p:cNvSpPr txBox="1"/>
          <p:nvPr/>
        </p:nvSpPr>
        <p:spPr>
          <a:xfrm>
            <a:off x="28025" y="720792"/>
            <a:ext cx="12192000" cy="640080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txBody>
          <a:bodyPr vert="horz" lIns="0" tIns="0" rIns="640080" bIns="0" rtlCol="0" anchor="ctr" anchorCtr="0">
            <a:noAutofit/>
          </a:bodyPr>
          <a:lstStyle>
            <a:defPPr>
              <a:defRPr lang="en-US"/>
            </a:defPPr>
            <a:lvl1pPr lvl="0" indent="0" algn="r" rtl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>
                <a:solidFill>
                  <a:sysClr val="window" lastClr="FFFFFF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ar-LB" sz="3200" dirty="0"/>
              <a:t>ضَعوا الْكَلِماتِ الّتي تَحْتها خَطّ، في الصُّنْدوقِ المُناسِبِ حَسْبَ نَوْعِها قَبْلَ أَنْ يَنْتَهيَ الْوَقْتُ.</a:t>
            </a:r>
          </a:p>
        </p:txBody>
      </p:sp>
      <p:pic>
        <p:nvPicPr>
          <p:cNvPr id="31" name="Picture 30" descr="A picture containing sandglass, object, indoor&#10;&#10;Description automatically generated">
            <a:extLst>
              <a:ext uri="{FF2B5EF4-FFF2-40B4-BE49-F238E27FC236}">
                <a16:creationId xmlns:a16="http://schemas.microsoft.com/office/drawing/2014/main" id="{84533116-AC71-4B10-A887-21CA294764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77251" y="1551332"/>
            <a:ext cx="609159" cy="119211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79900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522924" y="3664898"/>
            <a:ext cx="1601101" cy="2087147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الغرفةُ</a:t>
            </a:r>
          </a:p>
          <a:p>
            <a:pPr algn="ctr" rtl="1"/>
            <a:r>
              <a:rPr lang="ar-L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الظلامُ </a:t>
            </a:r>
          </a:p>
          <a:p>
            <a:pPr algn="ctr" rtl="1"/>
            <a:r>
              <a:rPr lang="ar-L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الفَتاةُ 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862" y="2895598"/>
            <a:ext cx="1598131" cy="426478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2000" b="1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الجمع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1989" y="3654809"/>
            <a:ext cx="1540967" cy="2110994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L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الأَوْراقُ </a:t>
            </a:r>
          </a:p>
          <a:p>
            <a:pPr algn="ctr"/>
            <a:r>
              <a:rPr lang="ar-L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القَنواتُ </a:t>
            </a:r>
          </a:p>
          <a:p>
            <a:pPr algn="ctr"/>
            <a:r>
              <a:rPr lang="ar-L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الأَصْواتُ </a:t>
            </a:r>
          </a:p>
          <a:p>
            <a:pPr algn="ctr"/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22924" y="2895599"/>
            <a:ext cx="1601101" cy="347559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المفرد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56366" y="3664898"/>
            <a:ext cx="1612011" cy="2110995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ar-LB" sz="2000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ctr" rtl="1"/>
            <a:r>
              <a:rPr lang="ar-L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الفتاتان-مهذّبتان</a:t>
            </a:r>
          </a:p>
          <a:p>
            <a:pPr algn="ctr" rtl="1"/>
            <a:r>
              <a:rPr lang="ar-L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الجَبلان-شامِخان</a:t>
            </a:r>
          </a:p>
          <a:p>
            <a:pPr algn="ctr" rtl="1"/>
            <a:r>
              <a:rPr lang="ar-L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رَفيقَيْه-أُذُنَيْه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ctr" rtl="1"/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ctr"/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578341" y="2895598"/>
            <a:ext cx="1590036" cy="426477"/>
          </a:xfrm>
          <a:prstGeom prst="rect">
            <a:avLst/>
          </a:prstGeom>
          <a:solidFill>
            <a:srgbClr val="F3D5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LB" sz="2000" b="1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المثنى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93F16E6-7E58-48C7-A443-F7CBBCEABF62}"/>
              </a:ext>
            </a:extLst>
          </p:cNvPr>
          <p:cNvSpPr/>
          <p:nvPr/>
        </p:nvSpPr>
        <p:spPr>
          <a:xfrm>
            <a:off x="9759750" y="2007374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الغرفةُ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المجاورةُ واسعةٌ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D4EA888-042E-49B0-A609-3F4BFF0D308C}"/>
              </a:ext>
            </a:extLst>
          </p:cNvPr>
          <p:cNvSpPr/>
          <p:nvPr/>
        </p:nvSpPr>
        <p:spPr>
          <a:xfrm>
            <a:off x="9773354" y="2918135"/>
            <a:ext cx="1828800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هاتان </a:t>
            </a: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الفتاتان مهذَّبَتان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79CA9D3-44AD-42F3-92F7-F59E143670EA}"/>
              </a:ext>
            </a:extLst>
          </p:cNvPr>
          <p:cNvSpPr/>
          <p:nvPr/>
        </p:nvSpPr>
        <p:spPr>
          <a:xfrm>
            <a:off x="7238516" y="1990720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الأَوْراقُ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خَضراءُ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D3D7C6C-CC71-4BBD-8124-971A45BFB81D}"/>
              </a:ext>
            </a:extLst>
          </p:cNvPr>
          <p:cNvSpPr/>
          <p:nvPr/>
        </p:nvSpPr>
        <p:spPr>
          <a:xfrm>
            <a:off x="7136273" y="2976981"/>
            <a:ext cx="1941284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القنواتُ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الفضائيّةُ مسلِّيَةٌ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9EBA0DE-1EE8-42D2-BD2E-534527E5C3D6}"/>
              </a:ext>
            </a:extLst>
          </p:cNvPr>
          <p:cNvSpPr/>
          <p:nvPr/>
        </p:nvSpPr>
        <p:spPr>
          <a:xfrm>
            <a:off x="9759749" y="3855541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الظّلامُ</a:t>
            </a:r>
            <a:r>
              <a:rPr lang="ar-LB" sz="2000" b="1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الحالِكُ 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مُخيفٌ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FE03931-A4BA-4CC1-8F49-15D00A3C11FC}"/>
              </a:ext>
            </a:extLst>
          </p:cNvPr>
          <p:cNvSpPr/>
          <p:nvPr/>
        </p:nvSpPr>
        <p:spPr>
          <a:xfrm>
            <a:off x="7440106" y="3831584"/>
            <a:ext cx="160314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الجبلان شامخان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12762C2-D3BD-4AF3-84AA-8BC45164F4AB}"/>
              </a:ext>
            </a:extLst>
          </p:cNvPr>
          <p:cNvSpPr/>
          <p:nvPr/>
        </p:nvSpPr>
        <p:spPr>
          <a:xfrm>
            <a:off x="9785385" y="4578666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الفَتاةُ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الطَّيبةُ لطيفةٌ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C6A8FC3-D8B6-461B-B197-5776510D0073}"/>
              </a:ext>
            </a:extLst>
          </p:cNvPr>
          <p:cNvSpPr/>
          <p:nvPr/>
        </p:nvSpPr>
        <p:spPr>
          <a:xfrm>
            <a:off x="6913935" y="4492632"/>
            <a:ext cx="2193374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الأصْواتُ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المرْعِبَةُ قَريبَةٌ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1CBDCB9-3634-43CC-9111-B8DB2915C716}"/>
              </a:ext>
            </a:extLst>
          </p:cNvPr>
          <p:cNvSpPr/>
          <p:nvPr/>
        </p:nvSpPr>
        <p:spPr>
          <a:xfrm>
            <a:off x="9797417" y="5449380"/>
            <a:ext cx="1804737" cy="529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>
              <a:defRPr/>
            </a:pP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حدّثَ </a:t>
            </a: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رفيقَيْهِ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 عنْ </a:t>
            </a:r>
            <a:r>
              <a:rPr lang="ar-LB" sz="2000" b="1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أذنَيْه </a:t>
            </a:r>
            <a:r>
              <a:rPr lang="ar-LB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الطّويلتَيْن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CFC3512-F95C-4D77-8B21-C6F254403CA6}"/>
              </a:ext>
            </a:extLst>
          </p:cNvPr>
          <p:cNvSpPr txBox="1"/>
          <p:nvPr/>
        </p:nvSpPr>
        <p:spPr>
          <a:xfrm>
            <a:off x="28025" y="720792"/>
            <a:ext cx="12192000" cy="640080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txBody>
          <a:bodyPr vert="horz" lIns="0" tIns="0" rIns="640080" bIns="0" rtlCol="0" anchor="ctr" anchorCtr="0">
            <a:noAutofit/>
          </a:bodyPr>
          <a:lstStyle>
            <a:defPPr>
              <a:defRPr lang="en-US"/>
            </a:defPPr>
            <a:lvl1pPr lvl="0" indent="0" algn="r" rtl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>
                <a:solidFill>
                  <a:sysClr val="window" lastClr="FFFFFF"/>
                </a:solidFill>
                <a:latin typeface="Adobe Arabic" panose="02040503050201020203" pitchFamily="18" charset="-78"/>
                <a:cs typeface="Adobe Arabic" panose="02040503050201020203" pitchFamily="18" charset="-78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ar-LB" sz="3200" dirty="0"/>
              <a:t>ضَعوا الْكَلِماتِ الّتي تَحْتها خَطّ، في الصُّنْدوقِ المُناسِبِ حَسْبَ نَوْعِها قَبْلَ </a:t>
            </a:r>
            <a:r>
              <a:rPr lang="ar-LB" sz="3200"/>
              <a:t>أَنْ يَنْتَهيَ </a:t>
            </a:r>
            <a:r>
              <a:rPr lang="ar-LB" sz="3200" dirty="0"/>
              <a:t>الْوَقْتُ.</a:t>
            </a:r>
          </a:p>
        </p:txBody>
      </p:sp>
      <p:pic>
        <p:nvPicPr>
          <p:cNvPr id="40" name="Picture 39" descr="A picture containing sandglass, object, indoor&#10;&#10;Description automatically generated">
            <a:extLst>
              <a:ext uri="{FF2B5EF4-FFF2-40B4-BE49-F238E27FC236}">
                <a16:creationId xmlns:a16="http://schemas.microsoft.com/office/drawing/2014/main" id="{21485ABB-4142-489D-BA0F-A091E15BD1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777251" y="1551332"/>
            <a:ext cx="609159" cy="119211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620020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188</Words>
  <Application>Microsoft Office PowerPoint</Application>
  <PresentationFormat>Widescreen</PresentationFormat>
  <Paragraphs>50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Adobe Arabic</vt:lpstr>
      <vt:lpstr>Arial</vt:lpstr>
      <vt:lpstr>Calibri</vt:lpstr>
      <vt:lpstr>Calibri Light</vt:lpstr>
      <vt:lpstr>Office Theme</vt:lpstr>
      <vt:lpstr>  طابَ يَوْمُكُمْ يا أَعِزّائي!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Ruba El Nouaime</dc:creator>
  <cp:lastModifiedBy>Samia Ghorayeb</cp:lastModifiedBy>
  <cp:revision>4</cp:revision>
  <dcterms:created xsi:type="dcterms:W3CDTF">2021-10-14T12:39:00Z</dcterms:created>
  <dcterms:modified xsi:type="dcterms:W3CDTF">2022-02-27T16:46:42Z</dcterms:modified>
</cp:coreProperties>
</file>