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notesSlides/notesSlide3.xml" ContentType="application/vnd.openxmlformats-officedocument.presentationml.notesSlide+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notesSlides/notesSlide7.xml" ContentType="application/vnd.openxmlformats-officedocument.presentationml.notesSlide+xml"/>
  <Override PartName="/ppt/tags/tag16.xml" ContentType="application/vnd.openxmlformats-officedocument.presentationml.tags+xml"/>
  <Override PartName="/ppt/notesSlides/notesSlide8.xml" ContentType="application/vnd.openxmlformats-officedocument.presentationml.notesSlide+xml"/>
  <Override PartName="/ppt/tags/tag17.xml" ContentType="application/vnd.openxmlformats-officedocument.presentationml.tags+xml"/>
  <Override PartName="/ppt/notesSlides/notesSlide9.xml" ContentType="application/vnd.openxmlformats-officedocument.presentationml.notesSlide+xml"/>
  <Override PartName="/ppt/tags/tag18.xml" ContentType="application/vnd.openxmlformats-officedocument.presentationml.tags+xml"/>
  <Override PartName="/ppt/notesSlides/notesSlide10.xml" ContentType="application/vnd.openxmlformats-officedocument.presentationml.notesSlide+xml"/>
  <Override PartName="/ppt/tags/tag19.xml" ContentType="application/vnd.openxmlformats-officedocument.presentationml.tags+xml"/>
  <Override PartName="/ppt/notesSlides/notesSlide11.xml" ContentType="application/vnd.openxmlformats-officedocument.presentationml.notesSlide+xml"/>
  <Override PartName="/ppt/tags/tag20.xml" ContentType="application/vnd.openxmlformats-officedocument.presentationml.tags+xml"/>
  <Override PartName="/ppt/notesSlides/notesSlide12.xml" ContentType="application/vnd.openxmlformats-officedocument.presentationml.notesSlide+xml"/>
  <Override PartName="/ppt/tags/tag21.xml" ContentType="application/vnd.openxmlformats-officedocument.presentationml.tags+xml"/>
  <Override PartName="/ppt/notesSlides/notesSlide13.xml" ContentType="application/vnd.openxmlformats-officedocument.presentationml.notesSlide+xml"/>
  <Override PartName="/ppt/tags/tag22.xml" ContentType="application/vnd.openxmlformats-officedocument.presentationml.tags+xml"/>
  <Override PartName="/ppt/notesSlides/notesSlide14.xml" ContentType="application/vnd.openxmlformats-officedocument.presentationml.notesSlide+xml"/>
  <Override PartName="/ppt/tags/tag23.xml" ContentType="application/vnd.openxmlformats-officedocument.presentationml.tags+xml"/>
  <Override PartName="/ppt/notesSlides/notesSlide15.xml" ContentType="application/vnd.openxmlformats-officedocument.presentationml.notesSlide+xml"/>
  <Override PartName="/ppt/tags/tag24.xml" ContentType="application/vnd.openxmlformats-officedocument.presentationml.tags+xml"/>
  <Override PartName="/ppt/notesSlides/notesSlide16.xml" ContentType="application/vnd.openxmlformats-officedocument.presentationml.notesSlide+xml"/>
  <Override PartName="/ppt/tags/tag25.xml" ContentType="application/vnd.openxmlformats-officedocument.presentationml.tag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Lst>
  <p:notesMasterIdLst>
    <p:notesMasterId r:id="rId19"/>
  </p:notesMasterIdLst>
  <p:sldIdLst>
    <p:sldId id="1503" r:id="rId2"/>
    <p:sldId id="1832" r:id="rId3"/>
    <p:sldId id="1833" r:id="rId4"/>
    <p:sldId id="3435" r:id="rId5"/>
    <p:sldId id="3436" r:id="rId6"/>
    <p:sldId id="3437" r:id="rId7"/>
    <p:sldId id="3438" r:id="rId8"/>
    <p:sldId id="3439" r:id="rId9"/>
    <p:sldId id="3440" r:id="rId10"/>
    <p:sldId id="3441" r:id="rId11"/>
    <p:sldId id="3442" r:id="rId12"/>
    <p:sldId id="3443" r:id="rId13"/>
    <p:sldId id="3444" r:id="rId14"/>
    <p:sldId id="3445" r:id="rId15"/>
    <p:sldId id="3446" r:id="rId16"/>
    <p:sldId id="3447" r:id="rId17"/>
    <p:sldId id="25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3667690-AE21-46A1-A955-45F9B7A1A0E4}">
          <p14:sldIdLst>
            <p14:sldId id="1503"/>
            <p14:sldId id="1832"/>
            <p14:sldId id="1833"/>
            <p14:sldId id="3435"/>
            <p14:sldId id="3436"/>
            <p14:sldId id="3437"/>
            <p14:sldId id="3438"/>
            <p14:sldId id="3439"/>
            <p14:sldId id="3440"/>
            <p14:sldId id="3441"/>
            <p14:sldId id="3442"/>
            <p14:sldId id="3443"/>
            <p14:sldId id="3444"/>
            <p14:sldId id="3445"/>
            <p14:sldId id="3446"/>
            <p14:sldId id="3447"/>
            <p14:sldId id="258"/>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idaa El Masri" initials="NEM" lastIdx="52" clrIdx="9">
    <p:extLst>
      <p:ext uri="{19B8F6BF-5375-455C-9EA6-DF929625EA0E}">
        <p15:presenceInfo xmlns:p15="http://schemas.microsoft.com/office/powerpoint/2012/main" userId="S-1-5-21-748366731-1357122860-3844146377-1341" providerId="AD"/>
      </p:ext>
    </p:extLst>
  </p:cmAuthor>
  <p:cmAuthor id="1" name="Rami Ishac (Alumni)" initials="RI(" lastIdx="55" clrIdx="3">
    <p:extLst>
      <p:ext uri="{19B8F6BF-5375-455C-9EA6-DF929625EA0E}">
        <p15:presenceInfo xmlns:p15="http://schemas.microsoft.com/office/powerpoint/2012/main" userId="S::rti03@mail.aub.edu::05d4d20e-ab63-4c71-87df-7331e5b817a4" providerId="AD"/>
      </p:ext>
    </p:extLst>
  </p:cmAuthor>
  <p:cmAuthor id="2" name="Tharwat Abed El Sater" initials="TAES" lastIdx="377" clrIdx="1">
    <p:extLst>
      <p:ext uri="{19B8F6BF-5375-455C-9EA6-DF929625EA0E}">
        <p15:presenceInfo xmlns:p15="http://schemas.microsoft.com/office/powerpoint/2012/main" userId="S::tharwat.abedelsater@qitabi.org::6baf5795-2fa8-499c-92f8-225bd53537dc" providerId="AD"/>
      </p:ext>
    </p:extLst>
  </p:cmAuthor>
  <p:cmAuthor id="9" name="Abdallah" initials="A" lastIdx="48" clrIdx="8">
    <p:extLst>
      <p:ext uri="{19B8F6BF-5375-455C-9EA6-DF929625EA0E}">
        <p15:presenceInfo xmlns:p15="http://schemas.microsoft.com/office/powerpoint/2012/main" userId="Abdallah" providerId="None"/>
      </p:ext>
    </p:extLst>
  </p:cmAuthor>
  <p:cmAuthor id="3" name="Afif" initials="A" lastIdx="26" clrIdx="2"/>
  <p:cmAuthor id="10" name="Nabiha Kaiss" initials="NK" lastIdx="125" clrIdx="13">
    <p:extLst>
      <p:ext uri="{19B8F6BF-5375-455C-9EA6-DF929625EA0E}">
        <p15:presenceInfo xmlns:p15="http://schemas.microsoft.com/office/powerpoint/2012/main" userId="S-1-5-21-748366731-1357122860-3844146377-1216" providerId="AD"/>
      </p:ext>
    </p:extLst>
  </p:cmAuthor>
  <p:cmAuthor id="4" name="Fatima Kammoun" initials="FK" lastIdx="85" clrIdx="12">
    <p:extLst>
      <p:ext uri="{19B8F6BF-5375-455C-9EA6-DF929625EA0E}">
        <p15:presenceInfo xmlns:p15="http://schemas.microsoft.com/office/powerpoint/2012/main" userId="S-1-5-21-748366731-1357122860-3844146377-1656" providerId="AD"/>
      </p:ext>
    </p:extLst>
  </p:cmAuthor>
  <p:cmAuthor id="11" name="Ruba El Nouaime" initials="REN" lastIdx="14" clrIdx="11">
    <p:extLst>
      <p:ext uri="{19B8F6BF-5375-455C-9EA6-DF929625EA0E}">
        <p15:presenceInfo xmlns:p15="http://schemas.microsoft.com/office/powerpoint/2012/main" userId="S-1-5-21-748366731-1357122860-3844146377-1657" providerId="AD"/>
      </p:ext>
    </p:extLst>
  </p:cmAuthor>
  <p:cmAuthor id="5" name="Maggie Hodroj" initials="MH" lastIdx="45" clrIdx="5">
    <p:extLst>
      <p:ext uri="{19B8F6BF-5375-455C-9EA6-DF929625EA0E}">
        <p15:presenceInfo xmlns:p15="http://schemas.microsoft.com/office/powerpoint/2012/main" userId="S::Maggie.Hodroj@qitabi.org::50fdff0a-f38e-44c1-a79a-de437baed029" providerId="AD"/>
      </p:ext>
    </p:extLst>
  </p:cmAuthor>
  <p:cmAuthor id="6" name="Rania Hage" initials="RH" lastIdx="94" clrIdx="6">
    <p:extLst>
      <p:ext uri="{19B8F6BF-5375-455C-9EA6-DF929625EA0E}">
        <p15:presenceInfo xmlns:p15="http://schemas.microsoft.com/office/powerpoint/2012/main" userId="S::Rania.Hage@qitabi.org::a3063f5e-17a5-430b-b069-6e4f5d9ce0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C7E7"/>
    <a:srgbClr val="8FAADC"/>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479" autoAdjust="0"/>
    <p:restoredTop sz="62028" autoAdjust="0"/>
  </p:normalViewPr>
  <p:slideViewPr>
    <p:cSldViewPr snapToGrid="0">
      <p:cViewPr varScale="1">
        <p:scale>
          <a:sx n="50" d="100"/>
          <a:sy n="50" d="100"/>
        </p:scale>
        <p:origin x="1406" y="38"/>
      </p:cViewPr>
      <p:guideLst>
        <p:guide orient="horz" pos="2160"/>
        <p:guide pos="384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napToGrid="0">
      <p:cViewPr varScale="1">
        <p:scale>
          <a:sx n="59" d="100"/>
          <a:sy n="59" d="100"/>
        </p:scale>
        <p:origin x="-250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A0B438-DB36-4FA1-8514-FCCFA6DE1299}" type="datetimeFigureOut">
              <a:rPr lang="en-US" smtClean="0"/>
              <a:pPr/>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F71F23-C9E5-4DAB-B819-24FD6037F296}" type="slidenum">
              <a:rPr lang="en-US" smtClean="0"/>
              <a:pPr/>
              <a:t>‹#›</a:t>
            </a:fld>
            <a:endParaRPr lang="en-US"/>
          </a:p>
        </p:txBody>
      </p:sp>
    </p:spTree>
    <p:extLst>
      <p:ext uri="{BB962C8B-B14F-4D97-AF65-F5344CB8AC3E}">
        <p14:creationId xmlns:p14="http://schemas.microsoft.com/office/powerpoint/2010/main" val="2683584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rtl="1">
              <a:lnSpc>
                <a:spcPct val="105000"/>
              </a:lnSpc>
              <a:spcBef>
                <a:spcPts val="0"/>
              </a:spcBef>
              <a:spcAft>
                <a:spcPts val="800"/>
              </a:spcAft>
              <a:buFont typeface="Arial" panose="020B0604020202020204" pitchFamily="34" charset="0"/>
              <a:buNone/>
            </a:pPr>
            <a:endParaRPr lang="ar-LB" sz="1800"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011467-DF74-4702-88AA-33BFD136B2C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07271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Adobe Arabic" panose="02040503050201020203" pitchFamily="18" charset="-78"/>
                <a:cs typeface="Adobe Arabic" panose="02040503050201020203" pitchFamily="18" charset="-78"/>
              </a:rPr>
              <a:t>.</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التسجيل الصوتي1 </a:t>
            </a: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أين حصلت أحداث القصّة؟</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91440" marR="0" lvl="0" indent="-9144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cs typeface="Adobe Arabic" panose="02040503050201020203" pitchFamily="18" charset="-78"/>
              </a:rPr>
              <a:t>حَصَلَتْ أَحْداثُ القِصَّةِ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قرب المدينة.</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91440" marR="0" lvl="0" indent="-9144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cs typeface="Adobe Arabic" panose="02040503050201020203" pitchFamily="18" charset="-78"/>
              </a:rPr>
              <a:t>حَصَلَتْ أَحْداثُ القِصَّةِ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داخل المغارة.</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91440" marR="0" lvl="0" indent="-9144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cs typeface="Adobe Arabic" panose="02040503050201020203" pitchFamily="18" charset="-78"/>
              </a:rPr>
              <a:t>حَصَلَتْ أَحْداثُ القِصَّةِ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في الوادي.</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91440" marR="0" lvl="0" indent="-9144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cs typeface="Adobe Arabic" panose="02040503050201020203" pitchFamily="18" charset="-78"/>
              </a:rPr>
              <a:t>حَصَلَتْ أَحْداثُ القِصَّةِ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في القرية.</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الصوتي2.</a:t>
            </a: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رَكِّزوا  جيِّدًا.</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3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79751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الصوتي1 </a:t>
            </a: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متى دخل عادل المغارة؟</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91440" marR="0" lvl="0" indent="-9144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cs typeface="Adobe Arabic" panose="02040503050201020203" pitchFamily="18" charset="-78"/>
              </a:rPr>
              <a:t>دخل عادل المغارة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ذات يومٍ.</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91440" marR="0" lvl="0" indent="-9144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dirty="0">
                <a:solidFill>
                  <a:schemeClr val="tx1"/>
                </a:solidFill>
                <a:effectLst/>
                <a:latin typeface="Adobe Arabic" panose="02040503050201020203" pitchFamily="18" charset="-78"/>
                <a:cs typeface="Adobe Arabic" panose="02040503050201020203" pitchFamily="18" charset="-78"/>
              </a:rPr>
              <a:t>دخل عادل المغارة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في اللّحظة الحاسمة.</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91440" marR="0" lvl="0" indent="-9144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cs typeface="Adobe Arabic" panose="02040503050201020203" pitchFamily="18" charset="-78"/>
              </a:rPr>
              <a:t>دخل عادل المغارة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عند منتصف اللّيل.</a:t>
            </a:r>
          </a:p>
          <a:p>
            <a:pPr marL="91440" marR="0" lvl="0" indent="-9144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cs typeface="Adobe Arabic" panose="02040503050201020203" pitchFamily="18" charset="-78"/>
              </a:rPr>
              <a:t>دخل عادل المغارة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قبل الدّقة الأخيرة.</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الصوتي2.</a:t>
            </a: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رَكِّزوا  جيِّدًا.</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Adobe Arabic" panose="02040503050201020203" pitchFamily="18" charset="-78"/>
              <a:cs typeface="Adobe Arabic" panose="02040503050201020203" pitchFamily="18" charset="-78"/>
            </a:endParaRPr>
          </a:p>
          <a:p>
            <a:pPr algn="r" rtl="1"/>
            <a:endParaRPr lang="en-US" sz="13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805333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التّسجيلُ الصّوتيُّ1</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الآن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سَأَقرأ عليكم بعضَ الأسئلةِ تمهيدًا للاستماع الثّاني، اصغوا إلى التّعليمات الآتية بانتباهٍ لكي تتمكّنوا من الإجابة عنها بعد الاستماع الثاني (تُقرأ التعليمات تباعًا من دون إظهارها مكتوبة):</a:t>
            </a: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274320" indent="-274320" algn="just" rtl="1">
              <a:buFont typeface="+mj-lt"/>
              <a:buAutoNum type="arabicPeriod"/>
            </a:pPr>
            <a:r>
              <a:rPr lang="ar-LB" sz="1200" kern="1200" dirty="0">
                <a:solidFill>
                  <a:schemeClr val="tx1"/>
                </a:solidFill>
                <a:effectLst/>
                <a:latin typeface="Adobe Arabic" panose="02040503050201020203" pitchFamily="18" charset="-78"/>
                <a:cs typeface="Adobe Arabic" panose="02040503050201020203" pitchFamily="18" charset="-78"/>
              </a:rPr>
              <a:t>ترتيب </a:t>
            </a:r>
            <a:r>
              <a:rPr lang="ar-SA" sz="1200" kern="1200" dirty="0">
                <a:solidFill>
                  <a:schemeClr val="tx1"/>
                </a:solidFill>
                <a:effectLst/>
                <a:latin typeface="Adobe Arabic" panose="02040503050201020203" pitchFamily="18" charset="-78"/>
                <a:cs typeface="Adobe Arabic" panose="02040503050201020203" pitchFamily="18" charset="-78"/>
              </a:rPr>
              <a:t>الأحداث بحسب تسلسلها في النّصّ</a:t>
            </a:r>
            <a:r>
              <a:rPr lang="ar-LB" sz="1200" kern="1200" dirty="0">
                <a:solidFill>
                  <a:schemeClr val="tx1"/>
                </a:solidFill>
                <a:effectLst/>
                <a:latin typeface="Adobe Arabic" panose="02040503050201020203" pitchFamily="18" charset="-78"/>
                <a:cs typeface="Adobe Arabic" panose="02040503050201020203" pitchFamily="18" charset="-78"/>
              </a:rPr>
              <a:t>.</a:t>
            </a:r>
            <a:endParaRPr lang="en-US" sz="1200" kern="1200" dirty="0">
              <a:solidFill>
                <a:schemeClr val="tx1"/>
              </a:solidFill>
              <a:effectLst/>
              <a:latin typeface="Adobe Arabic" panose="02040503050201020203" pitchFamily="18" charset="-78"/>
              <a:cs typeface="Adobe Arabic" panose="02040503050201020203" pitchFamily="18" charset="-78"/>
            </a:endParaRPr>
          </a:p>
          <a:p>
            <a:pPr marL="274320" marR="0" lvl="0" indent="-274320" algn="just" defTabSz="914400" rtl="1" eaLnBrk="1" fontAlgn="auto" latinLnBrk="0" hangingPunct="1">
              <a:lnSpc>
                <a:spcPct val="90000"/>
              </a:lnSpc>
              <a:spcBef>
                <a:spcPts val="1200"/>
              </a:spcBef>
              <a:spcAft>
                <a:spcPts val="200"/>
              </a:spcAft>
              <a:buClr>
                <a:srgbClr val="4A66AC"/>
              </a:buClr>
              <a:buSzPct val="100000"/>
              <a:buFont typeface="+mj-lt"/>
              <a:buAutoNum type="arabicPeriod"/>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تحديد بعض الكلمات من النّصّ.  </a:t>
            </a:r>
          </a:p>
          <a:p>
            <a:pPr marL="274320" marR="0" lvl="0" indent="-274320" algn="just" defTabSz="914400" rtl="1" eaLnBrk="1" fontAlgn="auto" latinLnBrk="0" hangingPunct="1">
              <a:lnSpc>
                <a:spcPct val="90000"/>
              </a:lnSpc>
              <a:spcBef>
                <a:spcPts val="1200"/>
              </a:spcBef>
              <a:spcAft>
                <a:spcPts val="200"/>
              </a:spcAft>
              <a:buClr>
                <a:srgbClr val="4A66AC"/>
              </a:buClr>
              <a:buSzPct val="100000"/>
              <a:buFont typeface="+mj-lt"/>
              <a:buAutoNum type="arabicPeriod"/>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المشكلة والحلّ. </a:t>
            </a:r>
          </a:p>
          <a:p>
            <a:pPr marL="0" marR="0" lvl="0" indent="0" algn="r" defTabSz="914400" rtl="1" eaLnBrk="1" fontAlgn="auto" latinLnBrk="0" hangingPunct="1">
              <a:lnSpc>
                <a:spcPct val="100000"/>
              </a:lnSpc>
              <a:spcBef>
                <a:spcPts val="0"/>
              </a:spcBef>
              <a:spcAft>
                <a:spcPts val="0"/>
              </a:spcAft>
              <a:buClrTx/>
              <a:buSzTx/>
              <a:buFont typeface="Adobe Arabic" panose="02040503050201020203" pitchFamily="18" charset="-78"/>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 typeface="Adobe Arabic" panose="02040503050201020203" pitchFamily="18" charset="-78"/>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الصّوتيُّ2</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والآن حان وقت الاستماع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الثّاني إلى النّصّ</a:t>
            </a:r>
            <a:r>
              <a:rPr lang="ar-LB" sz="1200" kern="1200" dirty="0">
                <a:solidFill>
                  <a:schemeClr val="tx1"/>
                </a:solidFill>
                <a:effectLst/>
                <a:latin typeface="Adobe Arabic" panose="02040503050201020203" pitchFamily="18" charset="-78"/>
                <a:cs typeface="Adobe Arabic" panose="02040503050201020203" pitchFamily="18" charset="-78"/>
              </a:rPr>
              <a:t>: </a:t>
            </a:r>
          </a:p>
          <a:p>
            <a:pPr algn="r" rtl="1"/>
            <a:r>
              <a:rPr lang="ar-LB" sz="1200" kern="1200" dirty="0">
                <a:solidFill>
                  <a:schemeClr val="tx1"/>
                </a:solidFill>
                <a:effectLst/>
                <a:latin typeface="Adobe Arabic" panose="02040503050201020203" pitchFamily="18" charset="-78"/>
                <a:cs typeface="Adobe Arabic" panose="02040503050201020203" pitchFamily="18" charset="-78"/>
              </a:rPr>
              <a:t>عاقِبَةُ الطّمَعِ</a:t>
            </a:r>
          </a:p>
          <a:p>
            <a:pPr algn="just" rtl="1"/>
            <a:r>
              <a:rPr lang="ar-LB" sz="1200" kern="1200" dirty="0">
                <a:solidFill>
                  <a:schemeClr val="tx1"/>
                </a:solidFill>
                <a:effectLst/>
                <a:latin typeface="Adobe Arabic" panose="02040503050201020203" pitchFamily="18" charset="-78"/>
                <a:cs typeface="Adobe Arabic" panose="02040503050201020203" pitchFamily="18" charset="-78"/>
              </a:rPr>
              <a:t>السّنةَ الماضِيَةَ, تَسَلّقَ عادِلٌ الجَبَلَ, بَعْدَ جُهْدٍ وَعَناءٍ, وَاسْتَلْقى عِنْدَ بَابِ المَغَارةِ, مُنْتَظِرًا.</a:t>
            </a:r>
          </a:p>
          <a:p>
            <a:pPr algn="just" rtl="1"/>
            <a:r>
              <a:rPr lang="ar-LB" sz="1200" kern="1200" dirty="0">
                <a:solidFill>
                  <a:schemeClr val="tx1"/>
                </a:solidFill>
                <a:effectLst/>
                <a:latin typeface="Adobe Arabic" panose="02040503050201020203" pitchFamily="18" charset="-78"/>
                <a:cs typeface="Adobe Arabic" panose="02040503050201020203" pitchFamily="18" charset="-78"/>
              </a:rPr>
              <a:t>عِنْدَ مُنْتَصَفِ اللّيْلِ, سَمِعَ عادِلٌ أُولى دَقَّاتِ السّاعَةِ, ثُمَّ صَرًّتْ سَلاسِلُ الحَدِيدِ, وَأزَاحَتِ الصّخْرَةَ، فَانْدَفَعَ عادِلٌ كَالسَّهْمِ، دَخلَ المغَارَةِ. عَبَّأَ كِيسَهُ مِنْ أَكْوَامِ الفِضَّةِ الّتي أَمَامَهُ, ثمَّ بَهَرَهُ وَهْجُ أَكْداسِ الذَّهَبِ, فَقَفَزَ إليها, بَعْدَ أنْ أفرَغَ الكِيسَ, وَدَفعَ بِالذّهَبِ إلى داخِلِهِ.</a:t>
            </a:r>
          </a:p>
          <a:p>
            <a:pPr algn="just" rtl="1"/>
            <a:r>
              <a:rPr lang="ar-LB" sz="1200" kern="1200" dirty="0">
                <a:solidFill>
                  <a:schemeClr val="tx1"/>
                </a:solidFill>
                <a:effectLst/>
                <a:latin typeface="Adobe Arabic" panose="02040503050201020203" pitchFamily="18" charset="-78"/>
                <a:cs typeface="Adobe Arabic" panose="02040503050201020203" pitchFamily="18" charset="-78"/>
              </a:rPr>
              <a:t>عَاوَدَ الكَرّةَ، عِنْدَمَا رَأى الجَوَاهِرَ وَالألمَاسَ، فَأفْرَغَ كِيسَهُ، ثُمَّ مَلأَهُ بِها. لَكِنَّ السّاعَةَ دَقَّتْ إيذَانًا بِانغلاقِ المَغَارَةِ، فَتَرَكَ عادِلٌ كيسَهُ، وَأَسرَعُ بِالخُروجِ لِينجُوَ بِنَفْسِهِ.</a:t>
            </a:r>
            <a:endParaRPr lang="en-US" sz="1200" kern="1200" dirty="0">
              <a:solidFill>
                <a:schemeClr val="tx1"/>
              </a:solidFill>
              <a:effectLst/>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51B0D3E-215D-4BBC-9BDA-62133C2D282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888641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الصوتي1 </a:t>
            </a: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أملأ الفراغ بالكلمة المناسبة.</a:t>
            </a:r>
          </a:p>
          <a:p>
            <a:pPr marL="0" marR="0" lvl="0" indent="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just" rtl="1"/>
            <a:r>
              <a:rPr lang="ar-LB" sz="1200" kern="1200" dirty="0">
                <a:solidFill>
                  <a:schemeClr val="tx1"/>
                </a:solidFill>
                <a:effectLst/>
                <a:latin typeface="Adobe Arabic" panose="02040503050201020203" pitchFamily="18" charset="-78"/>
                <a:cs typeface="Adobe Arabic" panose="02040503050201020203" pitchFamily="18" charset="-78"/>
              </a:rPr>
              <a:t>عِنْدَ مُنْتَصَفِ ..........، سَمِعَ عادِلٌ أُولى دَقَّاتِ السّاعَةِ, ثُمَّ ............ سَلاسِلُ الحَدِيدِ، وَأزَاحَتِ ......... فَانْدَفَعَ عادِلٌ كَالسَّهْمِ داخِلَ.............عَبَّأَ كِيسَهُ مِنْ أَكْوَامِ............الّتي أَمَامَهُ, ثمَّ بَهَرَهُ ........... أَكْداسِ ...........، فَقَفَزَ إليها.</a:t>
            </a: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الصوتي2.</a:t>
            </a: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رَكِّزوا  جيِّدًا.</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3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120135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الصوتي1 </a:t>
            </a: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أُحَوِّقُ كَلِمَةَ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صح أو خطأ أمام الجمل</a:t>
            </a:r>
            <a:r>
              <a:rPr lang="ar-LB" sz="1200" kern="1200" dirty="0">
                <a:solidFill>
                  <a:schemeClr val="tx1"/>
                </a:solidFill>
                <a:effectLst/>
                <a:latin typeface="Adobe Arabic" panose="02040503050201020203" pitchFamily="18" charset="-78"/>
                <a:cs typeface="Adobe Arabic" panose="02040503050201020203" pitchFamily="18" charset="-78"/>
              </a:rPr>
              <a:t> الآتية</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a:t>
            </a:r>
          </a:p>
          <a:p>
            <a:pPr marL="0" marR="0" indent="0" algn="r" defTabSz="914400" rtl="1" eaLnBrk="1" fontAlgn="t"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تَسّلقَ عادِلُ الجبَلَ بكل سهولةٍ.صحّ/ خطأ.</a:t>
            </a:r>
            <a:endParaRPr lang="ar-SA" sz="1200" kern="1200" dirty="0">
              <a:solidFill>
                <a:schemeClr val="tx1"/>
              </a:solidFill>
              <a:effectLst/>
              <a:latin typeface="Adobe Arabic" panose="02040503050201020203" pitchFamily="18" charset="-78"/>
              <a:cs typeface="Adobe Arabic" panose="02040503050201020203" pitchFamily="18" charset="-78"/>
            </a:endParaRPr>
          </a:p>
          <a:p>
            <a:pPr marL="0" marR="0" indent="0" algn="r" defTabSz="914400" rtl="1" eaLnBrk="1" fontAlgn="t"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عندَ مُنْتَصَفِ اللّيل سمع عادِلُ أولى دقاتِ السّاعَةِ.صحّ/ خطأ.</a:t>
            </a:r>
            <a:endParaRPr lang="ar-SA" sz="1200" kern="1200" dirty="0">
              <a:solidFill>
                <a:schemeClr val="tx1"/>
              </a:solidFill>
              <a:effectLst/>
              <a:latin typeface="Adobe Arabic" panose="02040503050201020203" pitchFamily="18" charset="-78"/>
              <a:cs typeface="Adobe Arabic" panose="02040503050201020203" pitchFamily="18" charset="-78"/>
            </a:endParaRPr>
          </a:p>
          <a:p>
            <a:pPr marL="0" marR="0" indent="0" algn="r" defTabSz="914400" rtl="1" eaLnBrk="1" fontAlgn="t"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انْدَفَعَ عادِلٌ كالبرقِ داخِلَ المغارَةِ.صحّ/ خطأ.</a:t>
            </a:r>
            <a:endParaRPr lang="ar-SA" sz="1200" kern="1200" dirty="0">
              <a:solidFill>
                <a:schemeClr val="tx1"/>
              </a:solidFill>
              <a:effectLst/>
              <a:latin typeface="Adobe Arabic" panose="02040503050201020203" pitchFamily="18" charset="-78"/>
              <a:cs typeface="Adobe Arabic" panose="02040503050201020203" pitchFamily="18" charset="-78"/>
            </a:endParaRPr>
          </a:p>
          <a:p>
            <a:pPr marL="0" marR="0" indent="0" algn="r" defTabSz="914400" rtl="1" eaLnBrk="1" fontAlgn="t"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لكِنَّ السّاعة توقَفَت ايذانًا بانغلاقِ المغارة. صحّ/ خطأ.</a:t>
            </a:r>
            <a:endParaRPr lang="ar-SA" sz="1200" kern="1200" dirty="0">
              <a:solidFill>
                <a:schemeClr val="tx1"/>
              </a:solidFill>
              <a:effectLst/>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الصّوتي2.</a:t>
            </a: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رَكِّزوا  جيِّدًا.</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endParaRPr lang="en-US" sz="13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71114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الصوتي1 </a:t>
            </a: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noProof="0" dirty="0">
                <a:solidFill>
                  <a:schemeClr val="tx1"/>
                </a:solidFill>
                <a:effectLst/>
                <a:latin typeface="Adobe Arabic" panose="02040503050201020203" pitchFamily="18" charset="-78"/>
                <a:ea typeface="Cambria" panose="02040503050406030204" pitchFamily="18" charset="0"/>
                <a:cs typeface="Adobe Arabic" panose="02040503050201020203" pitchFamily="18" charset="-78"/>
              </a:rPr>
              <a:t>أُ</a:t>
            </a:r>
            <a:r>
              <a:rPr lang="ar-LB" sz="1200" kern="1200" dirty="0">
                <a:solidFill>
                  <a:schemeClr val="tx1"/>
                </a:solidFill>
                <a:effectLst/>
                <a:latin typeface="Adobe Arabic" panose="02040503050201020203" pitchFamily="18" charset="-78"/>
                <a:cs typeface="Adobe Arabic" panose="02040503050201020203" pitchFamily="18" charset="-78"/>
              </a:rPr>
              <a:t>رتّبُ الأحداث الآتية حسب تسلسلها في النّصّ</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171450" marR="0" lvl="0" indent="-17145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عند منتصف اللّيل سمع أولى دقات السّاعة،</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171450" marR="0" lvl="0" indent="-17145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تسلّق عادل الجبل بعد جهدٍ وعناءٍ</a:t>
            </a:r>
          </a:p>
          <a:p>
            <a:pPr marL="171450" marR="0" lvl="0" indent="-17145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عبأ كيسه من أكوامِ الفِضَة ِالتّي أمامه</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171450" marR="0" lvl="0" indent="-17145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اندفع كالسَّهم داخِلَ المغارةِ.</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الاجابة الصحيحة</a:t>
            </a: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1-تسلق عادل الجبل بعد جهدٍ وعناءٍ،</a:t>
            </a: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2- عند منتصف اللّيل سمع أولى دقّات السّاعة،</a:t>
            </a: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3- اندفع كالسَّهم داخِلَ المغارةِ.</a:t>
            </a: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4- عَبَّأَ كِيسَهُ مِنْ أَكْوَامِ الفِضَّةِ الّتي أَمَامَهُ</a:t>
            </a: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الصوتي2.</a:t>
            </a:r>
          </a:p>
          <a:p>
            <a:pPr marL="0" marR="0" lvl="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رَكِزوا  جيدًا.</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3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80478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r" rtl="1">
              <a:lnSpc>
                <a:spcPct val="107000"/>
              </a:lnSpc>
              <a:spcBef>
                <a:spcPts val="0"/>
              </a:spcBef>
              <a:spcAft>
                <a:spcPts val="800"/>
              </a:spcAft>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الصّوتيُّ1</a:t>
            </a:r>
            <a:r>
              <a:rPr lang="en-US" sz="1200" kern="1200" dirty="0">
                <a:solidFill>
                  <a:schemeClr val="tx1"/>
                </a:solidFill>
                <a:effectLst/>
                <a:latin typeface="Adobe Arabic" panose="02040503050201020203" pitchFamily="18" charset="-78"/>
                <a:ea typeface="+mn-ea"/>
                <a:cs typeface="Adobe Arabic" panose="02040503050201020203" pitchFamily="18" charset="-78"/>
              </a:rPr>
              <a:t>.</a:t>
            </a:r>
          </a:p>
          <a:p>
            <a:pPr algn="r" rtl="1">
              <a:buClr>
                <a:srgbClr val="4472C4">
                  <a:lumMod val="75000"/>
                </a:srgbClr>
              </a:buClr>
              <a:buSzPct val="90000"/>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أُمَيّزُ بَيْنَ الْمُشْكِلَةِ وَالْحَلِّ في الْجُمْلَتَيْنِ الْآتِيَتَيْنِ</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3649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26C1EC-D7D3-49D9-BBD5-B1B5175A9B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7364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1012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sz="1200" kern="1200" dirty="0">
                <a:solidFill>
                  <a:schemeClr val="tx1"/>
                </a:solidFill>
                <a:effectLst/>
                <a:latin typeface="Adobe Arabic" panose="02040503050201020203" pitchFamily="18" charset="-78"/>
                <a:cs typeface="Adobe Arabic" panose="02040503050201020203" pitchFamily="18" charset="-78"/>
              </a:rPr>
              <a:t>التّسجيلُ الصّوتيُّ:</a:t>
            </a:r>
            <a:endParaRPr lang="en-US" sz="1200" kern="1200" dirty="0">
              <a:solidFill>
                <a:schemeClr val="tx1"/>
              </a:solidFill>
              <a:effectLst/>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طابَ يَوْمُكُمْ يا أَعِزّائي!</a:t>
            </a:r>
            <a:r>
              <a:rPr lang="en-US" sz="1200" kern="1200" dirty="0">
                <a:solidFill>
                  <a:schemeClr val="tx1"/>
                </a:solidFill>
                <a:effectLst/>
                <a:latin typeface="Adobe Arabic" panose="02040503050201020203" pitchFamily="18" charset="-78"/>
                <a:cs typeface="Adobe Arabic" panose="02040503050201020203" pitchFamily="18" charset="-78"/>
              </a:rPr>
              <a:t> </a:t>
            </a:r>
            <a:r>
              <a:rPr lang="ar-LB" sz="1200" kern="1200" dirty="0">
                <a:solidFill>
                  <a:schemeClr val="tx1"/>
                </a:solidFill>
                <a:effectLst/>
                <a:latin typeface="Adobe Arabic" panose="02040503050201020203" pitchFamily="18" charset="-78"/>
                <a:cs typeface="Adobe Arabic" panose="02040503050201020203" pitchFamily="18" charset="-78"/>
              </a:rPr>
              <a:t>وَأَهْلًا بِكُمْ في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صَفِّ الْفَهْمِ الشَّفَوِيِّ.</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توجيهات للمعلّم/ة:</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dirty="0">
              <a:solidFill>
                <a:schemeClr val="tx1"/>
              </a:solidFill>
              <a:effectLst/>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dirty="0">
                <a:solidFill>
                  <a:schemeClr val="tx1"/>
                </a:solidFill>
                <a:effectLst/>
                <a:latin typeface="Adobe Arabic" panose="02040503050201020203" pitchFamily="18" charset="-78"/>
                <a:ea typeface="Calibri" panose="020F0502020204030204" pitchFamily="34" charset="0"/>
                <a:cs typeface="Adobe Arabic" panose="02040503050201020203" pitchFamily="18" charset="-78"/>
              </a:rPr>
              <a:t>بعد التّرحيب، يقدّم المعلّم/ة نشاطًا من أنشطة التّعلّم الاجتماعيّ الانفعاليّ المقترحة أو نشاطًا لغويًا ممهّدًا للدّرس الآتي أو مثبتًا لتعلّم سابق. يمكن الاستعانة بالأنشطة المدرجة في حقيبة "بالفصحى أحلى" وغيرها من الموارد التّربويّة.</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dirty="0">
              <a:solidFill>
                <a:schemeClr val="tx1"/>
              </a:solidFill>
              <a:effectLst/>
              <a:latin typeface="Adobe Arabic" panose="02040503050201020203" pitchFamily="18" charset="-78"/>
              <a:cs typeface="Adobe Arabic" panose="02040503050201020203" pitchFamily="18" charset="-78"/>
            </a:endParaRPr>
          </a:p>
          <a:p>
            <a:pPr marR="0" lvl="0" indent="0" algn="r" rtl="1" fontAlgn="auto">
              <a:lnSpc>
                <a:spcPct val="90000"/>
              </a:lnSpc>
              <a:spcAft>
                <a:spcPts val="200"/>
              </a:spcAft>
              <a:buClr>
                <a:schemeClr val="accent1"/>
              </a:buClr>
              <a:buSzPct val="100000"/>
              <a:tabLst/>
              <a:defRPr/>
            </a:pPr>
            <a:r>
              <a:rPr lang="ar-LB" sz="1200" kern="1200" dirty="0">
                <a:solidFill>
                  <a:schemeClr val="tx1"/>
                </a:solidFill>
                <a:effectLst/>
                <a:latin typeface="Adobe Arabic" panose="02040503050201020203" pitchFamily="18" charset="-78"/>
                <a:cs typeface="Adobe Arabic" panose="02040503050201020203" pitchFamily="18" charset="-78"/>
              </a:rPr>
              <a:t>بعد انهاء النشاط، يعلن المعلّم/ة هدف الحصّة.</a:t>
            </a:r>
            <a:endParaRPr lang="en-US" sz="1200" kern="1200" dirty="0">
              <a:solidFill>
                <a:schemeClr val="tx1"/>
              </a:solidFill>
              <a:effectLst/>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86317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cs typeface="Adobe Arabic" panose="02040503050201020203" pitchFamily="18" charset="-78"/>
              </a:rPr>
              <a:t>توجيهات للمعلّم/ة:</a:t>
            </a:r>
          </a:p>
          <a:p>
            <a:pPr algn="r" rtl="1"/>
            <a:r>
              <a:rPr lang="ar-LB" sz="1200" kern="1200" dirty="0">
                <a:solidFill>
                  <a:schemeClr val="tx1"/>
                </a:solidFill>
                <a:effectLst/>
                <a:latin typeface="Adobe Arabic" panose="02040503050201020203" pitchFamily="18" charset="-78"/>
                <a:cs typeface="Adobe Arabic" panose="02040503050201020203" pitchFamily="18" charset="-78"/>
              </a:rPr>
              <a:t>تُقرأ هذه القصّة في الصّفّ أو في جلسة متزامنة على مراحل حيث يمكنكم قراءة صفحة أو عدة صفحات على أن يكون عدد الصفحات المقروءة تتلاءم ومستوى المتعلّمين صفحتين في اليوم الواحد وتكملون القراءة في اليوم التالي وذلك حتى انتهاء القصّة. </a:t>
            </a:r>
          </a:p>
          <a:p>
            <a:pPr algn="r" rtl="1"/>
            <a:r>
              <a:rPr lang="ar-LB" sz="1200" kern="1200" dirty="0">
                <a:solidFill>
                  <a:schemeClr val="tx1"/>
                </a:solidFill>
                <a:effectLst/>
                <a:latin typeface="Adobe Arabic" panose="02040503050201020203" pitchFamily="18" charset="-78"/>
                <a:cs typeface="Adobe Arabic" panose="02040503050201020203" pitchFamily="18" charset="-78"/>
              </a:rPr>
              <a:t>من الأفضل الانتهاء من قراءة القصة خلال مدة زمنية لا تتجاوز الأسبوع، لذا في حال كانت القصة طويلة من حيث الكمية، يمكن للمعلّم/ة اختيار فقر محدّدة من الصفحات فلا تتم قراءتها بكليتها، ولكن عند تحضير المعلّم/ة للقصة يختار المقاطع من الصفحات التي تحافظ على مضمون القصّة دون الاطالة وتجاوز الأسبوع لانهاءها. </a:t>
            </a:r>
          </a:p>
          <a:p>
            <a:pPr algn="r" rtl="1"/>
            <a:r>
              <a:rPr lang="ar-LB" sz="1200" kern="1200" dirty="0">
                <a:solidFill>
                  <a:schemeClr val="tx1"/>
                </a:solidFill>
                <a:effectLst/>
                <a:latin typeface="Adobe Arabic" panose="02040503050201020203" pitchFamily="18" charset="-78"/>
                <a:cs typeface="Adobe Arabic" panose="02040503050201020203" pitchFamily="18" charset="-78"/>
              </a:rPr>
              <a:t>يمكنكم الاستعانة بملفّ القراءة الجهريّة لاختيار قصّة مناسبة من حيث المضمون والموضوع ومن أجل تقديم استراتيجيّة من استراتيجيات الفهم القرائي المناسبة لكلّ محور من المحاور.</a:t>
            </a:r>
            <a:endParaRPr lang="en-US" sz="1200" kern="1200" dirty="0">
              <a:solidFill>
                <a:schemeClr val="tx1"/>
              </a:solidFill>
              <a:effectLst/>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fld id="{D6EA0756-4184-4129-9573-976A65A526AA}" type="slidenum">
              <a:rPr lang="en-US" smtClean="0"/>
              <a:t>4</a:t>
            </a:fld>
            <a:endParaRPr lang="en-US"/>
          </a:p>
        </p:txBody>
      </p:sp>
    </p:spTree>
    <p:extLst>
      <p:ext uri="{BB962C8B-B14F-4D97-AF65-F5344CB8AC3E}">
        <p14:creationId xmlns:p14="http://schemas.microsoft.com/office/powerpoint/2010/main" val="902603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أهداف الدّرس: الإجابة عن أسئلة تتعلّق </a:t>
            </a:r>
            <a:r>
              <a:rPr lang="ar-LB" sz="1200" kern="1200" dirty="0">
                <a:solidFill>
                  <a:schemeClr val="tx1"/>
                </a:solidFill>
                <a:effectLst/>
                <a:latin typeface="Adobe Arabic" panose="02040503050201020203" pitchFamily="18" charset="-78"/>
                <a:cs typeface="Adobe Arabic" panose="02040503050201020203" pitchFamily="18" charset="-78"/>
              </a:rPr>
              <a:t>بنصّ</a:t>
            </a:r>
            <a:r>
              <a:rPr lang="ar-SA" sz="1200" kern="1200" dirty="0">
                <a:solidFill>
                  <a:schemeClr val="tx1"/>
                </a:solidFill>
                <a:effectLst/>
                <a:latin typeface="Adobe Arabic" panose="02040503050201020203" pitchFamily="18" charset="-78"/>
                <a:cs typeface="Adobe Arabic" panose="02040503050201020203" pitchFamily="18" charset="-78"/>
              </a:rPr>
              <a:t>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مَسْموعٍ سَهْلٍ مُبَسَّطٍ. </a:t>
            </a: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28969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p>
          <a:p>
            <a:pPr algn="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أهداف الدّرس: الإجابة عن أسئلة تتعلّق </a:t>
            </a:r>
            <a:r>
              <a:rPr lang="ar-LB" sz="1200" kern="1200" dirty="0">
                <a:solidFill>
                  <a:schemeClr val="tx1"/>
                </a:solidFill>
                <a:effectLst/>
                <a:latin typeface="Adobe Arabic" panose="02040503050201020203" pitchFamily="18" charset="-78"/>
                <a:cs typeface="Adobe Arabic" panose="02040503050201020203" pitchFamily="18" charset="-78"/>
              </a:rPr>
              <a:t>بنصّ</a:t>
            </a:r>
            <a:r>
              <a:rPr lang="ar-SA" sz="1200" kern="1200" dirty="0">
                <a:solidFill>
                  <a:schemeClr val="tx1"/>
                </a:solidFill>
                <a:effectLst/>
                <a:latin typeface="Adobe Arabic" panose="02040503050201020203" pitchFamily="18" charset="-78"/>
                <a:cs typeface="Adobe Arabic" panose="02040503050201020203" pitchFamily="18" charset="-78"/>
              </a:rPr>
              <a:t>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مَسْموعٍ سَهْلٍ مُبَسَّطٍ. </a:t>
            </a:r>
          </a:p>
          <a:p>
            <a:pPr algn="r" rtl="1"/>
            <a:endParaRPr lang="ar-LB" sz="1200" kern="1200" dirty="0">
              <a:solidFill>
                <a:schemeClr val="tx1"/>
              </a:solidFill>
              <a:effectLst/>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Calibri" panose="020F0502020204030204" pitchFamily="34" charset="0"/>
                <a:cs typeface="Adobe Arabic" panose="02040503050201020203" pitchFamily="18" charset="-78"/>
              </a:rPr>
              <a:t>النّصّ هو عاقبة الطّمعٍ (كِتابُ التِّلْميذِ - القواعد- الصَّفُّ الرّابع، ص15  -  جوزف فاخوري بِتَصَرُّفٍ)</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Calibri" panose="020F0502020204030204" pitchFamily="34" charset="0"/>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الْآنَ سَنَبْدَأُ نَشاطَ الْفَهْمِ الشَّفَويّ. سَنُصْغي إِلى نَصٍّ وَنُجيبُ عَنْ أَسْئِلَتِهِ: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توجيهات للمعلّم/ة: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الأهداف: يُجيب</a:t>
            </a:r>
            <a:r>
              <a:rPr lang="ar-SA" sz="1200" kern="1200" dirty="0">
                <a:solidFill>
                  <a:schemeClr val="tx1"/>
                </a:solidFill>
                <a:effectLst/>
                <a:latin typeface="Adobe Arabic" panose="02040503050201020203" pitchFamily="18" charset="-78"/>
                <a:cs typeface="Adobe Arabic" panose="02040503050201020203" pitchFamily="18" charset="-78"/>
              </a:rPr>
              <a:t> عن </a:t>
            </a:r>
            <a:r>
              <a:rPr lang="ar-LB" sz="1200" kern="1200" dirty="0">
                <a:solidFill>
                  <a:schemeClr val="tx1"/>
                </a:solidFill>
                <a:effectLst/>
                <a:latin typeface="Adobe Arabic" panose="02040503050201020203" pitchFamily="18" charset="-78"/>
                <a:cs typeface="Adobe Arabic" panose="02040503050201020203" pitchFamily="18" charset="-78"/>
              </a:rPr>
              <a:t>أ</a:t>
            </a:r>
            <a:r>
              <a:rPr lang="ar-SA" sz="1200" kern="1200" dirty="0">
                <a:solidFill>
                  <a:schemeClr val="tx1"/>
                </a:solidFill>
                <a:effectLst/>
                <a:latin typeface="Adobe Arabic" panose="02040503050201020203" pitchFamily="18" charset="-78"/>
                <a:cs typeface="Adobe Arabic" panose="02040503050201020203" pitchFamily="18" charset="-78"/>
              </a:rPr>
              <a:t>سئلة</a:t>
            </a:r>
            <a:r>
              <a:rPr lang="ar-LB" sz="1200" kern="1200" dirty="0">
                <a:solidFill>
                  <a:schemeClr val="tx1"/>
                </a:solidFill>
                <a:effectLst/>
                <a:latin typeface="Adobe Arabic" panose="02040503050201020203" pitchFamily="18" charset="-78"/>
                <a:cs typeface="Adobe Arabic" panose="02040503050201020203" pitchFamily="18" charset="-78"/>
              </a:rPr>
              <a:t>ٍ</a:t>
            </a:r>
            <a:r>
              <a:rPr lang="ar-SA" sz="1200" kern="1200" dirty="0">
                <a:solidFill>
                  <a:schemeClr val="tx1"/>
                </a:solidFill>
                <a:effectLst/>
                <a:latin typeface="Adobe Arabic" panose="02040503050201020203" pitchFamily="18" charset="-78"/>
                <a:cs typeface="Adobe Arabic" panose="02040503050201020203" pitchFamily="18" charset="-78"/>
              </a:rPr>
              <a:t> تتعل</a:t>
            </a:r>
            <a:r>
              <a:rPr lang="ar-LB" sz="1200" kern="1200" dirty="0">
                <a:solidFill>
                  <a:schemeClr val="tx1"/>
                </a:solidFill>
                <a:effectLst/>
                <a:latin typeface="Adobe Arabic" panose="02040503050201020203" pitchFamily="18" charset="-78"/>
                <a:cs typeface="Adobe Arabic" panose="02040503050201020203" pitchFamily="18" charset="-78"/>
              </a:rPr>
              <a:t>ّ</a:t>
            </a:r>
            <a:r>
              <a:rPr lang="ar-SA" sz="1200" kern="1200" dirty="0">
                <a:solidFill>
                  <a:schemeClr val="tx1"/>
                </a:solidFill>
                <a:effectLst/>
                <a:latin typeface="Adobe Arabic" panose="02040503050201020203" pitchFamily="18" charset="-78"/>
                <a:cs typeface="Adobe Arabic" panose="02040503050201020203" pitchFamily="18" charset="-78"/>
              </a:rPr>
              <a:t>ق </a:t>
            </a:r>
            <a:r>
              <a:rPr lang="ar-LB" sz="1200" kern="1200" dirty="0">
                <a:solidFill>
                  <a:schemeClr val="tx1"/>
                </a:solidFill>
                <a:effectLst/>
                <a:latin typeface="Adobe Arabic" panose="02040503050201020203" pitchFamily="18" charset="-78"/>
                <a:cs typeface="Adobe Arabic" panose="02040503050201020203" pitchFamily="18" charset="-78"/>
              </a:rPr>
              <a:t>بنصّ</a:t>
            </a:r>
            <a:r>
              <a:rPr lang="ar-SA" sz="1200" kern="1200" dirty="0">
                <a:solidFill>
                  <a:schemeClr val="tx1"/>
                </a:solidFill>
                <a:effectLst/>
                <a:latin typeface="Adobe Arabic" panose="02040503050201020203" pitchFamily="18" charset="-78"/>
                <a:cs typeface="Adobe Arabic" panose="02040503050201020203" pitchFamily="18" charset="-78"/>
              </a:rPr>
              <a:t> مسموع</a:t>
            </a:r>
            <a:r>
              <a:rPr lang="ar-LB" sz="1200" kern="1200" dirty="0">
                <a:solidFill>
                  <a:schemeClr val="tx1"/>
                </a:solidFill>
                <a:effectLst/>
                <a:latin typeface="Adobe Arabic" panose="02040503050201020203" pitchFamily="18" charset="-78"/>
                <a:cs typeface="Adobe Arabic" panose="02040503050201020203" pitchFamily="18" charset="-78"/>
              </a:rPr>
              <a:t>ٍ. </a:t>
            </a:r>
            <a:endParaRPr lang="en-US" sz="1200" kern="1200" dirty="0">
              <a:solidFill>
                <a:schemeClr val="tx1"/>
              </a:solidFill>
              <a:effectLst/>
              <a:latin typeface="Adobe Arabic" panose="02040503050201020203" pitchFamily="18" charset="-78"/>
              <a:ea typeface="Calibri" panose="020F0502020204030204" pitchFamily="34" charset="0"/>
              <a:cs typeface="Adobe Arabic" panose="02040503050201020203" pitchFamily="18" charset="-78"/>
            </a:endParaRPr>
          </a:p>
          <a:p>
            <a:endParaRPr lang="en-US" sz="1200" dirty="0"/>
          </a:p>
          <a:p>
            <a:endParaRPr lang="en-US" sz="12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42068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التّسجيلُ الصّوتيُّ1</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cs typeface="Adobe Arabic" panose="02040503050201020203" pitchFamily="18" charset="-78"/>
              </a:rPr>
              <a:t>الآن ستستمعون إلى نص دون رؤيته. سوف تستمعون إلى النّصّ مرتين بهدف الإجابة عن الأسئلة. </a:t>
            </a:r>
          </a:p>
          <a:p>
            <a:pPr algn="r" rtl="1"/>
            <a:endParaRPr lang="ar-LB" sz="1200" kern="1200" dirty="0">
              <a:solidFill>
                <a:schemeClr val="tx1"/>
              </a:solidFill>
              <a:effectLst/>
              <a:latin typeface="Adobe Arabic" panose="02040503050201020203" pitchFamily="18" charset="-78"/>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cs typeface="Adobe Arabic" panose="02040503050201020203" pitchFamily="18" charset="-78"/>
              </a:rPr>
              <a:t>ولكن قبل الاستماع الأوّل، أود ّتذكيركم ببعض الخطوات المهمّة التي ستمكّنكم من فهم النّصّ المسموع واستخراج المطلوب منه، وذلك عبر تحفيز الانتباه السّمعيّ لأنّكم ستستمعون فقط إلى النّصّ دون أن تروه، لذا سيتوجّب عليكم توجيه كامل انتباهكم سمعيًّا وذلك من أجل: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    -تحديد الشخصيات ومعرفة صفاتها.</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    - حفظ تسلسل الأحداث.</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    - فهم المعاني الواردة في المفردات أو العبارات. </a:t>
            </a:r>
          </a:p>
          <a:p>
            <a:pPr marL="0" marR="0" lvl="0" indent="0" algn="r" defTabSz="914400" rtl="1" eaLnBrk="1" fontAlgn="auto" latinLnBrk="0" hangingPunct="1">
              <a:lnSpc>
                <a:spcPct val="100000"/>
              </a:lnSpc>
              <a:spcBef>
                <a:spcPts val="0"/>
              </a:spcBef>
              <a:spcAft>
                <a:spcPts val="0"/>
              </a:spcAft>
              <a:buClrTx/>
              <a:buSzTx/>
              <a:buFont typeface="Adobe Arabic" panose="02040503050201020203" pitchFamily="18" charset="-78"/>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    - استخراج او تحديد فكرة معينة.</a:t>
            </a:r>
          </a:p>
          <a:p>
            <a:pPr marL="0" marR="0" lvl="0" indent="0" algn="r" defTabSz="914400" rtl="1" eaLnBrk="1" fontAlgn="auto" latinLnBrk="0" hangingPunct="1">
              <a:lnSpc>
                <a:spcPct val="100000"/>
              </a:lnSpc>
              <a:spcBef>
                <a:spcPts val="0"/>
              </a:spcBef>
              <a:spcAft>
                <a:spcPts val="0"/>
              </a:spcAft>
              <a:buClrTx/>
              <a:buSzTx/>
              <a:buFont typeface="Adobe Arabic" panose="02040503050201020203" pitchFamily="18" charset="-78"/>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 </a:t>
            </a:r>
            <a:r>
              <a:rPr lang="ar-LB" sz="1200" kern="1200" dirty="0">
                <a:solidFill>
                  <a:schemeClr val="tx1"/>
                </a:solidFill>
                <a:effectLst/>
                <a:latin typeface="Adobe Arabic" panose="02040503050201020203" pitchFamily="18" charset="-78"/>
                <a:cs typeface="Adobe Arabic" panose="02040503050201020203" pitchFamily="18" charset="-78"/>
              </a:rPr>
              <a:t>الاحتفاظ بالمعلومات في الذاكرة لديكم عبر تخيُّل الاحداث والشخصيات بصريًّا أو تردادها سمعيا لانفسكم.</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التّسجيلُ الصّوتيُّ2</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الآن ستصغون لنصّ بعنوان “عاقبة الطّمع"، بعد الاستماع الأوّل ستجيبون عن مجموعة من الأسئلة، كما أنّه بعد الاستماع الثّاني ستُجيبونَ عن مجموعة أخرى من الأسئلة. </a:t>
            </a:r>
          </a:p>
          <a:p>
            <a:pPr algn="r" rtl="1"/>
            <a:r>
              <a:rPr lang="ar-LB" sz="1200" dirty="0"/>
              <a:t>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32422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التّسجيلُ الصّوتيُّ1</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سَأَقرأ عليكم بعضَ الأسئلةِ، اصغوا إليها بانتباه لكي تتمكّنوا من الإجابة عنها بعد الاستماع الأوّل (تُقرأ الأسئلة تباعًا دون إظهارها مكتوبة):</a:t>
            </a: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274320" marR="0" lvl="0" indent="-274320" algn="r" defTabSz="914400" rtl="1" eaLnBrk="1" fontAlgn="auto" latinLnBrk="0" hangingPunct="1">
              <a:lnSpc>
                <a:spcPct val="150000"/>
              </a:lnSpc>
              <a:spcBef>
                <a:spcPts val="0"/>
              </a:spcBef>
              <a:spcAft>
                <a:spcPts val="0"/>
              </a:spcAft>
              <a:buClrTx/>
              <a:buSzTx/>
              <a:buFont typeface="+mj-lt"/>
              <a:buAutoNum type="arabicPeriod"/>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من الشّخصيّة الرئيسة في النّصّ؟</a:t>
            </a:r>
          </a:p>
          <a:p>
            <a:pPr marL="274320" marR="0" lvl="0" indent="-274320" algn="r" defTabSz="914400" rtl="1" eaLnBrk="1" fontAlgn="auto" latinLnBrk="0" hangingPunct="1">
              <a:lnSpc>
                <a:spcPct val="150000"/>
              </a:lnSpc>
              <a:spcBef>
                <a:spcPts val="0"/>
              </a:spcBef>
              <a:spcAft>
                <a:spcPts val="0"/>
              </a:spcAft>
              <a:buClrTx/>
              <a:buSzTx/>
              <a:buFont typeface="+mj-lt"/>
              <a:buAutoNum type="arabicPeriod"/>
              <a:tabLst/>
              <a:defRPr/>
            </a:pPr>
            <a:r>
              <a:rPr lang="ar-LB" sz="1200" kern="1200" dirty="0">
                <a:solidFill>
                  <a:schemeClr val="tx1"/>
                </a:solidFill>
                <a:effectLst/>
                <a:latin typeface="Adobe Arabic" panose="02040503050201020203" pitchFamily="18" charset="-78"/>
                <a:cs typeface="Adobe Arabic" panose="02040503050201020203" pitchFamily="18" charset="-78"/>
              </a:rPr>
              <a:t>أين حصلت أحداث القصّة؟</a:t>
            </a:r>
          </a:p>
          <a:p>
            <a:pPr marL="0" indent="0" algn="just" rtl="1">
              <a:buFont typeface="+mj-lt"/>
              <a:buNone/>
            </a:pPr>
            <a:r>
              <a:rPr lang="ar-LB" sz="1200" kern="1200" dirty="0">
                <a:solidFill>
                  <a:schemeClr val="tx1"/>
                </a:solidFill>
                <a:effectLst/>
                <a:latin typeface="Adobe Arabic" panose="02040503050201020203" pitchFamily="18" charset="-78"/>
                <a:cs typeface="Adobe Arabic" panose="02040503050201020203" pitchFamily="18" charset="-78"/>
              </a:rPr>
              <a:t>3.   متى حصلت أحداث القصّة؟</a:t>
            </a:r>
          </a:p>
          <a:p>
            <a:pPr marL="274320" indent="-274320" algn="just" rtl="1">
              <a:buFont typeface="+mj-lt"/>
              <a:buAutoNum type="arabicPeriod"/>
            </a:pPr>
            <a:endParaRPr lang="ar-LB" sz="1200" kern="1200" dirty="0">
              <a:solidFill>
                <a:schemeClr val="tx1"/>
              </a:solidFill>
              <a:effectLst/>
              <a:latin typeface="Adobe Arabic" panose="02040503050201020203" pitchFamily="18" charset="-78"/>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 typeface="+mj-lt"/>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التَّسْجيلُ الصَّوْتيُّ 2</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والآن حان وقت الاستماع الأوّل للنّصّ:</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cs typeface="Adobe Arabic" panose="02040503050201020203" pitchFamily="18" charset="-78"/>
              </a:rPr>
              <a:t>عاقِبَةُ الطّمَعِ</a:t>
            </a:r>
          </a:p>
          <a:p>
            <a:pPr algn="just" rtl="1"/>
            <a:r>
              <a:rPr lang="ar-LB" sz="1200" kern="1200" dirty="0">
                <a:solidFill>
                  <a:schemeClr val="tx1"/>
                </a:solidFill>
                <a:effectLst/>
                <a:latin typeface="Adobe Arabic" panose="02040503050201020203" pitchFamily="18" charset="-78"/>
                <a:cs typeface="Adobe Arabic" panose="02040503050201020203" pitchFamily="18" charset="-78"/>
              </a:rPr>
              <a:t>السّنةَ الماضِيَةَ, تَسَلّقَ عَادِلٌ الجَبَلَ, بَعْدَ جُهْدٍ وَعَناءٍ, وَاسْتَلْقى عِنْدَ بَابِ المَغَارةِ, مُنْتَظِرًا.</a:t>
            </a:r>
          </a:p>
          <a:p>
            <a:pPr algn="just" rtl="1"/>
            <a:r>
              <a:rPr lang="ar-LB" sz="1200" kern="1200" dirty="0">
                <a:solidFill>
                  <a:schemeClr val="tx1"/>
                </a:solidFill>
                <a:effectLst/>
                <a:latin typeface="Adobe Arabic" panose="02040503050201020203" pitchFamily="18" charset="-78"/>
                <a:cs typeface="Adobe Arabic" panose="02040503050201020203" pitchFamily="18" charset="-78"/>
              </a:rPr>
              <a:t>عِنْدَ مُنْتَصَفِ اللّيْلِ, سَمِعَ عادِلٌ أُولى دَقَّاتِ السّاعَةِ، ثُمَّ صَرًّتْ سَلاسِلُ الحَدِيدِ, وَأزَاحَتِ الصّخْرَةَ فَانْدَفَعَ عادِلٌ كَالسَّهْمِ داخِلَ المغَارَةِ، عَبَّأَ كِيسَهُ مِنْ أَكْوَامِ الفِضَّةِ الّتي أَمَامَهُ، ثمَّ بَهَرَهُ وَهْجُ أَكْداسِ الذَّهَبِ، فَقَفَزَ إليها، بَعْدَ أنْ أفرَغَ الكِيسَ، وَدَفعَ بِالذّهَبِ إلى داخِلِهِ.</a:t>
            </a:r>
          </a:p>
          <a:p>
            <a:pPr algn="just" rtl="1"/>
            <a:r>
              <a:rPr lang="ar-LB" sz="1200" kern="1200" dirty="0">
                <a:solidFill>
                  <a:schemeClr val="tx1"/>
                </a:solidFill>
                <a:effectLst/>
                <a:latin typeface="Adobe Arabic" panose="02040503050201020203" pitchFamily="18" charset="-78"/>
                <a:cs typeface="Adobe Arabic" panose="02040503050201020203" pitchFamily="18" charset="-78"/>
              </a:rPr>
              <a:t>عَاوَدَ الكَرّةَ, عِنْدَمَا رَأى الجَوَاهِرَ وَالألمَاسَ، فَأفْرَغَ كِيسَهُ، ثُمَّ مَلأَهُ بِها. لَكِنَّ السّاعَةَ دَقَّتْ إيذَانًا بِانغلاقِ المَغَارَةِ، فَتَرَكَ عادِلٌ كيسَهُ، وَأَسرَعُ بِالخُروجِ لِينجُوَ بِنَفْسِهِ</a:t>
            </a:r>
            <a:r>
              <a:rPr lang="ar-LB" sz="1200" baseline="0" dirty="0"/>
              <a:t>.</a:t>
            </a:r>
            <a:endParaRPr lang="en-US" sz="1200" dirty="0"/>
          </a:p>
          <a:p>
            <a:pPr algn="r" rtl="1"/>
            <a:endParaRPr lang="en-US" sz="12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55099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Calibri" panose="020F0502020204030204" pitchFamily="34" charset="0"/>
                <a:cs typeface="Adobe Arabic" panose="02040503050201020203" pitchFamily="18" charset="-78"/>
              </a:rPr>
              <a:t>التّسجيلُ الصّوتيُّ1</a:t>
            </a:r>
          </a:p>
          <a:p>
            <a:pPr algn="r" rtl="1"/>
            <a:r>
              <a:rPr lang="ar-LB" sz="1200" kern="1200" dirty="0">
                <a:solidFill>
                  <a:schemeClr val="tx1"/>
                </a:solidFill>
                <a:effectLst/>
                <a:latin typeface="Adobe Arabic" panose="02040503050201020203" pitchFamily="18" charset="-78"/>
                <a:ea typeface="Calibri" panose="020F0502020204030204" pitchFamily="34" charset="0"/>
                <a:cs typeface="Adobe Arabic" panose="02040503050201020203" pitchFamily="18" charset="-78"/>
              </a:rPr>
              <a:t>  أُصْغي إِلى نَصِّ: "عًاقٍبةُ الطّمع" لِأُجيبَ عَنِ الْأَسْئِلَةِ:</a:t>
            </a:r>
          </a:p>
          <a:p>
            <a:pPr algn="ctr" rtl="1"/>
            <a:r>
              <a:rPr lang="ar-LB" sz="1200" kern="1200" dirty="0">
                <a:solidFill>
                  <a:schemeClr val="tx1"/>
                </a:solidFill>
                <a:effectLst/>
                <a:latin typeface="Adobe Arabic" panose="02040503050201020203" pitchFamily="18" charset="-78"/>
                <a:cs typeface="Adobe Arabic" panose="02040503050201020203" pitchFamily="18" charset="-78"/>
              </a:rPr>
              <a:t>عاقِبَةُ الطّمَعِ</a:t>
            </a:r>
          </a:p>
          <a:p>
            <a:pPr algn="just" rtl="1"/>
            <a:endParaRPr lang="ar-LB" sz="1200" kern="1200" dirty="0">
              <a:solidFill>
                <a:schemeClr val="tx1"/>
              </a:solidFill>
              <a:effectLst/>
              <a:latin typeface="Adobe Arabic" panose="02040503050201020203" pitchFamily="18" charset="-78"/>
              <a:cs typeface="Adobe Arabic" panose="02040503050201020203" pitchFamily="18" charset="-78"/>
            </a:endParaRPr>
          </a:p>
          <a:p>
            <a:pPr algn="just" rtl="1"/>
            <a:r>
              <a:rPr lang="ar-LB" sz="1200" kern="1200" dirty="0">
                <a:solidFill>
                  <a:schemeClr val="tx1"/>
                </a:solidFill>
                <a:effectLst/>
                <a:latin typeface="Adobe Arabic" panose="02040503050201020203" pitchFamily="18" charset="-78"/>
                <a:cs typeface="Adobe Arabic" panose="02040503050201020203" pitchFamily="18" charset="-78"/>
              </a:rPr>
              <a:t>السّنةَ الماضِيَةَ, تَسَلّقَ عادِلٌ الجَبَلَ, بَعْدَ جُهْدٍ وَعَناءٍ, وَاسْتَلْقى عِنْدَ بَابِ المَغَارةِ, مُنْتَظِرًا.</a:t>
            </a:r>
          </a:p>
          <a:p>
            <a:pPr algn="just" rtl="1"/>
            <a:r>
              <a:rPr lang="ar-LB" sz="1200" kern="1200" dirty="0">
                <a:solidFill>
                  <a:schemeClr val="tx1"/>
                </a:solidFill>
                <a:effectLst/>
                <a:latin typeface="Adobe Arabic" panose="02040503050201020203" pitchFamily="18" charset="-78"/>
                <a:cs typeface="Adobe Arabic" panose="02040503050201020203" pitchFamily="18" charset="-78"/>
              </a:rPr>
              <a:t>عِنْدَ مُنْتَصَفِ اللّيْلِ, سَمِعَ عادِلٌ أُولى دَقَّاتِ السّاعَةِ, ثُمَّ صَرًّتْ سَلاسِلُ الحَدِيدِ وَأزَاحَتِ الصّخْرَةَ، فَانْدَفَعَ عادِلٌ كَالسَّهْمِ داخِلَ المغَارَةِ. عَبَّأَ كِيسّهُ مِنْ أَكْوَامِ الفِضَّةِ الّتي أَمَامَهُ, ثمَّ بَهَرَهُ وَهْجُ أَكْداسِ الذَّهَبِ, فَقَفَزَ إليها, بَعْدَ أنْ أفرَغَ الكِيسَ, وَدَفعَ بِالذّهَبِ إلى داخِلِهِ.</a:t>
            </a:r>
          </a:p>
          <a:p>
            <a:pPr algn="just" rtl="1"/>
            <a:r>
              <a:rPr lang="ar-LB" sz="1200" kern="1200" dirty="0">
                <a:solidFill>
                  <a:schemeClr val="tx1"/>
                </a:solidFill>
                <a:effectLst/>
                <a:latin typeface="Adobe Arabic" panose="02040503050201020203" pitchFamily="18" charset="-78"/>
                <a:cs typeface="Adobe Arabic" panose="02040503050201020203" pitchFamily="18" charset="-78"/>
              </a:rPr>
              <a:t>عَاوَدَ الكَرّةَ, عِنْدَمَا رَأى الجَوَاهِرَ وَالألمَاسَ, فَأفْرَغَ كِيسَهُ, ثُمَّ مَلأَهُ بِها. لَكِنَّ السّاعَةَ دَقَّتْ إيذَانًا بِانغلاقِ المَغَارَةِ, فَتَرَكَ عادِلٌ كيسَهُ, وَأَسرَعُ بِالخُروجِ لِينجوَ بِنَفْسِهِ.</a:t>
            </a:r>
            <a:endParaRPr lang="en-US" sz="1200" kern="1200" dirty="0">
              <a:solidFill>
                <a:schemeClr val="tx1"/>
              </a:solidFill>
              <a:effectLst/>
              <a:latin typeface="Adobe Arabic" panose="02040503050201020203" pitchFamily="18" charset="-78"/>
              <a:cs typeface="Adobe Arabic" panose="02040503050201020203" pitchFamily="18" charset="-78"/>
            </a:endParaRPr>
          </a:p>
          <a:p>
            <a:pPr algn="r" rtl="1"/>
            <a:endParaRPr lang="en-US" sz="1200" kern="1200" dirty="0">
              <a:solidFill>
                <a:schemeClr val="tx1"/>
              </a:solidFill>
              <a:effectLst/>
              <a:latin typeface="Adobe Arabic" panose="02040503050201020203" pitchFamily="18" charset="-78"/>
              <a:cs typeface="Adobe Arabic" panose="02040503050201020203" pitchFamily="18" charset="-78"/>
            </a:endParaRPr>
          </a:p>
          <a:p>
            <a:pPr marL="0" marR="0" algn="r" rtl="1">
              <a:lnSpc>
                <a:spcPct val="107000"/>
              </a:lnSpc>
              <a:spcBef>
                <a:spcPts val="0"/>
              </a:spcBef>
              <a:spcAft>
                <a:spcPts val="1200"/>
              </a:spcAft>
            </a:pPr>
            <a:r>
              <a:rPr lang="ar-SA" sz="1200" kern="1200" dirty="0">
                <a:solidFill>
                  <a:schemeClr val="tx1"/>
                </a:solidFill>
                <a:effectLst/>
                <a:latin typeface="Adobe Arabic" panose="02040503050201020203" pitchFamily="18" charset="-78"/>
                <a:ea typeface="Calibri" panose="020F0502020204030204" pitchFamily="34" charset="0"/>
                <a:cs typeface="Adobe Arabic" panose="02040503050201020203" pitchFamily="18" charset="-78"/>
              </a:rPr>
              <a:t>.</a:t>
            </a:r>
            <a:endParaRPr lang="en-US" sz="1200" kern="1200" dirty="0">
              <a:solidFill>
                <a:schemeClr val="tx1"/>
              </a:solidFill>
              <a:effectLst/>
              <a:latin typeface="Adobe Arabic" panose="02040503050201020203" pitchFamily="18" charset="-78"/>
              <a:ea typeface="Calibri" panose="020F0502020204030204" pitchFamily="34" charset="0"/>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cs typeface="Adobe Arabic" panose="02040503050201020203" pitchFamily="18" charset="-78"/>
              </a:rPr>
              <a:t>التسجيل الصوتي2 </a:t>
            </a:r>
          </a:p>
          <a:p>
            <a:pPr marL="0" marR="0" lvl="0" indent="0" algn="just"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من الشّخصيّة الرئيسة في النّصّ؟</a:t>
            </a:r>
          </a:p>
          <a:p>
            <a:pPr marL="91440" marR="0" lvl="0" indent="-9144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ea typeface="Cambria" panose="02040503050406030204" pitchFamily="18" charset="0"/>
                <a:cs typeface="Adobe Arabic" panose="02040503050201020203" pitchFamily="18" charset="-78"/>
              </a:rPr>
              <a:t>الشّخصيّة الرّئيسة في النّصّ هي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الساعة</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91440" marR="0" lvl="0" indent="-9144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ea typeface="Cambria" panose="02040503050406030204" pitchFamily="18" charset="0"/>
                <a:cs typeface="Adobe Arabic" panose="02040503050201020203" pitchFamily="18" charset="-78"/>
              </a:rPr>
              <a:t>الشّخصيّة الرّئيسة في النّصّ هي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عادل</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91440" marR="0" lvl="0" indent="-9144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dirty="0">
                <a:solidFill>
                  <a:schemeClr val="tx1"/>
                </a:solidFill>
                <a:effectLst/>
                <a:latin typeface="Adobe Arabic" panose="02040503050201020203" pitchFamily="18" charset="-78"/>
                <a:ea typeface="Cambria" panose="02040503050406030204" pitchFamily="18" charset="0"/>
                <a:cs typeface="Adobe Arabic" panose="02040503050201020203" pitchFamily="18" charset="-78"/>
              </a:rPr>
              <a:t>الشّخصيّة الرّئيسة في النّصّ هي</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العجوز</a:t>
            </a:r>
          </a:p>
          <a:p>
            <a:pPr marL="91440" marR="0" lvl="0" indent="-91440" algn="just" defTabSz="914400" rtl="1" eaLnBrk="1" fontAlgn="auto" latinLnBrk="0" hangingPunct="1">
              <a:lnSpc>
                <a:spcPct val="90000"/>
              </a:lnSpc>
              <a:spcBef>
                <a:spcPts val="1200"/>
              </a:spcBef>
              <a:spcAft>
                <a:spcPts val="200"/>
              </a:spcAft>
              <a:buClr>
                <a:srgbClr val="4A66AC"/>
              </a:buClr>
              <a:buSzPct val="100000"/>
              <a:buFont typeface="Wingdings" panose="05000000000000000000" pitchFamily="2" charset="2"/>
              <a:buChar char="q"/>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ea typeface="Cambria" panose="02040503050406030204" pitchFamily="18" charset="0"/>
                <a:cs typeface="Adobe Arabic" panose="02040503050201020203" pitchFamily="18" charset="-78"/>
              </a:rPr>
              <a:t>الشّخصيّة الرّئيسة في النّصّ هي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الكاتب</a:t>
            </a:r>
          </a:p>
          <a:p>
            <a:pPr algn="r" rtl="1">
              <a:lnSpc>
                <a:spcPct val="150000"/>
              </a:lnSpc>
              <a:buFont typeface="Wingdings" panose="05000000000000000000" pitchFamily="2" charset="2"/>
              <a:buNone/>
            </a:pPr>
            <a:endParaRPr lang="ar-LB" sz="1200" kern="1200" dirty="0">
              <a:solidFill>
                <a:schemeClr val="tx1"/>
              </a:solidFill>
              <a:effectLst/>
              <a:latin typeface="Adobe Arabic" panose="02040503050201020203" pitchFamily="18" charset="-78"/>
              <a:cs typeface="Adobe Arabic" panose="02040503050201020203" pitchFamily="18" charset="-78"/>
            </a:endParaRPr>
          </a:p>
          <a:p>
            <a:pPr marL="0" marR="0" indent="0" algn="r" defTabSz="914400" rtl="1" eaLnBrk="1" fontAlgn="auto" latinLnBrk="0" hangingPunct="1">
              <a:lnSpc>
                <a:spcPct val="150000"/>
              </a:lnSpc>
              <a:spcBef>
                <a:spcPts val="0"/>
              </a:spcBef>
              <a:spcAft>
                <a:spcPts val="0"/>
              </a:spcAft>
              <a:buClrTx/>
              <a:buSzTx/>
              <a:buFont typeface="Wingdings" panose="05000000000000000000" pitchFamily="2" charset="2"/>
              <a:buNone/>
              <a:tabLst/>
              <a:defRPr/>
            </a:pPr>
            <a:r>
              <a:rPr lang="ar-LB" sz="1200" kern="1200" dirty="0">
                <a:solidFill>
                  <a:schemeClr val="tx1"/>
                </a:solidFill>
                <a:effectLst/>
                <a:latin typeface="Adobe Arabic" panose="02040503050201020203" pitchFamily="18" charset="-78"/>
                <a:cs typeface="Adobe Arabic" panose="02040503050201020203" pitchFamily="18" charset="-78"/>
              </a:rPr>
              <a:t>التسجيل الصوتي3</a:t>
            </a: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cs typeface="Adobe Arabic" panose="02040503050201020203" pitchFamily="18" charset="-78"/>
              </a:rPr>
              <a:t>رَكِزوا  جيدًا</a:t>
            </a: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cs typeface="Adobe Arabic" panose="02040503050201020203" pitchFamily="18" charset="-78"/>
              </a:rPr>
              <a:t>.</a:t>
            </a:r>
            <a:endParaRPr lang="en-US" sz="1200" kern="1200" dirty="0">
              <a:solidFill>
                <a:schemeClr val="tx1"/>
              </a:solidFill>
              <a:effectLst/>
              <a:latin typeface="Adobe Arabic" panose="02040503050201020203" pitchFamily="18" charset="-78"/>
              <a:cs typeface="Adobe Arabic" panose="02040503050201020203" pitchFamily="18" charset="-78"/>
            </a:endParaRPr>
          </a:p>
          <a:p>
            <a:pPr algn="r" rtl="1"/>
            <a:endParaRPr lang="en-US" sz="13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64096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أهداف المحور - الشريحة الاولى">
    <p:spTree>
      <p:nvGrpSpPr>
        <p:cNvPr id="1" name=""/>
        <p:cNvGrpSpPr/>
        <p:nvPr/>
      </p:nvGrpSpPr>
      <p:grpSpPr>
        <a:xfrm>
          <a:off x="0" y="0"/>
          <a:ext cx="0" cy="0"/>
          <a:chOff x="0" y="0"/>
          <a:chExt cx="0" cy="0"/>
        </a:xfrm>
      </p:grpSpPr>
      <p:sp>
        <p:nvSpPr>
          <p:cNvPr id="8" name="Rectangle 16">
            <a:extLst>
              <a:ext uri="{FF2B5EF4-FFF2-40B4-BE49-F238E27FC236}">
                <a16:creationId xmlns:a16="http://schemas.microsoft.com/office/drawing/2014/main" id="{E6EECAC4-7BA8-4C4C-B5F5-94CE63C206DC}"/>
              </a:ext>
            </a:extLst>
          </p:cNvPr>
          <p:cNvSpPr>
            <a:spLocks noChangeArrowheads="1"/>
          </p:cNvSpPr>
          <p:nvPr userDrawn="1"/>
        </p:nvSpPr>
        <p:spPr bwMode="gray">
          <a:xfrm>
            <a:off x="7016098" y="946878"/>
            <a:ext cx="3206085" cy="651545"/>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r" defTabSz="914400" rtl="1" eaLnBrk="1" fontAlgn="auto" latinLnBrk="0" hangingPunct="1">
              <a:lnSpc>
                <a:spcPct val="100000"/>
              </a:lnSpc>
              <a:spcBef>
                <a:spcPts val="0"/>
              </a:spcBef>
              <a:spcAft>
                <a:spcPts val="0"/>
              </a:spcAft>
              <a:buClr>
                <a:srgbClr val="5B9BD5">
                  <a:lumMod val="50000"/>
                </a:srgbClr>
              </a:buClr>
              <a:buSzPct val="90000"/>
              <a:buFontTx/>
              <a:buNone/>
              <a:tabLst/>
              <a:defRPr/>
            </a:pPr>
            <a:r>
              <a:rPr kumimoji="0" lang="en-US" sz="4000" b="1" i="0" u="none" strike="noStrike" kern="1200" cap="none" spc="0" normalizeH="0" baseline="0" noProof="0" dirty="0">
                <a:ln>
                  <a:noFill/>
                </a:ln>
                <a:solidFill>
                  <a:srgbClr val="44546A"/>
                </a:solidFill>
                <a:effectLst/>
                <a:uLnTx/>
                <a:uFillTx/>
                <a:latin typeface="Adobe Arabic"/>
                <a:ea typeface="+mn-ea"/>
                <a:cs typeface="Adobe Arabic"/>
              </a:rPr>
              <a:t> </a:t>
            </a:r>
            <a:r>
              <a:rPr kumimoji="0" lang="ar-LB" sz="4000" b="1" i="0" u="none" strike="noStrike" kern="1200" cap="none" spc="0" normalizeH="0" baseline="0" noProof="0" dirty="0">
                <a:ln>
                  <a:noFill/>
                </a:ln>
                <a:solidFill>
                  <a:srgbClr val="44546A"/>
                </a:solidFill>
                <a:effectLst/>
                <a:uLnTx/>
                <a:uFillTx/>
                <a:latin typeface="Adobe Arabic"/>
                <a:ea typeface="+mn-ea"/>
                <a:cs typeface="Adobe Arabic"/>
              </a:rPr>
              <a:t>أهداف المحور</a:t>
            </a:r>
            <a:r>
              <a:rPr kumimoji="0" lang="en-US" sz="4000" b="1" i="0" u="none" strike="noStrike" kern="1200" cap="none" spc="0" normalizeH="0" baseline="0" noProof="0" dirty="0">
                <a:ln>
                  <a:noFill/>
                </a:ln>
                <a:solidFill>
                  <a:srgbClr val="44546A"/>
                </a:solidFill>
                <a:effectLst/>
                <a:uLnTx/>
                <a:uFillTx/>
                <a:latin typeface="Adobe Arabic"/>
                <a:ea typeface="+mn-ea"/>
                <a:cs typeface="Adobe Arabic"/>
              </a:rPr>
              <a:t> </a:t>
            </a:r>
            <a:r>
              <a:rPr kumimoji="0" lang="ar-LB" sz="4000" b="1" i="0" u="none" strike="noStrike" kern="1200" cap="none" spc="0" normalizeH="0" baseline="0" noProof="0" dirty="0">
                <a:ln>
                  <a:noFill/>
                </a:ln>
                <a:solidFill>
                  <a:srgbClr val="44546A"/>
                </a:solidFill>
                <a:effectLst/>
                <a:uLnTx/>
                <a:uFillTx/>
                <a:latin typeface="Adobe Arabic"/>
                <a:ea typeface="+mn-ea"/>
                <a:cs typeface="Adobe Arabic"/>
              </a:rPr>
              <a:t>التربوية </a:t>
            </a:r>
            <a:endParaRPr kumimoji="0" lang="en-US" sz="1600" b="0" i="0" u="none" strike="noStrike" kern="1200" cap="none" spc="0" normalizeH="0" baseline="0" noProof="0" dirty="0">
              <a:ln>
                <a:noFill/>
              </a:ln>
              <a:solidFill>
                <a:prstClr val="black"/>
              </a:solidFill>
              <a:effectLst/>
              <a:uLnTx/>
              <a:uFillTx/>
              <a:latin typeface="Adobe Arabic"/>
              <a:ea typeface="+mn-ea"/>
              <a:cs typeface="Adobe Arabic"/>
            </a:endParaRPr>
          </a:p>
        </p:txBody>
      </p:sp>
      <p:sp>
        <p:nvSpPr>
          <p:cNvPr id="3" name="Text Placeholder 2">
            <a:extLst>
              <a:ext uri="{FF2B5EF4-FFF2-40B4-BE49-F238E27FC236}">
                <a16:creationId xmlns:a16="http://schemas.microsoft.com/office/drawing/2014/main" id="{CB023BBC-5ED4-4B8E-A721-FF3BAB7C95CE}"/>
              </a:ext>
            </a:extLst>
          </p:cNvPr>
          <p:cNvSpPr>
            <a:spLocks noGrp="1"/>
          </p:cNvSpPr>
          <p:nvPr>
            <p:ph type="body" sz="quarter" idx="10"/>
          </p:nvPr>
        </p:nvSpPr>
        <p:spPr>
          <a:xfrm>
            <a:off x="1181370" y="2262399"/>
            <a:ext cx="9040813" cy="2951163"/>
          </a:xfrm>
        </p:spPr>
        <p:txBody>
          <a:bodyPr>
            <a:normAutofit/>
          </a:bodyPr>
          <a:lstStyle>
            <a:lvl1pPr algn="r" rtl="1">
              <a:buClr>
                <a:srgbClr val="2F5597"/>
              </a:buClr>
              <a:buFont typeface="Wingdings" panose="05000000000000000000" pitchFamily="2" charset="2"/>
              <a:buChar char="§"/>
              <a:defRPr sz="3200"/>
            </a:lvl1pPr>
            <a:lvl2pPr algn="r" rtl="1">
              <a:defRPr/>
            </a:lvl2pPr>
            <a:lvl3pPr algn="r" rtl="1">
              <a:defRPr/>
            </a:lvl3pPr>
            <a:lvl4pPr algn="r" rtl="1">
              <a:defRPr/>
            </a:lvl4pPr>
            <a:lvl5pPr algn="r" rtl="1">
              <a:defRPr/>
            </a:lvl5pPr>
          </a:lstStyle>
          <a:p>
            <a:pPr lvl="0"/>
            <a:endParaRPr lang="en-US" dirty="0"/>
          </a:p>
        </p:txBody>
      </p:sp>
      <p:pic>
        <p:nvPicPr>
          <p:cNvPr id="6" name="Picture 5">
            <a:extLst>
              <a:ext uri="{FF2B5EF4-FFF2-40B4-BE49-F238E27FC236}">
                <a16:creationId xmlns:a16="http://schemas.microsoft.com/office/drawing/2014/main" id="{438B5B17-ABEB-4EE8-8E8B-63F39778211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a:stretch/>
        </p:blipFill>
        <p:spPr>
          <a:xfrm>
            <a:off x="10789328" y="11987"/>
            <a:ext cx="1402672" cy="1069759"/>
          </a:xfrm>
          <a:prstGeom prst="rect">
            <a:avLst/>
          </a:prstGeom>
        </p:spPr>
      </p:pic>
    </p:spTree>
    <p:custDataLst>
      <p:tags r:id="rId1"/>
    </p:custDataLst>
    <p:extLst>
      <p:ext uri="{BB962C8B-B14F-4D97-AF65-F5344CB8AC3E}">
        <p14:creationId xmlns:p14="http://schemas.microsoft.com/office/powerpoint/2010/main" val="2573282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2C4D15-71B1-4028-B46F-4EE71232F863}" type="datetimeFigureOut">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9E340D-D49F-4060-B830-48E207260F1E}" type="slidenum">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Tree>
    <p:extLst>
      <p:ext uri="{BB962C8B-B14F-4D97-AF65-F5344CB8AC3E}">
        <p14:creationId xmlns:p14="http://schemas.microsoft.com/office/powerpoint/2010/main" val="3835713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3874F22B-460D-4DEF-A5C8-777740DC612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2C4D15-71B1-4028-B46F-4EE71232F863}" type="datetimeFigureOut">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6" name="Footer Placeholder 5">
            <a:extLst>
              <a:ext uri="{FF2B5EF4-FFF2-40B4-BE49-F238E27FC236}">
                <a16:creationId xmlns:a16="http://schemas.microsoft.com/office/drawing/2014/main" id="{5BEB8BF6-D33C-4502-9A70-86A5276E89B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7" name="Slide Number Placeholder 6">
            <a:extLst>
              <a:ext uri="{FF2B5EF4-FFF2-40B4-BE49-F238E27FC236}">
                <a16:creationId xmlns:a16="http://schemas.microsoft.com/office/drawing/2014/main" id="{44C6E907-4C4D-4571-8597-C6BEA8ED312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9E340D-D49F-4060-B830-48E207260F1E}" type="slidenum">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Tree>
    <p:custDataLst>
      <p:tags r:id="rId1"/>
    </p:custDataLst>
    <p:extLst>
      <p:ext uri="{BB962C8B-B14F-4D97-AF65-F5344CB8AC3E}">
        <p14:creationId xmlns:p14="http://schemas.microsoft.com/office/powerpoint/2010/main" val="3018152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2C4D15-71B1-4028-B46F-4EE71232F863}" type="datetimeFigureOut">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9E340D-D49F-4060-B830-48E207260F1E}" type="slidenum">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Tree>
    <p:extLst>
      <p:ext uri="{BB962C8B-B14F-4D97-AF65-F5344CB8AC3E}">
        <p14:creationId xmlns:p14="http://schemas.microsoft.com/office/powerpoint/2010/main" val="26897375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2C4D15-71B1-4028-B46F-4EE71232F863}" type="datetimeFigureOut">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9E340D-D49F-4060-B830-48E207260F1E}" type="slidenum">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Tree>
    <p:extLst>
      <p:ext uri="{BB962C8B-B14F-4D97-AF65-F5344CB8AC3E}">
        <p14:creationId xmlns:p14="http://schemas.microsoft.com/office/powerpoint/2010/main" val="18784252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2C4D15-71B1-4028-B46F-4EE71232F863}" type="datetimeFigureOut">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9E340D-D49F-4060-B830-48E207260F1E}" type="slidenum">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Tree>
    <p:extLst>
      <p:ext uri="{BB962C8B-B14F-4D97-AF65-F5344CB8AC3E}">
        <p14:creationId xmlns:p14="http://schemas.microsoft.com/office/powerpoint/2010/main" val="6610118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2C4D15-71B1-4028-B46F-4EE71232F863}" type="datetimeFigureOut">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9E340D-D49F-4060-B830-48E207260F1E}" type="slidenum">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Tree>
    <p:extLst>
      <p:ext uri="{BB962C8B-B14F-4D97-AF65-F5344CB8AC3E}">
        <p14:creationId xmlns:p14="http://schemas.microsoft.com/office/powerpoint/2010/main" val="2067686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1024128"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idx="14"/>
          </p:nvPr>
        </p:nvSpPr>
        <p:spPr>
          <a:xfrm>
            <a:off x="6412285" y="2286001"/>
            <a:ext cx="4754880" cy="3611217"/>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1024128" y="1139689"/>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11" name="Date Placeholder 3"/>
          <p:cNvSpPr>
            <a:spLocks noGrp="1"/>
          </p:cNvSpPr>
          <p:nvPr>
            <p:ph type="dt" sz="half" idx="10"/>
          </p:nvPr>
        </p:nvSpPr>
        <p:spPr>
          <a:xfrm>
            <a:off x="1024130" y="6200027"/>
            <a:ext cx="2154143" cy="27432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6DFF08F-DC6B-4601-B491-B0F83F6DD2DA}" type="datetimeFigureOut">
              <a:rPr kumimoji="0" lang="en-US" sz="1200" b="0" i="0" u="none" strike="noStrike" kern="1200" cap="none" spc="0" normalizeH="0" baseline="0" noProof="0" dirty="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dirty="0">
              <a:ln>
                <a:noFill/>
              </a:ln>
              <a:solidFill>
                <a:prstClr val="black">
                  <a:tint val="75000"/>
                </a:prstClr>
              </a:solidFill>
              <a:effectLst/>
              <a:uLnTx/>
              <a:uFillTx/>
              <a:latin typeface="Adobe Arabic"/>
              <a:ea typeface="+mn-ea"/>
              <a:cs typeface="Adobe Arabic"/>
            </a:endParaRPr>
          </a:p>
        </p:txBody>
      </p:sp>
      <p:sp>
        <p:nvSpPr>
          <p:cNvPr id="12" name="Footer Placeholder 4"/>
          <p:cNvSpPr>
            <a:spLocks noGrp="1"/>
          </p:cNvSpPr>
          <p:nvPr>
            <p:ph type="ftr" sz="quarter" idx="11"/>
          </p:nvPr>
        </p:nvSpPr>
        <p:spPr>
          <a:xfrm>
            <a:off x="3659073" y="6196384"/>
            <a:ext cx="5901459" cy="27432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Adobe Arabic"/>
              <a:ea typeface="+mn-ea"/>
              <a:cs typeface="Adobe Arabic"/>
            </a:endParaRPr>
          </a:p>
        </p:txBody>
      </p:sp>
      <p:sp>
        <p:nvSpPr>
          <p:cNvPr id="13" name="Slide Number Placeholder 5"/>
          <p:cNvSpPr>
            <a:spLocks noGrp="1"/>
          </p:cNvSpPr>
          <p:nvPr>
            <p:ph type="sldNum" sz="quarter" idx="12"/>
          </p:nvPr>
        </p:nvSpPr>
        <p:spPr>
          <a:xfrm>
            <a:off x="10536952" y="6334540"/>
            <a:ext cx="630213" cy="27332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dirty="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dobe Arabic"/>
              <a:ea typeface="+mn-ea"/>
              <a:cs typeface="Adobe Arabic"/>
            </a:endParaRPr>
          </a:p>
        </p:txBody>
      </p:sp>
    </p:spTree>
    <p:extLst>
      <p:ext uri="{BB962C8B-B14F-4D97-AF65-F5344CB8AC3E}">
        <p14:creationId xmlns:p14="http://schemas.microsoft.com/office/powerpoint/2010/main" val="41862575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Picture down w Right TEXT ">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14747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6" name="Title 1"/>
          <p:cNvSpPr>
            <a:spLocks noGrp="1"/>
          </p:cNvSpPr>
          <p:nvPr>
            <p:ph type="title"/>
          </p:nvPr>
        </p:nvSpPr>
        <p:spPr>
          <a:xfrm>
            <a:off x="1024128" y="1139689"/>
            <a:ext cx="10143037" cy="945145"/>
          </a:xfrm>
        </p:spPr>
        <p:txBody>
          <a:bodyPr>
            <a:noAutofit/>
          </a:bodyPr>
          <a:lstStyle>
            <a:lvl1pPr>
              <a:defRPr sz="4000">
                <a:solidFill>
                  <a:schemeClr val="accent1">
                    <a:lumMod val="50000"/>
                  </a:schemeClr>
                </a:solidFill>
              </a:defRPr>
            </a:lvl1pPr>
          </a:lstStyle>
          <a:p>
            <a:r>
              <a:rPr lang="en-US"/>
              <a:t>Click to edit Master title style</a:t>
            </a:r>
            <a:endParaRPr lang="en-US" dirty="0"/>
          </a:p>
        </p:txBody>
      </p:sp>
      <p:sp>
        <p:nvSpPr>
          <p:cNvPr id="7" name="Date Placeholder 3"/>
          <p:cNvSpPr>
            <a:spLocks noGrp="1"/>
          </p:cNvSpPr>
          <p:nvPr>
            <p:ph type="dt" sz="half" idx="10"/>
          </p:nvPr>
        </p:nvSpPr>
        <p:spPr>
          <a:xfrm>
            <a:off x="1024130" y="6200027"/>
            <a:ext cx="2154143" cy="27432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6DFF08F-DC6B-4601-B491-B0F83F6DD2DA}" type="datetimeFigureOut">
              <a:rPr kumimoji="0" lang="en-US" sz="1200" b="0" i="0" u="none" strike="noStrike" kern="1200" cap="none" spc="0" normalizeH="0" baseline="0" noProof="0" dirty="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dirty="0">
              <a:ln>
                <a:noFill/>
              </a:ln>
              <a:solidFill>
                <a:prstClr val="black">
                  <a:tint val="75000"/>
                </a:prstClr>
              </a:solidFill>
              <a:effectLst/>
              <a:uLnTx/>
              <a:uFillTx/>
              <a:latin typeface="Adobe Arabic"/>
              <a:ea typeface="+mn-ea"/>
              <a:cs typeface="Adobe Arabic"/>
            </a:endParaRPr>
          </a:p>
        </p:txBody>
      </p:sp>
      <p:sp>
        <p:nvSpPr>
          <p:cNvPr id="8" name="Footer Placeholder 4"/>
          <p:cNvSpPr>
            <a:spLocks noGrp="1"/>
          </p:cNvSpPr>
          <p:nvPr>
            <p:ph type="ftr" sz="quarter" idx="11"/>
          </p:nvPr>
        </p:nvSpPr>
        <p:spPr>
          <a:xfrm>
            <a:off x="3659073" y="6196384"/>
            <a:ext cx="5901459" cy="27432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Adobe Arabic"/>
              <a:ea typeface="+mn-ea"/>
              <a:cs typeface="Adobe Arabic"/>
            </a:endParaRPr>
          </a:p>
        </p:txBody>
      </p:sp>
      <p:sp>
        <p:nvSpPr>
          <p:cNvPr id="9" name="Slide Number Placeholder 5"/>
          <p:cNvSpPr>
            <a:spLocks noGrp="1"/>
          </p:cNvSpPr>
          <p:nvPr>
            <p:ph type="sldNum" sz="quarter" idx="12"/>
          </p:nvPr>
        </p:nvSpPr>
        <p:spPr>
          <a:xfrm>
            <a:off x="10536952" y="6334540"/>
            <a:ext cx="630213" cy="27332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AB73BC-B049-4115-A692-8D63A059BFB8}" type="slidenum">
              <a:rPr kumimoji="0" lang="en-US" sz="1200" b="0" i="0" u="none" strike="noStrike" kern="1200" cap="none" spc="0" normalizeH="0" baseline="0" noProof="0" dirty="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Adobe Arabic"/>
              <a:ea typeface="+mn-ea"/>
              <a:cs typeface="Adobe Arabic"/>
            </a:endParaRPr>
          </a:p>
        </p:txBody>
      </p:sp>
      <p:sp>
        <p:nvSpPr>
          <p:cNvPr id="11" name="Picture Placeholder 10"/>
          <p:cNvSpPr>
            <a:spLocks noGrp="1"/>
          </p:cNvSpPr>
          <p:nvPr>
            <p:ph type="pic" sz="quarter" idx="13"/>
          </p:nvPr>
        </p:nvSpPr>
        <p:spPr>
          <a:xfrm>
            <a:off x="7315200" y="2239966"/>
            <a:ext cx="3852333" cy="3736975"/>
          </a:xfrm>
        </p:spPr>
        <p:txBody>
          <a:bodyPr/>
          <a:lstStyle/>
          <a:p>
            <a:r>
              <a:rPr lang="en-US"/>
              <a:t>Click icon to add picture</a:t>
            </a:r>
          </a:p>
        </p:txBody>
      </p:sp>
      <p:sp>
        <p:nvSpPr>
          <p:cNvPr id="12" name="Content Placeholder 2"/>
          <p:cNvSpPr>
            <a:spLocks noGrp="1"/>
          </p:cNvSpPr>
          <p:nvPr>
            <p:ph idx="14"/>
          </p:nvPr>
        </p:nvSpPr>
        <p:spPr>
          <a:xfrm>
            <a:off x="1024129" y="2239966"/>
            <a:ext cx="6043699" cy="3736975"/>
          </a:xfrm>
        </p:spPr>
        <p:txBody>
          <a:bodyPr/>
          <a:lstStyle>
            <a:lvl1pPr>
              <a:defRPr>
                <a:solidFill>
                  <a:schemeClr val="accent1">
                    <a:lumMod val="50000"/>
                  </a:schemeClr>
                </a:solidFill>
              </a:defRPr>
            </a:lvl1pPr>
            <a:lvl2pPr>
              <a:defRPr>
                <a:solidFill>
                  <a:schemeClr val="accent1">
                    <a:lumMod val="75000"/>
                  </a:schemeClr>
                </a:solidFill>
              </a:defRPr>
            </a:lvl2pPr>
            <a:lvl3pPr>
              <a:defRPr>
                <a:solidFill>
                  <a:schemeClr val="accent2">
                    <a:lumMod val="75000"/>
                  </a:schemeClr>
                </a:solidFill>
              </a:defRPr>
            </a:lvl3pPr>
            <a:lvl4pPr>
              <a:defRPr>
                <a:solidFill>
                  <a:schemeClr val="accent3">
                    <a:lumMod val="75000"/>
                  </a:schemeClr>
                </a:solidFill>
              </a:defRPr>
            </a:lvl4pPr>
            <a:lvl5pPr>
              <a:defRPr>
                <a:solidFill>
                  <a:schemeClr val="accent5">
                    <a:lumMod val="75000"/>
                  </a:schemeClr>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01053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2C4D15-71B1-4028-B46F-4EE71232F863}" type="datetimeFigureOut">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9E340D-D49F-4060-B830-48E207260F1E}" type="slidenum">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Tree>
    <p:extLst>
      <p:ext uri="{BB962C8B-B14F-4D97-AF65-F5344CB8AC3E}">
        <p14:creationId xmlns:p14="http://schemas.microsoft.com/office/powerpoint/2010/main" val="2934730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شريحة فارغة">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6F289BE-7E1A-427A-94E7-E161F9858697}"/>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134236" y="2"/>
            <a:ext cx="1068275" cy="630621"/>
          </a:xfrm>
          <a:prstGeom prst="rect">
            <a:avLst/>
          </a:prstGeom>
        </p:spPr>
      </p:pic>
    </p:spTree>
    <p:custDataLst>
      <p:tags r:id="rId1"/>
    </p:custDataLst>
    <p:extLst>
      <p:ext uri="{BB962C8B-B14F-4D97-AF65-F5344CB8AC3E}">
        <p14:creationId xmlns:p14="http://schemas.microsoft.com/office/powerpoint/2010/main" val="6811332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p:spPr>
        <p:txBody>
          <a:bodyPr lIns="0" tIns="0" rIns="640080" bIns="0" anchor="ctr" anchorCtr="0">
            <a:noAutofit/>
          </a:bodyPr>
          <a:lstStyle>
            <a:lvl1pPr marL="0" indent="0" algn="r" rtl="1">
              <a:lnSpc>
                <a:spcPct val="100000"/>
              </a:lnSpc>
              <a:spcBef>
                <a:spcPts val="0"/>
              </a:spcBef>
              <a:buNone/>
              <a:defRPr sz="3600" b="1">
                <a:solidFill>
                  <a:schemeClr val="bg1"/>
                </a:solidFill>
              </a:defRPr>
            </a:lvl1pPr>
          </a:lstStyle>
          <a:p>
            <a:pPr lvl="0"/>
            <a:endParaRPr lang="en-US" dirty="0"/>
          </a:p>
        </p:txBody>
      </p:sp>
      <p:sp>
        <p:nvSpPr>
          <p:cNvPr id="3" name="Content Placeholder 7">
            <a:extLst>
              <a:ext uri="{FF2B5EF4-FFF2-40B4-BE49-F238E27FC236}">
                <a16:creationId xmlns:a16="http://schemas.microsoft.com/office/drawing/2014/main" id="{C3297D86-AFC7-45D4-BFE7-8A13199BA2B8}"/>
              </a:ext>
            </a:extLst>
          </p:cNvPr>
          <p:cNvSpPr>
            <a:spLocks noGrp="1"/>
          </p:cNvSpPr>
          <p:nvPr>
            <p:ph sz="quarter" idx="11"/>
          </p:nvPr>
        </p:nvSpPr>
        <p:spPr>
          <a:xfrm>
            <a:off x="0" y="1225926"/>
            <a:ext cx="12192000" cy="640080"/>
          </a:xfrm>
          <a:solidFill>
            <a:srgbClr val="658DCD">
              <a:alpha val="50196"/>
            </a:srgbClr>
          </a:solidFill>
        </p:spPr>
        <p:txBody>
          <a:bodyPr lIns="0" tIns="0" rIns="640080" bIns="0" anchor="ctr" anchorCtr="0">
            <a:noAutofit/>
          </a:bodyPr>
          <a:lstStyle>
            <a:lvl1pPr marL="0" indent="0" algn="r" rtl="1">
              <a:lnSpc>
                <a:spcPct val="100000"/>
              </a:lnSpc>
              <a:spcBef>
                <a:spcPts val="0"/>
              </a:spcBef>
              <a:buNone/>
              <a:defRPr sz="3600" b="1">
                <a:solidFill>
                  <a:schemeClr val="tx1">
                    <a:lumMod val="65000"/>
                    <a:lumOff val="35000"/>
                  </a:schemeClr>
                </a:solidFill>
              </a:defRPr>
            </a:lvl1pPr>
          </a:lstStyle>
          <a:p>
            <a:pPr lvl="0"/>
            <a:endParaRPr lang="en-US" dirty="0"/>
          </a:p>
        </p:txBody>
      </p:sp>
    </p:spTree>
    <p:custDataLst>
      <p:tags r:id="rId1"/>
    </p:custDataLst>
    <p:extLst>
      <p:ext uri="{BB962C8B-B14F-4D97-AF65-F5344CB8AC3E}">
        <p14:creationId xmlns:p14="http://schemas.microsoft.com/office/powerpoint/2010/main" val="19102096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5635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072089" y="62149"/>
            <a:ext cx="1068275" cy="630621"/>
          </a:xfrm>
          <a:prstGeom prst="rect">
            <a:avLst/>
          </a:prstGeom>
        </p:spPr>
      </p:pic>
    </p:spTree>
    <p:custDataLst>
      <p:tags r:id="rId1"/>
    </p:custDataLst>
    <p:extLst>
      <p:ext uri="{BB962C8B-B14F-4D97-AF65-F5344CB8AC3E}">
        <p14:creationId xmlns:p14="http://schemas.microsoft.com/office/powerpoint/2010/main" val="2829805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الاهداف المجالات">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4"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90000"/>
              </a:lnSpc>
              <a:spcBef>
                <a:spcPct val="0"/>
              </a:spcBef>
              <a:spcAft>
                <a:spcPts val="0"/>
              </a:spcAft>
              <a:buClrTx/>
              <a:buSzTx/>
              <a:buFontTx/>
              <a:buNone/>
              <a:tabLst/>
              <a:defRPr/>
            </a:pPr>
            <a:r>
              <a:rPr kumimoji="0" lang="ar-LB" sz="4800" b="1" i="0" u="none" strike="noStrike" kern="1200" cap="none" spc="0" normalizeH="0" baseline="0" noProof="0" dirty="0">
                <a:ln>
                  <a:noFill/>
                </a:ln>
                <a:solidFill>
                  <a:srgbClr val="44546A"/>
                </a:solidFill>
                <a:effectLst/>
                <a:uLnTx/>
                <a:uFillTx/>
                <a:latin typeface="Adobe Arabic"/>
                <a:ea typeface="+mj-ea"/>
                <a:cs typeface="Adobe Arabic"/>
              </a:rPr>
              <a:t>أهـــداف المحور</a:t>
            </a:r>
            <a:endParaRPr kumimoji="0" lang="en-US" sz="4800" b="1" i="0" u="none" strike="noStrike" kern="1200" cap="none" spc="0" normalizeH="0" baseline="0" noProof="0" dirty="0">
              <a:ln>
                <a:noFill/>
              </a:ln>
              <a:solidFill>
                <a:srgbClr val="44546A"/>
              </a:solidFill>
              <a:effectLst/>
              <a:uLnTx/>
              <a:uFillTx/>
              <a:latin typeface="Adobe Arabic"/>
              <a:ea typeface="+mj-ea"/>
              <a:cs typeface="Adobe Arabic"/>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3"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7"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3"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r" defTabSz="914400" rtl="1" eaLnBrk="1" fontAlgn="auto" latinLnBrk="0" hangingPunct="1">
              <a:lnSpc>
                <a:spcPct val="100000"/>
              </a:lnSpc>
              <a:spcBef>
                <a:spcPts val="0"/>
              </a:spcBef>
              <a:spcAft>
                <a:spcPts val="0"/>
              </a:spcAft>
              <a:buClr>
                <a:srgbClr val="5B9BD5">
                  <a:lumMod val="50000"/>
                </a:srgbClr>
              </a:buClr>
              <a:buSzPct val="90000"/>
              <a:buFont typeface="Wingdings" panose="05000000000000000000" pitchFamily="2" charset="2"/>
              <a:buNone/>
              <a:tabLst/>
              <a:defRPr/>
            </a:pPr>
            <a:endParaRPr kumimoji="0" lang="en-US" sz="2000" b="0" i="0" u="none" strike="noStrike" kern="1200" cap="none" spc="0" normalizeH="0" baseline="0" noProof="0" dirty="0">
              <a:ln>
                <a:noFill/>
              </a:ln>
              <a:solidFill>
                <a:prstClr val="black"/>
              </a:solidFill>
              <a:effectLst/>
              <a:uLnTx/>
              <a:uFillTx/>
              <a:latin typeface="Adobe Arabic"/>
              <a:ea typeface="+mn-ea"/>
              <a:cs typeface="Adobe Arabic"/>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3"/>
            <a:ext cx="2996363"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1" u="none" strike="noStrike" kern="1200" cap="none" spc="0" normalizeH="0" baseline="0" noProof="0" dirty="0">
              <a:ln>
                <a:noFill/>
              </a:ln>
              <a:solidFill>
                <a:prstClr val="black"/>
              </a:solidFill>
              <a:effectLst/>
              <a:uLnTx/>
              <a:uFillTx/>
              <a:latin typeface="Adobe Arabic"/>
              <a:ea typeface="+mn-ea"/>
              <a:cs typeface="Adobe Arabic"/>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000000"/>
              </a:solidFill>
              <a:effectLst/>
              <a:uLnTx/>
              <a:uFillTx/>
              <a:latin typeface="Arial Narrow" charset="0"/>
              <a:ea typeface="+mn-ea"/>
              <a:cs typeface="Adobe Arabic"/>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2"/>
            <a:ext cx="2996363"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r" defTabSz="914400" rtl="1" eaLnBrk="1" fontAlgn="auto" latinLnBrk="0" hangingPunct="1">
              <a:lnSpc>
                <a:spcPct val="100000"/>
              </a:lnSpc>
              <a:spcBef>
                <a:spcPts val="0"/>
              </a:spcBef>
              <a:spcAft>
                <a:spcPts val="0"/>
              </a:spcAft>
              <a:buClr>
                <a:srgbClr val="5B9BD5">
                  <a:lumMod val="50000"/>
                </a:srgbClr>
              </a:buClr>
              <a:buSzPct val="90000"/>
              <a:buFont typeface="Wingdings" panose="05000000000000000000" pitchFamily="2" charset="2"/>
              <a:buNone/>
              <a:tabLst/>
              <a:defRPr/>
            </a:pPr>
            <a:endParaRPr kumimoji="0" lang="en-US" sz="2000" b="0" i="0" u="none" strike="noStrike" kern="1200" cap="none" spc="0" normalizeH="0" baseline="0" noProof="0" dirty="0">
              <a:ln>
                <a:noFill/>
              </a:ln>
              <a:solidFill>
                <a:prstClr val="black"/>
              </a:solidFill>
              <a:effectLst/>
              <a:uLnTx/>
              <a:uFillTx/>
              <a:latin typeface="Adobe Arabic"/>
              <a:ea typeface="+mn-ea"/>
              <a:cs typeface="Adobe Arabic"/>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1"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61"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2"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3"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7"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30"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3"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21"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3"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6"/>
            <a:ext cx="2996363"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91"/>
            <a:ext cx="2996363"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pic>
        <p:nvPicPr>
          <p:cNvPr id="23" name="Picture 22">
            <a:extLst>
              <a:ext uri="{FF2B5EF4-FFF2-40B4-BE49-F238E27FC236}">
                <a16:creationId xmlns:a16="http://schemas.microsoft.com/office/drawing/2014/main" id="{EC823D8B-D423-4B7A-A0CE-4478BA38130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512699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المكتسبات السابقة">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182C7-8C8D-45AA-A838-2754D86137FE}"/>
              </a:ext>
            </a:extLst>
          </p:cNvPr>
          <p:cNvSpPr txBox="1">
            <a:spLocks/>
          </p:cNvSpPr>
          <p:nvPr userDrawn="1"/>
        </p:nvSpPr>
        <p:spPr>
          <a:xfrm>
            <a:off x="7476454" y="1099936"/>
            <a:ext cx="3776631"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90000"/>
              </a:lnSpc>
              <a:spcBef>
                <a:spcPct val="0"/>
              </a:spcBef>
              <a:spcAft>
                <a:spcPts val="0"/>
              </a:spcAft>
              <a:buClrTx/>
              <a:buSzTx/>
              <a:buFontTx/>
              <a:buNone/>
              <a:tabLst/>
              <a:defRPr/>
            </a:pPr>
            <a:endParaRPr kumimoji="0" lang="en-US" sz="4800" b="1" i="0" u="none" strike="noStrike" kern="1200" cap="none" spc="0" normalizeH="0" baseline="0" noProof="0" dirty="0">
              <a:ln>
                <a:noFill/>
              </a:ln>
              <a:solidFill>
                <a:srgbClr val="44546A"/>
              </a:solidFill>
              <a:effectLst/>
              <a:uLnTx/>
              <a:uFillTx/>
              <a:latin typeface="Adobe Arabic"/>
              <a:ea typeface="+mj-ea"/>
              <a:cs typeface="Adobe Arabic"/>
            </a:endParaRPr>
          </a:p>
        </p:txBody>
      </p:sp>
      <p:sp>
        <p:nvSpPr>
          <p:cNvPr id="3" name="Rectangle 2">
            <a:extLst>
              <a:ext uri="{FF2B5EF4-FFF2-40B4-BE49-F238E27FC236}">
                <a16:creationId xmlns:a16="http://schemas.microsoft.com/office/drawing/2014/main" id="{3CC2E65D-44E6-4139-BE32-D2303E0FA0D5}"/>
              </a:ext>
            </a:extLst>
          </p:cNvPr>
          <p:cNvSpPr>
            <a:spLocks noChangeArrowheads="1"/>
          </p:cNvSpPr>
          <p:nvPr userDrawn="1"/>
        </p:nvSpPr>
        <p:spPr bwMode="auto">
          <a:xfrm>
            <a:off x="4846643"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4" name="Rectangle 20">
            <a:extLst>
              <a:ext uri="{FF2B5EF4-FFF2-40B4-BE49-F238E27FC236}">
                <a16:creationId xmlns:a16="http://schemas.microsoft.com/office/drawing/2014/main" id="{7604597A-B774-4561-95F8-B314B24FD000}"/>
              </a:ext>
            </a:extLst>
          </p:cNvPr>
          <p:cNvSpPr>
            <a:spLocks noChangeArrowheads="1"/>
          </p:cNvSpPr>
          <p:nvPr userDrawn="1"/>
        </p:nvSpPr>
        <p:spPr bwMode="auto">
          <a:xfrm>
            <a:off x="8827558"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5" name="Rectangle 20">
            <a:extLst>
              <a:ext uri="{FF2B5EF4-FFF2-40B4-BE49-F238E27FC236}">
                <a16:creationId xmlns:a16="http://schemas.microsoft.com/office/drawing/2014/main" id="{B97AFAD2-5FD7-4F3B-9473-865D91CC5EB5}"/>
              </a:ext>
            </a:extLst>
          </p:cNvPr>
          <p:cNvSpPr>
            <a:spLocks noChangeArrowheads="1"/>
          </p:cNvSpPr>
          <p:nvPr userDrawn="1"/>
        </p:nvSpPr>
        <p:spPr bwMode="auto">
          <a:xfrm>
            <a:off x="865727" y="2224494"/>
            <a:ext cx="1686708" cy="330862"/>
          </a:xfrm>
          <a:prstGeom prst="rect">
            <a:avLst/>
          </a:prstGeom>
          <a:solidFill>
            <a:schemeClr val="accent3">
              <a:lumMod val="75000"/>
            </a:schemeClr>
          </a:solidFill>
          <a:ln w="9525">
            <a:solidFill>
              <a:schemeClr val="accent3">
                <a:lumMod val="75000"/>
              </a:schemeClr>
            </a:solidFill>
            <a:miter lim="800000"/>
            <a:headEnd/>
            <a:tailEnd/>
          </a:ln>
          <a:effectLst>
            <a:outerShdw blurRad="63500" dist="38099" dir="2700000" algn="ctr" rotWithShape="0">
              <a:schemeClr val="tx1">
                <a:alpha val="74998"/>
              </a:schemeClr>
            </a:outerShdw>
          </a:effectLst>
        </p:spPr>
        <p:txBody>
          <a:bodyPr wrap="none" anchor="ctr"/>
          <a:lstStyle/>
          <a:p>
            <a:pPr marL="0" marR="0" lvl="0" indent="0" algn="ctr" defTabSz="914400" rtl="1"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6" name="Rectangle 16">
            <a:extLst>
              <a:ext uri="{FF2B5EF4-FFF2-40B4-BE49-F238E27FC236}">
                <a16:creationId xmlns:a16="http://schemas.microsoft.com/office/drawing/2014/main" id="{BF8B8E32-B95E-48C7-989C-FD063DEE7852}"/>
              </a:ext>
            </a:extLst>
          </p:cNvPr>
          <p:cNvSpPr>
            <a:spLocks noChangeArrowheads="1"/>
          </p:cNvSpPr>
          <p:nvPr userDrawn="1"/>
        </p:nvSpPr>
        <p:spPr bwMode="gray">
          <a:xfrm>
            <a:off x="210899" y="2755609"/>
            <a:ext cx="2996363" cy="2900852"/>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r" defTabSz="914400" rtl="1" eaLnBrk="1" fontAlgn="auto" latinLnBrk="0" hangingPunct="1">
              <a:lnSpc>
                <a:spcPct val="100000"/>
              </a:lnSpc>
              <a:spcBef>
                <a:spcPts val="0"/>
              </a:spcBef>
              <a:spcAft>
                <a:spcPts val="0"/>
              </a:spcAft>
              <a:buClr>
                <a:srgbClr val="5B9BD5">
                  <a:lumMod val="50000"/>
                </a:srgbClr>
              </a:buClr>
              <a:buSzPct val="90000"/>
              <a:buFont typeface="Wingdings" panose="05000000000000000000" pitchFamily="2" charset="2"/>
              <a:buNone/>
              <a:tabLst/>
              <a:defRPr/>
            </a:pPr>
            <a:endParaRPr kumimoji="0" lang="en-US" sz="2000" b="0" i="0" u="none" strike="noStrike" kern="1200" cap="none" spc="0" normalizeH="0" baseline="0" noProof="0" dirty="0">
              <a:ln>
                <a:noFill/>
              </a:ln>
              <a:solidFill>
                <a:prstClr val="black"/>
              </a:solidFill>
              <a:effectLst/>
              <a:uLnTx/>
              <a:uFillTx/>
              <a:latin typeface="Adobe Arabic"/>
              <a:ea typeface="+mn-ea"/>
              <a:cs typeface="Adobe Arabic"/>
            </a:endParaRPr>
          </a:p>
        </p:txBody>
      </p:sp>
      <p:sp>
        <p:nvSpPr>
          <p:cNvPr id="7" name="Rectangle 16">
            <a:extLst>
              <a:ext uri="{FF2B5EF4-FFF2-40B4-BE49-F238E27FC236}">
                <a16:creationId xmlns:a16="http://schemas.microsoft.com/office/drawing/2014/main" id="{59FF3EAB-A82A-48F1-9E21-E24BEA283330}"/>
              </a:ext>
            </a:extLst>
          </p:cNvPr>
          <p:cNvSpPr>
            <a:spLocks noChangeArrowheads="1"/>
          </p:cNvSpPr>
          <p:nvPr userDrawn="1"/>
        </p:nvSpPr>
        <p:spPr bwMode="gray">
          <a:xfrm>
            <a:off x="4191815" y="2795893"/>
            <a:ext cx="2996363"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1" u="none" strike="noStrike" kern="1200" cap="none" spc="0" normalizeH="0" baseline="0" noProof="0" dirty="0">
              <a:ln>
                <a:noFill/>
              </a:ln>
              <a:solidFill>
                <a:prstClr val="black"/>
              </a:solidFill>
              <a:effectLst/>
              <a:uLnTx/>
              <a:uFillTx/>
              <a:latin typeface="Adobe Arabic"/>
              <a:ea typeface="+mn-ea"/>
              <a:cs typeface="Adobe Arabic"/>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srgbClr val="000000"/>
              </a:solidFill>
              <a:effectLst/>
              <a:uLnTx/>
              <a:uFillTx/>
              <a:latin typeface="Arial Narrow" charset="0"/>
              <a:ea typeface="+mn-ea"/>
              <a:cs typeface="Adobe Arabic"/>
            </a:endParaRPr>
          </a:p>
        </p:txBody>
      </p:sp>
      <p:sp>
        <p:nvSpPr>
          <p:cNvPr id="8" name="Rectangle 16">
            <a:extLst>
              <a:ext uri="{FF2B5EF4-FFF2-40B4-BE49-F238E27FC236}">
                <a16:creationId xmlns:a16="http://schemas.microsoft.com/office/drawing/2014/main" id="{857F27A5-37DB-4377-AE85-8CF64AFB6996}"/>
              </a:ext>
            </a:extLst>
          </p:cNvPr>
          <p:cNvSpPr>
            <a:spLocks noChangeArrowheads="1"/>
          </p:cNvSpPr>
          <p:nvPr userDrawn="1"/>
        </p:nvSpPr>
        <p:spPr bwMode="gray">
          <a:xfrm>
            <a:off x="8172731" y="2795892"/>
            <a:ext cx="2996363" cy="2860573"/>
          </a:xfrm>
          <a:prstGeom prst="rect">
            <a:avLst/>
          </a:prstGeom>
          <a:solidFill>
            <a:schemeClr val="bg1"/>
          </a:solidFill>
          <a:ln w="9525">
            <a:solidFill>
              <a:schemeClr val="tx1"/>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r" defTabSz="914400" rtl="1" eaLnBrk="1" fontAlgn="auto" latinLnBrk="0" hangingPunct="1">
              <a:lnSpc>
                <a:spcPct val="100000"/>
              </a:lnSpc>
              <a:spcBef>
                <a:spcPts val="0"/>
              </a:spcBef>
              <a:spcAft>
                <a:spcPts val="0"/>
              </a:spcAft>
              <a:buClr>
                <a:srgbClr val="5B9BD5">
                  <a:lumMod val="50000"/>
                </a:srgbClr>
              </a:buClr>
              <a:buSzPct val="90000"/>
              <a:buFont typeface="Wingdings" panose="05000000000000000000" pitchFamily="2" charset="2"/>
              <a:buNone/>
              <a:tabLst/>
              <a:defRPr/>
            </a:pPr>
            <a:endParaRPr kumimoji="0" lang="en-US" sz="2000" b="0" i="0" u="none" strike="noStrike" kern="1200" cap="none" spc="0" normalizeH="0" baseline="0" noProof="0" dirty="0">
              <a:ln>
                <a:noFill/>
              </a:ln>
              <a:solidFill>
                <a:prstClr val="black"/>
              </a:solidFill>
              <a:effectLst/>
              <a:uLnTx/>
              <a:uFillTx/>
              <a:latin typeface="Adobe Arabic"/>
              <a:ea typeface="+mn-ea"/>
              <a:cs typeface="Adobe Arabic"/>
            </a:endParaRPr>
          </a:p>
        </p:txBody>
      </p:sp>
      <p:sp>
        <p:nvSpPr>
          <p:cNvPr id="9" name="Oval 8">
            <a:extLst>
              <a:ext uri="{FF2B5EF4-FFF2-40B4-BE49-F238E27FC236}">
                <a16:creationId xmlns:a16="http://schemas.microsoft.com/office/drawing/2014/main" id="{3853667C-7E56-40CE-AF6C-CFF4A7C59D2B}"/>
              </a:ext>
            </a:extLst>
          </p:cNvPr>
          <p:cNvSpPr/>
          <p:nvPr userDrawn="1"/>
        </p:nvSpPr>
        <p:spPr>
          <a:xfrm>
            <a:off x="10287001"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10" name="Oval 9">
            <a:extLst>
              <a:ext uri="{FF2B5EF4-FFF2-40B4-BE49-F238E27FC236}">
                <a16:creationId xmlns:a16="http://schemas.microsoft.com/office/drawing/2014/main" id="{7E003B90-0BD6-4970-9199-BC421AB9A478}"/>
              </a:ext>
            </a:extLst>
          </p:cNvPr>
          <p:cNvSpPr/>
          <p:nvPr userDrawn="1"/>
        </p:nvSpPr>
        <p:spPr>
          <a:xfrm>
            <a:off x="6351661" y="2041446"/>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11" name="Oval 10">
            <a:extLst>
              <a:ext uri="{FF2B5EF4-FFF2-40B4-BE49-F238E27FC236}">
                <a16:creationId xmlns:a16="http://schemas.microsoft.com/office/drawing/2014/main" id="{BC6F92CB-0574-45E7-BAD8-486969388B40}"/>
              </a:ext>
            </a:extLst>
          </p:cNvPr>
          <p:cNvSpPr/>
          <p:nvPr userDrawn="1"/>
        </p:nvSpPr>
        <p:spPr>
          <a:xfrm>
            <a:off x="2438802" y="2071607"/>
            <a:ext cx="399383" cy="330862"/>
          </a:xfrm>
          <a:prstGeom prst="ellipse">
            <a:avLst/>
          </a:prstGeom>
          <a:solidFill>
            <a:srgbClr val="C00000"/>
          </a:solidFill>
          <a:ln>
            <a:solidFill>
              <a:srgbClr val="9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prstClr val="white"/>
              </a:solidFill>
              <a:effectLst/>
              <a:uLnTx/>
              <a:uFillTx/>
              <a:latin typeface="Adobe Arabic"/>
              <a:ea typeface="+mn-ea"/>
              <a:cs typeface="Adobe Arabic"/>
            </a:endParaRPr>
          </a:p>
        </p:txBody>
      </p:sp>
      <p:sp>
        <p:nvSpPr>
          <p:cNvPr id="28" name="Text Placeholder 27">
            <a:extLst>
              <a:ext uri="{FF2B5EF4-FFF2-40B4-BE49-F238E27FC236}">
                <a16:creationId xmlns:a16="http://schemas.microsoft.com/office/drawing/2014/main" id="{258EF5EE-E3CA-4738-8775-E28BF128538A}"/>
              </a:ext>
            </a:extLst>
          </p:cNvPr>
          <p:cNvSpPr>
            <a:spLocks noGrp="1"/>
          </p:cNvSpPr>
          <p:nvPr>
            <p:ph type="body" sz="quarter" idx="10" hasCustomPrompt="1"/>
          </p:nvPr>
        </p:nvSpPr>
        <p:spPr>
          <a:xfrm>
            <a:off x="4846643" y="2193131"/>
            <a:ext cx="1686708" cy="390968"/>
          </a:xfrm>
          <a:ln>
            <a:noFill/>
          </a:ln>
        </p:spPr>
        <p:txBody>
          <a:bodyPr anchor="ctr"/>
          <a:lstStyle>
            <a:lvl1pPr algn="ctr" rtl="1">
              <a:buNone/>
              <a:defRPr sz="2400">
                <a:solidFill>
                  <a:schemeClr val="tx1"/>
                </a:solidFill>
              </a:defRPr>
            </a:lvl1pPr>
            <a:lvl2pPr algn="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29" name="Text Placeholder 27">
            <a:extLst>
              <a:ext uri="{FF2B5EF4-FFF2-40B4-BE49-F238E27FC236}">
                <a16:creationId xmlns:a16="http://schemas.microsoft.com/office/drawing/2014/main" id="{9F268043-91CB-4900-96E7-891FA06BC583}"/>
              </a:ext>
            </a:extLst>
          </p:cNvPr>
          <p:cNvSpPr>
            <a:spLocks noGrp="1"/>
          </p:cNvSpPr>
          <p:nvPr>
            <p:ph type="body" sz="quarter" idx="11" hasCustomPrompt="1"/>
          </p:nvPr>
        </p:nvSpPr>
        <p:spPr>
          <a:xfrm>
            <a:off x="865727"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lvl="1"/>
            <a:r>
              <a:rPr lang="ar-LB" dirty="0"/>
              <a:t>أكتب هنا</a:t>
            </a:r>
            <a:endParaRPr lang="en-US" dirty="0"/>
          </a:p>
        </p:txBody>
      </p:sp>
      <p:sp>
        <p:nvSpPr>
          <p:cNvPr id="30" name="Text Placeholder 27">
            <a:extLst>
              <a:ext uri="{FF2B5EF4-FFF2-40B4-BE49-F238E27FC236}">
                <a16:creationId xmlns:a16="http://schemas.microsoft.com/office/drawing/2014/main" id="{ED7D0906-4F28-4ACB-B84A-A44BA2D6FDF4}"/>
              </a:ext>
            </a:extLst>
          </p:cNvPr>
          <p:cNvSpPr>
            <a:spLocks noGrp="1"/>
          </p:cNvSpPr>
          <p:nvPr>
            <p:ph type="body" sz="quarter" idx="12" hasCustomPrompt="1"/>
          </p:nvPr>
        </p:nvSpPr>
        <p:spPr>
          <a:xfrm>
            <a:off x="8836430" y="2208853"/>
            <a:ext cx="1686708" cy="390968"/>
          </a:xfrm>
          <a:ln>
            <a:noFill/>
          </a:ln>
        </p:spPr>
        <p:txBody>
          <a:bodyPr anchor="ctr"/>
          <a:lstStyle>
            <a:lvl1pPr algn="ctr" rtl="1">
              <a:buNone/>
              <a:defRPr sz="2400">
                <a:solidFill>
                  <a:schemeClr val="tx1"/>
                </a:solidFill>
              </a:defRPr>
            </a:lvl1pPr>
            <a:lvl2pPr algn="ctr" rtl="1">
              <a:buNone/>
              <a:defRPr lang="en-US" sz="2400" b="1" kern="1200" dirty="0">
                <a:solidFill>
                  <a:schemeClr val="bg1"/>
                </a:solidFill>
                <a:latin typeface="Adobe Arabic" panose="02040503050201090203" pitchFamily="18" charset="-78"/>
                <a:ea typeface="+mn-ea"/>
                <a:cs typeface="Adobe Arabic" panose="02040503050201090203" pitchFamily="18" charset="-78"/>
              </a:defRPr>
            </a:lvl2pPr>
            <a:lvl3pPr algn="ctr" rtl="1">
              <a:buNone/>
              <a:defRPr sz="2400">
                <a:solidFill>
                  <a:schemeClr val="tx1"/>
                </a:solidFill>
              </a:defRPr>
            </a:lvl3pPr>
            <a:lvl4pPr algn="ctr" rtl="1">
              <a:buNone/>
              <a:defRPr sz="2400">
                <a:solidFill>
                  <a:schemeClr val="tx1"/>
                </a:solidFill>
              </a:defRPr>
            </a:lvl4pPr>
            <a:lvl5pPr algn="ctr" rtl="1">
              <a:buNone/>
              <a:defRPr sz="2400">
                <a:solidFill>
                  <a:schemeClr val="tx1"/>
                </a:solidFill>
              </a:defRPr>
            </a:lvl5pPr>
          </a:lstStyle>
          <a:p>
            <a:pPr marL="685800" lvl="1" indent="-228600" algn="r" defTabSz="914400" rtl="1" eaLnBrk="1" latinLnBrk="0" hangingPunct="1">
              <a:lnSpc>
                <a:spcPct val="90000"/>
              </a:lnSpc>
              <a:spcBef>
                <a:spcPts val="500"/>
              </a:spcBef>
              <a:buFont typeface="Arial" panose="020B0604020202020204" pitchFamily="34" charset="0"/>
              <a:buNone/>
            </a:pPr>
            <a:r>
              <a:rPr lang="ar-LB" dirty="0"/>
              <a:t>أكتب هنا</a:t>
            </a:r>
            <a:endParaRPr lang="en-US" dirty="0"/>
          </a:p>
        </p:txBody>
      </p:sp>
      <p:sp>
        <p:nvSpPr>
          <p:cNvPr id="33" name="Text Placeholder 32">
            <a:extLst>
              <a:ext uri="{FF2B5EF4-FFF2-40B4-BE49-F238E27FC236}">
                <a16:creationId xmlns:a16="http://schemas.microsoft.com/office/drawing/2014/main" id="{5C6E00A3-68F4-49DA-B313-E8D0C2594D47}"/>
              </a:ext>
            </a:extLst>
          </p:cNvPr>
          <p:cNvSpPr>
            <a:spLocks noGrp="1"/>
          </p:cNvSpPr>
          <p:nvPr>
            <p:ph type="body" sz="quarter" idx="14" hasCustomPrompt="1"/>
          </p:nvPr>
        </p:nvSpPr>
        <p:spPr>
          <a:xfrm>
            <a:off x="2488893" y="2075192"/>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5" name="Text Placeholder 32">
            <a:extLst>
              <a:ext uri="{FF2B5EF4-FFF2-40B4-BE49-F238E27FC236}">
                <a16:creationId xmlns:a16="http://schemas.microsoft.com/office/drawing/2014/main" id="{7E8AC596-5808-4CB2-A4F9-BE6440BB24C0}"/>
              </a:ext>
            </a:extLst>
          </p:cNvPr>
          <p:cNvSpPr>
            <a:spLocks noGrp="1"/>
          </p:cNvSpPr>
          <p:nvPr>
            <p:ph type="body" sz="quarter" idx="15" hasCustomPrompt="1"/>
          </p:nvPr>
        </p:nvSpPr>
        <p:spPr>
          <a:xfrm>
            <a:off x="6402607"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36" name="Text Placeholder 32">
            <a:extLst>
              <a:ext uri="{FF2B5EF4-FFF2-40B4-BE49-F238E27FC236}">
                <a16:creationId xmlns:a16="http://schemas.microsoft.com/office/drawing/2014/main" id="{31B34E38-686C-49EA-B964-63CA40D6595D}"/>
              </a:ext>
            </a:extLst>
          </p:cNvPr>
          <p:cNvSpPr>
            <a:spLocks noGrp="1"/>
          </p:cNvSpPr>
          <p:nvPr>
            <p:ph type="body" sz="quarter" idx="16" hasCustomPrompt="1"/>
          </p:nvPr>
        </p:nvSpPr>
        <p:spPr>
          <a:xfrm>
            <a:off x="10360321" y="2053577"/>
            <a:ext cx="299201" cy="306600"/>
          </a:xfrm>
        </p:spPr>
        <p:txBody>
          <a:bodyPr anchor="ctr"/>
          <a:lstStyle>
            <a:lvl1pPr algn="ctr">
              <a:buNone/>
              <a:defRPr sz="2400">
                <a:solidFill>
                  <a:schemeClr val="bg1"/>
                </a:solidFill>
              </a:defRPr>
            </a:lvl1pPr>
          </a:lstStyle>
          <a:p>
            <a:pPr lvl="0"/>
            <a:r>
              <a:rPr lang="ar-LB" dirty="0"/>
              <a:t>1</a:t>
            </a:r>
            <a:endParaRPr lang="en-US" dirty="0"/>
          </a:p>
        </p:txBody>
      </p:sp>
      <p:sp>
        <p:nvSpPr>
          <p:cNvPr id="45" name="Text Placeholder 44">
            <a:extLst>
              <a:ext uri="{FF2B5EF4-FFF2-40B4-BE49-F238E27FC236}">
                <a16:creationId xmlns:a16="http://schemas.microsoft.com/office/drawing/2014/main" id="{D312DAB1-2A86-4ABE-B7D6-622C613BAA3C}"/>
              </a:ext>
            </a:extLst>
          </p:cNvPr>
          <p:cNvSpPr>
            <a:spLocks noGrp="1"/>
          </p:cNvSpPr>
          <p:nvPr>
            <p:ph type="body" sz="quarter" idx="17" hasCustomPrompt="1"/>
          </p:nvPr>
        </p:nvSpPr>
        <p:spPr>
          <a:xfrm>
            <a:off x="8172731" y="2840355"/>
            <a:ext cx="2996363" cy="2816106"/>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46" name="Text Placeholder 44">
            <a:extLst>
              <a:ext uri="{FF2B5EF4-FFF2-40B4-BE49-F238E27FC236}">
                <a16:creationId xmlns:a16="http://schemas.microsoft.com/office/drawing/2014/main" id="{C7236FA7-14D1-4FE9-9890-296D2BB2A9E5}"/>
              </a:ext>
            </a:extLst>
          </p:cNvPr>
          <p:cNvSpPr>
            <a:spLocks noGrp="1"/>
          </p:cNvSpPr>
          <p:nvPr>
            <p:ph type="body" sz="quarter" idx="18" hasCustomPrompt="1"/>
          </p:nvPr>
        </p:nvSpPr>
        <p:spPr>
          <a:xfrm>
            <a:off x="4191815" y="2824636"/>
            <a:ext cx="2996363" cy="2831827"/>
          </a:xfrm>
        </p:spPr>
        <p:txBody>
          <a:bodyPr anchor="ctr"/>
          <a:lstStyle>
            <a:lvl1pPr algn="r" rtl="1">
              <a:buClr>
                <a:srgbClr val="44546A"/>
              </a:buClr>
              <a:buFont typeface="Wingdings" panose="05000000000000000000" pitchFamily="2" charset="2"/>
              <a:buChar char="§"/>
              <a:defRPr sz="2000"/>
            </a:lvl1pPr>
          </a:lstStyle>
          <a:p>
            <a:pPr lvl="0"/>
            <a:r>
              <a:rPr lang="ar-LB" dirty="0"/>
              <a:t>أكتب هنا</a:t>
            </a:r>
            <a:endParaRPr lang="en-US" dirty="0"/>
          </a:p>
        </p:txBody>
      </p:sp>
      <p:sp>
        <p:nvSpPr>
          <p:cNvPr id="51" name="Text Placeholder 50">
            <a:extLst>
              <a:ext uri="{FF2B5EF4-FFF2-40B4-BE49-F238E27FC236}">
                <a16:creationId xmlns:a16="http://schemas.microsoft.com/office/drawing/2014/main" id="{1CB3C5E0-E3DB-415D-81FE-1986BE34CB8C}"/>
              </a:ext>
            </a:extLst>
          </p:cNvPr>
          <p:cNvSpPr>
            <a:spLocks noGrp="1"/>
          </p:cNvSpPr>
          <p:nvPr>
            <p:ph type="body" sz="quarter" idx="19" hasCustomPrompt="1"/>
          </p:nvPr>
        </p:nvSpPr>
        <p:spPr>
          <a:xfrm>
            <a:off x="210899" y="2795891"/>
            <a:ext cx="2996363" cy="2860571"/>
          </a:xfrm>
        </p:spPr>
        <p:txBody>
          <a:bodyPr anchor="ctr"/>
          <a:lstStyle>
            <a:lvl1pPr algn="r" rtl="1">
              <a:buClr>
                <a:srgbClr val="002060"/>
              </a:buClr>
              <a:buFont typeface="Wingdings" panose="05000000000000000000" pitchFamily="2" charset="2"/>
              <a:buChar char="§"/>
              <a:defRPr sz="2000"/>
            </a:lvl1pPr>
            <a:lvl2pPr>
              <a:buNone/>
              <a:defRPr/>
            </a:lvl2pPr>
          </a:lstStyle>
          <a:p>
            <a:pPr lvl="0"/>
            <a:r>
              <a:rPr lang="ar-LB" dirty="0"/>
              <a:t>أكتب هنا</a:t>
            </a:r>
            <a:endParaRPr lang="en-US" dirty="0"/>
          </a:p>
        </p:txBody>
      </p:sp>
      <p:sp>
        <p:nvSpPr>
          <p:cNvPr id="23" name="Title 1">
            <a:extLst>
              <a:ext uri="{FF2B5EF4-FFF2-40B4-BE49-F238E27FC236}">
                <a16:creationId xmlns:a16="http://schemas.microsoft.com/office/drawing/2014/main" id="{86EAC8CE-AF4C-477D-A47D-BBB2CC722453}"/>
              </a:ext>
            </a:extLst>
          </p:cNvPr>
          <p:cNvSpPr txBox="1">
            <a:spLocks/>
          </p:cNvSpPr>
          <p:nvPr userDrawn="1"/>
        </p:nvSpPr>
        <p:spPr>
          <a:xfrm>
            <a:off x="6533351" y="1150736"/>
            <a:ext cx="4719733" cy="703596"/>
          </a:xfrm>
          <a:prstGeom prst="rect">
            <a:avLst/>
          </a:prstGeom>
          <a:ln w="19050">
            <a:solidFill>
              <a:schemeClr val="bg1"/>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1" eaLnBrk="1" fontAlgn="auto" latinLnBrk="0" hangingPunct="1">
              <a:lnSpc>
                <a:spcPct val="90000"/>
              </a:lnSpc>
              <a:spcBef>
                <a:spcPct val="0"/>
              </a:spcBef>
              <a:spcAft>
                <a:spcPts val="0"/>
              </a:spcAft>
              <a:buClrTx/>
              <a:buSzTx/>
              <a:buFontTx/>
              <a:buNone/>
              <a:tabLst/>
              <a:defRPr/>
            </a:pPr>
            <a:r>
              <a:rPr kumimoji="0" lang="ar-LB" sz="4400" b="1" i="0" u="none" strike="noStrike" kern="1200" cap="all" spc="100" normalizeH="0" baseline="0" noProof="0" dirty="0">
                <a:ln>
                  <a:noFill/>
                </a:ln>
                <a:solidFill>
                  <a:srgbClr val="5B9BD5">
                    <a:lumMod val="50000"/>
                  </a:srgbClr>
                </a:solidFill>
                <a:effectLst/>
                <a:uLnTx/>
                <a:uFillTx/>
                <a:latin typeface="Adobe Arabic"/>
                <a:ea typeface="+mj-ea"/>
                <a:cs typeface="Adobe Arabic"/>
              </a:rPr>
              <a:t>المكتسبات السابقة للمحور</a:t>
            </a:r>
            <a:endParaRPr kumimoji="0" lang="en-US" sz="4400" b="1" i="0" u="none" strike="noStrike" kern="1200" cap="all" spc="100" normalizeH="0" baseline="0" noProof="0" dirty="0">
              <a:ln>
                <a:noFill/>
              </a:ln>
              <a:solidFill>
                <a:srgbClr val="5B9BD5">
                  <a:lumMod val="50000"/>
                </a:srgbClr>
              </a:solidFill>
              <a:effectLst/>
              <a:uLnTx/>
              <a:uFillTx/>
              <a:latin typeface="Adobe Arabic"/>
              <a:ea typeface="+mj-ea"/>
              <a:cs typeface="Adobe Arabic"/>
            </a:endParaRPr>
          </a:p>
        </p:txBody>
      </p:sp>
      <p:pic>
        <p:nvPicPr>
          <p:cNvPr id="24" name="Picture 23">
            <a:extLst>
              <a:ext uri="{FF2B5EF4-FFF2-40B4-BE49-F238E27FC236}">
                <a16:creationId xmlns:a16="http://schemas.microsoft.com/office/drawing/2014/main" id="{BF826032-4812-4BE3-8375-B37F5C43BAD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a:stretch/>
        </p:blipFill>
        <p:spPr>
          <a:xfrm>
            <a:off x="10789328" y="-5771"/>
            <a:ext cx="1402672" cy="1069759"/>
          </a:xfrm>
          <a:prstGeom prst="rect">
            <a:avLst/>
          </a:prstGeom>
        </p:spPr>
      </p:pic>
    </p:spTree>
    <p:custDataLst>
      <p:tags r:id="rId1"/>
    </p:custDataLst>
    <p:extLst>
      <p:ext uri="{BB962C8B-B14F-4D97-AF65-F5344CB8AC3E}">
        <p14:creationId xmlns:p14="http://schemas.microsoft.com/office/powerpoint/2010/main" val="4170329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449F3C-3202-4A21-A9C6-75A38177D388}"/>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84401"/>
          <a:stretch/>
        </p:blipFill>
        <p:spPr>
          <a:xfrm>
            <a:off x="5415" y="5788242"/>
            <a:ext cx="12181172" cy="1069759"/>
          </a:xfrm>
          <a:prstGeom prst="rect">
            <a:avLst/>
          </a:prstGeom>
        </p:spPr>
      </p:pic>
    </p:spTree>
    <p:custDataLst>
      <p:tags r:id="rId1"/>
    </p:custDataLst>
    <p:extLst>
      <p:ext uri="{BB962C8B-B14F-4D97-AF65-F5344CB8AC3E}">
        <p14:creationId xmlns:p14="http://schemas.microsoft.com/office/powerpoint/2010/main" val="3648751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dirty="0"/>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2C4D15-71B1-4028-B46F-4EE71232F863}" type="datetimeFigureOut">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9E340D-D49F-4060-B830-48E207260F1E}" type="slidenum">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Tree>
    <p:extLst>
      <p:ext uri="{BB962C8B-B14F-4D97-AF65-F5344CB8AC3E}">
        <p14:creationId xmlns:p14="http://schemas.microsoft.com/office/powerpoint/2010/main" val="723676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2C4D15-71B1-4028-B46F-4EE71232F863}" type="datetimeFigureOut">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9E340D-D49F-4060-B830-48E207260F1E}" type="slidenum">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Tree>
    <p:extLst>
      <p:ext uri="{BB962C8B-B14F-4D97-AF65-F5344CB8AC3E}">
        <p14:creationId xmlns:p14="http://schemas.microsoft.com/office/powerpoint/2010/main" val="2642926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D2C4D15-71B1-4028-B46F-4EE71232F863}" type="datetimeFigureOut">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09E340D-D49F-4060-B830-48E207260F1E}" type="slidenum">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Tree>
    <p:extLst>
      <p:ext uri="{BB962C8B-B14F-4D97-AF65-F5344CB8AC3E}">
        <p14:creationId xmlns:p14="http://schemas.microsoft.com/office/powerpoint/2010/main" val="3818536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38494"/>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D2C4D15-71B1-4028-B46F-4EE71232F863}" type="datetimeFigureOut">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l" defTabSz="914400" rtl="0" eaLnBrk="1" fontAlgn="auto" latinLnBrk="0" hangingPunct="1">
                <a:lnSpc>
                  <a:spcPct val="100000"/>
                </a:lnSpc>
                <a:spcBef>
                  <a:spcPts val="0"/>
                </a:spcBef>
                <a:spcAft>
                  <a:spcPts val="0"/>
                </a:spcAft>
                <a:buClrTx/>
                <a:buSzTx/>
                <a:buFontTx/>
                <a:buNone/>
                <a:tabLst/>
                <a:defRPr/>
              </a:pPr>
              <a:t>2/27/2022</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09E340D-D49F-4060-B830-48E207260F1E}" type="slidenum">
              <a:rPr kumimoji="0" lang="en-US" sz="1200" b="0" i="0" u="none" strike="noStrike" kern="1200" cap="none" spc="0" normalizeH="0" baseline="0" noProof="0" smtClean="0">
                <a:ln>
                  <a:noFill/>
                </a:ln>
                <a:solidFill>
                  <a:prstClr val="black">
                    <a:tint val="75000"/>
                  </a:prstClr>
                </a:solidFill>
                <a:effectLst/>
                <a:uLnTx/>
                <a:uFillTx/>
                <a:latin typeface="Adobe Arabic"/>
                <a:ea typeface="+mn-ea"/>
                <a:cs typeface="Adobe Arabic"/>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Adobe Arabic"/>
              <a:ea typeface="+mn-ea"/>
              <a:cs typeface="Adobe Arabic"/>
            </a:endParaRPr>
          </a:p>
        </p:txBody>
      </p:sp>
    </p:spTree>
    <p:custDataLst>
      <p:tags r:id="rId23"/>
    </p:custDataLst>
    <p:extLst>
      <p:ext uri="{BB962C8B-B14F-4D97-AF65-F5344CB8AC3E}">
        <p14:creationId xmlns:p14="http://schemas.microsoft.com/office/powerpoint/2010/main" val="4005471368"/>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 id="2147483699" r:id="rId19"/>
    <p:sldLayoutId id="2147483700" r:id="rId20"/>
    <p:sldLayoutId id="2147483701"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5.svg"/><Relationship Id="rId2" Type="http://schemas.openxmlformats.org/officeDocument/2006/relationships/slideLayout" Target="../slideLayouts/slideLayout3.xml"/><Relationship Id="rId1" Type="http://schemas.openxmlformats.org/officeDocument/2006/relationships/tags" Target="../tags/tag18.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15.svg"/><Relationship Id="rId2" Type="http://schemas.openxmlformats.org/officeDocument/2006/relationships/slideLayout" Target="../slideLayouts/slideLayout3.xml"/><Relationship Id="rId1" Type="http://schemas.openxmlformats.org/officeDocument/2006/relationships/tags" Target="../tags/tag19.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20.xml"/><Relationship Id="rId5" Type="http://schemas.openxmlformats.org/officeDocument/2006/relationships/image" Target="../media/image11.sv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1.xml"/><Relationship Id="rId1" Type="http://schemas.openxmlformats.org/officeDocument/2006/relationships/tags" Target="../tags/tag25.xml"/><Relationship Id="rId5" Type="http://schemas.openxmlformats.org/officeDocument/2006/relationships/image" Target="../media/image17.png"/><Relationship Id="rId4" Type="http://schemas.openxmlformats.org/officeDocument/2006/relationships/image" Target="../media/image16.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0.xml"/><Relationship Id="rId5" Type="http://schemas.openxmlformats.org/officeDocument/2006/relationships/image" Target="../media/image3.sv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1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0.xml"/><Relationship Id="rId1" Type="http://schemas.openxmlformats.org/officeDocument/2006/relationships/tags" Target="../tags/tag1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14.xml"/><Relationship Id="rId5" Type="http://schemas.openxmlformats.org/officeDocument/2006/relationships/image" Target="../media/image7.sv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15.xml"/><Relationship Id="rId5" Type="http://schemas.openxmlformats.org/officeDocument/2006/relationships/image" Target="../media/image9.jpeg"/><Relationship Id="rId4" Type="http://schemas.openxmlformats.org/officeDocument/2006/relationships/image" Target="../media/image8.emf"/></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16.xml"/><Relationship Id="rId5" Type="http://schemas.openxmlformats.org/officeDocument/2006/relationships/image" Target="../media/image11.sv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15.svg"/><Relationship Id="rId2" Type="http://schemas.openxmlformats.org/officeDocument/2006/relationships/slideLayout" Target="../slideLayouts/slideLayout3.xml"/><Relationship Id="rId1" Type="http://schemas.openxmlformats.org/officeDocument/2006/relationships/tags" Target="../tags/tag17.xml"/><Relationship Id="rId6" Type="http://schemas.openxmlformats.org/officeDocument/2006/relationships/image" Target="../media/image14.png"/><Relationship Id="rId5" Type="http://schemas.openxmlformats.org/officeDocument/2006/relationships/image" Target="../media/image13.sv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7104F44-91C5-4D40-96E0-2E3B145DBD34}"/>
              </a:ext>
            </a:extLst>
          </p:cNvPr>
          <p:cNvSpPr txBox="1">
            <a:spLocks/>
          </p:cNvSpPr>
          <p:nvPr/>
        </p:nvSpPr>
        <p:spPr>
          <a:xfrm>
            <a:off x="2" y="1863725"/>
            <a:ext cx="12192000" cy="2413000"/>
          </a:xfrm>
          <a:prstGeom prst="rect">
            <a:avLst/>
          </a:prstGeom>
          <a:solidFill>
            <a:srgbClr val="4472C4">
              <a:lumMod val="40000"/>
              <a:lumOff val="60000"/>
            </a:srgbClr>
          </a:solidFill>
          <a:ln>
            <a:solidFill>
              <a:srgbClr val="4472C4">
                <a:lumMod val="40000"/>
                <a:lumOff val="60000"/>
              </a:srgbClr>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ar-LB" sz="8800" b="1" i="0" u="none" strike="noStrike" kern="1200" cap="none" spc="0" normalizeH="0" baseline="0" noProof="0" dirty="0">
                <a:ln>
                  <a:noFill/>
                </a:ln>
                <a:solidFill>
                  <a:sysClr val="windowText" lastClr="000000">
                    <a:lumMod val="65000"/>
                    <a:lumOff val="35000"/>
                  </a:sysClr>
                </a:solidFill>
                <a:effectLst/>
                <a:uLnTx/>
                <a:uFillTx/>
                <a:latin typeface="Adobe Arabic"/>
                <a:ea typeface="+mj-ea"/>
                <a:cs typeface="Adobe Arabic"/>
              </a:rPr>
              <a:t>عاقِبَةُ الطَّمَعِ</a:t>
            </a:r>
            <a:endParaRPr kumimoji="0" lang="en-US" sz="8800" b="1" i="0" u="none" strike="noStrike" kern="1200" cap="none" spc="0" normalizeH="0" baseline="0" noProof="0" dirty="0">
              <a:ln>
                <a:noFill/>
              </a:ln>
              <a:solidFill>
                <a:sysClr val="windowText" lastClr="000000">
                  <a:lumMod val="65000"/>
                  <a:lumOff val="35000"/>
                </a:sysClr>
              </a:solidFill>
              <a:effectLst/>
              <a:uLnTx/>
              <a:uFillTx/>
              <a:latin typeface="Adobe Arabic"/>
              <a:ea typeface="+mj-ea"/>
              <a:cs typeface="Adobe Arabic"/>
            </a:endParaRPr>
          </a:p>
        </p:txBody>
      </p:sp>
    </p:spTree>
    <p:extLst>
      <p:ext uri="{BB962C8B-B14F-4D97-AF65-F5344CB8AC3E}">
        <p14:creationId xmlns:p14="http://schemas.microsoft.com/office/powerpoint/2010/main" val="4165086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38429D4-B44A-4B94-93C2-8620B0D69B14}"/>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sp>
        <p:nvSpPr>
          <p:cNvPr id="8" name="Rectangle 7">
            <a:extLst>
              <a:ext uri="{FF2B5EF4-FFF2-40B4-BE49-F238E27FC236}">
                <a16:creationId xmlns:a16="http://schemas.microsoft.com/office/drawing/2014/main" id="{5BC7FBB0-0FF9-4055-884C-5AD2077B5562}"/>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6B572F3-440B-45BD-8226-00CEE8541DCB}"/>
              </a:ext>
            </a:extLst>
          </p:cNvPr>
          <p:cNvSpPr txBox="1"/>
          <p:nvPr/>
        </p:nvSpPr>
        <p:spPr>
          <a:xfrm>
            <a:off x="6283570" y="670714"/>
            <a:ext cx="5351587" cy="803754"/>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prstClr val="black">
                    <a:lumMod val="65000"/>
                    <a:lumOff val="35000"/>
                  </a:prstClr>
                </a:solidFill>
                <a:latin typeface="Adobe Arabic"/>
                <a:cs typeface="Adobe Arabic"/>
              </a:rPr>
              <a:t> أَيْنَ حَصَلَتْ أَحْداثُ الْقِصَّةِ؟</a:t>
            </a:r>
          </a:p>
        </p:txBody>
      </p:sp>
      <p:sp>
        <p:nvSpPr>
          <p:cNvPr id="10" name="ans1">
            <a:extLst>
              <a:ext uri="{FF2B5EF4-FFF2-40B4-BE49-F238E27FC236}">
                <a16:creationId xmlns:a16="http://schemas.microsoft.com/office/drawing/2014/main" id="{DD8F2E18-E46B-49C4-AC48-FA096F4D6505}"/>
              </a:ext>
            </a:extLst>
          </p:cNvPr>
          <p:cNvSpPr txBox="1"/>
          <p:nvPr/>
        </p:nvSpPr>
        <p:spPr>
          <a:xfrm>
            <a:off x="4818186" y="1981200"/>
            <a:ext cx="7373814" cy="604781"/>
          </a:xfrm>
          <a:prstGeom prst="rect">
            <a:avLst/>
          </a:prstGeom>
          <a:noFill/>
          <a:ln w="19050">
            <a:noFill/>
          </a:ln>
        </p:spPr>
        <p:txBody>
          <a:bodyPr wrap="square">
            <a:spAutoFit/>
          </a:bodyPr>
          <a:lstStyle/>
          <a:p>
            <a:pPr marL="914400"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حَصَلَتْ أَحْداثُ القِصَّةِ قُرْبَ الْمَدِينةِ.</a:t>
            </a:r>
          </a:p>
        </p:txBody>
      </p:sp>
      <p:sp>
        <p:nvSpPr>
          <p:cNvPr id="11" name="ans2">
            <a:extLst>
              <a:ext uri="{FF2B5EF4-FFF2-40B4-BE49-F238E27FC236}">
                <a16:creationId xmlns:a16="http://schemas.microsoft.com/office/drawing/2014/main" id="{18EEECC1-A056-42E5-97C5-E01B2245078B}"/>
              </a:ext>
            </a:extLst>
          </p:cNvPr>
          <p:cNvSpPr txBox="1"/>
          <p:nvPr/>
        </p:nvSpPr>
        <p:spPr>
          <a:xfrm>
            <a:off x="4818186" y="3107255"/>
            <a:ext cx="7373814" cy="604781"/>
          </a:xfrm>
          <a:prstGeom prst="rect">
            <a:avLst/>
          </a:prstGeom>
          <a:noFill/>
          <a:ln w="19050">
            <a:noFill/>
          </a:ln>
        </p:spPr>
        <p:txBody>
          <a:bodyPr wrap="square">
            <a:spAutoFit/>
          </a:bodyPr>
          <a:lstStyle/>
          <a:p>
            <a:pPr marL="914400"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حَصَلَتْ أَحْداثُ الْقِصَّةِ دَاخِلَ الْمَغارَةِ.</a:t>
            </a:r>
          </a:p>
        </p:txBody>
      </p:sp>
      <p:sp>
        <p:nvSpPr>
          <p:cNvPr id="13" name="ans3">
            <a:extLst>
              <a:ext uri="{FF2B5EF4-FFF2-40B4-BE49-F238E27FC236}">
                <a16:creationId xmlns:a16="http://schemas.microsoft.com/office/drawing/2014/main" id="{64E231AA-B722-4AF0-BDB3-D23CBE5F29BE}"/>
              </a:ext>
            </a:extLst>
          </p:cNvPr>
          <p:cNvSpPr txBox="1"/>
          <p:nvPr/>
        </p:nvSpPr>
        <p:spPr>
          <a:xfrm>
            <a:off x="4818186" y="4233310"/>
            <a:ext cx="7373814" cy="604781"/>
          </a:xfrm>
          <a:prstGeom prst="rect">
            <a:avLst/>
          </a:prstGeom>
          <a:noFill/>
          <a:ln w="19050">
            <a:noFill/>
          </a:ln>
        </p:spPr>
        <p:txBody>
          <a:bodyPr wrap="square">
            <a:spAutoFit/>
          </a:bodyPr>
          <a:lstStyle/>
          <a:p>
            <a:pPr marL="914400"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حَصَلَتْ أَحْداثُ الْقِصَّةِ في الْوادِي.</a:t>
            </a:r>
          </a:p>
        </p:txBody>
      </p:sp>
      <p:sp>
        <p:nvSpPr>
          <p:cNvPr id="15" name="ans4">
            <a:extLst>
              <a:ext uri="{FF2B5EF4-FFF2-40B4-BE49-F238E27FC236}">
                <a16:creationId xmlns:a16="http://schemas.microsoft.com/office/drawing/2014/main" id="{188D1EDD-37AC-47A1-8503-EC27D34B7393}"/>
              </a:ext>
            </a:extLst>
          </p:cNvPr>
          <p:cNvSpPr txBox="1"/>
          <p:nvPr/>
        </p:nvSpPr>
        <p:spPr>
          <a:xfrm>
            <a:off x="4818186" y="5359365"/>
            <a:ext cx="7373814" cy="604781"/>
          </a:xfrm>
          <a:prstGeom prst="rect">
            <a:avLst/>
          </a:prstGeom>
          <a:noFill/>
          <a:ln w="19050">
            <a:noFill/>
          </a:ln>
        </p:spPr>
        <p:txBody>
          <a:bodyPr wrap="square">
            <a:spAutoFit/>
          </a:bodyPr>
          <a:lstStyle/>
          <a:p>
            <a:pPr marL="914400"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حَصَلَتْ أَحْداثُ الْقِصَّةِ في الْقَرْيَةِ.</a:t>
            </a:r>
          </a:p>
        </p:txBody>
      </p:sp>
      <p:pic>
        <p:nvPicPr>
          <p:cNvPr id="16" name="true">
            <a:extLst>
              <a:ext uri="{FF2B5EF4-FFF2-40B4-BE49-F238E27FC236}">
                <a16:creationId xmlns:a16="http://schemas.microsoft.com/office/drawing/2014/main" id="{2EC3F768-D4B4-44B8-8B97-D1C094D23658}"/>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38640" y="3102545"/>
            <a:ext cx="529811" cy="491280"/>
          </a:xfrm>
          <a:prstGeom prst="rect">
            <a:avLst/>
          </a:prstGeom>
        </p:spPr>
      </p:pic>
      <p:pic>
        <p:nvPicPr>
          <p:cNvPr id="17" name="x2">
            <a:extLst>
              <a:ext uri="{FF2B5EF4-FFF2-40B4-BE49-F238E27FC236}">
                <a16:creationId xmlns:a16="http://schemas.microsoft.com/office/drawing/2014/main" id="{4FDDC888-C1D3-463E-B550-C1946868824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23309" y="2084732"/>
            <a:ext cx="438641" cy="516108"/>
          </a:xfrm>
          <a:prstGeom prst="rect">
            <a:avLst/>
          </a:prstGeom>
        </p:spPr>
      </p:pic>
      <p:pic>
        <p:nvPicPr>
          <p:cNvPr id="18" name="x2">
            <a:extLst>
              <a:ext uri="{FF2B5EF4-FFF2-40B4-BE49-F238E27FC236}">
                <a16:creationId xmlns:a16="http://schemas.microsoft.com/office/drawing/2014/main" id="{D8C1EC19-67DE-4955-8BDB-EBA16DCA807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23309" y="4365372"/>
            <a:ext cx="438641" cy="516108"/>
          </a:xfrm>
          <a:prstGeom prst="rect">
            <a:avLst/>
          </a:prstGeom>
        </p:spPr>
      </p:pic>
      <p:pic>
        <p:nvPicPr>
          <p:cNvPr id="19" name="x2">
            <a:extLst>
              <a:ext uri="{FF2B5EF4-FFF2-40B4-BE49-F238E27FC236}">
                <a16:creationId xmlns:a16="http://schemas.microsoft.com/office/drawing/2014/main" id="{642B4398-D094-4B75-A7FD-FB1FCD53ADB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23309" y="5502286"/>
            <a:ext cx="438641" cy="516108"/>
          </a:xfrm>
          <a:prstGeom prst="rect">
            <a:avLst/>
          </a:prstGeom>
        </p:spPr>
      </p:pic>
    </p:spTree>
    <p:custDataLst>
      <p:tags r:id="rId1"/>
    </p:custDataLst>
    <p:extLst>
      <p:ext uri="{BB962C8B-B14F-4D97-AF65-F5344CB8AC3E}">
        <p14:creationId xmlns:p14="http://schemas.microsoft.com/office/powerpoint/2010/main" val="3032842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0"/>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4" restart="whenNotActive" fill="hold" evtFilter="cancelBubble" nodeType="interactiveSeq">
                <p:stCondLst>
                  <p:cond evt="onClick" delay="0">
                    <p:tgtEl>
                      <p:spTgt spid="11"/>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500" fill="hold"/>
                                        <p:tgtEl>
                                          <p:spTgt spid="11"/>
                                        </p:tgtEl>
                                        <p:attrNameLst>
                                          <p:attrName>style.color</p:attrName>
                                        </p:attrNameLst>
                                      </p:cBhvr>
                                      <p:to>
                                        <a:srgbClr val="00B050"/>
                                      </p:to>
                                    </p:animClr>
                                  </p:childTnLst>
                                </p:cTn>
                              </p:par>
                            </p:childTnLst>
                          </p:cTn>
                        </p:par>
                      </p:childTnLst>
                    </p:cTn>
                  </p:par>
                </p:childTnLst>
              </p:cTn>
              <p:nextCondLst>
                <p:cond evt="onClick" delay="0">
                  <p:tgtEl>
                    <p:spTgt spid="11"/>
                  </p:tgtEl>
                </p:cond>
              </p:nextCondLst>
            </p:seq>
            <p:seq concurrent="1" nextAc="seek">
              <p:cTn id="31" restart="whenNotActive" fill="hold" evtFilter="cancelBubble" nodeType="interactiveSeq">
                <p:stCondLst>
                  <p:cond evt="onClick" delay="0">
                    <p:tgtEl>
                      <p:spTgt spid="13"/>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6" restart="whenNotActive" fill="hold" evtFilter="cancelBubble" nodeType="interactiveSeq">
                <p:stCondLst>
                  <p:cond evt="onClick" delay="0">
                    <p:tgtEl>
                      <p:spTgt spid="15"/>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10" grpId="0"/>
      <p:bldP spid="11" grpId="0"/>
      <p:bldP spid="11" grpId="1"/>
      <p:bldP spid="13"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325C910-724F-4599-872C-BD8B92129D1A}"/>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0687515-8BA6-4572-B341-68E334CF40EC}"/>
              </a:ext>
            </a:extLst>
          </p:cNvPr>
          <p:cNvSpPr txBox="1"/>
          <p:nvPr/>
        </p:nvSpPr>
        <p:spPr>
          <a:xfrm>
            <a:off x="6283570" y="670714"/>
            <a:ext cx="5351587" cy="803754"/>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prstClr val="black">
                    <a:lumMod val="65000"/>
                    <a:lumOff val="35000"/>
                  </a:prstClr>
                </a:solidFill>
                <a:latin typeface="Adobe Arabic"/>
                <a:cs typeface="Adobe Arabic"/>
              </a:rPr>
              <a:t>مَتَى دَخَلَ عادِلٌ الْمَغارَةَ؟</a:t>
            </a:r>
          </a:p>
        </p:txBody>
      </p:sp>
      <p:sp>
        <p:nvSpPr>
          <p:cNvPr id="14" name="ans4">
            <a:extLst>
              <a:ext uri="{FF2B5EF4-FFF2-40B4-BE49-F238E27FC236}">
                <a16:creationId xmlns:a16="http://schemas.microsoft.com/office/drawing/2014/main" id="{D82208D8-5857-4749-BC4C-7B8CCFE739C6}"/>
              </a:ext>
            </a:extLst>
          </p:cNvPr>
          <p:cNvSpPr txBox="1"/>
          <p:nvPr/>
        </p:nvSpPr>
        <p:spPr>
          <a:xfrm>
            <a:off x="4386804" y="5375743"/>
            <a:ext cx="7778186" cy="604781"/>
          </a:xfrm>
          <a:prstGeom prst="rect">
            <a:avLst/>
          </a:prstGeom>
          <a:noFill/>
          <a:ln w="19050">
            <a:noFill/>
          </a:ln>
        </p:spPr>
        <p:txBody>
          <a:bodyPr wrap="square">
            <a:spAutoFit/>
          </a:bodyPr>
          <a:lstStyle/>
          <a:p>
            <a:pPr marL="914400"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دَخَلَ عادِلٌ الْمَغارَةَ قَبْلَ الدَّقَّةِ الْأَخيرَةِ.</a:t>
            </a:r>
          </a:p>
        </p:txBody>
      </p:sp>
      <p:sp>
        <p:nvSpPr>
          <p:cNvPr id="12" name="ans3">
            <a:extLst>
              <a:ext uri="{FF2B5EF4-FFF2-40B4-BE49-F238E27FC236}">
                <a16:creationId xmlns:a16="http://schemas.microsoft.com/office/drawing/2014/main" id="{64E1E1F7-3F5C-4FF3-8C62-AA97C3588669}"/>
              </a:ext>
            </a:extLst>
          </p:cNvPr>
          <p:cNvSpPr txBox="1"/>
          <p:nvPr/>
        </p:nvSpPr>
        <p:spPr>
          <a:xfrm>
            <a:off x="4386804" y="4237116"/>
            <a:ext cx="7778186" cy="604781"/>
          </a:xfrm>
          <a:prstGeom prst="rect">
            <a:avLst/>
          </a:prstGeom>
          <a:noFill/>
          <a:ln w="19050">
            <a:noFill/>
          </a:ln>
        </p:spPr>
        <p:txBody>
          <a:bodyPr wrap="square">
            <a:spAutoFit/>
          </a:bodyPr>
          <a:lstStyle/>
          <a:p>
            <a:pPr marL="914400"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دَخَلَ عادِلٌ الْمَغارَةَ عِنْدَ مُنْتَصَفِ اللَّيْلِ.</a:t>
            </a:r>
          </a:p>
        </p:txBody>
      </p:sp>
      <p:sp>
        <p:nvSpPr>
          <p:cNvPr id="10" name="ans2">
            <a:extLst>
              <a:ext uri="{FF2B5EF4-FFF2-40B4-BE49-F238E27FC236}">
                <a16:creationId xmlns:a16="http://schemas.microsoft.com/office/drawing/2014/main" id="{973FDF95-2787-40DE-B1EF-22877C7C7BA4}"/>
              </a:ext>
            </a:extLst>
          </p:cNvPr>
          <p:cNvSpPr txBox="1"/>
          <p:nvPr/>
        </p:nvSpPr>
        <p:spPr>
          <a:xfrm>
            <a:off x="4386804" y="3098490"/>
            <a:ext cx="7778186" cy="604781"/>
          </a:xfrm>
          <a:prstGeom prst="rect">
            <a:avLst/>
          </a:prstGeom>
          <a:noFill/>
          <a:ln w="19050">
            <a:noFill/>
          </a:ln>
        </p:spPr>
        <p:txBody>
          <a:bodyPr wrap="square">
            <a:spAutoFit/>
          </a:bodyPr>
          <a:lstStyle/>
          <a:p>
            <a:pPr marL="914400"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دَخَلَ عادِلٌ الْمَغارَةَ في اللَّحْظَةِ الْحاسِمَةِ.</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9" name="ans1">
            <a:extLst>
              <a:ext uri="{FF2B5EF4-FFF2-40B4-BE49-F238E27FC236}">
                <a16:creationId xmlns:a16="http://schemas.microsoft.com/office/drawing/2014/main" id="{FEFD6BD2-3306-4667-A021-99927D7780FA}"/>
              </a:ext>
            </a:extLst>
          </p:cNvPr>
          <p:cNvSpPr txBox="1"/>
          <p:nvPr/>
        </p:nvSpPr>
        <p:spPr>
          <a:xfrm>
            <a:off x="4386804" y="1959864"/>
            <a:ext cx="7778186" cy="604781"/>
          </a:xfrm>
          <a:prstGeom prst="rect">
            <a:avLst/>
          </a:prstGeom>
          <a:noFill/>
          <a:ln w="19050">
            <a:noFill/>
          </a:ln>
        </p:spPr>
        <p:txBody>
          <a:bodyPr wrap="square">
            <a:spAutoFit/>
          </a:bodyPr>
          <a:lstStyle/>
          <a:p>
            <a:pPr marL="914400"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دَخَلَ عادِلٌ الْمَغارَةَ ذاتَ يَوْمٍ.</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pic>
        <p:nvPicPr>
          <p:cNvPr id="13" name="true">
            <a:extLst>
              <a:ext uri="{FF2B5EF4-FFF2-40B4-BE49-F238E27FC236}">
                <a16:creationId xmlns:a16="http://schemas.microsoft.com/office/drawing/2014/main" id="{38E6930B-52BE-4921-9B56-10EC311DF90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23309" y="4237116"/>
            <a:ext cx="529811" cy="491280"/>
          </a:xfrm>
          <a:prstGeom prst="rect">
            <a:avLst/>
          </a:prstGeom>
        </p:spPr>
      </p:pic>
      <p:pic>
        <p:nvPicPr>
          <p:cNvPr id="15" name="x2">
            <a:extLst>
              <a:ext uri="{FF2B5EF4-FFF2-40B4-BE49-F238E27FC236}">
                <a16:creationId xmlns:a16="http://schemas.microsoft.com/office/drawing/2014/main" id="{6AF11D10-43CA-4D9B-BC49-2D6345D2E00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23309" y="2084732"/>
            <a:ext cx="438641" cy="516108"/>
          </a:xfrm>
          <a:prstGeom prst="rect">
            <a:avLst/>
          </a:prstGeom>
        </p:spPr>
      </p:pic>
      <p:pic>
        <p:nvPicPr>
          <p:cNvPr id="16" name="x2">
            <a:extLst>
              <a:ext uri="{FF2B5EF4-FFF2-40B4-BE49-F238E27FC236}">
                <a16:creationId xmlns:a16="http://schemas.microsoft.com/office/drawing/2014/main" id="{F5EA18FA-E313-4151-80B0-7F977BA999B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23309" y="3212099"/>
            <a:ext cx="438641" cy="516108"/>
          </a:xfrm>
          <a:prstGeom prst="rect">
            <a:avLst/>
          </a:prstGeom>
        </p:spPr>
      </p:pic>
      <p:pic>
        <p:nvPicPr>
          <p:cNvPr id="17" name="x2">
            <a:extLst>
              <a:ext uri="{FF2B5EF4-FFF2-40B4-BE49-F238E27FC236}">
                <a16:creationId xmlns:a16="http://schemas.microsoft.com/office/drawing/2014/main" id="{69E013FD-4CF6-43FA-9E6A-D615F948A50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23309" y="5502286"/>
            <a:ext cx="438641" cy="516108"/>
          </a:xfrm>
          <a:prstGeom prst="rect">
            <a:avLst/>
          </a:prstGeom>
        </p:spPr>
      </p:pic>
    </p:spTree>
    <p:custDataLst>
      <p:tags r:id="rId1"/>
    </p:custDataLst>
    <p:extLst>
      <p:ext uri="{BB962C8B-B14F-4D97-AF65-F5344CB8AC3E}">
        <p14:creationId xmlns:p14="http://schemas.microsoft.com/office/powerpoint/2010/main" val="695642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9"/>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24" restart="whenNotActive" fill="hold" evtFilter="cancelBubble" nodeType="interactiveSeq">
                <p:stCondLst>
                  <p:cond evt="onClick" delay="0">
                    <p:tgtEl>
                      <p:spTgt spid="10"/>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9" restart="whenNotActive" fill="hold" evtFilter="cancelBubble" nodeType="interactiveSeq">
                <p:stCondLst>
                  <p:cond evt="onClick" delay="0">
                    <p:tgtEl>
                      <p:spTgt spid="12"/>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3"/>
                                        </p:tgtEl>
                                        <p:attrNameLst>
                                          <p:attrName>style.visibility</p:attrName>
                                        </p:attrNameLst>
                                      </p:cBhvr>
                                      <p:to>
                                        <p:strVal val="visible"/>
                                      </p:to>
                                    </p:set>
                                  </p:childTnLst>
                                </p:cTn>
                              </p:par>
                              <p:par>
                                <p:cTn id="34" presetID="3" presetClass="emph" presetSubtype="2" fill="hold" grpId="1" nodeType="withEffect">
                                  <p:stCondLst>
                                    <p:cond delay="0"/>
                                  </p:stCondLst>
                                  <p:childTnLst>
                                    <p:animClr clrSpc="rgb" dir="cw">
                                      <p:cBhvr override="childStyle">
                                        <p:cTn id="35" dur="500" fill="hold"/>
                                        <p:tgtEl>
                                          <p:spTgt spid="12"/>
                                        </p:tgtEl>
                                        <p:attrNameLst>
                                          <p:attrName>style.color</p:attrName>
                                        </p:attrNameLst>
                                      </p:cBhvr>
                                      <p:to>
                                        <a:srgbClr val="00B050"/>
                                      </p:to>
                                    </p:animClr>
                                  </p:childTnLst>
                                </p:cTn>
                              </p:par>
                            </p:childTnLst>
                          </p:cTn>
                        </p:par>
                      </p:childTnLst>
                    </p:cTn>
                  </p:par>
                </p:childTnLst>
              </p:cTn>
              <p:nextCondLst>
                <p:cond evt="onClick" delay="0">
                  <p:tgtEl>
                    <p:spTgt spid="12"/>
                  </p:tgtEl>
                </p:cond>
              </p:nextCondLst>
            </p:seq>
            <p:seq concurrent="1" nextAc="seek">
              <p:cTn id="36" restart="whenNotActive" fill="hold" evtFilter="cancelBubble" nodeType="interactiveSeq">
                <p:stCondLst>
                  <p:cond evt="onClick" delay="0">
                    <p:tgtEl>
                      <p:spTgt spid="14"/>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childTnLst>
        </p:cTn>
      </p:par>
    </p:tnLst>
    <p:bldLst>
      <p:bldP spid="14" grpId="0"/>
      <p:bldP spid="12" grpId="0"/>
      <p:bldP spid="12" grpId="1"/>
      <p:bldP spid="10"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D5C280D-4D2A-48F7-9ABF-BD850CC66DB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82716" y="2061309"/>
            <a:ext cx="4226568" cy="3905250"/>
          </a:xfrm>
          <a:prstGeom prst="rect">
            <a:avLst/>
          </a:prstGeom>
        </p:spPr>
      </p:pic>
      <p:sp>
        <p:nvSpPr>
          <p:cNvPr id="6" name="Rectangle 5">
            <a:extLst>
              <a:ext uri="{FF2B5EF4-FFF2-40B4-BE49-F238E27FC236}">
                <a16:creationId xmlns:a16="http://schemas.microsoft.com/office/drawing/2014/main" id="{47F1436E-532F-4A2A-B0E4-4B6C4863E293}"/>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AC47B09-8274-4620-BD64-760DB209C7A1}"/>
              </a:ext>
            </a:extLst>
          </p:cNvPr>
          <p:cNvSpPr txBox="1"/>
          <p:nvPr/>
        </p:nvSpPr>
        <p:spPr>
          <a:xfrm>
            <a:off x="7228550" y="653602"/>
            <a:ext cx="4453498" cy="803754"/>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prstClr val="black">
                    <a:lumMod val="65000"/>
                    <a:lumOff val="35000"/>
                  </a:prstClr>
                </a:solidFill>
                <a:latin typeface="Adobe Arabic"/>
                <a:cs typeface="Adobe Arabic"/>
              </a:rPr>
              <a:t>أُصْغي إِلى النَّصِّ لِلْمَرَّةِ الثّانِيَةِ:</a:t>
            </a:r>
          </a:p>
        </p:txBody>
      </p:sp>
    </p:spTree>
    <p:custDataLst>
      <p:tags r:id="rId1"/>
    </p:custDataLst>
    <p:extLst>
      <p:ext uri="{BB962C8B-B14F-4D97-AF65-F5344CB8AC3E}">
        <p14:creationId xmlns:p14="http://schemas.microsoft.com/office/powerpoint/2010/main" val="13912918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17600" y="2967334"/>
            <a:ext cx="10276113" cy="2516073"/>
          </a:xfrm>
          <a:prstGeom prst="rect">
            <a:avLst/>
          </a:prstGeom>
        </p:spPr>
        <p:txBody>
          <a:bodyPr wrap="square">
            <a:spAutoFit/>
          </a:bodyPr>
          <a:lstStyle/>
          <a:p>
            <a:pPr marL="0" marR="0" lvl="0" indent="0" algn="just" defTabSz="914400" rtl="1" eaLnBrk="1" fontAlgn="auto" latinLnBrk="0" hangingPunct="1">
              <a:lnSpc>
                <a:spcPct val="150000"/>
              </a:lnSpc>
              <a:spcBef>
                <a:spcPts val="0"/>
              </a:spcBef>
              <a:spcAft>
                <a:spcPts val="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a:ea typeface="+mn-ea"/>
                <a:cs typeface="Adobe Arabic"/>
              </a:rPr>
              <a:t>عِنْدَ مُنْتَصَفِ ..........، سَمِعَ عادِلٌ أُولى دَقَّاتِ السّاعَةِ، ثُمَّ ............ سَلاسِلُ الْحَدِيدِ، وَأزَاحَتِ ......... فَانْدَفَعَ عادِلٌ كَالسَّهْمِ داخِلَ.............عَبَّأَ كِيسَهُ مِنْ أَكْوَامِ............الّتي أَمَامَهُ، ثُمَّ بَهَرَهُ ........... أَكْداسِ ...........، فَقَفَزَ إليها.</a:t>
            </a:r>
          </a:p>
        </p:txBody>
      </p:sp>
      <p:sp>
        <p:nvSpPr>
          <p:cNvPr id="16" name="Rectangle 15">
            <a:extLst>
              <a:ext uri="{FF2B5EF4-FFF2-40B4-BE49-F238E27FC236}">
                <a16:creationId xmlns:a16="http://schemas.microsoft.com/office/drawing/2014/main" id="{46C26FF6-01C1-47BD-892D-A69FA6504130}"/>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FDA9D8E7-04E9-40FA-B33B-45FA1D888D12}"/>
              </a:ext>
            </a:extLst>
          </p:cNvPr>
          <p:cNvSpPr txBox="1"/>
          <p:nvPr/>
        </p:nvSpPr>
        <p:spPr>
          <a:xfrm>
            <a:off x="3128963" y="653602"/>
            <a:ext cx="8553085" cy="803754"/>
          </a:xfrm>
          <a:prstGeom prst="rect">
            <a:avLst/>
          </a:prstGeom>
          <a:ln w="19050">
            <a:noFill/>
          </a:ln>
        </p:spPr>
        <p:txBody>
          <a:bodyPr vert="horz" wrap="square" lIns="91440" tIns="45720" rIns="91440" bIns="45720" rtlCol="0" anchor="ctr">
            <a:normAutofit fontScale="90000"/>
          </a:bodyPr>
          <a:lstStyle/>
          <a:p>
            <a:pPr lvl="0" algn="r" rtl="1">
              <a:defRPr/>
            </a:pPr>
            <a:r>
              <a:rPr lang="ar-LB" sz="3600" b="1" dirty="0">
                <a:solidFill>
                  <a:prstClr val="black">
                    <a:lumMod val="65000"/>
                    <a:lumOff val="35000"/>
                  </a:prstClr>
                </a:solidFill>
                <a:latin typeface="Adobe Arabic"/>
                <a:cs typeface="Adobe Arabic"/>
              </a:rPr>
              <a:t>أَكْتُبُ الكَلِمَةَ الْمُناسِبَةَ مَكانَ النّقاطِ</a:t>
            </a:r>
            <a:r>
              <a:rPr lang="ar-LB" sz="3600" b="1" cap="all" spc="100" dirty="0">
                <a:solidFill>
                  <a:prstClr val="black">
                    <a:lumMod val="65000"/>
                    <a:lumOff val="35000"/>
                  </a:prstClr>
                </a:solidFill>
                <a:latin typeface="Adobe Arabic" panose="02040503050201020203" pitchFamily="18" charset="-78"/>
                <a:cs typeface="Adobe Arabic" panose="02040503050201020203" pitchFamily="18" charset="-78"/>
              </a:rPr>
              <a:t> حَسْبَ وُرودِها في النَّصِّ الْمَسْموعِ</a:t>
            </a:r>
            <a:r>
              <a:rPr lang="ar-LB" sz="3600" b="1" dirty="0">
                <a:solidFill>
                  <a:prstClr val="black">
                    <a:lumMod val="65000"/>
                    <a:lumOff val="35000"/>
                  </a:prstClr>
                </a:solidFill>
                <a:latin typeface="Adobe Arabic"/>
                <a:cs typeface="Adobe Arabic"/>
              </a:rPr>
              <a:t>:</a:t>
            </a:r>
          </a:p>
        </p:txBody>
      </p:sp>
      <p:sp>
        <p:nvSpPr>
          <p:cNvPr id="2" name="TextBox 1">
            <a:extLst>
              <a:ext uri="{FF2B5EF4-FFF2-40B4-BE49-F238E27FC236}">
                <a16:creationId xmlns:a16="http://schemas.microsoft.com/office/drawing/2014/main" id="{1B3ECDFD-006A-481F-A70F-2D0AB58ECF3E}"/>
              </a:ext>
            </a:extLst>
          </p:cNvPr>
          <p:cNvSpPr txBox="1"/>
          <p:nvPr/>
        </p:nvSpPr>
        <p:spPr>
          <a:xfrm>
            <a:off x="10298108" y="1632524"/>
            <a:ext cx="914400" cy="914400"/>
          </a:xfrm>
          <a:prstGeom prst="rect">
            <a:avLst/>
          </a:prstGeom>
          <a:noFill/>
          <a:ln w="19050">
            <a:noFill/>
          </a:ln>
        </p:spPr>
        <p:txBody>
          <a:bodyPr vert="horz" wrap="none" lIns="91440" tIns="45720" rIns="91440" bIns="45720" rtlCol="0" anchor="ctr">
            <a:normAutofit fontScale="97500"/>
          </a:bodyPr>
          <a:lstStyle/>
          <a:p>
            <a:pPr algn="ctr" rtl="1"/>
            <a:r>
              <a:rPr lang="ar-LB" sz="3600" dirty="0">
                <a:solidFill>
                  <a:schemeClr val="tx1">
                    <a:lumMod val="65000"/>
                    <a:lumOff val="35000"/>
                  </a:schemeClr>
                </a:solidFill>
                <a:latin typeface="Adobe Arabic"/>
                <a:cs typeface="Adobe Arabic"/>
              </a:rPr>
              <a:t>الذَّهَبِ</a:t>
            </a:r>
            <a:endParaRPr lang="en-US" sz="3600" dirty="0">
              <a:solidFill>
                <a:schemeClr val="tx1">
                  <a:lumMod val="65000"/>
                  <a:lumOff val="35000"/>
                </a:schemeClr>
              </a:solidFill>
              <a:latin typeface="Adobe Arabic"/>
              <a:cs typeface="Adobe Arabic"/>
            </a:endParaRPr>
          </a:p>
        </p:txBody>
      </p:sp>
      <p:sp>
        <p:nvSpPr>
          <p:cNvPr id="19" name="TextBox 18">
            <a:extLst>
              <a:ext uri="{FF2B5EF4-FFF2-40B4-BE49-F238E27FC236}">
                <a16:creationId xmlns:a16="http://schemas.microsoft.com/office/drawing/2014/main" id="{B1688D10-0F26-4FBF-AD02-CD96A5FEABC9}"/>
              </a:ext>
            </a:extLst>
          </p:cNvPr>
          <p:cNvSpPr txBox="1"/>
          <p:nvPr/>
        </p:nvSpPr>
        <p:spPr>
          <a:xfrm>
            <a:off x="8900948" y="1632524"/>
            <a:ext cx="914400" cy="914400"/>
          </a:xfrm>
          <a:prstGeom prst="rect">
            <a:avLst/>
          </a:prstGeom>
          <a:noFill/>
          <a:ln w="19050">
            <a:noFill/>
          </a:ln>
        </p:spPr>
        <p:txBody>
          <a:bodyPr vert="horz" wrap="none" lIns="91440" tIns="45720" rIns="91440" bIns="45720" rtlCol="0" anchor="ctr">
            <a:normAutofit fontScale="97500"/>
          </a:bodyPr>
          <a:lstStyle/>
          <a:p>
            <a:pPr algn="ctr" rtl="1"/>
            <a:r>
              <a:rPr lang="ar-LB" sz="3600" dirty="0">
                <a:solidFill>
                  <a:schemeClr val="tx1">
                    <a:lumMod val="65000"/>
                    <a:lumOff val="35000"/>
                  </a:schemeClr>
                </a:solidFill>
                <a:latin typeface="Adobe Arabic"/>
                <a:cs typeface="Adobe Arabic"/>
              </a:rPr>
              <a:t>صَرَّتْ</a:t>
            </a:r>
            <a:endParaRPr lang="en-US" sz="3600" dirty="0">
              <a:solidFill>
                <a:schemeClr val="tx1">
                  <a:lumMod val="65000"/>
                  <a:lumOff val="35000"/>
                </a:schemeClr>
              </a:solidFill>
              <a:latin typeface="Adobe Arabic"/>
              <a:cs typeface="Adobe Arabic"/>
            </a:endParaRPr>
          </a:p>
        </p:txBody>
      </p:sp>
      <p:sp>
        <p:nvSpPr>
          <p:cNvPr id="20" name="TextBox 19">
            <a:extLst>
              <a:ext uri="{FF2B5EF4-FFF2-40B4-BE49-F238E27FC236}">
                <a16:creationId xmlns:a16="http://schemas.microsoft.com/office/drawing/2014/main" id="{06A0D06D-0CCE-498A-8527-E16DB35FF91D}"/>
              </a:ext>
            </a:extLst>
          </p:cNvPr>
          <p:cNvSpPr txBox="1"/>
          <p:nvPr/>
        </p:nvSpPr>
        <p:spPr>
          <a:xfrm>
            <a:off x="7503790" y="1632524"/>
            <a:ext cx="914400" cy="914400"/>
          </a:xfrm>
          <a:prstGeom prst="rect">
            <a:avLst/>
          </a:prstGeom>
          <a:noFill/>
          <a:ln w="19050">
            <a:noFill/>
          </a:ln>
        </p:spPr>
        <p:txBody>
          <a:bodyPr vert="horz" wrap="none" lIns="91440" tIns="45720" rIns="91440" bIns="45720" rtlCol="0" anchor="ctr">
            <a:normAutofit fontScale="97500"/>
          </a:bodyPr>
          <a:lstStyle/>
          <a:p>
            <a:pPr algn="ctr" rtl="1"/>
            <a:r>
              <a:rPr lang="ar-LB" sz="3600" dirty="0">
                <a:solidFill>
                  <a:schemeClr val="tx1">
                    <a:lumMod val="65000"/>
                    <a:lumOff val="35000"/>
                  </a:schemeClr>
                </a:solidFill>
                <a:latin typeface="Adobe Arabic"/>
                <a:cs typeface="Adobe Arabic"/>
              </a:rPr>
              <a:t>اللَّيْلِ</a:t>
            </a:r>
            <a:endParaRPr lang="en-US" sz="3600" dirty="0">
              <a:solidFill>
                <a:schemeClr val="tx1">
                  <a:lumMod val="65000"/>
                  <a:lumOff val="35000"/>
                </a:schemeClr>
              </a:solidFill>
              <a:latin typeface="Adobe Arabic"/>
              <a:cs typeface="Adobe Arabic"/>
            </a:endParaRPr>
          </a:p>
        </p:txBody>
      </p:sp>
      <p:sp>
        <p:nvSpPr>
          <p:cNvPr id="21" name="TextBox 20">
            <a:extLst>
              <a:ext uri="{FF2B5EF4-FFF2-40B4-BE49-F238E27FC236}">
                <a16:creationId xmlns:a16="http://schemas.microsoft.com/office/drawing/2014/main" id="{05B7924E-842A-4E09-9E87-1324ED05039B}"/>
              </a:ext>
            </a:extLst>
          </p:cNvPr>
          <p:cNvSpPr txBox="1"/>
          <p:nvPr/>
        </p:nvSpPr>
        <p:spPr>
          <a:xfrm>
            <a:off x="6106632" y="1632524"/>
            <a:ext cx="914400" cy="914400"/>
          </a:xfrm>
          <a:prstGeom prst="rect">
            <a:avLst/>
          </a:prstGeom>
          <a:noFill/>
          <a:ln w="19050">
            <a:noFill/>
          </a:ln>
        </p:spPr>
        <p:txBody>
          <a:bodyPr vert="horz" wrap="none" lIns="91440" tIns="45720" rIns="91440" bIns="45720" rtlCol="0" anchor="ctr">
            <a:normAutofit fontScale="97500"/>
          </a:bodyPr>
          <a:lstStyle/>
          <a:p>
            <a:pPr algn="ctr" rtl="1"/>
            <a:r>
              <a:rPr lang="ar-LB" sz="3600" dirty="0">
                <a:solidFill>
                  <a:schemeClr val="tx1">
                    <a:lumMod val="65000"/>
                    <a:lumOff val="35000"/>
                  </a:schemeClr>
                </a:solidFill>
                <a:latin typeface="Adobe Arabic"/>
                <a:cs typeface="Adobe Arabic"/>
              </a:rPr>
              <a:t>الصّخْرَةَ</a:t>
            </a:r>
            <a:endParaRPr lang="en-US" sz="3600" dirty="0">
              <a:solidFill>
                <a:schemeClr val="tx1">
                  <a:lumMod val="65000"/>
                  <a:lumOff val="35000"/>
                </a:schemeClr>
              </a:solidFill>
              <a:latin typeface="Adobe Arabic"/>
              <a:cs typeface="Adobe Arabic"/>
            </a:endParaRPr>
          </a:p>
        </p:txBody>
      </p:sp>
      <p:sp>
        <p:nvSpPr>
          <p:cNvPr id="22" name="TextBox 21">
            <a:extLst>
              <a:ext uri="{FF2B5EF4-FFF2-40B4-BE49-F238E27FC236}">
                <a16:creationId xmlns:a16="http://schemas.microsoft.com/office/drawing/2014/main" id="{2C94DF13-84C5-4A36-918B-813DAD2F9CE1}"/>
              </a:ext>
            </a:extLst>
          </p:cNvPr>
          <p:cNvSpPr txBox="1"/>
          <p:nvPr/>
        </p:nvSpPr>
        <p:spPr>
          <a:xfrm>
            <a:off x="4709474" y="1632524"/>
            <a:ext cx="914400" cy="914400"/>
          </a:xfrm>
          <a:prstGeom prst="rect">
            <a:avLst/>
          </a:prstGeom>
          <a:noFill/>
          <a:ln w="19050">
            <a:noFill/>
          </a:ln>
        </p:spPr>
        <p:txBody>
          <a:bodyPr vert="horz" wrap="none" lIns="91440" tIns="45720" rIns="91440" bIns="45720" rtlCol="0" anchor="ctr">
            <a:normAutofit fontScale="97500"/>
          </a:bodyPr>
          <a:lstStyle/>
          <a:p>
            <a:pPr algn="ctr" rtl="1"/>
            <a:r>
              <a:rPr lang="ar-LB" sz="3600" dirty="0">
                <a:solidFill>
                  <a:schemeClr val="tx1">
                    <a:lumMod val="65000"/>
                    <a:lumOff val="35000"/>
                  </a:schemeClr>
                </a:solidFill>
                <a:latin typeface="Adobe Arabic"/>
                <a:cs typeface="Adobe Arabic"/>
              </a:rPr>
              <a:t>الفِضَّةِ</a:t>
            </a:r>
            <a:endParaRPr lang="en-US" sz="3600" dirty="0">
              <a:solidFill>
                <a:schemeClr val="tx1">
                  <a:lumMod val="65000"/>
                  <a:lumOff val="35000"/>
                </a:schemeClr>
              </a:solidFill>
              <a:latin typeface="Adobe Arabic"/>
              <a:cs typeface="Adobe Arabic"/>
            </a:endParaRPr>
          </a:p>
        </p:txBody>
      </p:sp>
      <p:sp>
        <p:nvSpPr>
          <p:cNvPr id="23" name="TextBox 22">
            <a:extLst>
              <a:ext uri="{FF2B5EF4-FFF2-40B4-BE49-F238E27FC236}">
                <a16:creationId xmlns:a16="http://schemas.microsoft.com/office/drawing/2014/main" id="{1EA6757A-3BAA-440A-AFF2-8E92FB82BEBD}"/>
              </a:ext>
            </a:extLst>
          </p:cNvPr>
          <p:cNvSpPr txBox="1"/>
          <p:nvPr/>
        </p:nvSpPr>
        <p:spPr>
          <a:xfrm>
            <a:off x="3312314" y="1632524"/>
            <a:ext cx="914400" cy="914400"/>
          </a:xfrm>
          <a:prstGeom prst="rect">
            <a:avLst/>
          </a:prstGeom>
          <a:noFill/>
          <a:ln w="19050">
            <a:noFill/>
          </a:ln>
        </p:spPr>
        <p:txBody>
          <a:bodyPr vert="horz" wrap="none" lIns="91440" tIns="45720" rIns="91440" bIns="45720" rtlCol="0" anchor="ctr">
            <a:normAutofit fontScale="97500"/>
          </a:bodyPr>
          <a:lstStyle/>
          <a:p>
            <a:pPr algn="ctr" rtl="1"/>
            <a:r>
              <a:rPr lang="ar-LB" sz="3600" dirty="0">
                <a:solidFill>
                  <a:schemeClr val="tx1">
                    <a:lumMod val="65000"/>
                    <a:lumOff val="35000"/>
                  </a:schemeClr>
                </a:solidFill>
                <a:latin typeface="Adobe Arabic"/>
                <a:cs typeface="Adobe Arabic"/>
              </a:rPr>
              <a:t>المغَارَةِ</a:t>
            </a:r>
            <a:endParaRPr lang="en-US" sz="3600" dirty="0">
              <a:solidFill>
                <a:schemeClr val="tx1">
                  <a:lumMod val="65000"/>
                  <a:lumOff val="35000"/>
                </a:schemeClr>
              </a:solidFill>
              <a:latin typeface="Adobe Arabic"/>
              <a:cs typeface="Adobe Arabic"/>
            </a:endParaRPr>
          </a:p>
        </p:txBody>
      </p:sp>
      <p:sp>
        <p:nvSpPr>
          <p:cNvPr id="24" name="TextBox 23">
            <a:extLst>
              <a:ext uri="{FF2B5EF4-FFF2-40B4-BE49-F238E27FC236}">
                <a16:creationId xmlns:a16="http://schemas.microsoft.com/office/drawing/2014/main" id="{FDC8C9B7-59D6-4A6C-B230-628298386B9A}"/>
              </a:ext>
            </a:extLst>
          </p:cNvPr>
          <p:cNvSpPr txBox="1"/>
          <p:nvPr/>
        </p:nvSpPr>
        <p:spPr>
          <a:xfrm>
            <a:off x="1915158" y="1632524"/>
            <a:ext cx="914400" cy="914400"/>
          </a:xfrm>
          <a:prstGeom prst="rect">
            <a:avLst/>
          </a:prstGeom>
          <a:noFill/>
          <a:ln w="19050">
            <a:noFill/>
          </a:ln>
        </p:spPr>
        <p:txBody>
          <a:bodyPr vert="horz" wrap="none" lIns="91440" tIns="45720" rIns="91440" bIns="45720" rtlCol="0" anchor="ctr">
            <a:normAutofit fontScale="97500"/>
          </a:bodyPr>
          <a:lstStyle/>
          <a:p>
            <a:pPr algn="ctr" rtl="1"/>
            <a:r>
              <a:rPr lang="ar-LB" sz="3600" dirty="0">
                <a:solidFill>
                  <a:schemeClr val="tx1">
                    <a:lumMod val="65000"/>
                    <a:lumOff val="35000"/>
                  </a:schemeClr>
                </a:solidFill>
                <a:latin typeface="Adobe Arabic"/>
                <a:cs typeface="Adobe Arabic"/>
              </a:rPr>
              <a:t>وَهْجُ</a:t>
            </a:r>
            <a:endParaRPr lang="en-US" sz="3600" dirty="0">
              <a:solidFill>
                <a:schemeClr val="tx1">
                  <a:lumMod val="65000"/>
                  <a:lumOff val="35000"/>
                </a:schemeClr>
              </a:solidFill>
              <a:latin typeface="Adobe Arabic"/>
              <a:cs typeface="Adobe Arabic"/>
            </a:endParaRPr>
          </a:p>
        </p:txBody>
      </p:sp>
    </p:spTree>
    <p:custDataLst>
      <p:tags r:id="rId1"/>
    </p:custDataLst>
    <p:extLst>
      <p:ext uri="{BB962C8B-B14F-4D97-AF65-F5344CB8AC3E}">
        <p14:creationId xmlns:p14="http://schemas.microsoft.com/office/powerpoint/2010/main" val="2419164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4.79167E-6 3.7037E-7 L 0.09896 0.19537 " pathEditMode="relative" rAng="0" ptsTypes="AA">
                                      <p:cBhvr>
                                        <p:cTn id="6" dur="2000" fill="hold"/>
                                        <p:tgtEl>
                                          <p:spTgt spid="20"/>
                                        </p:tgtEl>
                                        <p:attrNameLst>
                                          <p:attrName>ppt_x</p:attrName>
                                          <p:attrName>ppt_y</p:attrName>
                                        </p:attrNameLst>
                                      </p:cBhvr>
                                      <p:rCtr x="4948" y="9769"/>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1.875E-6 3.7037E-7 L -0.46849 0.19537 " pathEditMode="relative" rAng="0" ptsTypes="AA">
                                      <p:cBhvr>
                                        <p:cTn id="10" dur="2000" fill="hold"/>
                                        <p:tgtEl>
                                          <p:spTgt spid="19"/>
                                        </p:tgtEl>
                                        <p:attrNameLst>
                                          <p:attrName>ppt_x</p:attrName>
                                          <p:attrName>ppt_y</p:attrName>
                                        </p:attrNameLst>
                                      </p:cBhvr>
                                      <p:rCtr x="-23424" y="9769"/>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1.45833E-6 3.7037E-7 L 0.26667 0.3081 " pathEditMode="relative" rAng="0" ptsTypes="AA">
                                      <p:cBhvr>
                                        <p:cTn id="14" dur="2000" fill="hold"/>
                                        <p:tgtEl>
                                          <p:spTgt spid="21"/>
                                        </p:tgtEl>
                                        <p:attrNameLst>
                                          <p:attrName>ppt_x</p:attrName>
                                          <p:attrName>ppt_y</p:attrName>
                                        </p:attrNameLst>
                                      </p:cBhvr>
                                      <p:rCtr x="13333" y="15394"/>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4.58333E-6 3.7037E-7 L 0.14284 0.30972 " pathEditMode="relative" rAng="0" ptsTypes="AA">
                                      <p:cBhvr>
                                        <p:cTn id="18" dur="2000" fill="hold"/>
                                        <p:tgtEl>
                                          <p:spTgt spid="23"/>
                                        </p:tgtEl>
                                        <p:attrNameLst>
                                          <p:attrName>ppt_x</p:attrName>
                                          <p:attrName>ppt_y</p:attrName>
                                        </p:attrNameLst>
                                      </p:cBhvr>
                                      <p:rCtr x="7135" y="15486"/>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1.875E-6 3.7037E-7 L -0.24349 0.30972 " pathEditMode="relative" rAng="0" ptsTypes="AA">
                                      <p:cBhvr>
                                        <p:cTn id="22" dur="2000" fill="hold"/>
                                        <p:tgtEl>
                                          <p:spTgt spid="22"/>
                                        </p:tgtEl>
                                        <p:attrNameLst>
                                          <p:attrName>ppt_x</p:attrName>
                                          <p:attrName>ppt_y</p:attrName>
                                        </p:attrNameLst>
                                      </p:cBhvr>
                                      <p:rCtr x="-12174" y="15486"/>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1.25E-6 3.7037E-7 L 0.56211 0.43125 " pathEditMode="relative" rAng="0" ptsTypes="AA">
                                      <p:cBhvr>
                                        <p:cTn id="26" dur="2000" fill="hold"/>
                                        <p:tgtEl>
                                          <p:spTgt spid="24"/>
                                        </p:tgtEl>
                                        <p:attrNameLst>
                                          <p:attrName>ppt_x</p:attrName>
                                          <p:attrName>ppt_y</p:attrName>
                                        </p:attrNameLst>
                                      </p:cBhvr>
                                      <p:rCtr x="28099" y="21551"/>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1.45833E-6 3.7037E-7 L -0.27552 0.42963 " pathEditMode="relative" rAng="0" ptsTypes="AA">
                                      <p:cBhvr>
                                        <p:cTn id="30" dur="2000" fill="hold"/>
                                        <p:tgtEl>
                                          <p:spTgt spid="2"/>
                                        </p:tgtEl>
                                        <p:attrNameLst>
                                          <p:attrName>ppt_x</p:attrName>
                                          <p:attrName>ppt_y</p:attrName>
                                        </p:attrNameLst>
                                      </p:cBhvr>
                                      <p:rCtr x="-13776" y="214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 grpId="0"/>
      <p:bldP spid="20" grpId="0"/>
      <p:bldP spid="21" grpId="0"/>
      <p:bldP spid="22" grpId="0"/>
      <p:bldP spid="23"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B68CA4D-227A-49FA-913E-EA31A76070AF}"/>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CC0B2F5-CC55-4183-90A5-D74D490D9C7D}"/>
              </a:ext>
            </a:extLst>
          </p:cNvPr>
          <p:cNvSpPr txBox="1"/>
          <p:nvPr/>
        </p:nvSpPr>
        <p:spPr>
          <a:xfrm>
            <a:off x="5891514" y="653602"/>
            <a:ext cx="5790534" cy="803754"/>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prstClr val="black">
                    <a:lumMod val="65000"/>
                    <a:lumOff val="35000"/>
                  </a:prstClr>
                </a:solidFill>
                <a:latin typeface="Adobe Arabic"/>
                <a:cs typeface="Adobe Arabic"/>
              </a:rPr>
              <a:t>أُحَوِّقُ كَلِمَةَ صَحٍّ أَوْ خَطَأٍ أَمامَ الْجُمَلِ الْآتِيَةِ: </a:t>
            </a:r>
          </a:p>
        </p:txBody>
      </p:sp>
      <p:sp>
        <p:nvSpPr>
          <p:cNvPr id="8" name="TextBox 7">
            <a:extLst>
              <a:ext uri="{FF2B5EF4-FFF2-40B4-BE49-F238E27FC236}">
                <a16:creationId xmlns:a16="http://schemas.microsoft.com/office/drawing/2014/main" id="{29ADA651-3774-4D59-B637-B84BD9D73899}"/>
              </a:ext>
            </a:extLst>
          </p:cNvPr>
          <p:cNvSpPr txBox="1"/>
          <p:nvPr/>
        </p:nvSpPr>
        <p:spPr>
          <a:xfrm>
            <a:off x="4494911" y="1990751"/>
            <a:ext cx="7669168" cy="604781"/>
          </a:xfrm>
          <a:prstGeom prst="rect">
            <a:avLst/>
          </a:prstGeom>
          <a:noFill/>
          <a:ln w="19050">
            <a:noFill/>
          </a:ln>
        </p:spPr>
        <p:txBody>
          <a:bodyPr wrap="square">
            <a:spAutoFit/>
          </a:bodyPr>
          <a:lstStyle/>
          <a:p>
            <a:pPr marL="914400"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تَسّلَّقَ عادِلٌ الْجَبَلَ بِكُلِّ سُهولَةٍ.</a:t>
            </a:r>
            <a:endParaRPr lang="en-GB"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9" name="TextBox 8">
            <a:extLst>
              <a:ext uri="{FF2B5EF4-FFF2-40B4-BE49-F238E27FC236}">
                <a16:creationId xmlns:a16="http://schemas.microsoft.com/office/drawing/2014/main" id="{9E848CB1-A44D-4E2B-B6BE-9E7E632D3929}"/>
              </a:ext>
            </a:extLst>
          </p:cNvPr>
          <p:cNvSpPr txBox="1"/>
          <p:nvPr/>
        </p:nvSpPr>
        <p:spPr>
          <a:xfrm>
            <a:off x="4169095" y="3119474"/>
            <a:ext cx="7994984" cy="604781"/>
          </a:xfrm>
          <a:prstGeom prst="rect">
            <a:avLst/>
          </a:prstGeom>
          <a:noFill/>
          <a:ln w="19050">
            <a:noFill/>
          </a:ln>
        </p:spPr>
        <p:txBody>
          <a:bodyPr wrap="square">
            <a:spAutoFit/>
          </a:bodyPr>
          <a:lstStyle/>
          <a:p>
            <a:pPr marL="914400"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عندَ مُنْتَصَفِ اللَّيْلِ سَمِعَ عادِلٌ أولى دَقَاتِ السّاعَةِ.</a:t>
            </a:r>
            <a:endParaRPr lang="en-GB"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1" name="TextBox 10">
            <a:extLst>
              <a:ext uri="{FF2B5EF4-FFF2-40B4-BE49-F238E27FC236}">
                <a16:creationId xmlns:a16="http://schemas.microsoft.com/office/drawing/2014/main" id="{62324809-EC3F-4474-A9A0-742FB7252E9C}"/>
              </a:ext>
            </a:extLst>
          </p:cNvPr>
          <p:cNvSpPr txBox="1"/>
          <p:nvPr/>
        </p:nvSpPr>
        <p:spPr>
          <a:xfrm>
            <a:off x="4169095" y="4248197"/>
            <a:ext cx="7994984" cy="604781"/>
          </a:xfrm>
          <a:prstGeom prst="rect">
            <a:avLst/>
          </a:prstGeom>
          <a:noFill/>
          <a:ln w="19050">
            <a:noFill/>
          </a:ln>
        </p:spPr>
        <p:txBody>
          <a:bodyPr wrap="square">
            <a:spAutoFit/>
          </a:bodyPr>
          <a:lstStyle/>
          <a:p>
            <a:pPr marL="914400"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انْدَفَعَ عادِلٌ كَالْبَرْقِ داخِلَ الْمَغارَةِ.</a:t>
            </a:r>
            <a:endParaRPr lang="en-GB"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3" name="TextBox 12">
            <a:extLst>
              <a:ext uri="{FF2B5EF4-FFF2-40B4-BE49-F238E27FC236}">
                <a16:creationId xmlns:a16="http://schemas.microsoft.com/office/drawing/2014/main" id="{93FD7566-43E4-46A7-86C3-4AB478994658}"/>
              </a:ext>
            </a:extLst>
          </p:cNvPr>
          <p:cNvSpPr txBox="1"/>
          <p:nvPr/>
        </p:nvSpPr>
        <p:spPr>
          <a:xfrm>
            <a:off x="4169095" y="5376919"/>
            <a:ext cx="7994984" cy="604781"/>
          </a:xfrm>
          <a:prstGeom prst="rect">
            <a:avLst/>
          </a:prstGeom>
          <a:noFill/>
          <a:ln w="19050">
            <a:noFill/>
          </a:ln>
        </p:spPr>
        <p:txBody>
          <a:bodyPr wrap="square">
            <a:spAutoFit/>
          </a:bodyPr>
          <a:lstStyle/>
          <a:p>
            <a:pPr marL="914400"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لكِنَّ السّاعَةَ تَوَقَّفَتْ إيذانًا بِانْغِلاقِ الْمَغارَةِ.</a:t>
            </a:r>
            <a:endParaRPr lang="en-GB"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5" name="TextBox 14">
            <a:extLst>
              <a:ext uri="{FF2B5EF4-FFF2-40B4-BE49-F238E27FC236}">
                <a16:creationId xmlns:a16="http://schemas.microsoft.com/office/drawing/2014/main" id="{A6B4B09A-853E-4093-A425-59452AD843CA}"/>
              </a:ext>
            </a:extLst>
          </p:cNvPr>
          <p:cNvSpPr txBox="1"/>
          <p:nvPr/>
        </p:nvSpPr>
        <p:spPr>
          <a:xfrm>
            <a:off x="2627452" y="1995737"/>
            <a:ext cx="751288" cy="604781"/>
          </a:xfrm>
          <a:prstGeom prst="rect">
            <a:avLst/>
          </a:prstGeom>
          <a:noFill/>
          <a:ln w="19050">
            <a:noFill/>
          </a:ln>
        </p:spPr>
        <p:txBody>
          <a:bodyPr wrap="square">
            <a:spAutoFit/>
          </a:bodyPr>
          <a:lstStyle/>
          <a:p>
            <a:pPr algn="r" rtl="1">
              <a:lnSpc>
                <a:spcPct val="90000"/>
              </a:lnSpc>
              <a:spcBef>
                <a:spcPts val="500"/>
              </a:spcBef>
              <a:spcAft>
                <a:spcPts val="600"/>
              </a:spcAft>
              <a:buClr>
                <a:schemeClr val="accent5">
                  <a:lumMod val="75000"/>
                </a:schemeClr>
              </a:buClr>
              <a:buSzPct val="80000"/>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صَحّ</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7" name="ans1">
            <a:extLst>
              <a:ext uri="{FF2B5EF4-FFF2-40B4-BE49-F238E27FC236}">
                <a16:creationId xmlns:a16="http://schemas.microsoft.com/office/drawing/2014/main" id="{F3ABA65E-60F3-4EC1-9B5B-1009194E0578}"/>
              </a:ext>
            </a:extLst>
          </p:cNvPr>
          <p:cNvSpPr txBox="1"/>
          <p:nvPr/>
        </p:nvSpPr>
        <p:spPr>
          <a:xfrm>
            <a:off x="1235989" y="1990751"/>
            <a:ext cx="833377" cy="646331"/>
          </a:xfrm>
          <a:prstGeom prst="rect">
            <a:avLst/>
          </a:prstGeom>
          <a:noFill/>
          <a:ln w="19050">
            <a:noFill/>
          </a:ln>
        </p:spPr>
        <p:txBody>
          <a:bodyPr wrap="square">
            <a:spAutoFit/>
          </a:bodyPr>
          <a:lstStyle/>
          <a:p>
            <a:pPr algn="r" rtl="1"/>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خَطَأ</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8" name="TextBox 17">
            <a:extLst>
              <a:ext uri="{FF2B5EF4-FFF2-40B4-BE49-F238E27FC236}">
                <a16:creationId xmlns:a16="http://schemas.microsoft.com/office/drawing/2014/main" id="{74DC5F7D-44FA-427C-8462-12C575B8AC4D}"/>
              </a:ext>
            </a:extLst>
          </p:cNvPr>
          <p:cNvSpPr txBox="1"/>
          <p:nvPr/>
        </p:nvSpPr>
        <p:spPr>
          <a:xfrm>
            <a:off x="2627452" y="5377474"/>
            <a:ext cx="751288" cy="604781"/>
          </a:xfrm>
          <a:prstGeom prst="rect">
            <a:avLst/>
          </a:prstGeom>
          <a:noFill/>
          <a:ln w="19050">
            <a:noFill/>
          </a:ln>
        </p:spPr>
        <p:txBody>
          <a:bodyPr wrap="square">
            <a:spAutoFit/>
          </a:bodyPr>
          <a:lstStyle/>
          <a:p>
            <a:pPr algn="r" rtl="1">
              <a:lnSpc>
                <a:spcPct val="90000"/>
              </a:lnSpc>
              <a:spcBef>
                <a:spcPts val="500"/>
              </a:spcBef>
              <a:spcAft>
                <a:spcPts val="600"/>
              </a:spcAft>
              <a:buClr>
                <a:schemeClr val="accent5">
                  <a:lumMod val="75000"/>
                </a:schemeClr>
              </a:buClr>
              <a:buSzPct val="80000"/>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صَحّ</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9" name="ans4">
            <a:extLst>
              <a:ext uri="{FF2B5EF4-FFF2-40B4-BE49-F238E27FC236}">
                <a16:creationId xmlns:a16="http://schemas.microsoft.com/office/drawing/2014/main" id="{BEFF6232-C5E6-4983-B1E8-10C370F8AF73}"/>
              </a:ext>
            </a:extLst>
          </p:cNvPr>
          <p:cNvSpPr txBox="1"/>
          <p:nvPr/>
        </p:nvSpPr>
        <p:spPr>
          <a:xfrm>
            <a:off x="1235989" y="5372488"/>
            <a:ext cx="833377" cy="646331"/>
          </a:xfrm>
          <a:prstGeom prst="rect">
            <a:avLst/>
          </a:prstGeom>
          <a:noFill/>
          <a:ln w="19050">
            <a:noFill/>
          </a:ln>
        </p:spPr>
        <p:txBody>
          <a:bodyPr wrap="square">
            <a:spAutoFit/>
          </a:bodyPr>
          <a:lstStyle/>
          <a:p>
            <a:pPr algn="r" rtl="1"/>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خَطَأ</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20" name="ans2">
            <a:extLst>
              <a:ext uri="{FF2B5EF4-FFF2-40B4-BE49-F238E27FC236}">
                <a16:creationId xmlns:a16="http://schemas.microsoft.com/office/drawing/2014/main" id="{601B5EBA-E16C-49E0-9041-E7824829B0C4}"/>
              </a:ext>
            </a:extLst>
          </p:cNvPr>
          <p:cNvSpPr txBox="1"/>
          <p:nvPr/>
        </p:nvSpPr>
        <p:spPr>
          <a:xfrm>
            <a:off x="2627452" y="3122983"/>
            <a:ext cx="751288" cy="604781"/>
          </a:xfrm>
          <a:prstGeom prst="rect">
            <a:avLst/>
          </a:prstGeom>
          <a:noFill/>
          <a:ln w="19050">
            <a:noFill/>
          </a:ln>
        </p:spPr>
        <p:txBody>
          <a:bodyPr wrap="square">
            <a:spAutoFit/>
          </a:bodyPr>
          <a:lstStyle/>
          <a:p>
            <a:pPr algn="r" rtl="1">
              <a:lnSpc>
                <a:spcPct val="90000"/>
              </a:lnSpc>
              <a:spcBef>
                <a:spcPts val="500"/>
              </a:spcBef>
              <a:spcAft>
                <a:spcPts val="600"/>
              </a:spcAft>
              <a:buClr>
                <a:schemeClr val="accent5">
                  <a:lumMod val="75000"/>
                </a:schemeClr>
              </a:buClr>
              <a:buSzPct val="80000"/>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صَحّ</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21" name="TextBox 20">
            <a:extLst>
              <a:ext uri="{FF2B5EF4-FFF2-40B4-BE49-F238E27FC236}">
                <a16:creationId xmlns:a16="http://schemas.microsoft.com/office/drawing/2014/main" id="{C8890AC8-6CCE-4992-8A50-F3B1CB2F761B}"/>
              </a:ext>
            </a:extLst>
          </p:cNvPr>
          <p:cNvSpPr txBox="1"/>
          <p:nvPr/>
        </p:nvSpPr>
        <p:spPr>
          <a:xfrm>
            <a:off x="1235989" y="3117997"/>
            <a:ext cx="833377" cy="646331"/>
          </a:xfrm>
          <a:prstGeom prst="rect">
            <a:avLst/>
          </a:prstGeom>
          <a:noFill/>
          <a:ln w="19050">
            <a:noFill/>
          </a:ln>
        </p:spPr>
        <p:txBody>
          <a:bodyPr wrap="square">
            <a:spAutoFit/>
          </a:bodyPr>
          <a:lstStyle/>
          <a:p>
            <a:pPr algn="r" rtl="1"/>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خَطَأ</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22" name="TextBox 21">
            <a:extLst>
              <a:ext uri="{FF2B5EF4-FFF2-40B4-BE49-F238E27FC236}">
                <a16:creationId xmlns:a16="http://schemas.microsoft.com/office/drawing/2014/main" id="{B196FE56-57B0-4EBF-9A95-C04342FA16A6}"/>
              </a:ext>
            </a:extLst>
          </p:cNvPr>
          <p:cNvSpPr txBox="1"/>
          <p:nvPr/>
        </p:nvSpPr>
        <p:spPr>
          <a:xfrm>
            <a:off x="2627452" y="4250229"/>
            <a:ext cx="751288" cy="604781"/>
          </a:xfrm>
          <a:prstGeom prst="rect">
            <a:avLst/>
          </a:prstGeom>
          <a:noFill/>
          <a:ln w="19050">
            <a:noFill/>
          </a:ln>
        </p:spPr>
        <p:txBody>
          <a:bodyPr wrap="square">
            <a:spAutoFit/>
          </a:bodyPr>
          <a:lstStyle/>
          <a:p>
            <a:pPr algn="r" rtl="1">
              <a:lnSpc>
                <a:spcPct val="90000"/>
              </a:lnSpc>
              <a:spcBef>
                <a:spcPts val="500"/>
              </a:spcBef>
              <a:spcAft>
                <a:spcPts val="600"/>
              </a:spcAft>
              <a:buClr>
                <a:schemeClr val="accent5">
                  <a:lumMod val="75000"/>
                </a:schemeClr>
              </a:buClr>
              <a:buSzPct val="80000"/>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صَحّ</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23" name="ans3">
            <a:extLst>
              <a:ext uri="{FF2B5EF4-FFF2-40B4-BE49-F238E27FC236}">
                <a16:creationId xmlns:a16="http://schemas.microsoft.com/office/drawing/2014/main" id="{F77F3D32-87E2-4145-9352-1EF85B3463B8}"/>
              </a:ext>
            </a:extLst>
          </p:cNvPr>
          <p:cNvSpPr txBox="1"/>
          <p:nvPr/>
        </p:nvSpPr>
        <p:spPr>
          <a:xfrm>
            <a:off x="1235989" y="4245243"/>
            <a:ext cx="833377" cy="646331"/>
          </a:xfrm>
          <a:prstGeom prst="rect">
            <a:avLst/>
          </a:prstGeom>
          <a:noFill/>
          <a:ln w="19050">
            <a:noFill/>
          </a:ln>
        </p:spPr>
        <p:txBody>
          <a:bodyPr wrap="square">
            <a:spAutoFit/>
          </a:bodyPr>
          <a:lstStyle/>
          <a:p>
            <a:pPr algn="r" rtl="1"/>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خَطَأ</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24" name="Oval 23">
            <a:extLst>
              <a:ext uri="{FF2B5EF4-FFF2-40B4-BE49-F238E27FC236}">
                <a16:creationId xmlns:a16="http://schemas.microsoft.com/office/drawing/2014/main" id="{F02CC380-0597-4B74-ABD3-D8F8A8A13CB3}"/>
              </a:ext>
            </a:extLst>
          </p:cNvPr>
          <p:cNvSpPr/>
          <p:nvPr/>
        </p:nvSpPr>
        <p:spPr>
          <a:xfrm>
            <a:off x="1130565" y="2011525"/>
            <a:ext cx="1044224" cy="604781"/>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055F94D5-259F-4ED5-ADF4-EC4208A35CB1}"/>
              </a:ext>
            </a:extLst>
          </p:cNvPr>
          <p:cNvSpPr/>
          <p:nvPr/>
        </p:nvSpPr>
        <p:spPr>
          <a:xfrm>
            <a:off x="2480984" y="3097614"/>
            <a:ext cx="1044224" cy="604781"/>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C4EF5CC3-599A-4C18-B9EC-D67190212886}"/>
              </a:ext>
            </a:extLst>
          </p:cNvPr>
          <p:cNvSpPr/>
          <p:nvPr/>
        </p:nvSpPr>
        <p:spPr>
          <a:xfrm>
            <a:off x="1130565" y="4235051"/>
            <a:ext cx="1044224" cy="604781"/>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630C6153-78DF-442C-B539-24FD453FBCFC}"/>
              </a:ext>
            </a:extLst>
          </p:cNvPr>
          <p:cNvSpPr/>
          <p:nvPr/>
        </p:nvSpPr>
        <p:spPr>
          <a:xfrm>
            <a:off x="1148644" y="5362296"/>
            <a:ext cx="1044224" cy="604781"/>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303128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15"/>
                                        </p:tgtEl>
                                      </p:cBhvr>
                                    </p:animEffect>
                                    <p:animScale>
                                      <p:cBhvr>
                                        <p:cTn id="7" dur="250" autoRev="1" fill="hold"/>
                                        <p:tgtEl>
                                          <p:spTgt spid="15"/>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21"/>
                                        </p:tgtEl>
                                      </p:cBhvr>
                                    </p:animEffect>
                                    <p:animScale>
                                      <p:cBhvr>
                                        <p:cTn id="12" dur="250" autoRev="1" fill="hold"/>
                                        <p:tgtEl>
                                          <p:spTgt spid="21"/>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22"/>
                                        </p:tgtEl>
                                      </p:cBhvr>
                                    </p:animEffect>
                                    <p:animScale>
                                      <p:cBhvr>
                                        <p:cTn id="17" dur="250" autoRev="1" fill="hold"/>
                                        <p:tgtEl>
                                          <p:spTgt spid="22"/>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0" nodeType="clickEffect">
                                  <p:stCondLst>
                                    <p:cond delay="0"/>
                                  </p:stCondLst>
                                  <p:childTnLst>
                                    <p:animEffect transition="out" filter="fade">
                                      <p:cBhvr>
                                        <p:cTn id="21" dur="500" tmFilter="0, 0; .2, .5; .8, .5; 1, 0"/>
                                        <p:tgtEl>
                                          <p:spTgt spid="18"/>
                                        </p:tgtEl>
                                      </p:cBhvr>
                                    </p:animEffect>
                                    <p:animScale>
                                      <p:cBhvr>
                                        <p:cTn id="22" dur="250" autoRev="1" fill="hold"/>
                                        <p:tgtEl>
                                          <p:spTgt spid="1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7"/>
                    </p:tgtEl>
                  </p:cond>
                </p:stCondLst>
                <p:endSync evt="end" delay="0">
                  <p:rtn val="all"/>
                </p:endSync>
                <p:childTnLst>
                  <p:par>
                    <p:cTn id="24" fill="hold">
                      <p:stCondLst>
                        <p:cond delay="0"/>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heel(1)">
                                      <p:cBhvr>
                                        <p:cTn id="28" dur="500"/>
                                        <p:tgtEl>
                                          <p:spTgt spid="24"/>
                                        </p:tgtEl>
                                      </p:cBhvr>
                                    </p:animEffect>
                                  </p:childTnLst>
                                </p:cTn>
                              </p:par>
                            </p:childTnLst>
                          </p:cTn>
                        </p:par>
                      </p:childTnLst>
                    </p:cTn>
                  </p:par>
                </p:childTnLst>
              </p:cTn>
              <p:nextCondLst>
                <p:cond evt="onClick" delay="0">
                  <p:tgtEl>
                    <p:spTgt spid="17"/>
                  </p:tgtEl>
                </p:cond>
              </p:nextCondLst>
            </p:seq>
            <p:seq concurrent="1" nextAc="seek">
              <p:cTn id="29" restart="whenNotActive" fill="hold" evtFilter="cancelBubble" nodeType="interactiveSeq">
                <p:stCondLst>
                  <p:cond evt="onClick" delay="0">
                    <p:tgtEl>
                      <p:spTgt spid="20"/>
                    </p:tgtEl>
                  </p:cond>
                </p:stCondLst>
                <p:endSync evt="end" delay="0">
                  <p:rtn val="all"/>
                </p:endSync>
                <p:childTnLst>
                  <p:par>
                    <p:cTn id="30" fill="hold">
                      <p:stCondLst>
                        <p:cond delay="0"/>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heel(1)">
                                      <p:cBhvr>
                                        <p:cTn id="34" dur="500"/>
                                        <p:tgtEl>
                                          <p:spTgt spid="27"/>
                                        </p:tgtEl>
                                      </p:cBhvr>
                                    </p:animEffect>
                                  </p:childTnLst>
                                </p:cTn>
                              </p:par>
                            </p:childTnLst>
                          </p:cTn>
                        </p:par>
                      </p:childTnLst>
                    </p:cTn>
                  </p:par>
                </p:childTnLst>
              </p:cTn>
              <p:nextCondLst>
                <p:cond evt="onClick" delay="0">
                  <p:tgtEl>
                    <p:spTgt spid="20"/>
                  </p:tgtEl>
                </p:cond>
              </p:nextCondLst>
            </p:seq>
            <p:seq concurrent="1" nextAc="seek">
              <p:cTn id="35" restart="whenNotActive" fill="hold" evtFilter="cancelBubble" nodeType="interactiveSeq">
                <p:stCondLst>
                  <p:cond evt="onClick" delay="0">
                    <p:tgtEl>
                      <p:spTgt spid="23"/>
                    </p:tgtEl>
                  </p:cond>
                </p:stCondLst>
                <p:endSync evt="end" delay="0">
                  <p:rtn val="all"/>
                </p:endSync>
                <p:childTnLst>
                  <p:par>
                    <p:cTn id="36" fill="hold">
                      <p:stCondLst>
                        <p:cond delay="0"/>
                      </p:stCondLst>
                      <p:childTnLst>
                        <p:par>
                          <p:cTn id="37" fill="hold">
                            <p:stCondLst>
                              <p:cond delay="0"/>
                            </p:stCondLst>
                            <p:childTnLst>
                              <p:par>
                                <p:cTn id="38" presetID="21" presetClass="entr" presetSubtype="1" fill="hold" grpId="0" nodeType="click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heel(1)">
                                      <p:cBhvr>
                                        <p:cTn id="40" dur="500"/>
                                        <p:tgtEl>
                                          <p:spTgt spid="28"/>
                                        </p:tgtEl>
                                      </p:cBhvr>
                                    </p:animEffect>
                                  </p:childTnLst>
                                </p:cTn>
                              </p:par>
                            </p:childTnLst>
                          </p:cTn>
                        </p:par>
                      </p:childTnLst>
                    </p:cTn>
                  </p:par>
                </p:childTnLst>
              </p:cTn>
              <p:nextCondLst>
                <p:cond evt="onClick" delay="0">
                  <p:tgtEl>
                    <p:spTgt spid="23"/>
                  </p:tgtEl>
                </p:cond>
              </p:nextCondLst>
            </p:seq>
            <p:seq concurrent="1" nextAc="seek">
              <p:cTn id="41" restart="whenNotActive" fill="hold" evtFilter="cancelBubble" nodeType="interactiveSeq">
                <p:stCondLst>
                  <p:cond evt="onClick" delay="0">
                    <p:tgtEl>
                      <p:spTgt spid="19"/>
                    </p:tgtEl>
                  </p:cond>
                </p:stCondLst>
                <p:endSync evt="end" delay="0">
                  <p:rtn val="all"/>
                </p:endSync>
                <p:childTnLst>
                  <p:par>
                    <p:cTn id="42" fill="hold">
                      <p:stCondLst>
                        <p:cond delay="0"/>
                      </p:stCondLst>
                      <p:childTnLst>
                        <p:par>
                          <p:cTn id="43" fill="hold">
                            <p:stCondLst>
                              <p:cond delay="0"/>
                            </p:stCondLst>
                            <p:childTnLst>
                              <p:par>
                                <p:cTn id="44" presetID="21" presetClass="entr" presetSubtype="1" fill="hold" grpId="0" nodeType="click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heel(1)">
                                      <p:cBhvr>
                                        <p:cTn id="46" dur="500"/>
                                        <p:tgtEl>
                                          <p:spTgt spid="30"/>
                                        </p:tgtEl>
                                      </p:cBhvr>
                                    </p:animEffect>
                                  </p:childTnLst>
                                </p:cTn>
                              </p:par>
                            </p:childTnLst>
                          </p:cTn>
                        </p:par>
                      </p:childTnLst>
                    </p:cTn>
                  </p:par>
                </p:childTnLst>
              </p:cTn>
              <p:nextCondLst>
                <p:cond evt="onClick" delay="0">
                  <p:tgtEl>
                    <p:spTgt spid="19"/>
                  </p:tgtEl>
                </p:cond>
              </p:nextCondLst>
            </p:seq>
          </p:childTnLst>
        </p:cTn>
      </p:par>
    </p:tnLst>
    <p:bldLst>
      <p:bldP spid="15" grpId="0"/>
      <p:bldP spid="18" grpId="0"/>
      <p:bldP spid="21" grpId="0"/>
      <p:bldP spid="22" grpId="0"/>
      <p:bldP spid="24" grpId="0" animBg="1"/>
      <p:bldP spid="27" grpId="0" animBg="1"/>
      <p:bldP spid="28" grpId="0" animBg="1"/>
      <p:bldP spid="3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Content Placeholder 2"/>
          <p:cNvSpPr txBox="1">
            <a:spLocks/>
          </p:cNvSpPr>
          <p:nvPr/>
        </p:nvSpPr>
        <p:spPr>
          <a:xfrm>
            <a:off x="1024128" y="1365084"/>
            <a:ext cx="10143037" cy="460322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1"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4000" b="1"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9" name="Rectangle 8">
            <a:extLst>
              <a:ext uri="{FF2B5EF4-FFF2-40B4-BE49-F238E27FC236}">
                <a16:creationId xmlns:a16="http://schemas.microsoft.com/office/drawing/2014/main" id="{7DF650F2-557C-4AD1-89A0-10DA8E5ACA18}"/>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0C196432-ED2D-4291-BEDE-7824D4FB22B7}"/>
              </a:ext>
            </a:extLst>
          </p:cNvPr>
          <p:cNvSpPr txBox="1"/>
          <p:nvPr/>
        </p:nvSpPr>
        <p:spPr>
          <a:xfrm>
            <a:off x="4734046" y="653602"/>
            <a:ext cx="6948002" cy="803754"/>
          </a:xfrm>
          <a:prstGeom prst="rect">
            <a:avLst/>
          </a:prstGeom>
          <a:ln w="19050">
            <a:noFill/>
          </a:ln>
        </p:spPr>
        <p:txBody>
          <a:bodyPr vert="horz" wrap="square" lIns="91440" tIns="45720" rIns="91440" bIns="45720" rtlCol="0" anchor="ctr">
            <a:normAutofit fontScale="97500"/>
          </a:bodyPr>
          <a:lstStyle/>
          <a:p>
            <a:pPr lvl="0" algn="r" rtl="1">
              <a:defRPr/>
            </a:pPr>
            <a:r>
              <a:rPr lang="ar-LB" sz="3600" b="1" dirty="0">
                <a:solidFill>
                  <a:prstClr val="black">
                    <a:lumMod val="65000"/>
                    <a:lumOff val="35000"/>
                  </a:prstClr>
                </a:solidFill>
                <a:latin typeface="Adobe Arabic"/>
                <a:cs typeface="Adobe Arabic"/>
              </a:rPr>
              <a:t>أُرَتِّبُ الْأَحْداثَ الْآتِيَةَ حَسْبَ تَسَلْسُلِها في النَّصِّ</a:t>
            </a:r>
            <a:r>
              <a:rPr lang="ar-LB" sz="3600" b="1" cap="all" spc="100" dirty="0">
                <a:solidFill>
                  <a:prstClr val="black">
                    <a:lumMod val="65000"/>
                    <a:lumOff val="35000"/>
                  </a:prstClr>
                </a:solidFill>
                <a:latin typeface="Adobe Arabic" panose="02040503050201020203" pitchFamily="18" charset="-78"/>
                <a:cs typeface="Adobe Arabic" panose="02040503050201020203" pitchFamily="18" charset="-78"/>
              </a:rPr>
              <a:t> الْمَسْموعِ</a:t>
            </a:r>
            <a:r>
              <a:rPr lang="ar-LB" sz="3600" b="1" dirty="0">
                <a:solidFill>
                  <a:prstClr val="black">
                    <a:lumMod val="65000"/>
                    <a:lumOff val="35000"/>
                  </a:prstClr>
                </a:solidFill>
                <a:latin typeface="Adobe Arabic"/>
                <a:cs typeface="Adobe Arabic"/>
              </a:rPr>
              <a:t>:</a:t>
            </a:r>
          </a:p>
        </p:txBody>
      </p:sp>
      <p:sp>
        <p:nvSpPr>
          <p:cNvPr id="2" name="TextBox 1">
            <a:extLst>
              <a:ext uri="{FF2B5EF4-FFF2-40B4-BE49-F238E27FC236}">
                <a16:creationId xmlns:a16="http://schemas.microsoft.com/office/drawing/2014/main" id="{2806A735-A109-40BE-BA6B-BA07D0F99DCB}"/>
              </a:ext>
            </a:extLst>
          </p:cNvPr>
          <p:cNvSpPr txBox="1"/>
          <p:nvPr/>
        </p:nvSpPr>
        <p:spPr>
          <a:xfrm>
            <a:off x="6438716" y="1954675"/>
            <a:ext cx="5243332" cy="630943"/>
          </a:xfrm>
          <a:prstGeom prst="rect">
            <a:avLst/>
          </a:prstGeom>
          <a:ln/>
        </p:spPr>
        <p:style>
          <a:lnRef idx="2">
            <a:schemeClr val="accent6"/>
          </a:lnRef>
          <a:fillRef idx="1">
            <a:schemeClr val="lt1"/>
          </a:fillRef>
          <a:effectRef idx="0">
            <a:schemeClr val="accent6"/>
          </a:effectRef>
          <a:fontRef idx="minor">
            <a:schemeClr val="dk1"/>
          </a:fontRef>
        </p:style>
        <p:txBody>
          <a:bodyPr vert="horz" wrap="none" lIns="91440" tIns="45720" rIns="91440" bIns="45720" rtlCol="0" anchor="ctr">
            <a:normAutofit fontScale="97500"/>
          </a:bodyPr>
          <a:lstStyle/>
          <a:p>
            <a:pPr algn="r" rtl="1"/>
            <a:r>
              <a:rPr lang="ar-LB" sz="3600" dirty="0">
                <a:solidFill>
                  <a:schemeClr val="tx1">
                    <a:lumMod val="65000"/>
                    <a:lumOff val="35000"/>
                  </a:schemeClr>
                </a:solidFill>
                <a:latin typeface="Adobe Arabic"/>
                <a:cs typeface="Adobe Arabic"/>
              </a:rPr>
              <a:t>عِنْدَ مُنْتَصَفِ اللَّيْلِ، سَمِعَ أُوْلى دَقَّاتِ السّاعَةِ</a:t>
            </a:r>
            <a:endParaRPr lang="en-US" sz="3600" dirty="0">
              <a:solidFill>
                <a:schemeClr val="tx1">
                  <a:lumMod val="65000"/>
                  <a:lumOff val="35000"/>
                </a:schemeClr>
              </a:solidFill>
              <a:latin typeface="Adobe Arabic"/>
              <a:cs typeface="Adobe Arabic"/>
            </a:endParaRPr>
          </a:p>
        </p:txBody>
      </p:sp>
      <p:sp>
        <p:nvSpPr>
          <p:cNvPr id="11" name="TextBox 10">
            <a:extLst>
              <a:ext uri="{FF2B5EF4-FFF2-40B4-BE49-F238E27FC236}">
                <a16:creationId xmlns:a16="http://schemas.microsoft.com/office/drawing/2014/main" id="{C4A5EF35-E16E-4CE7-92C9-7AD418FD9A0C}"/>
              </a:ext>
            </a:extLst>
          </p:cNvPr>
          <p:cNvSpPr txBox="1"/>
          <p:nvPr/>
        </p:nvSpPr>
        <p:spPr>
          <a:xfrm>
            <a:off x="7199452" y="3139185"/>
            <a:ext cx="4482595" cy="630942"/>
          </a:xfrm>
          <a:prstGeom prst="rect">
            <a:avLst/>
          </a:prstGeom>
          <a:ln/>
        </p:spPr>
        <p:style>
          <a:lnRef idx="2">
            <a:schemeClr val="accent6"/>
          </a:lnRef>
          <a:fillRef idx="1">
            <a:schemeClr val="lt1"/>
          </a:fillRef>
          <a:effectRef idx="0">
            <a:schemeClr val="accent6"/>
          </a:effectRef>
          <a:fontRef idx="minor">
            <a:schemeClr val="dk1"/>
          </a:fontRef>
        </p:style>
        <p:txBody>
          <a:bodyPr wrap="square">
            <a:spAutoFit/>
          </a:bodyPr>
          <a:lstStyle/>
          <a:p>
            <a:pPr algn="r" rtl="1"/>
            <a:r>
              <a:rPr lang="ar-LB" sz="3500" dirty="0">
                <a:solidFill>
                  <a:schemeClr val="tx1">
                    <a:lumMod val="65000"/>
                    <a:lumOff val="35000"/>
                  </a:schemeClr>
                </a:solidFill>
                <a:latin typeface="Adobe Arabic"/>
                <a:cs typeface="Adobe Arabic"/>
              </a:rPr>
              <a:t>تَسّلَّقَ عادِلٌ الْجَبَلَ بَعْد جُهْدٍ وَعَناءٍ</a:t>
            </a:r>
          </a:p>
        </p:txBody>
      </p:sp>
      <p:sp>
        <p:nvSpPr>
          <p:cNvPr id="13" name="TextBox 12">
            <a:extLst>
              <a:ext uri="{FF2B5EF4-FFF2-40B4-BE49-F238E27FC236}">
                <a16:creationId xmlns:a16="http://schemas.microsoft.com/office/drawing/2014/main" id="{66138808-2D22-48B1-9D61-DED6BAD32214}"/>
              </a:ext>
            </a:extLst>
          </p:cNvPr>
          <p:cNvSpPr txBox="1"/>
          <p:nvPr/>
        </p:nvSpPr>
        <p:spPr>
          <a:xfrm>
            <a:off x="6678592" y="4250548"/>
            <a:ext cx="5003456" cy="630942"/>
          </a:xfrm>
          <a:prstGeom prst="rect">
            <a:avLst/>
          </a:prstGeom>
          <a:ln/>
        </p:spPr>
        <p:style>
          <a:lnRef idx="2">
            <a:schemeClr val="accent6"/>
          </a:lnRef>
          <a:fillRef idx="1">
            <a:schemeClr val="lt1"/>
          </a:fillRef>
          <a:effectRef idx="0">
            <a:schemeClr val="accent6"/>
          </a:effectRef>
          <a:fontRef idx="minor">
            <a:schemeClr val="dk1"/>
          </a:fontRef>
        </p:style>
        <p:txBody>
          <a:bodyPr wrap="square">
            <a:spAutoFit/>
          </a:bodyPr>
          <a:lstStyle/>
          <a:p>
            <a:pPr algn="r" rtl="1"/>
            <a:r>
              <a:rPr lang="ar-LB" sz="3500" dirty="0">
                <a:solidFill>
                  <a:schemeClr val="tx1">
                    <a:lumMod val="65000"/>
                    <a:lumOff val="35000"/>
                  </a:schemeClr>
                </a:solidFill>
                <a:latin typeface="Adobe Arabic"/>
                <a:cs typeface="Adobe Arabic"/>
              </a:rPr>
              <a:t>عَبَّأَ كِيسَهُ مِنْ أَكْوَامِ الفِضَّةِ الّتي أَمَامَهُ</a:t>
            </a:r>
            <a:endParaRPr lang="en-US" sz="3500" dirty="0">
              <a:solidFill>
                <a:schemeClr val="tx1">
                  <a:lumMod val="65000"/>
                  <a:lumOff val="35000"/>
                </a:schemeClr>
              </a:solidFill>
              <a:latin typeface="Adobe Arabic"/>
              <a:cs typeface="Adobe Arabic"/>
            </a:endParaRPr>
          </a:p>
        </p:txBody>
      </p:sp>
      <p:sp>
        <p:nvSpPr>
          <p:cNvPr id="15" name="TextBox 14">
            <a:extLst>
              <a:ext uri="{FF2B5EF4-FFF2-40B4-BE49-F238E27FC236}">
                <a16:creationId xmlns:a16="http://schemas.microsoft.com/office/drawing/2014/main" id="{F769E342-EE32-43F4-BDB4-8097C700A627}"/>
              </a:ext>
            </a:extLst>
          </p:cNvPr>
          <p:cNvSpPr txBox="1"/>
          <p:nvPr/>
        </p:nvSpPr>
        <p:spPr>
          <a:xfrm>
            <a:off x="7199452" y="5361911"/>
            <a:ext cx="4482596" cy="630942"/>
          </a:xfrm>
          <a:prstGeom prst="rect">
            <a:avLst/>
          </a:prstGeom>
          <a:ln/>
        </p:spPr>
        <p:style>
          <a:lnRef idx="2">
            <a:schemeClr val="accent6"/>
          </a:lnRef>
          <a:fillRef idx="1">
            <a:schemeClr val="lt1"/>
          </a:fillRef>
          <a:effectRef idx="0">
            <a:schemeClr val="accent6"/>
          </a:effectRef>
          <a:fontRef idx="minor">
            <a:schemeClr val="dk1"/>
          </a:fontRef>
        </p:style>
        <p:txBody>
          <a:bodyPr wrap="square">
            <a:spAutoFit/>
          </a:bodyPr>
          <a:lstStyle/>
          <a:p>
            <a:pPr algn="r" rtl="1"/>
            <a:r>
              <a:rPr lang="ar-LB" sz="3500" dirty="0">
                <a:solidFill>
                  <a:schemeClr val="tx1">
                    <a:lumMod val="65000"/>
                    <a:lumOff val="35000"/>
                  </a:schemeClr>
                </a:solidFill>
                <a:latin typeface="Adobe Arabic"/>
                <a:cs typeface="Adobe Arabic"/>
              </a:rPr>
              <a:t>اِنْدَفَعَ عادِلٌ كَالسَّهْمِ داخِلَ المَغَارَةِ</a:t>
            </a:r>
            <a:endParaRPr lang="en-US" sz="3500" dirty="0">
              <a:solidFill>
                <a:schemeClr val="tx1">
                  <a:lumMod val="65000"/>
                  <a:lumOff val="35000"/>
                </a:schemeClr>
              </a:solidFill>
              <a:latin typeface="Adobe Arabic"/>
              <a:cs typeface="Adobe Arabic"/>
            </a:endParaRPr>
          </a:p>
        </p:txBody>
      </p:sp>
    </p:spTree>
    <p:custDataLst>
      <p:tags r:id="rId1"/>
    </p:custDataLst>
    <p:extLst>
      <p:ext uri="{BB962C8B-B14F-4D97-AF65-F5344CB8AC3E}">
        <p14:creationId xmlns:p14="http://schemas.microsoft.com/office/powerpoint/2010/main" val="384631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04167E-6 -3.7037E-6 L -0.50573 -0.17291 " pathEditMode="relative" rAng="0" ptsTypes="AA">
                                      <p:cBhvr>
                                        <p:cTn id="6" dur="2000" fill="hold"/>
                                        <p:tgtEl>
                                          <p:spTgt spid="11"/>
                                        </p:tgtEl>
                                        <p:attrNameLst>
                                          <p:attrName>ppt_x</p:attrName>
                                          <p:attrName>ppt_y</p:attrName>
                                        </p:attrNameLst>
                                      </p:cBhvr>
                                      <p:rCtr x="-25286" y="-8657"/>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1.04167E-6 1.48148E-6 L -0.50482 0.16366 " pathEditMode="relative" rAng="0" ptsTypes="AA">
                                      <p:cBhvr>
                                        <p:cTn id="10" dur="2000" fill="hold"/>
                                        <p:tgtEl>
                                          <p:spTgt spid="2"/>
                                        </p:tgtEl>
                                        <p:attrNameLst>
                                          <p:attrName>ppt_x</p:attrName>
                                          <p:attrName>ppt_y</p:attrName>
                                        </p:attrNameLst>
                                      </p:cBhvr>
                                      <p:rCtr x="-25247" y="8171"/>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1.04167E-6 2.22222E-6 L -0.50573 -0.16621 " pathEditMode="relative" rAng="0" ptsTypes="AA">
                                      <p:cBhvr>
                                        <p:cTn id="14" dur="2000" fill="hold"/>
                                        <p:tgtEl>
                                          <p:spTgt spid="15"/>
                                        </p:tgtEl>
                                        <p:attrNameLst>
                                          <p:attrName>ppt_x</p:attrName>
                                          <p:attrName>ppt_y</p:attrName>
                                        </p:attrNameLst>
                                      </p:cBhvr>
                                      <p:rCtr x="-25286" y="-8310"/>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4.79167E-6 -7.40741E-7 L -0.5052 0.15787 " pathEditMode="relative" rAng="0" ptsTypes="AA">
                                      <p:cBhvr>
                                        <p:cTn id="18" dur="2000" fill="hold"/>
                                        <p:tgtEl>
                                          <p:spTgt spid="13"/>
                                        </p:tgtEl>
                                        <p:attrNameLst>
                                          <p:attrName>ppt_x</p:attrName>
                                          <p:attrName>ppt_y</p:attrName>
                                        </p:attrNameLst>
                                      </p:cBhvr>
                                      <p:rCtr x="-25260" y="78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13"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2">
            <a:extLst>
              <a:ext uri="{FF2B5EF4-FFF2-40B4-BE49-F238E27FC236}">
                <a16:creationId xmlns:a16="http://schemas.microsoft.com/office/drawing/2014/main" id="{CBD682D0-A4F2-4727-8776-A94D6C9D0613}"/>
              </a:ext>
            </a:extLst>
          </p:cNvPr>
          <p:cNvGraphicFramePr>
            <a:graphicFrameLocks noGrp="1"/>
          </p:cNvGraphicFramePr>
          <p:nvPr/>
        </p:nvGraphicFramePr>
        <p:xfrm>
          <a:off x="617314" y="3631666"/>
          <a:ext cx="10980518" cy="2324348"/>
        </p:xfrm>
        <a:graphic>
          <a:graphicData uri="http://schemas.openxmlformats.org/drawingml/2006/table">
            <a:tbl>
              <a:tblPr rtl="1" firstRow="1" firstCol="1" lastCol="1" bandRow="1">
                <a:tableStyleId>{073A0DAA-6AF3-43AB-8588-CEC1D06C72B9}</a:tableStyleId>
              </a:tblPr>
              <a:tblGrid>
                <a:gridCol w="5490259">
                  <a:extLst>
                    <a:ext uri="{9D8B030D-6E8A-4147-A177-3AD203B41FA5}">
                      <a16:colId xmlns:a16="http://schemas.microsoft.com/office/drawing/2014/main" val="880573353"/>
                    </a:ext>
                  </a:extLst>
                </a:gridCol>
                <a:gridCol w="5490259">
                  <a:extLst>
                    <a:ext uri="{9D8B030D-6E8A-4147-A177-3AD203B41FA5}">
                      <a16:colId xmlns:a16="http://schemas.microsoft.com/office/drawing/2014/main" val="2024996594"/>
                    </a:ext>
                  </a:extLst>
                </a:gridCol>
              </a:tblGrid>
              <a:tr h="1146107">
                <a:tc>
                  <a:txBody>
                    <a:bodyPr/>
                    <a:lstStyle/>
                    <a:p>
                      <a:pPr algn="ctr" rtl="1"/>
                      <a:r>
                        <a:rPr lang="ar-LB" sz="3600" dirty="0">
                          <a:solidFill>
                            <a:schemeClr val="tx1">
                              <a:lumMod val="65000"/>
                              <a:lumOff val="35000"/>
                            </a:schemeClr>
                          </a:solidFill>
                          <a:effectLst/>
                          <a:latin typeface="Adobe Arabic" panose="02040503050201020203" pitchFamily="18" charset="-78"/>
                          <a:cs typeface="Adobe Arabic" panose="02040503050201020203" pitchFamily="18" charset="-78"/>
                        </a:rPr>
                        <a:t>الْمُشكِلَةُ</a:t>
                      </a:r>
                    </a:p>
                  </a:txBody>
                  <a:tcPr marL="68580" marR="68580" marT="0" marB="0" anchor="ctr">
                    <a:lnL w="12700" cap="flat" cmpd="sng" algn="ctr">
                      <a:solidFill>
                        <a:schemeClr val="accent3">
                          <a:lumMod val="40000"/>
                          <a:lumOff val="60000"/>
                        </a:schemeClr>
                      </a:solidFill>
                      <a:prstDash val="solid"/>
                      <a:round/>
                      <a:headEnd type="none" w="med" len="med"/>
                      <a:tailEnd type="none" w="med" len="med"/>
                    </a:lnL>
                    <a:lnR w="12700" cap="flat" cmpd="sng" algn="ctr">
                      <a:solidFill>
                        <a:schemeClr val="tx2">
                          <a:lumMod val="40000"/>
                          <a:lumOff val="60000"/>
                        </a:schemeClr>
                      </a:solidFill>
                      <a:prstDash val="solid"/>
                      <a:round/>
                      <a:headEnd type="none" w="med" len="med"/>
                      <a:tailEnd type="none" w="med" len="med"/>
                    </a:lnR>
                    <a:lnT w="12700" cap="flat" cmpd="sng" algn="ctr">
                      <a:solidFill>
                        <a:schemeClr val="accent3">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solidFill>
                      <a:schemeClr val="accent5">
                        <a:lumMod val="20000"/>
                        <a:lumOff val="80000"/>
                      </a:schemeClr>
                    </a:solidFill>
                  </a:tcPr>
                </a:tc>
                <a:tc>
                  <a:txBody>
                    <a:bodyPr/>
                    <a:lstStyle/>
                    <a:p>
                      <a:pPr algn="ctr" rtl="1"/>
                      <a:r>
                        <a:rPr lang="ar-LB" sz="3600" dirty="0">
                          <a:solidFill>
                            <a:schemeClr val="tx1">
                              <a:lumMod val="65000"/>
                              <a:lumOff val="35000"/>
                            </a:schemeClr>
                          </a:solidFill>
                          <a:effectLst/>
                          <a:latin typeface="Adobe Arabic" panose="02040503050201020203" pitchFamily="18" charset="-78"/>
                          <a:cs typeface="Adobe Arabic" panose="02040503050201020203" pitchFamily="18" charset="-78"/>
                        </a:rPr>
                        <a:t>الْحَلُّ</a:t>
                      </a:r>
                    </a:p>
                  </a:txBody>
                  <a:tcPr marL="68580" marR="68580" marT="0" marB="0" anchor="ctr">
                    <a:lnL w="12700" cap="flat" cmpd="sng" algn="ctr">
                      <a:solidFill>
                        <a:schemeClr val="tx2">
                          <a:lumMod val="40000"/>
                          <a:lumOff val="60000"/>
                        </a:schemeClr>
                      </a:solidFill>
                      <a:prstDash val="solid"/>
                      <a:round/>
                      <a:headEnd type="none" w="med" len="med"/>
                      <a:tailEnd type="none" w="med" len="med"/>
                    </a:lnL>
                    <a:lnR w="12700" cap="flat" cmpd="sng" algn="ctr">
                      <a:solidFill>
                        <a:schemeClr val="accent3">
                          <a:lumMod val="40000"/>
                          <a:lumOff val="60000"/>
                        </a:schemeClr>
                      </a:solidFill>
                      <a:prstDash val="solid"/>
                      <a:round/>
                      <a:headEnd type="none" w="med" len="med"/>
                      <a:tailEnd type="none" w="med" len="med"/>
                    </a:lnR>
                    <a:lnT w="12700" cap="flat" cmpd="sng" algn="ctr">
                      <a:solidFill>
                        <a:schemeClr val="accent3">
                          <a:lumMod val="40000"/>
                          <a:lumOff val="60000"/>
                        </a:schemeClr>
                      </a:solidFill>
                      <a:prstDash val="solid"/>
                      <a:round/>
                      <a:headEnd type="none" w="med" len="med"/>
                      <a:tailEnd type="none" w="med" len="med"/>
                    </a:lnT>
                    <a:lnB w="12700" cap="flat" cmpd="sng" algn="ctr">
                      <a:solidFill>
                        <a:schemeClr val="tx2">
                          <a:lumMod val="40000"/>
                          <a:lumOff val="6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977876130"/>
                  </a:ext>
                </a:extLst>
              </a:tr>
              <a:tr h="11782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ar-LB" sz="4800" b="0" u="none" kern="1200" cap="all" spc="100" dirty="0">
                        <a:solidFill>
                          <a:schemeClr val="tx1">
                            <a:lumMod val="65000"/>
                            <a:lumOff val="35000"/>
                          </a:schemeClr>
                        </a:solidFill>
                        <a:latin typeface="+mn-lt"/>
                        <a:ea typeface="+mn-ea"/>
                        <a:cs typeface="+mn-cs"/>
                      </a:endParaRPr>
                    </a:p>
                  </a:txBody>
                  <a:tcPr marL="0" marR="0" marT="91440">
                    <a:lnL w="12700" cap="flat" cmpd="sng" algn="ctr">
                      <a:solidFill>
                        <a:schemeClr val="accent3">
                          <a:lumMod val="40000"/>
                          <a:lumOff val="60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accent3">
                          <a:lumMod val="40000"/>
                          <a:lumOff val="60000"/>
                        </a:schemeClr>
                      </a:solidFill>
                      <a:prstDash val="solid"/>
                      <a:round/>
                      <a:headEnd type="none" w="med" len="med"/>
                      <a:tailEnd type="none" w="med" len="med"/>
                    </a:lnB>
                    <a:solidFill>
                      <a:schemeClr val="bg1"/>
                    </a:solidFill>
                  </a:tcPr>
                </a:tc>
                <a:tc>
                  <a:txBody>
                    <a:bodyPr/>
                    <a:lstStyle/>
                    <a:p>
                      <a:pPr algn="ctr"/>
                      <a:endParaRPr lang="en-US" sz="3600" b="1" kern="1200" dirty="0">
                        <a:solidFill>
                          <a:schemeClr val="tx1">
                            <a:lumMod val="65000"/>
                            <a:lumOff val="35000"/>
                          </a:schemeClr>
                        </a:solidFill>
                        <a:latin typeface="+mn-lt"/>
                        <a:ea typeface="+mn-ea"/>
                        <a:cs typeface="+mn-cs"/>
                      </a:endParaRPr>
                    </a:p>
                  </a:txBody>
                  <a:tcPr marL="0" marR="0" marT="91440">
                    <a:lnL w="12700" cap="flat" cmpd="sng" algn="ctr">
                      <a:solidFill>
                        <a:schemeClr val="bg1">
                          <a:lumMod val="85000"/>
                        </a:schemeClr>
                      </a:solidFill>
                      <a:prstDash val="solid"/>
                      <a:round/>
                      <a:headEnd type="none" w="med" len="med"/>
                      <a:tailEnd type="none" w="med" len="med"/>
                    </a:lnL>
                    <a:lnR w="12700" cap="flat" cmpd="sng" algn="ctr">
                      <a:solidFill>
                        <a:schemeClr val="accent3">
                          <a:lumMod val="40000"/>
                          <a:lumOff val="60000"/>
                        </a:schemeClr>
                      </a:solidFill>
                      <a:prstDash val="solid"/>
                      <a:round/>
                      <a:headEnd type="none" w="med" len="med"/>
                      <a:tailEnd type="none" w="med" len="med"/>
                    </a:lnR>
                    <a:lnT w="12700" cap="flat" cmpd="sng" algn="ctr">
                      <a:solidFill>
                        <a:schemeClr val="tx2">
                          <a:lumMod val="40000"/>
                          <a:lumOff val="60000"/>
                        </a:schemeClr>
                      </a:solidFill>
                      <a:prstDash val="solid"/>
                      <a:round/>
                      <a:headEnd type="none" w="med" len="med"/>
                      <a:tailEnd type="none" w="med" len="med"/>
                    </a:lnT>
                    <a:lnB w="12700" cap="flat" cmpd="sng" algn="ctr">
                      <a:solidFill>
                        <a:schemeClr val="accent3">
                          <a:lumMod val="40000"/>
                          <a:lumOff val="60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130216838"/>
                  </a:ext>
                </a:extLst>
              </a:tr>
            </a:tbl>
          </a:graphicData>
        </a:graphic>
      </p:graphicFrame>
      <p:sp>
        <p:nvSpPr>
          <p:cNvPr id="10" name="Rectangle 9">
            <a:extLst>
              <a:ext uri="{FF2B5EF4-FFF2-40B4-BE49-F238E27FC236}">
                <a16:creationId xmlns:a16="http://schemas.microsoft.com/office/drawing/2014/main" id="{D2EC2409-E4D5-43CE-800D-3EF8C402982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15690BD-F067-4C75-AF67-F56286369129}"/>
              </a:ext>
            </a:extLst>
          </p:cNvPr>
          <p:cNvSpPr txBox="1"/>
          <p:nvPr/>
        </p:nvSpPr>
        <p:spPr>
          <a:xfrm>
            <a:off x="5590572" y="653602"/>
            <a:ext cx="6091476" cy="803754"/>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prstClr val="black">
                    <a:lumMod val="65000"/>
                    <a:lumOff val="35000"/>
                  </a:prstClr>
                </a:solidFill>
                <a:latin typeface="Adobe Arabic"/>
                <a:cs typeface="Adobe Arabic"/>
              </a:rPr>
              <a:t>أُمَيّزُ بَيْنَ الْمُشْكِلَةِ وَالْحَلِّ في الْجُمْلَتَيْنِ الْآتِيَتَيْنِ:</a:t>
            </a:r>
          </a:p>
        </p:txBody>
      </p:sp>
      <p:sp>
        <p:nvSpPr>
          <p:cNvPr id="13" name="Rectangle: Rounded Corners 12">
            <a:extLst>
              <a:ext uri="{FF2B5EF4-FFF2-40B4-BE49-F238E27FC236}">
                <a16:creationId xmlns:a16="http://schemas.microsoft.com/office/drawing/2014/main" id="{AE81EF5F-2065-4A4F-BCCA-CEB52565D0E5}"/>
              </a:ext>
            </a:extLst>
          </p:cNvPr>
          <p:cNvSpPr/>
          <p:nvPr/>
        </p:nvSpPr>
        <p:spPr>
          <a:xfrm>
            <a:off x="6308204" y="2152953"/>
            <a:ext cx="5087614" cy="1073382"/>
          </a:xfrm>
          <a:prstGeom prst="round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defTabSz="1911350" rtl="1">
              <a:lnSpc>
                <a:spcPct val="90000"/>
              </a:lnSpc>
              <a:spcBef>
                <a:spcPct val="0"/>
              </a:spcBef>
              <a:spcAft>
                <a:spcPct val="35000"/>
              </a:spcAft>
              <a:defRPr/>
            </a:pPr>
            <a:r>
              <a:rPr lang="ar-LB" sz="3600" dirty="0">
                <a:solidFill>
                  <a:schemeClr val="tx1">
                    <a:lumMod val="65000"/>
                    <a:lumOff val="35000"/>
                  </a:schemeClr>
                </a:solidFill>
              </a:rPr>
              <a:t>فَتَرَكَ عادِلٌ كيسَهُ، وَأَسرَعَ بِالْخُروجِ لِيَنْجُوَ بِنَفْسِهِ.</a:t>
            </a:r>
          </a:p>
        </p:txBody>
      </p:sp>
      <p:sp>
        <p:nvSpPr>
          <p:cNvPr id="14" name="Rectangle: Rounded Corners 13">
            <a:extLst>
              <a:ext uri="{FF2B5EF4-FFF2-40B4-BE49-F238E27FC236}">
                <a16:creationId xmlns:a16="http://schemas.microsoft.com/office/drawing/2014/main" id="{911DAD35-7E91-4AC8-97D8-55BC93A40AD4}"/>
              </a:ext>
            </a:extLst>
          </p:cNvPr>
          <p:cNvSpPr/>
          <p:nvPr/>
        </p:nvSpPr>
        <p:spPr>
          <a:xfrm>
            <a:off x="796183" y="2152953"/>
            <a:ext cx="5087614" cy="1073382"/>
          </a:xfrm>
          <a:prstGeom prst="round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defTabSz="1911350" rtl="1">
              <a:lnSpc>
                <a:spcPct val="90000"/>
              </a:lnSpc>
              <a:spcBef>
                <a:spcPct val="0"/>
              </a:spcBef>
              <a:spcAft>
                <a:spcPct val="35000"/>
              </a:spcAft>
              <a:defRPr/>
            </a:pPr>
            <a:r>
              <a:rPr lang="ar-LB" sz="3600" dirty="0">
                <a:solidFill>
                  <a:schemeClr val="tx1">
                    <a:lumMod val="65000"/>
                    <a:lumOff val="35000"/>
                  </a:schemeClr>
                </a:solidFill>
              </a:rPr>
              <a:t>لَكِنَّ السّاعَةَ دَقَّتْ إيذَانًا بِانْغِلاقِ الْمَغَارَةِ، </a:t>
            </a:r>
          </a:p>
        </p:txBody>
      </p:sp>
    </p:spTree>
    <p:custDataLst>
      <p:tags r:id="rId1"/>
    </p:custDataLst>
    <p:extLst>
      <p:ext uri="{BB962C8B-B14F-4D97-AF65-F5344CB8AC3E}">
        <p14:creationId xmlns:p14="http://schemas.microsoft.com/office/powerpoint/2010/main" val="2720790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1.66667E-6 3.7037E-7 L 0.4513 0.39259 " pathEditMode="relative" rAng="0" ptsTypes="AA">
                                      <p:cBhvr>
                                        <p:cTn id="6" dur="2000" fill="hold"/>
                                        <p:tgtEl>
                                          <p:spTgt spid="14"/>
                                        </p:tgtEl>
                                        <p:attrNameLst>
                                          <p:attrName>ppt_x</p:attrName>
                                          <p:attrName>ppt_y</p:attrName>
                                        </p:attrNameLst>
                                      </p:cBhvr>
                                      <p:rCtr x="22565" y="19630"/>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1.66667E-6 3.7037E-7 L -0.45078 0.39097 " pathEditMode="relative" rAng="0" ptsTypes="AA">
                                      <p:cBhvr>
                                        <p:cTn id="10" dur="2000" fill="hold"/>
                                        <p:tgtEl>
                                          <p:spTgt spid="13"/>
                                        </p:tgtEl>
                                        <p:attrNameLst>
                                          <p:attrName>ppt_x</p:attrName>
                                          <p:attrName>ppt_y</p:attrName>
                                        </p:attrNameLst>
                                      </p:cBhvr>
                                      <p:rCtr x="-22539" y="1953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4" name="Straight Connector 3"/>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5">
            <a:extLst>
              <a:ext uri="{28A0092B-C50C-407E-A947-70E740481C1C}">
                <a14:useLocalDpi xmlns:a14="http://schemas.microsoft.com/office/drawing/2010/main" val="0"/>
              </a:ext>
            </a:extLst>
          </a:blip>
          <a:srcRect l="13" r="13"/>
          <a:stretch/>
        </p:blipFill>
        <p:spPr>
          <a:xfrm>
            <a:off x="5414" y="1546412"/>
            <a:ext cx="12181172" cy="5311588"/>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4AB249BF-379C-4F57-A717-FFCF77E03A52}"/>
              </a:ext>
            </a:extLst>
          </p:cNvPr>
          <p:cNvPicPr>
            <a:picLocks noChangeAspect="1"/>
          </p:cNvPicPr>
          <p:nvPr/>
        </p:nvPicPr>
        <p:blipFill>
          <a:blip r:embed="rId4" cstate="print">
            <a:extLst>
              <a:ext uri="{96DAC541-7B7A-43D3-8B79-37D633B846F1}">
                <asvg:svgBlip xmlns:asvg="http://schemas.microsoft.com/office/drawing/2016/SVG/main" r:embed="rId5"/>
              </a:ext>
            </a:extLst>
          </a:blip>
          <a:stretch>
            <a:fillRect/>
          </a:stretch>
        </p:blipFill>
        <p:spPr>
          <a:xfrm>
            <a:off x="4260718" y="418191"/>
            <a:ext cx="3911228" cy="2856291"/>
          </a:xfrm>
          <a:prstGeom prst="rect">
            <a:avLst/>
          </a:prstGeom>
        </p:spPr>
      </p:pic>
      <p:sp>
        <p:nvSpPr>
          <p:cNvPr id="4" name="Rectangle 16">
            <a:extLst>
              <a:ext uri="{FF2B5EF4-FFF2-40B4-BE49-F238E27FC236}">
                <a16:creationId xmlns:a16="http://schemas.microsoft.com/office/drawing/2014/main" id="{85FBA70E-CD30-42A0-AAE3-6B7DA2AD0EA2}"/>
              </a:ext>
            </a:extLst>
          </p:cNvPr>
          <p:cNvSpPr>
            <a:spLocks noChangeArrowheads="1"/>
          </p:cNvSpPr>
          <p:nvPr/>
        </p:nvSpPr>
        <p:spPr bwMode="gray">
          <a:xfrm>
            <a:off x="2460171" y="4102593"/>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algn="ctr" rtl="1">
              <a:buClr>
                <a:schemeClr val="accent5">
                  <a:lumMod val="75000"/>
                </a:schemeClr>
              </a:buClr>
              <a:buSzPct val="90000"/>
            </a:pP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الْمَجالُ: الْفَهْمُ الشَّفَوِيُّ</a:t>
            </a:r>
            <a:endParaRPr lang="en-US" sz="54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Tree>
    <p:custDataLst>
      <p:tags r:id="rId1"/>
    </p:custDataLst>
    <p:extLst>
      <p:ext uri="{BB962C8B-B14F-4D97-AF65-F5344CB8AC3E}">
        <p14:creationId xmlns:p14="http://schemas.microsoft.com/office/powerpoint/2010/main" val="2582028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9107A60D-271A-4A2C-8599-4B09E942C32A}"/>
              </a:ext>
            </a:extLst>
          </p:cNvPr>
          <p:cNvSpPr txBox="1"/>
          <p:nvPr/>
        </p:nvSpPr>
        <p:spPr>
          <a:xfrm>
            <a:off x="0" y="79561"/>
            <a:ext cx="2871216" cy="301752"/>
          </a:xfrm>
          <a:prstGeom prst="rect">
            <a:avLst/>
          </a:prstGeom>
          <a:solidFill>
            <a:srgbClr val="4472C4">
              <a:lumMod val="20000"/>
              <a:lumOff val="80000"/>
            </a:srgbClr>
          </a:solid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1800" b="0" i="0" u="none" strike="noStrike" kern="0" cap="none" spc="0" normalizeH="0" baseline="0" noProof="0" dirty="0">
                <a:ln>
                  <a:noFill/>
                </a:ln>
                <a:solidFill>
                  <a:srgbClr val="4472C4">
                    <a:lumMod val="50000"/>
                  </a:srgbClr>
                </a:solidFill>
                <a:effectLst/>
                <a:uLnTx/>
                <a:uFillTx/>
                <a:latin typeface="Adobe Arabic"/>
                <a:ea typeface="+mn-ea"/>
                <a:cs typeface="Adobe Arabic"/>
              </a:rPr>
              <a:t> ترحيبٌ</a:t>
            </a:r>
            <a:endParaRPr kumimoji="0" lang="en-US" sz="1800" b="0" i="0" u="none" strike="noStrike" kern="0" cap="none" spc="0" normalizeH="0" baseline="0" noProof="0" dirty="0">
              <a:ln>
                <a:noFill/>
              </a:ln>
              <a:solidFill>
                <a:srgbClr val="4472C4">
                  <a:lumMod val="50000"/>
                </a:srgbClr>
              </a:solidFill>
              <a:effectLst/>
              <a:uLnTx/>
              <a:uFillTx/>
              <a:latin typeface="Adobe Arabic"/>
              <a:ea typeface="+mn-ea"/>
              <a:cs typeface="Adobe Arabic"/>
            </a:endParaRPr>
          </a:p>
        </p:txBody>
      </p:sp>
      <p:pic>
        <p:nvPicPr>
          <p:cNvPr id="6" name="Picture 5">
            <a:extLst>
              <a:ext uri="{FF2B5EF4-FFF2-40B4-BE49-F238E27FC236}">
                <a16:creationId xmlns:a16="http://schemas.microsoft.com/office/drawing/2014/main" id="{2CF1882E-1805-4A7A-91A0-E8F725EBC41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76603" y="1529142"/>
            <a:ext cx="5825647" cy="4555856"/>
          </a:xfrm>
          <a:prstGeom prst="rect">
            <a:avLst/>
          </a:prstGeom>
        </p:spPr>
      </p:pic>
      <p:sp>
        <p:nvSpPr>
          <p:cNvPr id="7" name="Title 1">
            <a:extLst>
              <a:ext uri="{FF2B5EF4-FFF2-40B4-BE49-F238E27FC236}">
                <a16:creationId xmlns:a16="http://schemas.microsoft.com/office/drawing/2014/main" id="{A504044B-E809-44CA-B4A1-F9D3C5B52C48}"/>
              </a:ext>
            </a:extLst>
          </p:cNvPr>
          <p:cNvSpPr txBox="1">
            <a:spLocks/>
          </p:cNvSpPr>
          <p:nvPr/>
        </p:nvSpPr>
        <p:spPr>
          <a:xfrm>
            <a:off x="7270595" y="2901536"/>
            <a:ext cx="4371276" cy="944563"/>
          </a:xfrm>
          <a:prstGeom prst="rect">
            <a:avLst/>
          </a:prstGeom>
        </p:spPr>
        <p:txBody>
          <a:bodyPr vert="horz" lIns="91440" tIns="45720" rIns="91440" bIns="45720" rtlCol="0" anchor="ctr">
            <a:noAutofit/>
          </a:bodyPr>
          <a:lstStyle/>
          <a:p>
            <a:pPr marR="0" lvl="0" indent="0" algn="r" rtl="1" fontAlgn="auto">
              <a:lnSpc>
                <a:spcPct val="90000"/>
              </a:lnSpc>
              <a:spcAft>
                <a:spcPts val="200"/>
              </a:spcAft>
              <a:buClr>
                <a:schemeClr val="accent1"/>
              </a:buClr>
              <a:buSzPct val="100000"/>
              <a:tabLst/>
              <a:defRPr/>
            </a:pPr>
            <a:r>
              <a:rPr lang="ar-LB" sz="5900" b="1" dirty="0">
                <a:solidFill>
                  <a:srgbClr val="2E75B6"/>
                </a:solidFill>
                <a:latin typeface="Adobe Arabic" panose="02040503050201090203" pitchFamily="18" charset="-78"/>
                <a:cs typeface="Adobe Arabic" panose="02040503050201090203" pitchFamily="18" charset="-78"/>
              </a:rPr>
              <a:t>طابَ يَوْمُكُمْ يا أَعِزّائي!</a:t>
            </a:r>
            <a:endParaRPr lang="en-US" sz="5900" b="1" dirty="0">
              <a:solidFill>
                <a:srgbClr val="2E75B6"/>
              </a:solidFill>
              <a:latin typeface="Adobe Arabic" panose="02040503050201090203" pitchFamily="18" charset="-78"/>
              <a:cs typeface="Adobe Arabic" panose="02040503050201090203" pitchFamily="18" charset="-78"/>
            </a:endParaRPr>
          </a:p>
        </p:txBody>
      </p:sp>
      <p:sp>
        <p:nvSpPr>
          <p:cNvPr id="18" name="TextBox 17">
            <a:extLst>
              <a:ext uri="{FF2B5EF4-FFF2-40B4-BE49-F238E27FC236}">
                <a16:creationId xmlns:a16="http://schemas.microsoft.com/office/drawing/2014/main" id="{B8BC1FE6-D0D9-43D5-BD21-455D974CA356}"/>
              </a:ext>
            </a:extLst>
          </p:cNvPr>
          <p:cNvSpPr txBox="1"/>
          <p:nvPr/>
        </p:nvSpPr>
        <p:spPr>
          <a:xfrm>
            <a:off x="2614246" y="2366809"/>
            <a:ext cx="3672913" cy="1350336"/>
          </a:xfrm>
          <a:prstGeom prst="rect">
            <a:avLst/>
          </a:prstGeom>
          <a:ln w="19050">
            <a:noFill/>
          </a:ln>
        </p:spPr>
        <p:txBody>
          <a:bodyPr vert="horz" wrap="square" lIns="91440" tIns="45720" rIns="91440" bIns="45720" rtlCol="0" anchor="ctr">
            <a:noAutofit/>
          </a:bodyPr>
          <a:lstStyle>
            <a:defPPr>
              <a:defRPr lang="en-US"/>
            </a:defPPr>
            <a:lvl1pPr marR="0" lvl="0" indent="0" algn="ctr" rtl="1" fontAlgn="auto">
              <a:lnSpc>
                <a:spcPct val="100000"/>
              </a:lnSpc>
              <a:spcBef>
                <a:spcPts val="0"/>
              </a:spcBef>
              <a:spcAft>
                <a:spcPts val="0"/>
              </a:spcAft>
              <a:buClrTx/>
              <a:buSzTx/>
              <a:buFontTx/>
              <a:buNone/>
              <a:tabLst/>
              <a:defRPr kumimoji="0" sz="4200" b="1" i="0" u="none" strike="noStrike" cap="none" spc="0" normalizeH="0" baseline="0">
                <a:ln>
                  <a:noFill/>
                </a:ln>
                <a:solidFill>
                  <a:schemeClr val="tx1">
                    <a:lumMod val="65000"/>
                    <a:lumOff val="35000"/>
                  </a:schemeClr>
                </a:solidFill>
                <a:effectLst/>
                <a:uLnTx/>
                <a:uFillTx/>
                <a:latin typeface="Adobe Arabic"/>
                <a:cs typeface="Adobe Arabic"/>
              </a:defRPr>
            </a:lvl1pPr>
          </a:lstStyle>
          <a:p>
            <a:r>
              <a:rPr lang="ar-LB" dirty="0"/>
              <a:t>أَهْلًا بِكُمْ في صَفِّ الْفَهْمِ الشَّفَوِيِّ.</a:t>
            </a:r>
            <a:endParaRPr lang="en-US" dirty="0"/>
          </a:p>
        </p:txBody>
      </p:sp>
    </p:spTree>
    <p:custDataLst>
      <p:tags r:id="rId1"/>
    </p:custDataLst>
    <p:extLst>
      <p:ext uri="{BB962C8B-B14F-4D97-AF65-F5344CB8AC3E}">
        <p14:creationId xmlns:p14="http://schemas.microsoft.com/office/powerpoint/2010/main" val="2949215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F25C08-0E4C-4EFD-800C-3DC87AA15A42}"/>
              </a:ext>
            </a:extLst>
          </p:cNvPr>
          <p:cNvSpPr>
            <a:spLocks noGrp="1"/>
          </p:cNvSpPr>
          <p:nvPr>
            <p:ph sz="quarter" idx="10"/>
          </p:nvPr>
        </p:nvSpPr>
        <p:spPr/>
        <p:txBody>
          <a:bodyPr/>
          <a:lstStyle/>
          <a:p>
            <a:pPr algn="ctr"/>
            <a:r>
              <a:rPr lang="ar-LB" sz="4800" b="1" dirty="0">
                <a:latin typeface="Adobe Arabic" panose="02040503050201020203" pitchFamily="18" charset="-78"/>
                <a:cs typeface="Adobe Arabic" panose="02040503050201020203" pitchFamily="18" charset="-78"/>
              </a:rPr>
              <a:t>الْقِراءَةُ الْجَهْرِيَّةُ</a:t>
            </a:r>
            <a:endParaRPr lang="en-US" sz="4800" b="1" dirty="0">
              <a:latin typeface="Adobe Arabic" panose="02040503050201020203" pitchFamily="18" charset="-78"/>
              <a:cs typeface="Adobe Arabic" panose="02040503050201020203" pitchFamily="18" charset="-78"/>
            </a:endParaRPr>
          </a:p>
        </p:txBody>
      </p:sp>
      <p:sp>
        <p:nvSpPr>
          <p:cNvPr id="3" name="Content Placeholder 2">
            <a:extLst>
              <a:ext uri="{FF2B5EF4-FFF2-40B4-BE49-F238E27FC236}">
                <a16:creationId xmlns:a16="http://schemas.microsoft.com/office/drawing/2014/main" id="{EA7CAC19-43FA-4805-B6FC-A136BD64FC57}"/>
              </a:ext>
            </a:extLst>
          </p:cNvPr>
          <p:cNvSpPr>
            <a:spLocks noGrp="1"/>
          </p:cNvSpPr>
          <p:nvPr>
            <p:ph sz="quarter" idx="11"/>
          </p:nvPr>
        </p:nvSpPr>
        <p:spPr/>
        <p:txBody>
          <a:bodyPr/>
          <a:lstStyle/>
          <a:p>
            <a:endParaRPr lang="en-US" dirty="0"/>
          </a:p>
        </p:txBody>
      </p:sp>
      <p:pic>
        <p:nvPicPr>
          <p:cNvPr id="5" name="Picture 2">
            <a:extLst>
              <a:ext uri="{FF2B5EF4-FFF2-40B4-BE49-F238E27FC236}">
                <a16:creationId xmlns:a16="http://schemas.microsoft.com/office/drawing/2014/main" id="{5411BDC3-43A3-424E-910A-62FD80CA4F9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474834" y="2016337"/>
            <a:ext cx="7105018" cy="403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791477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6">
            <a:extLst>
              <a:ext uri="{FF2B5EF4-FFF2-40B4-BE49-F238E27FC236}">
                <a16:creationId xmlns:a16="http://schemas.microsoft.com/office/drawing/2014/main" id="{766424DA-002D-4E72-A9AD-77D2005B993F}"/>
              </a:ext>
            </a:extLst>
          </p:cNvPr>
          <p:cNvSpPr>
            <a:spLocks noChangeArrowheads="1"/>
          </p:cNvSpPr>
          <p:nvPr/>
        </p:nvSpPr>
        <p:spPr bwMode="gray">
          <a:xfrm>
            <a:off x="2460171" y="4102593"/>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algn="ctr" rtl="1">
              <a:buClr>
                <a:schemeClr val="accent5">
                  <a:lumMod val="75000"/>
                </a:schemeClr>
              </a:buClr>
              <a:buSzPct val="90000"/>
            </a:pP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دَرْسُ الْفَهْمِ الشَّفَوِيِّ</a:t>
            </a:r>
            <a:endParaRPr lang="en-US" sz="54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Tree>
    <p:custDataLst>
      <p:tags r:id="rId1"/>
    </p:custDataLst>
    <p:extLst>
      <p:ext uri="{BB962C8B-B14F-4D97-AF65-F5344CB8AC3E}">
        <p14:creationId xmlns:p14="http://schemas.microsoft.com/office/powerpoint/2010/main" val="2374603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4">
            <a:extLst>
              <a:ext uri="{FF2B5EF4-FFF2-40B4-BE49-F238E27FC236}">
                <a16:creationId xmlns:a16="http://schemas.microsoft.com/office/drawing/2014/main" id="{9E0AD525-B645-4411-AD16-1B3A5AD23DDE}"/>
              </a:ext>
            </a:extLst>
          </p:cNvPr>
          <p:cNvPicPr>
            <a:picLocks noChangeAspect="1"/>
          </p:cNvPicPr>
          <p:nvPr/>
        </p:nvPicPr>
        <p:blipFill>
          <a:blip r:embed="rId4" cstate="print">
            <a:extLst>
              <a:ext uri="{96DAC541-7B7A-43D3-8B79-37D633B846F1}">
                <asvg:svgBlip xmlns:asvg="http://schemas.microsoft.com/office/drawing/2016/SVG/main" r:embed="rId5"/>
              </a:ext>
            </a:extLst>
          </a:blip>
          <a:stretch>
            <a:fillRect/>
          </a:stretch>
        </p:blipFill>
        <p:spPr>
          <a:xfrm>
            <a:off x="2772408" y="2725615"/>
            <a:ext cx="6647184" cy="2143081"/>
          </a:xfrm>
          <a:prstGeom prst="rect">
            <a:avLst/>
          </a:prstGeom>
        </p:spPr>
      </p:pic>
      <p:sp>
        <p:nvSpPr>
          <p:cNvPr id="5" name="Rectangle 4">
            <a:extLst>
              <a:ext uri="{FF2B5EF4-FFF2-40B4-BE49-F238E27FC236}">
                <a16:creationId xmlns:a16="http://schemas.microsoft.com/office/drawing/2014/main" id="{078EC8D3-023B-49E2-B0CE-426DE4CD3A6A}"/>
              </a:ext>
            </a:extLst>
          </p:cNvPr>
          <p:cNvSpPr/>
          <p:nvPr/>
        </p:nvSpPr>
        <p:spPr>
          <a:xfrm>
            <a:off x="0" y="656139"/>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0B3EA66-3121-46F8-A0E2-F394108F0F3C}"/>
              </a:ext>
            </a:extLst>
          </p:cNvPr>
          <p:cNvSpPr txBox="1"/>
          <p:nvPr/>
        </p:nvSpPr>
        <p:spPr>
          <a:xfrm>
            <a:off x="7192843" y="653602"/>
            <a:ext cx="4453498" cy="803754"/>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prstClr val="black">
                    <a:lumMod val="65000"/>
                    <a:lumOff val="35000"/>
                  </a:prstClr>
                </a:solidFill>
                <a:latin typeface="Adobe Arabic"/>
                <a:cs typeface="Adobe Arabic"/>
              </a:rPr>
              <a:t>أُجيبُ عَنْ أَسْئِلَةٍ حَوْلَ نَصٍّ مَسْموعٍ</a:t>
            </a:r>
            <a:r>
              <a:rPr lang="en-US" sz="3600" b="1" dirty="0">
                <a:solidFill>
                  <a:prstClr val="black">
                    <a:lumMod val="65000"/>
                    <a:lumOff val="35000"/>
                  </a:prstClr>
                </a:solidFill>
                <a:latin typeface="Adobe Arabic"/>
                <a:cs typeface="Adobe Arabic"/>
              </a:rPr>
              <a:t>:</a:t>
            </a:r>
            <a:endParaRPr lang="ar-LB" sz="3600" b="1" dirty="0">
              <a:solidFill>
                <a:prstClr val="black">
                  <a:lumMod val="65000"/>
                  <a:lumOff val="35000"/>
                </a:prstClr>
              </a:solidFill>
              <a:latin typeface="Adobe Arabic"/>
              <a:cs typeface="Adobe Arabic"/>
            </a:endParaRPr>
          </a:p>
        </p:txBody>
      </p:sp>
    </p:spTree>
    <p:custDataLst>
      <p:tags r:id="rId1"/>
    </p:custDataLst>
    <p:extLst>
      <p:ext uri="{BB962C8B-B14F-4D97-AF65-F5344CB8AC3E}">
        <p14:creationId xmlns:p14="http://schemas.microsoft.com/office/powerpoint/2010/main" val="1231166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Boys in different actions - Download Free Vectors, Clipar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dobe Arabic"/>
              <a:ea typeface="+mn-ea"/>
              <a:cs typeface="Adobe Arabic"/>
            </a:endParaRPr>
          </a:p>
        </p:txBody>
      </p:sp>
      <p:sp>
        <p:nvSpPr>
          <p:cNvPr id="3" name="AutoShape 4" descr="Boys in different actions - Download Free Vectors, Clipart ..."/>
          <p:cNvSpPr>
            <a:spLocks noChangeAspect="1" noChangeArrowheads="1"/>
          </p:cNvSpPr>
          <p:nvPr/>
        </p:nvSpPr>
        <p:spPr bwMode="auto">
          <a:xfrm>
            <a:off x="1931501" y="340428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dobe Arabic"/>
              <a:ea typeface="+mn-ea"/>
              <a:cs typeface="Adobe Arabic"/>
            </a:endParaRPr>
          </a:p>
        </p:txBody>
      </p:sp>
      <p:grpSp>
        <p:nvGrpSpPr>
          <p:cNvPr id="9" name="Group 8">
            <a:extLst>
              <a:ext uri="{FF2B5EF4-FFF2-40B4-BE49-F238E27FC236}">
                <a16:creationId xmlns:a16="http://schemas.microsoft.com/office/drawing/2014/main" id="{6343DB3B-72D8-4EA6-9E53-34EAF408717E}"/>
              </a:ext>
            </a:extLst>
          </p:cNvPr>
          <p:cNvGrpSpPr/>
          <p:nvPr/>
        </p:nvGrpSpPr>
        <p:grpSpPr>
          <a:xfrm>
            <a:off x="3050872" y="1658132"/>
            <a:ext cx="6087208" cy="4372672"/>
            <a:chOff x="2552700" y="1101607"/>
            <a:chExt cx="7221370" cy="5187383"/>
          </a:xfrm>
        </p:grpSpPr>
        <p:pic>
          <p:nvPicPr>
            <p:cNvPr id="5" name="Picture 4">
              <a:extLst>
                <a:ext uri="{FF2B5EF4-FFF2-40B4-BE49-F238E27FC236}">
                  <a16:creationId xmlns:a16="http://schemas.microsoft.com/office/drawing/2014/main" id="{7BEA3DA5-2E13-4737-820E-521BB7BD5750}"/>
                </a:ext>
              </a:extLst>
            </p:cNvPr>
            <p:cNvPicPr>
              <a:picLocks noChangeAspect="1"/>
            </p:cNvPicPr>
            <p:nvPr/>
          </p:nvPicPr>
          <p:blipFill rotWithShape="1">
            <a:blip r:embed="rId4"/>
            <a:srcRect l="2629" t="33532" r="70744" b="19197"/>
            <a:stretch/>
          </p:blipFill>
          <p:spPr>
            <a:xfrm>
              <a:off x="2552700" y="1129172"/>
              <a:ext cx="3203726" cy="5159818"/>
            </a:xfrm>
            <a:prstGeom prst="rect">
              <a:avLst/>
            </a:prstGeom>
            <a:scene3d>
              <a:camera prst="orthographicFront">
                <a:rot lat="0" lon="0" rev="30000"/>
              </a:camera>
              <a:lightRig rig="threePt" dir="t"/>
            </a:scene3d>
          </p:spPr>
        </p:pic>
        <p:pic>
          <p:nvPicPr>
            <p:cNvPr id="1026" name="Picture 2" descr="High resolution Art photos museum quality images: Salvador Dali The  Persistence of Memory">
              <a:extLst>
                <a:ext uri="{FF2B5EF4-FFF2-40B4-BE49-F238E27FC236}">
                  <a16:creationId xmlns:a16="http://schemas.microsoft.com/office/drawing/2014/main" id="{17566E10-BB4C-4FB9-8B11-A982B7ECFA8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59232"/>
            <a:stretch/>
          </p:blipFill>
          <p:spPr bwMode="auto">
            <a:xfrm>
              <a:off x="5743726" y="1101607"/>
              <a:ext cx="4030344" cy="5182488"/>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Rectangle 7">
            <a:extLst>
              <a:ext uri="{FF2B5EF4-FFF2-40B4-BE49-F238E27FC236}">
                <a16:creationId xmlns:a16="http://schemas.microsoft.com/office/drawing/2014/main" id="{67EAD739-2922-45E6-A0C4-E5954D095A6A}"/>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4FA8E37A-D17C-4E4C-A457-E3B6CB454B23}"/>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r>
              <a:rPr lang="ar-LB" sz="3600" b="1" cap="all" spc="100" dirty="0">
                <a:solidFill>
                  <a:schemeClr val="bg1"/>
                </a:solidFill>
                <a:latin typeface="Adobe Arabic"/>
                <a:cs typeface="Adobe Arabic"/>
              </a:rPr>
              <a:t>عاقِبَةُ الطَّمَعِ</a:t>
            </a:r>
          </a:p>
        </p:txBody>
      </p:sp>
    </p:spTree>
    <p:custDataLst>
      <p:tags r:id="rId1"/>
    </p:custDataLst>
    <p:extLst>
      <p:ext uri="{BB962C8B-B14F-4D97-AF65-F5344CB8AC3E}">
        <p14:creationId xmlns:p14="http://schemas.microsoft.com/office/powerpoint/2010/main" val="4043353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67D2D2F5-AE71-49C0-BB72-16068B409EE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82716" y="2061309"/>
            <a:ext cx="4226568" cy="3905250"/>
          </a:xfrm>
          <a:prstGeom prst="rect">
            <a:avLst/>
          </a:prstGeom>
        </p:spPr>
      </p:pic>
      <p:sp>
        <p:nvSpPr>
          <p:cNvPr id="6" name="Rectangle 5">
            <a:extLst>
              <a:ext uri="{FF2B5EF4-FFF2-40B4-BE49-F238E27FC236}">
                <a16:creationId xmlns:a16="http://schemas.microsoft.com/office/drawing/2014/main" id="{0837882D-7389-4500-9FFD-F16BA08E4746}"/>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2BA0996-B267-40ED-8761-141C7DEA939A}"/>
              </a:ext>
            </a:extLst>
          </p:cNvPr>
          <p:cNvSpPr txBox="1"/>
          <p:nvPr/>
        </p:nvSpPr>
        <p:spPr>
          <a:xfrm>
            <a:off x="7228550" y="653602"/>
            <a:ext cx="4453498" cy="803754"/>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prstClr val="black">
                    <a:lumMod val="65000"/>
                    <a:lumOff val="35000"/>
                  </a:prstClr>
                </a:solidFill>
                <a:latin typeface="Adobe Arabic"/>
                <a:cs typeface="Adobe Arabic"/>
              </a:rPr>
              <a:t>أُصْغي إِلى النَّصِّ لِلْمَرَّةِ الْأُولى:</a:t>
            </a:r>
          </a:p>
        </p:txBody>
      </p:sp>
    </p:spTree>
    <p:custDataLst>
      <p:tags r:id="rId1"/>
    </p:custDataLst>
    <p:extLst>
      <p:ext uri="{BB962C8B-B14F-4D97-AF65-F5344CB8AC3E}">
        <p14:creationId xmlns:p14="http://schemas.microsoft.com/office/powerpoint/2010/main" val="3670336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2" y="43934"/>
            <a:ext cx="184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dobe Arabic"/>
              <a:ea typeface="+mn-ea"/>
              <a:cs typeface="Adobe Arabic"/>
            </a:endParaRPr>
          </a:p>
        </p:txBody>
      </p:sp>
      <p:sp>
        <p:nvSpPr>
          <p:cNvPr id="5"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rgbClr val="5B9BD5"/>
          </a:solidFill>
          <a:ln w="9525">
            <a:solidFill>
              <a:sysClr val="windowText" lastClr="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Adobe Arabic"/>
              <a:ea typeface="+mn-ea"/>
              <a:cs typeface="Adobe Arabic"/>
            </a:endParaRPr>
          </a:p>
        </p:txBody>
      </p:sp>
      <p:sp>
        <p:nvSpPr>
          <p:cNvPr id="9" name="Rectangle 8">
            <a:extLst>
              <a:ext uri="{FF2B5EF4-FFF2-40B4-BE49-F238E27FC236}">
                <a16:creationId xmlns:a16="http://schemas.microsoft.com/office/drawing/2014/main" id="{E43AE241-86A4-489E-A446-56DB297D96A8}"/>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40B8964-E9A8-4D2F-9D62-8F4829FA01EA}"/>
              </a:ext>
            </a:extLst>
          </p:cNvPr>
          <p:cNvSpPr txBox="1"/>
          <p:nvPr/>
        </p:nvSpPr>
        <p:spPr>
          <a:xfrm>
            <a:off x="6283570" y="670714"/>
            <a:ext cx="5351587" cy="803754"/>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3600" b="1" dirty="0">
                <a:solidFill>
                  <a:prstClr val="black">
                    <a:lumMod val="65000"/>
                    <a:lumOff val="35000"/>
                  </a:prstClr>
                </a:solidFill>
                <a:latin typeface="Adobe Arabic"/>
                <a:cs typeface="Adobe Arabic"/>
              </a:rPr>
              <a:t>مَنِ الشَّخْصِيَّةُ الرَّئيسَةُ في النَّصِّ؟</a:t>
            </a:r>
          </a:p>
        </p:txBody>
      </p:sp>
      <p:sp>
        <p:nvSpPr>
          <p:cNvPr id="16" name="ans4">
            <a:extLst>
              <a:ext uri="{FF2B5EF4-FFF2-40B4-BE49-F238E27FC236}">
                <a16:creationId xmlns:a16="http://schemas.microsoft.com/office/drawing/2014/main" id="{8D9F09AD-DEA3-444B-B8A9-AAF26970166F}"/>
              </a:ext>
            </a:extLst>
          </p:cNvPr>
          <p:cNvSpPr txBox="1"/>
          <p:nvPr/>
        </p:nvSpPr>
        <p:spPr>
          <a:xfrm>
            <a:off x="3238384" y="5381527"/>
            <a:ext cx="8950568" cy="604781"/>
          </a:xfrm>
          <a:prstGeom prst="rect">
            <a:avLst/>
          </a:prstGeom>
          <a:noFill/>
          <a:ln w="19050">
            <a:noFill/>
          </a:ln>
        </p:spPr>
        <p:txBody>
          <a:bodyPr wrap="square">
            <a:spAutoFit/>
          </a:bodyPr>
          <a:lstStyle/>
          <a:p>
            <a:pPr marL="914400" marR="0"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 الشَّخْصِيَّةُ الرَّئيسَةُ في النَّصِّ هِيَ الْكَاتِبُ.</a:t>
            </a:r>
          </a:p>
        </p:txBody>
      </p:sp>
      <p:sp>
        <p:nvSpPr>
          <p:cNvPr id="14" name="ans3">
            <a:extLst>
              <a:ext uri="{FF2B5EF4-FFF2-40B4-BE49-F238E27FC236}">
                <a16:creationId xmlns:a16="http://schemas.microsoft.com/office/drawing/2014/main" id="{30D47C87-5525-428E-BCA5-65D4063834B1}"/>
              </a:ext>
            </a:extLst>
          </p:cNvPr>
          <p:cNvSpPr txBox="1"/>
          <p:nvPr/>
        </p:nvSpPr>
        <p:spPr>
          <a:xfrm>
            <a:off x="3238384" y="4249724"/>
            <a:ext cx="8950568" cy="604781"/>
          </a:xfrm>
          <a:prstGeom prst="rect">
            <a:avLst/>
          </a:prstGeom>
          <a:noFill/>
          <a:ln w="19050">
            <a:noFill/>
          </a:ln>
        </p:spPr>
        <p:txBody>
          <a:bodyPr wrap="square">
            <a:spAutoFit/>
          </a:bodyPr>
          <a:lstStyle/>
          <a:p>
            <a:pPr marL="914400" marR="0"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الشَّخْصِيَّةُ الرَّئيسَةُ في النَّصِّ هِيَ الْعَجوزُ.</a:t>
            </a:r>
          </a:p>
        </p:txBody>
      </p:sp>
      <p:sp>
        <p:nvSpPr>
          <p:cNvPr id="12" name="ans2">
            <a:extLst>
              <a:ext uri="{FF2B5EF4-FFF2-40B4-BE49-F238E27FC236}">
                <a16:creationId xmlns:a16="http://schemas.microsoft.com/office/drawing/2014/main" id="{2E40AAD2-38F0-4B65-910D-AEC43CC25928}"/>
              </a:ext>
            </a:extLst>
          </p:cNvPr>
          <p:cNvSpPr txBox="1"/>
          <p:nvPr/>
        </p:nvSpPr>
        <p:spPr>
          <a:xfrm>
            <a:off x="3238384" y="3117920"/>
            <a:ext cx="8950568" cy="604781"/>
          </a:xfrm>
          <a:prstGeom prst="rect">
            <a:avLst/>
          </a:prstGeom>
          <a:noFill/>
          <a:ln w="19050">
            <a:noFill/>
          </a:ln>
        </p:spPr>
        <p:txBody>
          <a:bodyPr wrap="square">
            <a:spAutoFit/>
          </a:bodyPr>
          <a:lstStyle/>
          <a:p>
            <a:pPr marL="914400" marR="0"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الشَّخْصِيَّةُ الرَّئيسَةُ في النَّصِّ هِيَ عادِلٌ.</a:t>
            </a:r>
          </a:p>
        </p:txBody>
      </p:sp>
      <p:sp>
        <p:nvSpPr>
          <p:cNvPr id="11" name="ans1">
            <a:extLst>
              <a:ext uri="{FF2B5EF4-FFF2-40B4-BE49-F238E27FC236}">
                <a16:creationId xmlns:a16="http://schemas.microsoft.com/office/drawing/2014/main" id="{3AE42D23-660A-4CAE-AD23-1151DDB12CEF}"/>
              </a:ext>
            </a:extLst>
          </p:cNvPr>
          <p:cNvSpPr txBox="1"/>
          <p:nvPr/>
        </p:nvSpPr>
        <p:spPr>
          <a:xfrm>
            <a:off x="3238384" y="1986116"/>
            <a:ext cx="8950568" cy="604781"/>
          </a:xfrm>
          <a:prstGeom prst="rect">
            <a:avLst/>
          </a:prstGeom>
          <a:noFill/>
          <a:ln w="19050">
            <a:noFill/>
          </a:ln>
        </p:spPr>
        <p:txBody>
          <a:bodyPr wrap="square">
            <a:spAutoFit/>
          </a:bodyPr>
          <a:lstStyle/>
          <a:p>
            <a:pPr marL="914400"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الشَّخْصِيَّةُ الرَّئيسَةُ في النَّصِّ هِيَ السَّاعَةُ. </a:t>
            </a:r>
          </a:p>
        </p:txBody>
      </p:sp>
      <p:pic>
        <p:nvPicPr>
          <p:cNvPr id="17" name="true">
            <a:extLst>
              <a:ext uri="{FF2B5EF4-FFF2-40B4-BE49-F238E27FC236}">
                <a16:creationId xmlns:a16="http://schemas.microsoft.com/office/drawing/2014/main" id="{2ACFB13F-761D-4F7D-A007-F9433C38EE94}"/>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38640" y="3102545"/>
            <a:ext cx="529811" cy="491280"/>
          </a:xfrm>
          <a:prstGeom prst="rect">
            <a:avLst/>
          </a:prstGeom>
        </p:spPr>
      </p:pic>
      <p:pic>
        <p:nvPicPr>
          <p:cNvPr id="18" name="x2">
            <a:extLst>
              <a:ext uri="{FF2B5EF4-FFF2-40B4-BE49-F238E27FC236}">
                <a16:creationId xmlns:a16="http://schemas.microsoft.com/office/drawing/2014/main" id="{B2D6F86F-4575-4C82-8448-5ABDD5D1694E}"/>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23309" y="2084732"/>
            <a:ext cx="438641" cy="516108"/>
          </a:xfrm>
          <a:prstGeom prst="rect">
            <a:avLst/>
          </a:prstGeom>
        </p:spPr>
      </p:pic>
      <p:pic>
        <p:nvPicPr>
          <p:cNvPr id="19" name="x2">
            <a:extLst>
              <a:ext uri="{FF2B5EF4-FFF2-40B4-BE49-F238E27FC236}">
                <a16:creationId xmlns:a16="http://schemas.microsoft.com/office/drawing/2014/main" id="{0FC943CE-92F2-4FD2-A5D2-41215926008E}"/>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23309" y="4365372"/>
            <a:ext cx="438641" cy="516108"/>
          </a:xfrm>
          <a:prstGeom prst="rect">
            <a:avLst/>
          </a:prstGeom>
        </p:spPr>
      </p:pic>
      <p:pic>
        <p:nvPicPr>
          <p:cNvPr id="20" name="x2">
            <a:extLst>
              <a:ext uri="{FF2B5EF4-FFF2-40B4-BE49-F238E27FC236}">
                <a16:creationId xmlns:a16="http://schemas.microsoft.com/office/drawing/2014/main" id="{D13BB2B8-71AC-402E-B4E6-A2D6A6957C1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323309" y="5502286"/>
            <a:ext cx="438641" cy="516108"/>
          </a:xfrm>
          <a:prstGeom prst="rect">
            <a:avLst/>
          </a:prstGeom>
        </p:spPr>
      </p:pic>
    </p:spTree>
    <p:custDataLst>
      <p:tags r:id="rId1"/>
    </p:custDataLst>
    <p:extLst>
      <p:ext uri="{BB962C8B-B14F-4D97-AF65-F5344CB8AC3E}">
        <p14:creationId xmlns:p14="http://schemas.microsoft.com/office/powerpoint/2010/main" val="3066226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1"/>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24" restart="whenNotActive" fill="hold" evtFilter="cancelBubble" nodeType="interactiveSeq">
                <p:stCondLst>
                  <p:cond evt="onClick" delay="0">
                    <p:tgtEl>
                      <p:spTgt spid="14"/>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29" restart="whenNotActive" fill="hold" evtFilter="cancelBubble" nodeType="interactiveSeq">
                <p:stCondLst>
                  <p:cond evt="onClick" delay="0">
                    <p:tgtEl>
                      <p:spTgt spid="16"/>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seq concurrent="1" nextAc="seek">
              <p:cTn id="34" restart="whenNotActive" fill="hold" evtFilter="cancelBubble" nodeType="interactiveSeq">
                <p:stCondLst>
                  <p:cond evt="onClick" delay="0">
                    <p:tgtEl>
                      <p:spTgt spid="12"/>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3" presetClass="emph" presetSubtype="2" fill="hold" grpId="1" nodeType="withEffect">
                                  <p:stCondLst>
                                    <p:cond delay="0"/>
                                  </p:stCondLst>
                                  <p:childTnLst>
                                    <p:animClr clrSpc="rgb" dir="cw">
                                      <p:cBhvr override="childStyle">
                                        <p:cTn id="40" dur="500" fill="hold"/>
                                        <p:tgtEl>
                                          <p:spTgt spid="12"/>
                                        </p:tgtEl>
                                        <p:attrNameLst>
                                          <p:attrName>style.color</p:attrName>
                                        </p:attrNameLst>
                                      </p:cBhvr>
                                      <p:to>
                                        <a:srgbClr val="00B050"/>
                                      </p:to>
                                    </p:animClr>
                                  </p:childTnLst>
                                </p:cTn>
                              </p:par>
                            </p:childTnLst>
                          </p:cTn>
                        </p:par>
                      </p:childTnLst>
                    </p:cTn>
                  </p:par>
                </p:childTnLst>
              </p:cTn>
              <p:nextCondLst>
                <p:cond evt="onClick" delay="0">
                  <p:tgtEl>
                    <p:spTgt spid="12"/>
                  </p:tgtEl>
                </p:cond>
              </p:nextCondLst>
            </p:seq>
          </p:childTnLst>
        </p:cTn>
      </p:par>
    </p:tnLst>
    <p:bldLst>
      <p:bldP spid="16" grpId="0"/>
      <p:bldP spid="14" grpId="0"/>
      <p:bldP spid="12" grpId="0"/>
      <p:bldP spid="12" grpId="1"/>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3">
      <a:majorFont>
        <a:latin typeface="Adobe Arabic"/>
        <a:ea typeface=""/>
        <a:cs typeface="Adobe Arabic"/>
      </a:majorFont>
      <a:minorFont>
        <a:latin typeface="Adobe Arabic"/>
        <a:ea typeface=""/>
        <a:cs typeface="Adobe Arabic"/>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ln w="19050">
          <a:solidFill>
            <a:schemeClr val="accent5">
              <a:lumMod val="75000"/>
            </a:schemeClr>
          </a:solidFill>
        </a:ln>
      </a:spPr>
      <a:bodyPr vert="horz" lIns="91440" tIns="45720" rIns="91440" bIns="45720" rtlCol="0" anchor="ctr">
        <a:normAutofit fontScale="90000" lnSpcReduction="10000"/>
      </a:bodyPr>
      <a:lstStyle>
        <a:defPPr algn="ctr" rtl="1">
          <a:defRPr sz="3600" b="1" dirty="0" smtClean="0">
            <a:solidFill>
              <a:schemeClr val="accent5">
                <a:lumMod val="75000"/>
              </a:schemeClr>
            </a:solidFill>
            <a:latin typeface="Adobe Arabic" panose="02040503050201090203" pitchFamily="18" charset="-78"/>
            <a:cs typeface="Adobe Arabic" panose="02040503050201090203" pitchFamily="18" charset="-7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23746</TotalTime>
  <Words>1502</Words>
  <Application>Microsoft Office PowerPoint</Application>
  <PresentationFormat>Widescreen</PresentationFormat>
  <Paragraphs>211</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Adobe Arabic</vt:lpstr>
      <vt:lpstr>Arial</vt:lpstr>
      <vt:lpstr>Arial Narrow</vt:lpstr>
      <vt:lpstr>Calibri</vt:lpstr>
      <vt:lpstr>Courier New</vt:lpstr>
      <vt:lpstr>Tw Cen MT</vt:lpstr>
      <vt:lpstr>Wingdings</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rita abi aad</dc:creator>
  <cp:lastModifiedBy>Samia Ghorayeb</cp:lastModifiedBy>
  <cp:revision>907</cp:revision>
  <dcterms:created xsi:type="dcterms:W3CDTF">2020-10-16T16:12:50Z</dcterms:created>
  <dcterms:modified xsi:type="dcterms:W3CDTF">2022-02-27T16:58:10Z</dcterms:modified>
</cp:coreProperties>
</file>