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tags/tag2.xml" ContentType="application/vnd.openxmlformats-officedocument.presentationml.tags+xml"/>
  <Override PartName="/ppt/notesSlides/notesSlide2.xml" ContentType="application/vnd.openxmlformats-officedocument.presentationml.notesSlide+xml"/>
  <Override PartName="/ppt/tags/tag3.xml" ContentType="application/vnd.openxmlformats-officedocument.presentationml.tags+xml"/>
  <Override PartName="/ppt/notesSlides/notesSlide3.xml" ContentType="application/vnd.openxmlformats-officedocument.presentationml.notesSlide+xml"/>
  <Override PartName="/ppt/tags/tag4.xml" ContentType="application/vnd.openxmlformats-officedocument.presentationml.tags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485" r:id="rId2"/>
    <p:sldId id="487" r:id="rId3"/>
    <p:sldId id="489" r:id="rId4"/>
    <p:sldId id="491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ara Kassab" initials="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6357" autoAdjust="0"/>
  </p:normalViewPr>
  <p:slideViewPr>
    <p:cSldViewPr snapToGrid="0">
      <p:cViewPr varScale="1">
        <p:scale>
          <a:sx n="110" d="100"/>
          <a:sy n="110" d="100"/>
        </p:scale>
        <p:origin x="63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26C4C0-F28F-432F-9474-F05ADF5A14BD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6017C1B-504D-4ABB-BA81-AA8BD3177D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57039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9" name="Google Shape;459;ga836041ad0_1_3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60" name="Google Shape;460;ga836041ad0_1_368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100" b="1" i="0" u="none" strike="noStrike"/>
              <a:t>Narration/VO: </a:t>
            </a:r>
            <a:r>
              <a:rPr lang="en-US" sz="1100" i="0" u="none" strike="noStrike"/>
              <a:t>In this activity, you have to arrange the sentence and choose the correct connector to complete the sentence.</a:t>
            </a:r>
            <a:endParaRPr lang="en-US" sz="1100"/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1200"/>
              <a:buFont typeface="Comic Sans MS"/>
              <a:buNone/>
            </a:pPr>
            <a:r>
              <a:rPr lang="en-US" sz="1100"/>
              <a:t>(Read the sentence)</a:t>
            </a:r>
          </a:p>
          <a:p>
            <a:r>
              <a:rPr lang="en-US"/>
              <a:t>Feedback: </a:t>
            </a:r>
          </a:p>
          <a:p>
            <a:r>
              <a:rPr lang="en-US"/>
              <a:t>(if they choose the correct answer.) Great job!</a:t>
            </a:r>
          </a:p>
          <a:p>
            <a:r>
              <a:rPr lang="en-US"/>
              <a:t>(If they choose the wrong answer.) Incorrect. We have similar ideas so we use and.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endParaRPr lang="en-US">
              <a:cs typeface="Calibri" panose="020F0502020204030204"/>
            </a:endParaRPr>
          </a:p>
          <a:p>
            <a:pPr>
              <a:buClr>
                <a:srgbClr val="000000"/>
              </a:buClr>
              <a:buSzPts val="1200"/>
            </a:pPr>
            <a:endParaRPr lang="en-US">
              <a:cs typeface="Calibri" panose="020F0502020204030204"/>
            </a:endParaRPr>
          </a:p>
        </p:txBody>
      </p:sp>
      <p:sp>
        <p:nvSpPr>
          <p:cNvPr id="461" name="Google Shape;461;ga836041ad0_1_368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fld id="{00000000-1234-1234-1234-123412341234}" type="slidenum">
              <a:rPr kumimoji="0" lang="en" sz="14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cs typeface="Arial"/>
                <a:sym typeface="Arial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tabLst/>
                <a:defRPr/>
              </a:pPr>
              <a:t>1</a:t>
            </a:fld>
            <a:endParaRPr kumimoji="0" sz="14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8662734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9" name="Google Shape;459;ga836041ad0_1_3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60" name="Google Shape;460;ga836041ad0_1_368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Gill Sans"/>
              <a:buNone/>
            </a:pPr>
            <a:r>
              <a:rPr lang="en-US" sz="1100" b="1" i="0" u="none" strike="noStrike"/>
              <a:t>Narration/VO: </a:t>
            </a:r>
            <a:r>
              <a:rPr lang="en-US" sz="1100" i="0" u="none" strike="noStrike"/>
              <a:t>How about this one? </a:t>
            </a:r>
            <a:r>
              <a:rPr lang="en-US" sz="1100"/>
              <a:t>(Read the sentence)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/>
          </a:p>
        </p:txBody>
      </p:sp>
      <p:sp>
        <p:nvSpPr>
          <p:cNvPr id="461" name="Google Shape;461;ga836041ad0_1_368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fld id="{00000000-1234-1234-1234-123412341234}" type="slidenum">
              <a:rPr kumimoji="0" lang="en" sz="14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cs typeface="Arial"/>
                <a:sym typeface="Arial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tabLst/>
                <a:defRPr/>
              </a:pPr>
              <a:t>2</a:t>
            </a:fld>
            <a:endParaRPr kumimoji="0" sz="14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91402682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9" name="Google Shape;459;ga836041ad0_1_3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60" name="Google Shape;460;ga836041ad0_1_368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Gill Sans"/>
              <a:buNone/>
            </a:pPr>
            <a:r>
              <a:rPr lang="en-US" sz="1100" b="1" i="0" u="none" strike="noStrike"/>
              <a:t>Narration/VO: </a:t>
            </a:r>
            <a:r>
              <a:rPr lang="en-US" sz="1100"/>
              <a:t>L</a:t>
            </a:r>
            <a:r>
              <a:rPr lang="en-US" sz="1100" i="0" u="none" strike="noStrike"/>
              <a:t>et us read this one. </a:t>
            </a:r>
            <a:r>
              <a:rPr lang="en-US" sz="1100"/>
              <a:t>(Read the sentence)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100" b="1" i="0" u="none" strike="noStrike">
              <a:solidFill>
                <a:srgbClr val="000000"/>
              </a:solidFill>
              <a:latin typeface="Gill Sans"/>
              <a:ea typeface="Gill Sans"/>
              <a:cs typeface="Gill Sans"/>
              <a:sym typeface="Gill Sans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100" b="1">
              <a:latin typeface="Gill Sans"/>
            </a:endParaRPr>
          </a:p>
          <a:p>
            <a:endParaRPr lang="en-US">
              <a:cs typeface="Calibri" panose="020F0502020204030204"/>
            </a:endParaRPr>
          </a:p>
        </p:txBody>
      </p:sp>
      <p:sp>
        <p:nvSpPr>
          <p:cNvPr id="461" name="Google Shape;461;ga836041ad0_1_368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fld id="{00000000-1234-1234-1234-123412341234}" type="slidenum">
              <a:rPr kumimoji="0" lang="en" sz="14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cs typeface="Arial"/>
                <a:sym typeface="Arial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tabLst/>
                <a:defRPr/>
              </a:pPr>
              <a:t>3</a:t>
            </a:fld>
            <a:endParaRPr kumimoji="0" sz="14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29874792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9" name="Google Shape;459;ga836041ad0_1_3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60" name="Google Shape;460;ga836041ad0_1_368:notes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Gill Sans"/>
              <a:buNone/>
            </a:pPr>
            <a:r>
              <a:rPr lang="en-US" sz="1100" b="1" i="0" u="none" strike="noStrike"/>
              <a:t>Narration/VO: </a:t>
            </a:r>
            <a:r>
              <a:rPr lang="en-US" sz="1100" i="0" u="none" strike="noStrike"/>
              <a:t>And this one here? </a:t>
            </a:r>
            <a:r>
              <a:rPr lang="en-US" sz="1100"/>
              <a:t>(Read the sentence)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endParaRPr lang="en-US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/>
          </a:p>
        </p:txBody>
      </p:sp>
      <p:sp>
        <p:nvSpPr>
          <p:cNvPr id="461" name="Google Shape;461;ga836041ad0_1_368:notes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fld id="{00000000-1234-1234-1234-123412341234}" type="slidenum">
              <a:rPr kumimoji="0" lang="en" sz="14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cs typeface="Arial"/>
                <a:sym typeface="Arial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tabLst/>
                <a:defRPr/>
              </a:pPr>
              <a:t>4</a:t>
            </a:fld>
            <a:endParaRPr kumimoji="0" sz="1400" b="0" i="0" u="none" strike="noStrike" kern="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6541107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A4E112-497D-4BA5-9EF0-87922A4A15C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A2D68CA-199B-482D-8DE8-97A3684ABAB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0155C6-2ED4-4F55-87E8-EBFA86B978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E4E4E5-2994-4437-AD7D-CC750E09B3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0DECF7-AA50-43D8-A313-B2030E0F3C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5252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285DD3D-B592-4C0E-B584-4DCFECB22B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FE8976-DA4D-4617-9571-7B2AF251E86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15DD97-90DF-456B-B7D4-C9C4C08ED1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4E00D98-9736-4452-8707-6FE297ABAF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E347FB-923D-4C20-B2E1-7C4601A250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58638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AA8B4DB-B66B-4F85-BC70-6A3D2141078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06EBD46-DCEC-4223-B9A1-5F4F66A44FC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10C7DB-3C41-49D7-993C-E82E7464CB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0883D2-9E9C-45F4-BD0A-A21BB84458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238B5D-2345-4161-A7BF-B28B82333E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6704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BE4A34-CBA4-48C7-8E9E-F42BA81303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8660A5-04B2-483F-BA94-55B5F91E05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D388D3-53A9-4FBF-88F6-4C86703497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4950AF-8BC9-4F7F-B38D-895C5C59EA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ECC2B81-CD99-40C8-A141-7BA59C88D3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853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E2263E-E884-4896-B7E3-05168C5B52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2905FE9-BBA4-4527-8228-6C165A4CAE9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F22C7B-6105-4CD5-8E2E-AC51C1ACF0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3FCD83-56DE-4ECD-AEF4-56425306C2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A0CA48-D60F-4715-9BA7-DBB8D8EB8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5538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0E62AD-F693-4785-99CE-25F38F3838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E69F7A8-E22C-46DA-89C4-FEFC88C4185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0947502-10B3-438F-AFF1-4790EFB954E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314AF1D-A6CF-440F-B2D9-B7A5BA9206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03060B1-2AAD-4EF4-BF85-1C0F6502C1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52B71A5-277C-482C-9095-E982190F7C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0933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83198A-7DB1-4EB9-B3DB-762C4407D4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51FD04A-919B-42ED-928D-D02796BBB7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CDFA7A4-B0CB-4CC1-A292-9A0B6F202D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60C7A3B-82B9-415B-A80A-B0B5B08CD92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60EA014-ED0B-4928-8683-F7E9898ADD7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E474BB2-1D43-46D0-99DA-D363BB411D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49B3D93-CB94-4231-8D56-76E2DDF2A8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ADFD38E-21FD-47A7-8355-DFEAB87F5B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67984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CD4FED-A71C-4008-9120-A061F9ACEC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5ED6F10-4E94-48A0-9C4C-31AD6276C3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9F868DC-67C6-4AD1-8FD6-4A9B55A994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A0A1774-ECD4-41F3-9982-1A83E7F530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66396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D5F6795-B2C2-4AD7-8117-46D2941B51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60BB7BB-A335-4EEE-AA35-69E290C49E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F197773-5AE0-48F7-9380-B9D407C46C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95684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9B6091-FC7A-4E3A-A370-538A2865B0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E862174-8366-41E0-9B77-84EDFF0462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DFAB269-6287-4A38-9204-14AAF582BB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7B2AC74-5A55-4DB0-9372-C4D7CE7456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C0263B-678C-47AA-912C-C72EFC7753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C1C3686-377C-4D39-BA3E-6EDF06D7EE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946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94E429-36C3-4BF8-B1F3-8BE08B3A99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DE60122-9833-4B00-A2A7-ABFF0B9094A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ECD0085-F4AF-46D9-A6E3-37704E7D665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8EBF750-EB13-4076-A336-4B6FAB84CA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A9A671F-7B60-4071-B8A1-7978DFB461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D75AC1-E477-40F6-8766-71FDCBC559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26676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1CB6478-99D6-40DA-A6F5-B049C30992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AA14F4-D92D-4B6A-A1A4-A233572349E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C36450-8D1B-4DE3-A411-4CB7B2B7A9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519CAF-D4D5-4AF4-80C7-0F0205F32247}" type="datetimeFigureOut">
              <a:rPr lang="en-US" smtClean="0"/>
              <a:t>15-Oct-21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598CE7-FEEC-4064-B4E1-91149CF74C5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46845C2-DAB2-49F3-90A3-FDF67C5DFFC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8BE02B-3930-4BFE-9A34-A688B0F18F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3751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.xml"/><Relationship Id="rId4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.xml"/><Relationship Id="rId4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4.xml"/><Relationship Id="rId4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>
            <a:extLst>
              <a:ext uri="{FF2B5EF4-FFF2-40B4-BE49-F238E27FC236}">
                <a16:creationId xmlns:a16="http://schemas.microsoft.com/office/drawing/2014/main" id="{6FC6EFBB-4E99-47F2-B1FD-E99353A73328}"/>
              </a:ext>
            </a:extLst>
          </p:cNvPr>
          <p:cNvSpPr txBox="1"/>
          <p:nvPr/>
        </p:nvSpPr>
        <p:spPr>
          <a:xfrm rot="10800000" flipV="1">
            <a:off x="1" y="1151814"/>
            <a:ext cx="12191999" cy="584775"/>
          </a:xfrm>
          <a:prstGeom prst="rect">
            <a:avLst/>
          </a:prstGeom>
          <a:solidFill>
            <a:srgbClr val="A8B9EA"/>
          </a:solidFill>
          <a:ln w="19050">
            <a:noFill/>
          </a:ln>
        </p:spPr>
        <p:txBody>
          <a:bodyPr wrap="square">
            <a:spAutoFit/>
          </a:bodyPr>
          <a:lstStyle/>
          <a:p>
            <a:pPr marL="457200">
              <a:buClr>
                <a:srgbClr val="000000"/>
              </a:buClr>
              <a:buSzPts val="1400"/>
              <a:defRPr/>
            </a:pPr>
            <a:r>
              <a:rPr lang="en-US" sz="3200" kern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50" charset="0"/>
                <a:ea typeface="Comic Sans MS"/>
                <a:cs typeface="Poppins" panose="00000500000000000000" pitchFamily="50" charset="0"/>
                <a:sym typeface="Comic Sans MS"/>
              </a:rPr>
              <a:t>You Do </a:t>
            </a:r>
          </a:p>
        </p:txBody>
      </p:sp>
      <p:graphicFrame>
        <p:nvGraphicFramePr>
          <p:cNvPr id="18" name="Google Shape;453;p60">
            <a:extLst>
              <a:ext uri="{FF2B5EF4-FFF2-40B4-BE49-F238E27FC236}">
                <a16:creationId xmlns:a16="http://schemas.microsoft.com/office/drawing/2014/main" id="{34360EEC-77AC-4968-B1FE-4EAE5FED443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81300284"/>
              </p:ext>
            </p:extLst>
          </p:nvPr>
        </p:nvGraphicFramePr>
        <p:xfrm>
          <a:off x="3261360" y="1856497"/>
          <a:ext cx="5669280" cy="924900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1417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640207025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744167297"/>
                    </a:ext>
                  </a:extLst>
                </a:gridCol>
              </a:tblGrid>
              <a:tr h="924900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2400"/>
                        <a:buFont typeface="Comic Sans MS"/>
                        <a:buNone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 dirty="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6" name="Google Shape;425;p58"/>
          <p:cNvSpPr txBox="1"/>
          <p:nvPr/>
        </p:nvSpPr>
        <p:spPr>
          <a:xfrm>
            <a:off x="1099673" y="5076762"/>
            <a:ext cx="10253427" cy="7633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33" tIns="45700" rIns="91433" bIns="45700" anchor="t" anchorCtr="0">
            <a:noAutofit/>
          </a:bodyPr>
          <a:lstStyle/>
          <a:p>
            <a:pPr defTabSz="1219170">
              <a:buClr>
                <a:srgbClr val="000000"/>
              </a:buClr>
            </a:pPr>
            <a:r>
              <a:rPr lang="en-US" sz="1000" kern="0" dirty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___________________________________________  ____________  _________________________________________________</a:t>
            </a:r>
          </a:p>
        </p:txBody>
      </p:sp>
      <p:sp>
        <p:nvSpPr>
          <p:cNvPr id="3" name="Google Shape;222;p10">
            <a:extLst>
              <a:ext uri="{FF2B5EF4-FFF2-40B4-BE49-F238E27FC236}">
                <a16:creationId xmlns:a16="http://schemas.microsoft.com/office/drawing/2014/main" id="{E746A226-5F80-4B37-93A7-595AFF9EE24A}"/>
              </a:ext>
            </a:extLst>
          </p:cNvPr>
          <p:cNvSpPr txBox="1"/>
          <p:nvPr/>
        </p:nvSpPr>
        <p:spPr>
          <a:xfrm>
            <a:off x="0" y="644354"/>
            <a:ext cx="12192000" cy="523180"/>
          </a:xfrm>
          <a:prstGeom prst="rect">
            <a:avLst/>
          </a:prstGeom>
          <a:solidFill>
            <a:srgbClr val="274193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456565" lvl="1" defTabSz="914392">
              <a:defRPr/>
            </a:pPr>
            <a:r>
              <a:rPr lang="en-GB" sz="2800" b="1">
                <a:solidFill>
                  <a:schemeClr val="bg1"/>
                </a:solidFill>
                <a:latin typeface="Poppins"/>
                <a:cs typeface="Arial"/>
              </a:rPr>
              <a:t>Order and combine the sentences using the correct connector.</a:t>
            </a:r>
          </a:p>
        </p:txBody>
      </p:sp>
      <p:sp>
        <p:nvSpPr>
          <p:cNvPr id="10" name="Google Shape;425;p58">
            <a:extLst>
              <a:ext uri="{FF2B5EF4-FFF2-40B4-BE49-F238E27FC236}">
                <a16:creationId xmlns:a16="http://schemas.microsoft.com/office/drawing/2014/main" id="{AD3322C2-341B-4330-98F7-34DF25C7D69A}"/>
              </a:ext>
            </a:extLst>
          </p:cNvPr>
          <p:cNvSpPr txBox="1"/>
          <p:nvPr/>
        </p:nvSpPr>
        <p:spPr>
          <a:xfrm>
            <a:off x="5871653" y="3215842"/>
            <a:ext cx="4047903" cy="763337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spcFirstLastPara="1" wrap="square" lIns="91433" tIns="45700" rIns="91433" bIns="45700" anchor="ctr" anchorCtr="0">
            <a:noAutofit/>
          </a:bodyPr>
          <a:lstStyle/>
          <a:p>
            <a:pPr defTabSz="1219170">
              <a:buClr>
                <a:srgbClr val="000000"/>
              </a:buClr>
            </a:pPr>
            <a:endParaRPr lang="en-US" sz="3000" kern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</p:txBody>
      </p:sp>
      <p:sp>
        <p:nvSpPr>
          <p:cNvPr id="11" name="Google Shape;425;p58">
            <a:extLst>
              <a:ext uri="{FF2B5EF4-FFF2-40B4-BE49-F238E27FC236}">
                <a16:creationId xmlns:a16="http://schemas.microsoft.com/office/drawing/2014/main" id="{0F71E5EB-1D4B-467B-A1D5-5F290B731E18}"/>
              </a:ext>
            </a:extLst>
          </p:cNvPr>
          <p:cNvSpPr txBox="1"/>
          <p:nvPr/>
        </p:nvSpPr>
        <p:spPr>
          <a:xfrm>
            <a:off x="1347819" y="3215842"/>
            <a:ext cx="4059501" cy="763337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spcFirstLastPara="1" wrap="square" lIns="91433" tIns="45700" rIns="91433" bIns="45700" anchor="ctr" anchorCtr="0">
            <a:noAutofit/>
          </a:bodyPr>
          <a:lstStyle/>
          <a:p>
            <a:pPr defTabSz="1219170">
              <a:buClr>
                <a:srgbClr val="000000"/>
              </a:buClr>
            </a:pPr>
            <a:endParaRPr lang="en-US" sz="3000" kern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BA25E084-4F2F-4216-8B62-79F286FA7BD4}"/>
              </a:ext>
            </a:extLst>
          </p:cNvPr>
          <p:cNvSpPr/>
          <p:nvPr/>
        </p:nvSpPr>
        <p:spPr>
          <a:xfrm>
            <a:off x="6100258" y="3335900"/>
            <a:ext cx="344517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1219170">
              <a:buClr>
                <a:srgbClr val="000000"/>
              </a:buClr>
            </a:pPr>
            <a:r>
              <a:rPr lang="en-GB" sz="2800" kern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I like to eat apples,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19BDAB8E-D7D0-460E-8529-5EC762E79B77}"/>
              </a:ext>
            </a:extLst>
          </p:cNvPr>
          <p:cNvSpPr/>
          <p:nvPr/>
        </p:nvSpPr>
        <p:spPr>
          <a:xfrm>
            <a:off x="1359418" y="3335900"/>
            <a:ext cx="40479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1219170">
              <a:buClr>
                <a:srgbClr val="000000"/>
              </a:buClr>
            </a:pPr>
            <a:r>
              <a:rPr lang="en-GB" sz="2800" kern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I like to eat bananas. 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FFD320EF-1057-42AD-9DF8-5C47ED752833}"/>
              </a:ext>
            </a:extLst>
          </p:cNvPr>
          <p:cNvSpPr/>
          <p:nvPr/>
        </p:nvSpPr>
        <p:spPr>
          <a:xfrm>
            <a:off x="3542436" y="1967332"/>
            <a:ext cx="89960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>
                <a:solidFill>
                  <a:schemeClr val="accent1">
                    <a:lumMod val="75000"/>
                  </a:schemeClr>
                </a:solidFill>
                <a:latin typeface="Poppins"/>
              </a:rPr>
              <a:t>and</a:t>
            </a:r>
            <a:endParaRPr lang="en-US" sz="28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2A19E21A-A11F-4A8B-B381-4B326079A2FC}"/>
              </a:ext>
            </a:extLst>
          </p:cNvPr>
          <p:cNvSpPr/>
          <p:nvPr/>
        </p:nvSpPr>
        <p:spPr>
          <a:xfrm>
            <a:off x="5106598" y="1984236"/>
            <a:ext cx="60144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>
                <a:solidFill>
                  <a:schemeClr val="accent1">
                    <a:lumMod val="75000"/>
                  </a:schemeClr>
                </a:solidFill>
                <a:latin typeface="Poppins"/>
              </a:rPr>
              <a:t>so</a:t>
            </a:r>
            <a:endParaRPr lang="en-US" sz="28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9924F4CC-616B-4A7C-B2F4-8EDAE3A2F379}"/>
              </a:ext>
            </a:extLst>
          </p:cNvPr>
          <p:cNvSpPr/>
          <p:nvPr/>
        </p:nvSpPr>
        <p:spPr>
          <a:xfrm>
            <a:off x="6579760" y="2015013"/>
            <a:ext cx="527709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600">
                <a:solidFill>
                  <a:schemeClr val="accent1">
                    <a:lumMod val="75000"/>
                  </a:schemeClr>
                </a:solidFill>
                <a:latin typeface="Poppins"/>
              </a:rPr>
              <a:t>or</a:t>
            </a:r>
            <a:endParaRPr lang="en-US" sz="26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498F337-352C-4F9E-A2DD-5387F64B1A32}"/>
              </a:ext>
            </a:extLst>
          </p:cNvPr>
          <p:cNvSpPr/>
          <p:nvPr/>
        </p:nvSpPr>
        <p:spPr>
          <a:xfrm>
            <a:off x="7882743" y="2015013"/>
            <a:ext cx="745717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600">
                <a:solidFill>
                  <a:schemeClr val="accent1">
                    <a:lumMod val="75000"/>
                  </a:schemeClr>
                </a:solidFill>
                <a:latin typeface="Poppins"/>
              </a:rPr>
              <a:t>but</a:t>
            </a:r>
            <a:endParaRPr lang="en-US" sz="2600">
              <a:solidFill>
                <a:schemeClr val="accent1">
                  <a:lumMod val="75000"/>
                </a:schemeClr>
              </a:solidFill>
            </a:endParaRPr>
          </a:p>
        </p:txBody>
      </p:sp>
      <p:pic>
        <p:nvPicPr>
          <p:cNvPr id="19" name="Picture 18">
            <a:extLst>
              <a:ext uri="{FF2B5EF4-FFF2-40B4-BE49-F238E27FC236}">
                <a16:creationId xmlns:a16="http://schemas.microsoft.com/office/drawing/2014/main" id="{907CDF34-62BA-410B-A4D4-07A944014F39}"/>
              </a:ext>
            </a:extLst>
          </p:cNvPr>
          <p:cNvPicPr>
            <a:picLocks noChangeAspect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88563"/>
          <a:stretch/>
        </p:blipFill>
        <p:spPr bwMode="auto">
          <a:xfrm rot="10800000">
            <a:off x="11548" y="18963"/>
            <a:ext cx="781050" cy="487680"/>
          </a:xfrm>
          <a:prstGeom prst="rect">
            <a:avLst/>
          </a:prstGeom>
          <a:noFill/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8297067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33333E-6 2.96296E-6 L -0.33334 0.18981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6667" y="9491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75E-6 5.55112E-17 L 0.1543 0.39167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708" y="19583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95833E-6 2.96296E-6 L 0.41823 0.19213 " pathEditMode="relative" rAng="0" ptsTypes="AA">
                                      <p:cBhvr>
                                        <p:cTn id="14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0911" y="9606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Box 10">
            <a:extLst>
              <a:ext uri="{FF2B5EF4-FFF2-40B4-BE49-F238E27FC236}">
                <a16:creationId xmlns:a16="http://schemas.microsoft.com/office/drawing/2014/main" id="{D891E580-9866-4E41-9F8D-F11916125BFF}"/>
              </a:ext>
            </a:extLst>
          </p:cNvPr>
          <p:cNvSpPr txBox="1"/>
          <p:nvPr/>
        </p:nvSpPr>
        <p:spPr>
          <a:xfrm rot="10800000" flipV="1">
            <a:off x="1" y="1136574"/>
            <a:ext cx="12191999" cy="584775"/>
          </a:xfrm>
          <a:prstGeom prst="rect">
            <a:avLst/>
          </a:prstGeom>
          <a:solidFill>
            <a:srgbClr val="A8B9EA"/>
          </a:solidFill>
          <a:ln w="19050">
            <a:noFill/>
          </a:ln>
        </p:spPr>
        <p:txBody>
          <a:bodyPr wrap="square">
            <a:spAutoFit/>
          </a:bodyPr>
          <a:lstStyle/>
          <a:p>
            <a:pPr marL="457200">
              <a:buClr>
                <a:srgbClr val="000000"/>
              </a:buClr>
              <a:buSzPts val="1400"/>
              <a:defRPr/>
            </a:pPr>
            <a:r>
              <a:rPr lang="en-US" sz="3200" kern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50" charset="0"/>
                <a:ea typeface="Comic Sans MS"/>
                <a:cs typeface="Poppins" panose="00000500000000000000" pitchFamily="50" charset="0"/>
                <a:sym typeface="Comic Sans MS"/>
              </a:rPr>
              <a:t>You Do </a:t>
            </a:r>
          </a:p>
        </p:txBody>
      </p:sp>
      <p:sp>
        <p:nvSpPr>
          <p:cNvPr id="10" name="Google Shape;222;p10">
            <a:extLst>
              <a:ext uri="{FF2B5EF4-FFF2-40B4-BE49-F238E27FC236}">
                <a16:creationId xmlns:a16="http://schemas.microsoft.com/office/drawing/2014/main" id="{C297CFC1-72E8-48DC-865E-F9C7C891A7B2}"/>
              </a:ext>
            </a:extLst>
          </p:cNvPr>
          <p:cNvSpPr txBox="1"/>
          <p:nvPr/>
        </p:nvSpPr>
        <p:spPr>
          <a:xfrm>
            <a:off x="0" y="644354"/>
            <a:ext cx="12192000" cy="523180"/>
          </a:xfrm>
          <a:prstGeom prst="rect">
            <a:avLst/>
          </a:prstGeom>
          <a:solidFill>
            <a:srgbClr val="274193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456565" lvl="1" defTabSz="914392">
              <a:defRPr/>
            </a:pPr>
            <a:r>
              <a:rPr lang="en-GB" sz="2800" b="1">
                <a:solidFill>
                  <a:schemeClr val="bg1"/>
                </a:solidFill>
                <a:latin typeface="Poppins"/>
                <a:cs typeface="Arial"/>
              </a:rPr>
              <a:t>Order and combine the sentences using the correct connector.</a:t>
            </a:r>
          </a:p>
        </p:txBody>
      </p:sp>
      <p:sp>
        <p:nvSpPr>
          <p:cNvPr id="12" name="Google Shape;425;p58">
            <a:extLst>
              <a:ext uri="{FF2B5EF4-FFF2-40B4-BE49-F238E27FC236}">
                <a16:creationId xmlns:a16="http://schemas.microsoft.com/office/drawing/2014/main" id="{47ADB9C0-2957-4C77-8621-C2E2EFAD4D4D}"/>
              </a:ext>
            </a:extLst>
          </p:cNvPr>
          <p:cNvSpPr txBox="1"/>
          <p:nvPr/>
        </p:nvSpPr>
        <p:spPr>
          <a:xfrm>
            <a:off x="5454285" y="3323805"/>
            <a:ext cx="5669280" cy="763337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spcFirstLastPara="1" wrap="square" lIns="91433" tIns="45700" rIns="91433" bIns="45700" anchor="ctr" anchorCtr="0">
            <a:noAutofit/>
          </a:bodyPr>
          <a:lstStyle/>
          <a:p>
            <a:pPr defTabSz="1219170">
              <a:buClr>
                <a:srgbClr val="000000"/>
              </a:buClr>
            </a:pPr>
            <a:endParaRPr lang="en-US" sz="3000" kern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</p:txBody>
      </p:sp>
      <p:sp>
        <p:nvSpPr>
          <p:cNvPr id="13" name="Google Shape;425;p58">
            <a:extLst>
              <a:ext uri="{FF2B5EF4-FFF2-40B4-BE49-F238E27FC236}">
                <a16:creationId xmlns:a16="http://schemas.microsoft.com/office/drawing/2014/main" id="{B887DAD5-1426-43B9-8B25-37CF59625D2A}"/>
              </a:ext>
            </a:extLst>
          </p:cNvPr>
          <p:cNvSpPr txBox="1"/>
          <p:nvPr/>
        </p:nvSpPr>
        <p:spPr>
          <a:xfrm>
            <a:off x="681069" y="3323805"/>
            <a:ext cx="4627531" cy="763337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spcFirstLastPara="1" wrap="square" lIns="91433" tIns="45700" rIns="91433" bIns="45700" anchor="ctr" anchorCtr="0">
            <a:noAutofit/>
          </a:bodyPr>
          <a:lstStyle/>
          <a:p>
            <a:pPr defTabSz="1219170">
              <a:buClr>
                <a:srgbClr val="000000"/>
              </a:buClr>
            </a:pPr>
            <a:endParaRPr lang="en-US" sz="3000" kern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</p:txBody>
      </p:sp>
      <p:graphicFrame>
        <p:nvGraphicFramePr>
          <p:cNvPr id="14" name="Google Shape;453;p60">
            <a:extLst>
              <a:ext uri="{FF2B5EF4-FFF2-40B4-BE49-F238E27FC236}">
                <a16:creationId xmlns:a16="http://schemas.microsoft.com/office/drawing/2014/main" id="{940D7D36-602F-4B31-A1AE-074670C724F1}"/>
              </a:ext>
            </a:extLst>
          </p:cNvPr>
          <p:cNvGraphicFramePr/>
          <p:nvPr/>
        </p:nvGraphicFramePr>
        <p:xfrm>
          <a:off x="2698573" y="1880269"/>
          <a:ext cx="5669280" cy="924900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1417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640207025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744167297"/>
                    </a:ext>
                  </a:extLst>
                </a:gridCol>
              </a:tblGrid>
              <a:tr h="924900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2400"/>
                        <a:buFont typeface="Comic Sans MS"/>
                        <a:buNone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5" name="Rectangle 14">
            <a:extLst>
              <a:ext uri="{FF2B5EF4-FFF2-40B4-BE49-F238E27FC236}">
                <a16:creationId xmlns:a16="http://schemas.microsoft.com/office/drawing/2014/main" id="{33E6F29D-F0B3-467D-A4DD-3D459CB4349B}"/>
              </a:ext>
            </a:extLst>
          </p:cNvPr>
          <p:cNvSpPr/>
          <p:nvPr/>
        </p:nvSpPr>
        <p:spPr>
          <a:xfrm>
            <a:off x="5433508" y="3443863"/>
            <a:ext cx="592662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1219170">
              <a:buClr>
                <a:srgbClr val="000000"/>
              </a:buClr>
            </a:pPr>
            <a:r>
              <a:rPr lang="en-GB" sz="2800" kern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I would like to become a doctor. 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A2500CC7-6C00-43A9-A17E-145B85A220E1}"/>
              </a:ext>
            </a:extLst>
          </p:cNvPr>
          <p:cNvSpPr/>
          <p:nvPr/>
        </p:nvSpPr>
        <p:spPr>
          <a:xfrm>
            <a:off x="692668" y="3443863"/>
            <a:ext cx="4750018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1219170">
              <a:buClr>
                <a:srgbClr val="000000"/>
              </a:buClr>
            </a:pPr>
            <a:r>
              <a:rPr lang="en-GB" sz="2800" kern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I want to help sick people,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DD07A8BE-9310-44EC-A995-280CB31DDE72}"/>
              </a:ext>
            </a:extLst>
          </p:cNvPr>
          <p:cNvSpPr/>
          <p:nvPr/>
        </p:nvSpPr>
        <p:spPr>
          <a:xfrm>
            <a:off x="2875686" y="2075295"/>
            <a:ext cx="89960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>
                <a:solidFill>
                  <a:schemeClr val="accent1">
                    <a:lumMod val="75000"/>
                  </a:schemeClr>
                </a:solidFill>
                <a:latin typeface="Poppins"/>
              </a:rPr>
              <a:t>and</a:t>
            </a:r>
            <a:endParaRPr lang="en-US" sz="28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77A9D2C0-973D-494E-B26C-0C9339C5DD86}"/>
              </a:ext>
            </a:extLst>
          </p:cNvPr>
          <p:cNvSpPr/>
          <p:nvPr/>
        </p:nvSpPr>
        <p:spPr>
          <a:xfrm>
            <a:off x="4439848" y="2092199"/>
            <a:ext cx="60144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>
                <a:solidFill>
                  <a:schemeClr val="accent1">
                    <a:lumMod val="75000"/>
                  </a:schemeClr>
                </a:solidFill>
                <a:latin typeface="Poppins"/>
              </a:rPr>
              <a:t>so</a:t>
            </a:r>
            <a:endParaRPr lang="en-US" sz="28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26DD661A-0C8A-4413-A2A9-4DF367A63EDD}"/>
              </a:ext>
            </a:extLst>
          </p:cNvPr>
          <p:cNvSpPr/>
          <p:nvPr/>
        </p:nvSpPr>
        <p:spPr>
          <a:xfrm>
            <a:off x="5913010" y="2122976"/>
            <a:ext cx="527709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600">
                <a:solidFill>
                  <a:schemeClr val="accent1">
                    <a:lumMod val="75000"/>
                  </a:schemeClr>
                </a:solidFill>
                <a:latin typeface="Poppins"/>
              </a:rPr>
              <a:t>or</a:t>
            </a:r>
            <a:endParaRPr lang="en-US" sz="26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EF0E63F1-D571-4259-AEF6-B6E14273C7E4}"/>
              </a:ext>
            </a:extLst>
          </p:cNvPr>
          <p:cNvSpPr/>
          <p:nvPr/>
        </p:nvSpPr>
        <p:spPr>
          <a:xfrm>
            <a:off x="7215993" y="2122976"/>
            <a:ext cx="745717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600">
                <a:solidFill>
                  <a:schemeClr val="accent1">
                    <a:lumMod val="75000"/>
                  </a:schemeClr>
                </a:solidFill>
                <a:latin typeface="Poppins"/>
              </a:rPr>
              <a:t>but</a:t>
            </a:r>
            <a:endParaRPr lang="en-US" sz="26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2" name="Google Shape;425;p58">
            <a:extLst>
              <a:ext uri="{FF2B5EF4-FFF2-40B4-BE49-F238E27FC236}">
                <a16:creationId xmlns:a16="http://schemas.microsoft.com/office/drawing/2014/main" id="{2CE82E9D-5B2A-4047-A1B0-76C1FA203ECE}"/>
              </a:ext>
            </a:extLst>
          </p:cNvPr>
          <p:cNvSpPr txBox="1"/>
          <p:nvPr/>
        </p:nvSpPr>
        <p:spPr>
          <a:xfrm>
            <a:off x="539708" y="4954015"/>
            <a:ext cx="11802022" cy="7633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33" tIns="45700" rIns="91433" bIns="45700" anchor="t" anchorCtr="0">
            <a:noAutofit/>
          </a:bodyPr>
          <a:lstStyle/>
          <a:p>
            <a:pPr defTabSz="1219170">
              <a:buClr>
                <a:srgbClr val="000000"/>
              </a:buClr>
            </a:pPr>
            <a:r>
              <a:rPr lang="en-US" sz="1000" kern="0" dirty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_________________________________________________________   ______ </a:t>
            </a:r>
          </a:p>
          <a:p>
            <a:pPr defTabSz="1219170">
              <a:buClr>
                <a:srgbClr val="000000"/>
              </a:buClr>
            </a:pPr>
            <a:endParaRPr lang="en-US" sz="1000" kern="0" dirty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  <a:p>
            <a:pPr defTabSz="1219170">
              <a:buClr>
                <a:srgbClr val="000000"/>
              </a:buClr>
            </a:pPr>
            <a:endParaRPr lang="en-US" sz="1000" kern="0" dirty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  <a:p>
            <a:pPr defTabSz="1219170">
              <a:buClr>
                <a:srgbClr val="000000"/>
              </a:buClr>
            </a:pPr>
            <a:endParaRPr lang="en-US" sz="1000" kern="0" dirty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  <a:p>
            <a:pPr defTabSz="1219170">
              <a:buClr>
                <a:srgbClr val="000000"/>
              </a:buClr>
            </a:pPr>
            <a:r>
              <a:rPr lang="en-US" sz="1000" kern="0" dirty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_________________________________________________________________________</a:t>
            </a:r>
          </a:p>
        </p:txBody>
      </p:sp>
      <p:pic>
        <p:nvPicPr>
          <p:cNvPr id="23" name="Picture 22">
            <a:extLst>
              <a:ext uri="{FF2B5EF4-FFF2-40B4-BE49-F238E27FC236}">
                <a16:creationId xmlns:a16="http://schemas.microsoft.com/office/drawing/2014/main" id="{2FF0C0A4-9FE6-41F1-88EE-E3AE73F11C0D}"/>
              </a:ext>
            </a:extLst>
          </p:cNvPr>
          <p:cNvPicPr>
            <a:picLocks noChangeAspect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88563"/>
          <a:stretch/>
        </p:blipFill>
        <p:spPr bwMode="auto">
          <a:xfrm rot="10800000">
            <a:off x="11548" y="18963"/>
            <a:ext cx="781050" cy="487680"/>
          </a:xfrm>
          <a:prstGeom prst="rect">
            <a:avLst/>
          </a:prstGeom>
          <a:noFill/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28014596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5E-6 2.22222E-6 L -0.01575 0.22361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794" y="11181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08333E-6 2.96296E-6 L 0.04935 0.425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61" y="2125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875E-6 2.22222E-6 L 0.00821 0.23009 " pathEditMode="relative" rAng="0" ptsTypes="AA">
                                      <p:cBhvr>
                                        <p:cTn id="14" dur="2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404" y="11505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6" grpId="0"/>
      <p:bldP spid="1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>
            <a:extLst>
              <a:ext uri="{FF2B5EF4-FFF2-40B4-BE49-F238E27FC236}">
                <a16:creationId xmlns:a16="http://schemas.microsoft.com/office/drawing/2014/main" id="{C3334507-0039-4A44-B102-62BDA7C66516}"/>
              </a:ext>
            </a:extLst>
          </p:cNvPr>
          <p:cNvSpPr txBox="1"/>
          <p:nvPr/>
        </p:nvSpPr>
        <p:spPr>
          <a:xfrm rot="10800000" flipV="1">
            <a:off x="1" y="1138562"/>
            <a:ext cx="12191999" cy="584775"/>
          </a:xfrm>
          <a:prstGeom prst="rect">
            <a:avLst/>
          </a:prstGeom>
          <a:solidFill>
            <a:srgbClr val="A8B9EA"/>
          </a:solidFill>
          <a:ln w="19050">
            <a:noFill/>
          </a:ln>
        </p:spPr>
        <p:txBody>
          <a:bodyPr wrap="square">
            <a:spAutoFit/>
          </a:bodyPr>
          <a:lstStyle/>
          <a:p>
            <a:pPr marL="457200">
              <a:buClr>
                <a:srgbClr val="000000"/>
              </a:buClr>
              <a:buSzPts val="1400"/>
              <a:defRPr/>
            </a:pPr>
            <a:r>
              <a:rPr lang="en-US" sz="3200" kern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50" charset="0"/>
                <a:ea typeface="Comic Sans MS"/>
                <a:cs typeface="Poppins" panose="00000500000000000000" pitchFamily="50" charset="0"/>
                <a:sym typeface="Comic Sans MS"/>
              </a:rPr>
              <a:t>You Do </a:t>
            </a:r>
          </a:p>
        </p:txBody>
      </p:sp>
      <p:sp>
        <p:nvSpPr>
          <p:cNvPr id="11" name="Google Shape;222;p10">
            <a:extLst>
              <a:ext uri="{FF2B5EF4-FFF2-40B4-BE49-F238E27FC236}">
                <a16:creationId xmlns:a16="http://schemas.microsoft.com/office/drawing/2014/main" id="{378F3849-4EE9-46E2-B414-E909DC201972}"/>
              </a:ext>
            </a:extLst>
          </p:cNvPr>
          <p:cNvSpPr txBox="1"/>
          <p:nvPr/>
        </p:nvSpPr>
        <p:spPr>
          <a:xfrm>
            <a:off x="0" y="644354"/>
            <a:ext cx="12192000" cy="523180"/>
          </a:xfrm>
          <a:prstGeom prst="rect">
            <a:avLst/>
          </a:prstGeom>
          <a:solidFill>
            <a:srgbClr val="274193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456565" lvl="1" defTabSz="914392">
              <a:defRPr/>
            </a:pPr>
            <a:r>
              <a:rPr lang="en-GB" sz="2800" b="1">
                <a:solidFill>
                  <a:schemeClr val="bg1"/>
                </a:solidFill>
                <a:latin typeface="Poppins"/>
                <a:cs typeface="Arial"/>
              </a:rPr>
              <a:t>Order and combine the sentences using the correct connector.</a:t>
            </a:r>
          </a:p>
        </p:txBody>
      </p:sp>
      <p:sp>
        <p:nvSpPr>
          <p:cNvPr id="14" name="Google Shape;425;p58">
            <a:extLst>
              <a:ext uri="{FF2B5EF4-FFF2-40B4-BE49-F238E27FC236}">
                <a16:creationId xmlns:a16="http://schemas.microsoft.com/office/drawing/2014/main" id="{1AD6713E-1C95-4516-ADCD-16FB41E01332}"/>
              </a:ext>
            </a:extLst>
          </p:cNvPr>
          <p:cNvSpPr txBox="1"/>
          <p:nvPr/>
        </p:nvSpPr>
        <p:spPr>
          <a:xfrm>
            <a:off x="5757353" y="3425367"/>
            <a:ext cx="5489982" cy="763337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spcFirstLastPara="1" wrap="square" lIns="91433" tIns="45700" rIns="91433" bIns="45700" anchor="ctr" anchorCtr="0">
            <a:noAutofit/>
          </a:bodyPr>
          <a:lstStyle/>
          <a:p>
            <a:pPr defTabSz="1219170">
              <a:buClr>
                <a:srgbClr val="000000"/>
              </a:buClr>
            </a:pPr>
            <a:endParaRPr lang="en-US" sz="3000" kern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</p:txBody>
      </p:sp>
      <p:sp>
        <p:nvSpPr>
          <p:cNvPr id="15" name="Google Shape;425;p58">
            <a:extLst>
              <a:ext uri="{FF2B5EF4-FFF2-40B4-BE49-F238E27FC236}">
                <a16:creationId xmlns:a16="http://schemas.microsoft.com/office/drawing/2014/main" id="{B7506A27-3689-47A6-B7B3-0292A3E374EC}"/>
              </a:ext>
            </a:extLst>
          </p:cNvPr>
          <p:cNvSpPr txBox="1"/>
          <p:nvPr/>
        </p:nvSpPr>
        <p:spPr>
          <a:xfrm>
            <a:off x="1751618" y="3425367"/>
            <a:ext cx="2998809" cy="763337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spcFirstLastPara="1" wrap="square" lIns="91433" tIns="45700" rIns="91433" bIns="45700" anchor="ctr" anchorCtr="0">
            <a:noAutofit/>
          </a:bodyPr>
          <a:lstStyle/>
          <a:p>
            <a:pPr defTabSz="1219170">
              <a:buClr>
                <a:srgbClr val="000000"/>
              </a:buClr>
            </a:pPr>
            <a:endParaRPr lang="en-US" sz="3000" kern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</p:txBody>
      </p:sp>
      <p:graphicFrame>
        <p:nvGraphicFramePr>
          <p:cNvPr id="16" name="Google Shape;453;p60">
            <a:extLst>
              <a:ext uri="{FF2B5EF4-FFF2-40B4-BE49-F238E27FC236}">
                <a16:creationId xmlns:a16="http://schemas.microsoft.com/office/drawing/2014/main" id="{2C01B8B6-8168-475F-9D93-D70C0098478A}"/>
              </a:ext>
            </a:extLst>
          </p:cNvPr>
          <p:cNvGraphicFramePr/>
          <p:nvPr/>
        </p:nvGraphicFramePr>
        <p:xfrm>
          <a:off x="3251023" y="1981831"/>
          <a:ext cx="5669280" cy="924900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1417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640207025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744167297"/>
                    </a:ext>
                  </a:extLst>
                </a:gridCol>
              </a:tblGrid>
              <a:tr h="924900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2400"/>
                        <a:buFont typeface="Comic Sans MS"/>
                        <a:buNone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7" name="Rectangle 16">
            <a:extLst>
              <a:ext uri="{FF2B5EF4-FFF2-40B4-BE49-F238E27FC236}">
                <a16:creationId xmlns:a16="http://schemas.microsoft.com/office/drawing/2014/main" id="{068AEC8A-894F-46BA-ABDF-211D9B37EF40}"/>
              </a:ext>
            </a:extLst>
          </p:cNvPr>
          <p:cNvSpPr/>
          <p:nvPr/>
        </p:nvSpPr>
        <p:spPr>
          <a:xfrm>
            <a:off x="5985958" y="3545425"/>
            <a:ext cx="526137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1219170">
              <a:buClr>
                <a:srgbClr val="000000"/>
              </a:buClr>
            </a:pPr>
            <a:r>
              <a:rPr lang="en-GB" sz="2800" kern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Should we go to the cinema 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7308F54B-98D1-462C-9CB1-497C620CA215}"/>
              </a:ext>
            </a:extLst>
          </p:cNvPr>
          <p:cNvSpPr/>
          <p:nvPr/>
        </p:nvSpPr>
        <p:spPr>
          <a:xfrm>
            <a:off x="2261836" y="3545425"/>
            <a:ext cx="229582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1219170">
              <a:buClr>
                <a:srgbClr val="000000"/>
              </a:buClr>
            </a:pPr>
            <a:r>
              <a:rPr lang="en-US" sz="2800" kern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to the park?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900F9A8A-699E-4D7B-BDB5-6A194F941A7D}"/>
              </a:ext>
            </a:extLst>
          </p:cNvPr>
          <p:cNvSpPr/>
          <p:nvPr/>
        </p:nvSpPr>
        <p:spPr>
          <a:xfrm>
            <a:off x="3428136" y="2176857"/>
            <a:ext cx="89960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>
                <a:solidFill>
                  <a:schemeClr val="accent1">
                    <a:lumMod val="75000"/>
                  </a:schemeClr>
                </a:solidFill>
                <a:latin typeface="Poppins"/>
              </a:rPr>
              <a:t>and</a:t>
            </a:r>
            <a:endParaRPr lang="en-US" sz="28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08178148-C176-4A53-A65D-89993F3B679F}"/>
              </a:ext>
            </a:extLst>
          </p:cNvPr>
          <p:cNvSpPr/>
          <p:nvPr/>
        </p:nvSpPr>
        <p:spPr>
          <a:xfrm>
            <a:off x="4992298" y="2193761"/>
            <a:ext cx="60144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>
                <a:solidFill>
                  <a:schemeClr val="accent1">
                    <a:lumMod val="75000"/>
                  </a:schemeClr>
                </a:solidFill>
                <a:latin typeface="Poppins"/>
              </a:rPr>
              <a:t>so</a:t>
            </a:r>
            <a:endParaRPr lang="en-US" sz="28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6868837E-B4FA-42B1-8180-090D7BD26E68}"/>
              </a:ext>
            </a:extLst>
          </p:cNvPr>
          <p:cNvSpPr/>
          <p:nvPr/>
        </p:nvSpPr>
        <p:spPr>
          <a:xfrm>
            <a:off x="6465460" y="2224538"/>
            <a:ext cx="527709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600">
                <a:solidFill>
                  <a:schemeClr val="accent1">
                    <a:lumMod val="75000"/>
                  </a:schemeClr>
                </a:solidFill>
                <a:latin typeface="Poppins"/>
              </a:rPr>
              <a:t>or</a:t>
            </a:r>
            <a:endParaRPr lang="en-US" sz="26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8AEEF570-115D-4C29-B73E-7C13F29E1CDE}"/>
              </a:ext>
            </a:extLst>
          </p:cNvPr>
          <p:cNvSpPr/>
          <p:nvPr/>
        </p:nvSpPr>
        <p:spPr>
          <a:xfrm>
            <a:off x="7768443" y="2224538"/>
            <a:ext cx="745717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600">
                <a:solidFill>
                  <a:schemeClr val="accent1">
                    <a:lumMod val="75000"/>
                  </a:schemeClr>
                </a:solidFill>
                <a:latin typeface="Poppins"/>
              </a:rPr>
              <a:t>but</a:t>
            </a:r>
            <a:endParaRPr lang="en-US" sz="26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1" name="Google Shape;425;p58">
            <a:extLst>
              <a:ext uri="{FF2B5EF4-FFF2-40B4-BE49-F238E27FC236}">
                <a16:creationId xmlns:a16="http://schemas.microsoft.com/office/drawing/2014/main" id="{0453447D-4B84-416D-902E-180BF339B03D}"/>
              </a:ext>
            </a:extLst>
          </p:cNvPr>
          <p:cNvSpPr txBox="1"/>
          <p:nvPr/>
        </p:nvSpPr>
        <p:spPr>
          <a:xfrm>
            <a:off x="935989" y="5217184"/>
            <a:ext cx="10320021" cy="7633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33" tIns="45700" rIns="91433" bIns="45700" anchor="t" anchorCtr="0">
            <a:noAutofit/>
          </a:bodyPr>
          <a:lstStyle/>
          <a:p>
            <a:pPr defTabSz="1219170">
              <a:buClr>
                <a:srgbClr val="000000"/>
              </a:buClr>
            </a:pPr>
            <a:r>
              <a:rPr lang="en-US" sz="1000" kern="0" dirty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________________________________________________________________ ________  ______________________________</a:t>
            </a:r>
          </a:p>
        </p:txBody>
      </p:sp>
      <p:pic>
        <p:nvPicPr>
          <p:cNvPr id="25" name="Picture 24">
            <a:extLst>
              <a:ext uri="{FF2B5EF4-FFF2-40B4-BE49-F238E27FC236}">
                <a16:creationId xmlns:a16="http://schemas.microsoft.com/office/drawing/2014/main" id="{2F04340F-D472-4C61-BF28-2C4C2EC37ED1}"/>
              </a:ext>
            </a:extLst>
          </p:cNvPr>
          <p:cNvPicPr>
            <a:picLocks noChangeAspect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88563"/>
          <a:stretch/>
        </p:blipFill>
        <p:spPr bwMode="auto">
          <a:xfrm rot="10800000">
            <a:off x="11548" y="18963"/>
            <a:ext cx="781050" cy="487680"/>
          </a:xfrm>
          <a:prstGeom prst="rect">
            <a:avLst/>
          </a:prstGeom>
          <a:noFill/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38632978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8.33333E-7 -2.59259E-6 L -0.39323 0.16158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9661" y="807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125E-6 4.81481E-6 L -0.00299 0.35648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56" y="1782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5E-6 -2.59259E-6 L 0.38385 0.16158 " pathEditMode="relative" rAng="0" ptsTypes="AA">
                                      <p:cBhvr>
                                        <p:cTn id="14" dur="2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9193" y="807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/>
      <p:bldP spid="18" grpId="0"/>
      <p:bldP spid="2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425;p58"/>
          <p:cNvSpPr txBox="1"/>
          <p:nvPr/>
        </p:nvSpPr>
        <p:spPr>
          <a:xfrm>
            <a:off x="5757353" y="3425367"/>
            <a:ext cx="4923498" cy="763337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spcFirstLastPara="1" wrap="square" lIns="91433" tIns="45700" rIns="91433" bIns="45700" anchor="ctr" anchorCtr="0">
            <a:noAutofit/>
          </a:bodyPr>
          <a:lstStyle/>
          <a:p>
            <a:pPr defTabSz="1219170">
              <a:buClr>
                <a:srgbClr val="000000"/>
              </a:buClr>
            </a:pPr>
            <a:endParaRPr lang="en-US" sz="3000" kern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</p:txBody>
      </p:sp>
      <p:sp>
        <p:nvSpPr>
          <p:cNvPr id="5" name="Google Shape;425;p58"/>
          <p:cNvSpPr txBox="1"/>
          <p:nvPr/>
        </p:nvSpPr>
        <p:spPr>
          <a:xfrm>
            <a:off x="1751618" y="3425367"/>
            <a:ext cx="2998809" cy="763337"/>
          </a:xfrm>
          <a:prstGeom prst="rect">
            <a:avLst/>
          </a:prstGeom>
          <a:noFill/>
          <a:ln>
            <a:solidFill>
              <a:schemeClr val="bg1">
                <a:lumMod val="75000"/>
              </a:schemeClr>
            </a:solidFill>
          </a:ln>
        </p:spPr>
        <p:txBody>
          <a:bodyPr spcFirstLastPara="1" wrap="square" lIns="91433" tIns="45700" rIns="91433" bIns="45700" anchor="ctr" anchorCtr="0">
            <a:noAutofit/>
          </a:bodyPr>
          <a:lstStyle/>
          <a:p>
            <a:pPr defTabSz="1219170">
              <a:buClr>
                <a:srgbClr val="000000"/>
              </a:buClr>
            </a:pPr>
            <a:endParaRPr lang="en-US" sz="3000" kern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</p:txBody>
      </p:sp>
      <p:graphicFrame>
        <p:nvGraphicFramePr>
          <p:cNvPr id="8" name="Google Shape;453;p60"/>
          <p:cNvGraphicFramePr/>
          <p:nvPr/>
        </p:nvGraphicFramePr>
        <p:xfrm>
          <a:off x="3251023" y="1981831"/>
          <a:ext cx="5669280" cy="924900"/>
        </p:xfrm>
        <a:graphic>
          <a:graphicData uri="http://schemas.openxmlformats.org/drawingml/2006/table">
            <a:tbl>
              <a:tblPr firstRow="1" bandRow="1">
                <a:noFill/>
              </a:tblPr>
              <a:tblGrid>
                <a:gridCol w="1417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640207025"/>
                    </a:ext>
                  </a:extLst>
                </a:gridCol>
                <a:gridCol w="1417320">
                  <a:extLst>
                    <a:ext uri="{9D8B030D-6E8A-4147-A177-3AD203B41FA5}">
                      <a16:colId xmlns:a16="http://schemas.microsoft.com/office/drawing/2014/main" val="2744167297"/>
                    </a:ext>
                  </a:extLst>
                </a:gridCol>
              </a:tblGrid>
              <a:tr h="924900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2400"/>
                        <a:buFont typeface="Comic Sans MS"/>
                        <a:buNone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lang="en-US" sz="3600">
                        <a:solidFill>
                          <a:schemeClr val="tx1">
                            <a:lumMod val="65000"/>
                            <a:lumOff val="35000"/>
                          </a:schemeClr>
                        </a:solidFill>
                        <a:latin typeface="Poppins"/>
                      </a:endParaRPr>
                    </a:p>
                  </a:txBody>
                  <a:tcPr marL="68600" marR="68600" marT="34300" marB="34300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002B1D5C-B74D-4972-9AD5-6DD8E78F9573}"/>
              </a:ext>
            </a:extLst>
          </p:cNvPr>
          <p:cNvSpPr txBox="1"/>
          <p:nvPr/>
        </p:nvSpPr>
        <p:spPr>
          <a:xfrm rot="10800000" flipV="1">
            <a:off x="1" y="1138562"/>
            <a:ext cx="12191999" cy="584775"/>
          </a:xfrm>
          <a:prstGeom prst="rect">
            <a:avLst/>
          </a:prstGeom>
          <a:solidFill>
            <a:srgbClr val="A8B9EA"/>
          </a:solidFill>
          <a:ln w="19050">
            <a:noFill/>
          </a:ln>
        </p:spPr>
        <p:txBody>
          <a:bodyPr wrap="square">
            <a:spAutoFit/>
          </a:bodyPr>
          <a:lstStyle/>
          <a:p>
            <a:pPr marL="457200">
              <a:buClr>
                <a:srgbClr val="000000"/>
              </a:buClr>
              <a:buSzPts val="1400"/>
              <a:defRPr/>
            </a:pPr>
            <a:r>
              <a:rPr lang="en-US" sz="3200" kern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50" charset="0"/>
                <a:ea typeface="Comic Sans MS"/>
                <a:cs typeface="Poppins" panose="00000500000000000000" pitchFamily="50" charset="0"/>
                <a:sym typeface="Comic Sans MS"/>
              </a:rPr>
              <a:t>You Do </a:t>
            </a:r>
          </a:p>
        </p:txBody>
      </p:sp>
      <p:sp>
        <p:nvSpPr>
          <p:cNvPr id="10" name="Google Shape;222;p10">
            <a:extLst>
              <a:ext uri="{FF2B5EF4-FFF2-40B4-BE49-F238E27FC236}">
                <a16:creationId xmlns:a16="http://schemas.microsoft.com/office/drawing/2014/main" id="{E5D73DCA-2680-4EAD-A872-B9302A3337EB}"/>
              </a:ext>
            </a:extLst>
          </p:cNvPr>
          <p:cNvSpPr txBox="1"/>
          <p:nvPr/>
        </p:nvSpPr>
        <p:spPr>
          <a:xfrm>
            <a:off x="0" y="644354"/>
            <a:ext cx="12192000" cy="523180"/>
          </a:xfrm>
          <a:prstGeom prst="rect">
            <a:avLst/>
          </a:prstGeom>
          <a:solidFill>
            <a:srgbClr val="274193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456565" lvl="1" defTabSz="914392">
              <a:defRPr/>
            </a:pPr>
            <a:r>
              <a:rPr lang="en-GB" sz="2800" b="1">
                <a:solidFill>
                  <a:schemeClr val="bg1"/>
                </a:solidFill>
                <a:latin typeface="Poppins"/>
                <a:cs typeface="Arial"/>
              </a:rPr>
              <a:t>Order and combine the sentences using the correct connector.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C87EF4DA-8D2C-40BB-A2BA-156F7FCAD92C}"/>
              </a:ext>
            </a:extLst>
          </p:cNvPr>
          <p:cNvSpPr/>
          <p:nvPr/>
        </p:nvSpPr>
        <p:spPr>
          <a:xfrm>
            <a:off x="5985958" y="3545425"/>
            <a:ext cx="452880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1219170">
              <a:buClr>
                <a:srgbClr val="000000"/>
              </a:buClr>
            </a:pPr>
            <a:r>
              <a:rPr lang="en-US" sz="2800" kern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I wanted to play outside,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37D4E63A-CC56-4A2B-8229-447F1F678EA1}"/>
              </a:ext>
            </a:extLst>
          </p:cNvPr>
          <p:cNvSpPr/>
          <p:nvPr/>
        </p:nvSpPr>
        <p:spPr>
          <a:xfrm>
            <a:off x="2261836" y="3545425"/>
            <a:ext cx="225414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1219170">
              <a:buClr>
                <a:srgbClr val="000000"/>
              </a:buClr>
            </a:pPr>
            <a:r>
              <a:rPr lang="en-US" sz="2800" kern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it is raining. 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C0665BF4-2D33-4C52-B052-5FADD2A68218}"/>
              </a:ext>
            </a:extLst>
          </p:cNvPr>
          <p:cNvSpPr/>
          <p:nvPr/>
        </p:nvSpPr>
        <p:spPr>
          <a:xfrm>
            <a:off x="3428136" y="2176857"/>
            <a:ext cx="89960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>
                <a:solidFill>
                  <a:schemeClr val="accent1">
                    <a:lumMod val="75000"/>
                  </a:schemeClr>
                </a:solidFill>
                <a:latin typeface="Poppins"/>
              </a:rPr>
              <a:t>and</a:t>
            </a:r>
            <a:endParaRPr lang="en-US" sz="28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EE7ACBAC-F54B-40B1-9369-ECDA99E2F865}"/>
              </a:ext>
            </a:extLst>
          </p:cNvPr>
          <p:cNvSpPr/>
          <p:nvPr/>
        </p:nvSpPr>
        <p:spPr>
          <a:xfrm>
            <a:off x="4992298" y="2193761"/>
            <a:ext cx="60144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>
                <a:solidFill>
                  <a:schemeClr val="accent1">
                    <a:lumMod val="75000"/>
                  </a:schemeClr>
                </a:solidFill>
                <a:latin typeface="Poppins"/>
              </a:rPr>
              <a:t>so</a:t>
            </a:r>
            <a:endParaRPr lang="en-US" sz="28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3EBA061-28E3-47F8-853F-541617604317}"/>
              </a:ext>
            </a:extLst>
          </p:cNvPr>
          <p:cNvSpPr/>
          <p:nvPr/>
        </p:nvSpPr>
        <p:spPr>
          <a:xfrm>
            <a:off x="6465460" y="2224538"/>
            <a:ext cx="527709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600">
                <a:solidFill>
                  <a:schemeClr val="accent1">
                    <a:lumMod val="75000"/>
                  </a:schemeClr>
                </a:solidFill>
                <a:latin typeface="Poppins"/>
              </a:rPr>
              <a:t>or</a:t>
            </a:r>
            <a:endParaRPr lang="en-US" sz="26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7356108-10C2-42E9-B066-8286E59D37A7}"/>
              </a:ext>
            </a:extLst>
          </p:cNvPr>
          <p:cNvSpPr/>
          <p:nvPr/>
        </p:nvSpPr>
        <p:spPr>
          <a:xfrm>
            <a:off x="7768443" y="2224538"/>
            <a:ext cx="745717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600">
                <a:solidFill>
                  <a:schemeClr val="accent1">
                    <a:lumMod val="75000"/>
                  </a:schemeClr>
                </a:solidFill>
                <a:latin typeface="Poppins"/>
              </a:rPr>
              <a:t>but</a:t>
            </a:r>
            <a:endParaRPr lang="en-US" sz="260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15" name="Google Shape;425;p58">
            <a:extLst>
              <a:ext uri="{FF2B5EF4-FFF2-40B4-BE49-F238E27FC236}">
                <a16:creationId xmlns:a16="http://schemas.microsoft.com/office/drawing/2014/main" id="{4A129760-B70C-4590-905B-F24EB8792D78}"/>
              </a:ext>
            </a:extLst>
          </p:cNvPr>
          <p:cNvSpPr txBox="1"/>
          <p:nvPr/>
        </p:nvSpPr>
        <p:spPr>
          <a:xfrm>
            <a:off x="1418023" y="5127396"/>
            <a:ext cx="9262828" cy="7633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33" tIns="45700" rIns="91433" bIns="45700" anchor="t" anchorCtr="0">
            <a:noAutofit/>
          </a:bodyPr>
          <a:lstStyle/>
          <a:p>
            <a:pPr defTabSz="1219170">
              <a:buClr>
                <a:srgbClr val="000000"/>
              </a:buClr>
            </a:pPr>
            <a:r>
              <a:rPr lang="en-US" sz="1000" kern="0" dirty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______________________________________________________  ____________  </a:t>
            </a:r>
          </a:p>
          <a:p>
            <a:pPr defTabSz="1219170">
              <a:buClr>
                <a:srgbClr val="000000"/>
              </a:buClr>
            </a:pPr>
            <a:endParaRPr lang="en-US" sz="1000" kern="0" dirty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  <a:p>
            <a:pPr defTabSz="1219170">
              <a:buClr>
                <a:srgbClr val="000000"/>
              </a:buClr>
            </a:pPr>
            <a:endParaRPr lang="en-US" sz="1000" kern="0" dirty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  <a:p>
            <a:pPr defTabSz="1219170">
              <a:buClr>
                <a:srgbClr val="000000"/>
              </a:buClr>
            </a:pPr>
            <a:endParaRPr lang="en-US" sz="1000" kern="0" dirty="0">
              <a:solidFill>
                <a:prstClr val="black">
                  <a:lumMod val="65000"/>
                  <a:lumOff val="35000"/>
                </a:prstClr>
              </a:solidFill>
              <a:latin typeface="Poppins" panose="00000500000000000000" pitchFamily="50" charset="0"/>
              <a:ea typeface="Comic Sans MS"/>
              <a:cs typeface="Poppins" panose="020B0604020202020204" charset="0"/>
              <a:sym typeface="Comic Sans MS"/>
            </a:endParaRPr>
          </a:p>
          <a:p>
            <a:pPr defTabSz="1219170">
              <a:buClr>
                <a:srgbClr val="000000"/>
              </a:buClr>
            </a:pPr>
            <a:r>
              <a:rPr lang="en-US" sz="1000" kern="0" dirty="0">
                <a:solidFill>
                  <a:prstClr val="black">
                    <a:lumMod val="65000"/>
                    <a:lumOff val="35000"/>
                  </a:prstClr>
                </a:solidFill>
                <a:latin typeface="Poppins" panose="00000500000000000000" pitchFamily="50" charset="0"/>
                <a:ea typeface="Comic Sans MS"/>
                <a:cs typeface="Poppins" panose="020B0604020202020204" charset="0"/>
                <a:sym typeface="Comic Sans MS"/>
              </a:rPr>
              <a:t>_________________________________________________</a:t>
            </a:r>
          </a:p>
        </p:txBody>
      </p:sp>
      <p:pic>
        <p:nvPicPr>
          <p:cNvPr id="17" name="Picture 16">
            <a:extLst>
              <a:ext uri="{FF2B5EF4-FFF2-40B4-BE49-F238E27FC236}">
                <a16:creationId xmlns:a16="http://schemas.microsoft.com/office/drawing/2014/main" id="{430B7203-93DE-40E2-809E-DD368FFA390F}"/>
              </a:ext>
            </a:extLst>
          </p:cNvPr>
          <p:cNvPicPr>
            <a:picLocks noChangeAspect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88563"/>
          <a:stretch/>
        </p:blipFill>
        <p:spPr bwMode="auto">
          <a:xfrm rot="10800000">
            <a:off x="11548" y="18963"/>
            <a:ext cx="781050" cy="487680"/>
          </a:xfrm>
          <a:prstGeom prst="rect">
            <a:avLst/>
          </a:prstGeom>
          <a:noFill/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custDataLst>
      <p:tags r:id="rId1"/>
    </p:custDataLst>
    <p:extLst>
      <p:ext uri="{BB962C8B-B14F-4D97-AF65-F5344CB8AC3E}">
        <p14:creationId xmlns:p14="http://schemas.microsoft.com/office/powerpoint/2010/main" val="38490305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0833E-6 -2.59259E-6 L -0.34583 0.16158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7292" y="807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66667E-6 4.81481E-6 L -0.12656 0.35648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6328" y="1782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9167E-6 -2.59259E-6 L 0.40378 0.16158 " pathEditMode="relative" rAng="0" ptsTypes="AA">
                                      <p:cBhvr>
                                        <p:cTn id="14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0182" y="807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13" grpId="0"/>
      <p:bldP spid="6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231</Words>
  <Application>Microsoft Office PowerPoint</Application>
  <PresentationFormat>Widescreen</PresentationFormat>
  <Paragraphs>57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Arial</vt:lpstr>
      <vt:lpstr>Calibri</vt:lpstr>
      <vt:lpstr>Calibri Light</vt:lpstr>
      <vt:lpstr>Comic Sans MS</vt:lpstr>
      <vt:lpstr>Gill Sans</vt:lpstr>
      <vt:lpstr>Poppins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Rana Aridi</dc:creator>
  <cp:lastModifiedBy>Rania Khalil</cp:lastModifiedBy>
  <cp:revision>5</cp:revision>
  <dcterms:created xsi:type="dcterms:W3CDTF">2021-10-14T19:49:06Z</dcterms:created>
  <dcterms:modified xsi:type="dcterms:W3CDTF">2021-10-15T11:50:26Z</dcterms:modified>
</cp:coreProperties>
</file>

<file path=docProps/thumbnail.jpeg>
</file>