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6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Open Sans" panose="020B0604020202020204" charset="0"/>
      <p:regular r:id="rId30"/>
      <p:bold r:id="rId31"/>
      <p:italic r:id="rId32"/>
      <p:boldItalic r:id="rId33"/>
    </p:embeddedFont>
    <p:embeddedFont>
      <p:font typeface="Open Sans Light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3333651-DD8A-4FCE-AA01-52BC81ACEAE3}">
  <a:tblStyle styleId="{23333651-DD8A-4FCE-AA01-52BC81ACEAE3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font" Target="fonts/font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6" name="Google Shape;376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</a:t>
            </a: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(La situation est familière et les mots décodables). Il/Elle demande aux apprenants de le lire.</a:t>
            </a:r>
            <a:endParaRPr/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les deux premières phrases pour répondre aux questions .</a:t>
            </a:r>
            <a:endParaRPr/>
          </a:p>
          <a:p>
            <a:pPr marL="342900" marR="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reformuler la synthèse concernant le pronom (ils). </a:t>
            </a:r>
            <a:endParaRPr/>
          </a:p>
          <a:p>
            <a:pPr marL="342900" lvl="0" indent="-2667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377" name="Google Shape;37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0" name="Google Shape;400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L’enseignant(e) demande aux apprenants de relire la suite du texte pour répondre aux questions 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Calibri"/>
                <a:ea typeface="Calibri"/>
                <a:cs typeface="Calibri"/>
                <a:sym typeface="Calibri"/>
              </a:rPr>
              <a:t>Après le travail d’analyse proposé, l’enseignant(e) demande aux apprenants de formuler une synthèse concernant les pronom (je – tu – nous - vous) : il/elle poser des questions ciblées et utiliser les gestes pour aider les apprenants : par exemple : si je veux parler de moi (en se montrant), quel pronom personnel on utilise ? …..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01" name="Google Shape;401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2" name="Google Shape;422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u="sng"/>
              <a:t>3. Synthèse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23" name="Google Shape;423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1" name="Google Shape;45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u="sng"/>
              <a:t>3. Synthèse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452" name="Google Shape;452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6" name="Google Shape;476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 en posant des questions  : par exemple : c’est quoi ? </a:t>
            </a:r>
            <a:br>
              <a:rPr lang="fr-FR"/>
            </a:br>
            <a:r>
              <a:rPr lang="fr-FR"/>
              <a:t>Une poule est un nom féminin ou masculin ? Quel pronom personnel remplace une poule ?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fr-FR" i="1"/>
              <a:t>N.B. : il ne s’agit pas d’une activité de vocabulaire, l’enseignant(e) peut donner les noms qui représentent les images.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i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77" name="Google Shape;477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5" name="Google Shape;495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dire ce que représente chaque image.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496" name="Google Shape;496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4" name="Google Shape;514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/>
              <a:t>Avant l’exécution de la consigne, l’enseignant(e) demande aux apprenants de lire les phrases 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15" name="Google Shape;515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33" name="Google Shape;53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Application  :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lire les phrases.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s’assure de la comprehension de la consigne en posant des questions bien ciblées et qui demandent une seule réponse : par exemple : vous allez changer tous les mots de la phrase ou seulement les mots soulignes? Que faut-il mettre a la place des mots soulignes? …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 / Elle fait trouver le genre et le nombre du mot ou du groupe de mots souligné.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34" name="Google Shape;534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8" name="Google Shape;548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s’assure de la compréhension de la consigne en posant des questions bien ciblées et qui demandent une seule réponse.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fait lire chaque phrase, demande aux apprenants de trouver le mot ou groupe de mots qui se répètent ainsi que le genre et nombre de chacun.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549" name="Google Shape;549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0" name="Google Shape;560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d’identifier le contexte de l’activité en se basant sur les images puis sur le titre. 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joue le rôle de Samir pour la première réplique et demande aux apprenants de répondre à la question. 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demande aux apprenants de compléter la troisième réplique. </a:t>
            </a:r>
            <a:endParaRPr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peut demander aux apprenants de prolonger le dialogue entre Samir et Léa. </a:t>
            </a:r>
            <a:endParaRPr/>
          </a:p>
          <a:p>
            <a:pPr marL="285750" lvl="0" indent="-2095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561" name="Google Shape;561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0" name="Google Shape;22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6" name="Google Shape;576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4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Entrainement  :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fait repérer le pronom personnel dans chaque phrase et demande aux apprenants de préciser le genre et le nombre de chacun.</a:t>
            </a:r>
            <a:endParaRPr/>
          </a:p>
          <a:p>
            <a:pPr marL="285750" lvl="0" indent="-2857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accepte toutes les propositions correctes.  </a:t>
            </a:r>
            <a:endParaRPr/>
          </a:p>
        </p:txBody>
      </p:sp>
      <p:sp>
        <p:nvSpPr>
          <p:cNvPr id="577" name="Google Shape;577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8" name="Google Shape;58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5" name="Google Shape;595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Google Shape;59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22860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AutoNum type="arabicPeriod"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Découverte : </a:t>
            </a:r>
            <a:endParaRPr/>
          </a:p>
          <a:p>
            <a:pPr marL="171450" lvl="0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 texte pour répondre aux questions de compréhension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39" name="Google Shape;23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marL="171450" lvl="0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4 premières lignes du texte et de trouver les réponses à chaque série de questions.  </a:t>
            </a:r>
            <a:endParaRPr/>
          </a:p>
          <a:p>
            <a:pPr marL="171450" marR="0" lvl="0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Il / Elle fait remarquer la répétition du mot Dany.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54" name="Google Shape;254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2" name="Google Shape;27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2. Repérage :</a:t>
            </a:r>
            <a:endParaRPr/>
          </a:p>
          <a:p>
            <a:pPr marL="171450" lvl="0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deux dernières lignes  pour répondre aux questions. 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73" name="Google Shape;273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marL="171450" lvl="0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L’enseignant(e) demande aux apprenants de lire les phrases pour : </a:t>
            </a:r>
            <a:endParaRPr/>
          </a:p>
          <a:p>
            <a:pPr marL="628650" lvl="1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relever les sujets correspondant aux verbes . Il/Elle peut aider les apprenants en posant les questions : Qui est chez sa grand – mère ? Qui joue avec Doudou ? </a:t>
            </a:r>
            <a:endParaRPr/>
          </a:p>
          <a:p>
            <a:pPr marL="628650" marR="0" lvl="1" indent="-17145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Open Sans"/>
              <a:buChar char="−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identifier que «il» remplace Dany (sujet : masculin -  singulier)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292" name="Google Shape;292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5" name="Google Shape;315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3. Analyse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 Idem (diapo 6)</a:t>
            </a:r>
            <a:endParaRPr/>
          </a:p>
        </p:txBody>
      </p:sp>
      <p:sp>
        <p:nvSpPr>
          <p:cNvPr id="316" name="Google Shape;316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1" name="Google Shape;34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 b="1" u="sng"/>
              <a:t>3. Synthèse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fr-FR"/>
              <a:t>Cette carte mentale est à élaborer avec les élèves.</a:t>
            </a:r>
            <a:endParaRPr/>
          </a:p>
        </p:txBody>
      </p:sp>
      <p:sp>
        <p:nvSpPr>
          <p:cNvPr id="342" name="Google Shape;34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8" name="Google Shape;358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Note à l’enseignant(e)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2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. </a:t>
            </a: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Repérage + Analyse : 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présente le texte ( La situation est familière et les mots décodables). Il/Elle demande aux apprenants de le lire.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L’enseignant(e) demande aux apprenants de repérer les pronoms personnels sujets. Les apprenants peuvent les trouver par analogie avec (il/elle). L’enseignant(e) peut se référer à la synthèse précédente.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Il/Elle leur demande de repérer les noms remplaces par (elles) et de donner leur genre et leur nombre.  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Idem pour (ils).</a:t>
            </a:r>
            <a:endParaRPr/>
          </a:p>
          <a:p>
            <a:pPr marL="342900" lvl="0" indent="-3429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fr-FR" sz="1800">
                <a:latin typeface="Calibri"/>
                <a:ea typeface="Calibri"/>
                <a:cs typeface="Calibri"/>
                <a:sym typeface="Calibri"/>
              </a:rPr>
              <a:t>L’enseignant demande aux apprenants de formuler une synthèse : que remplace (ils) ? (elles)?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59" name="Google Shape;359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صفحة الرئيسية">
  <p:cSld name="الصفحة الرئيسية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rot="10800000" flipH="1">
            <a:off x="0" y="2104056"/>
            <a:ext cx="12192000" cy="3997922"/>
            <a:chOff x="44070" y="706405"/>
            <a:chExt cx="16591967" cy="5470816"/>
          </a:xfrm>
        </p:grpSpPr>
        <p:grpSp>
          <p:nvGrpSpPr>
            <p:cNvPr id="13" name="Google Shape;13;p2"/>
            <p:cNvGrpSpPr/>
            <p:nvPr/>
          </p:nvGrpSpPr>
          <p:grpSpPr>
            <a:xfrm rot="10800000" flipH="1">
              <a:off x="44070" y="3524344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٣">
  <p:cSld name="المرحلة التعليمية - ٣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1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2" name="Google Shape;102;p11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103" name="Google Shape;103;p11"/>
            <p:cNvSpPr/>
            <p:nvPr/>
          </p:nvSpPr>
          <p:spPr>
            <a:xfrm>
              <a:off x="648520" y="993616"/>
              <a:ext cx="4889897" cy="4886405"/>
            </a:xfrm>
            <a:custGeom>
              <a:avLst/>
              <a:gdLst/>
              <a:ahLst/>
              <a:cxnLst/>
              <a:rect l="l" t="t" r="r" b="b"/>
              <a:pathLst>
                <a:path w="4889897" h="4886405" extrusionOk="0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1"/>
            <p:cNvSpPr/>
            <p:nvPr/>
          </p:nvSpPr>
          <p:spPr>
            <a:xfrm>
              <a:off x="2725301" y="1994325"/>
              <a:ext cx="1028362" cy="2566364"/>
            </a:xfrm>
            <a:custGeom>
              <a:avLst/>
              <a:gdLst/>
              <a:ahLst/>
              <a:cxnLst/>
              <a:rect l="l" t="t" r="r" b="b"/>
              <a:pathLst>
                <a:path w="1028362" h="2566364" extrusionOk="0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1"/>
            <p:cNvSpPr/>
            <p:nvPr/>
          </p:nvSpPr>
          <p:spPr>
            <a:xfrm>
              <a:off x="753484" y="2816488"/>
              <a:ext cx="455857" cy="1789840"/>
            </a:xfrm>
            <a:custGeom>
              <a:avLst/>
              <a:gdLst/>
              <a:ahLst/>
              <a:cxnLst/>
              <a:rect l="l" t="t" r="r" b="b"/>
              <a:pathLst>
                <a:path w="455857" h="1789840" extrusionOk="0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1"/>
            <p:cNvSpPr/>
            <p:nvPr/>
          </p:nvSpPr>
          <p:spPr>
            <a:xfrm>
              <a:off x="1066883" y="1098145"/>
              <a:ext cx="2072516" cy="1251742"/>
            </a:xfrm>
            <a:custGeom>
              <a:avLst/>
              <a:gdLst/>
              <a:ahLst/>
              <a:cxnLst/>
              <a:rect l="l" t="t" r="r" b="b"/>
              <a:pathLst>
                <a:path w="2072516" h="1251742" extrusionOk="0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1"/>
            <p:cNvSpPr/>
            <p:nvPr/>
          </p:nvSpPr>
          <p:spPr>
            <a:xfrm>
              <a:off x="4181123" y="1783127"/>
              <a:ext cx="1252389" cy="3678776"/>
            </a:xfrm>
            <a:custGeom>
              <a:avLst/>
              <a:gdLst/>
              <a:ahLst/>
              <a:cxnLst/>
              <a:rect l="l" t="t" r="r" b="b"/>
              <a:pathLst>
                <a:path w="1252389" h="3678776" extrusionOk="0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1"/>
            <p:cNvSpPr/>
            <p:nvPr/>
          </p:nvSpPr>
          <p:spPr>
            <a:xfrm>
              <a:off x="1438596" y="4974046"/>
              <a:ext cx="1703522" cy="801445"/>
            </a:xfrm>
            <a:custGeom>
              <a:avLst/>
              <a:gdLst/>
              <a:ahLst/>
              <a:cxnLst/>
              <a:rect l="l" t="t" r="r" b="b"/>
              <a:pathLst>
                <a:path w="1703522" h="801445" extrusionOk="0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1"/>
            <p:cNvSpPr/>
            <p:nvPr/>
          </p:nvSpPr>
          <p:spPr>
            <a:xfrm>
              <a:off x="1497616" y="1065273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1"/>
            <p:cNvSpPr/>
            <p:nvPr/>
          </p:nvSpPr>
          <p:spPr>
            <a:xfrm>
              <a:off x="4920123" y="2977917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1"/>
            <p:cNvSpPr/>
            <p:nvPr/>
          </p:nvSpPr>
          <p:spPr>
            <a:xfrm>
              <a:off x="1856906" y="5103136"/>
              <a:ext cx="868395" cy="867775"/>
            </a:xfrm>
            <a:custGeom>
              <a:avLst/>
              <a:gdLst/>
              <a:ahLst/>
              <a:cxnLst/>
              <a:rect l="l" t="t" r="r" b="b"/>
              <a:pathLst>
                <a:path w="868395" h="867775" extrusionOk="0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1"/>
            <p:cNvSpPr/>
            <p:nvPr/>
          </p:nvSpPr>
          <p:spPr>
            <a:xfrm>
              <a:off x="438086" y="3327148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1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/>
            </a:p>
          </p:txBody>
        </p:sp>
        <p:sp>
          <p:nvSpPr>
            <p:cNvPr id="114" name="Google Shape;114;p11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/>
            </a:p>
          </p:txBody>
        </p:sp>
        <p:sp>
          <p:nvSpPr>
            <p:cNvPr id="115" name="Google Shape;115;p11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/>
            </a:p>
          </p:txBody>
        </p:sp>
        <p:sp>
          <p:nvSpPr>
            <p:cNvPr id="116" name="Google Shape;116;p11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/>
            </a:p>
          </p:txBody>
        </p:sp>
      </p:grpSp>
      <p:pic>
        <p:nvPicPr>
          <p:cNvPr id="117" name="Google Shape;117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٤">
  <p:cSld name="المرحلة التعليمية - ٤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2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w="635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2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w="635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2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w="635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3" name="Google Shape;123;p12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24" name="Google Shape;124;p12"/>
            <p:cNvSpPr/>
            <p:nvPr/>
          </p:nvSpPr>
          <p:spPr>
            <a:xfrm>
              <a:off x="3147617" y="6872041"/>
              <a:ext cx="18722" cy="32763"/>
            </a:xfrm>
            <a:custGeom>
              <a:avLst/>
              <a:gdLst/>
              <a:ahLst/>
              <a:cxnLst/>
              <a:rect l="l" t="t" r="r" b="b"/>
              <a:pathLst>
                <a:path w="18" h="33" extrusionOk="0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12"/>
            <p:cNvSpPr/>
            <p:nvPr/>
          </p:nvSpPr>
          <p:spPr>
            <a:xfrm>
              <a:off x="3016553" y="7134170"/>
              <a:ext cx="9361" cy="18722"/>
            </a:xfrm>
            <a:custGeom>
              <a:avLst/>
              <a:gdLst/>
              <a:ahLst/>
              <a:cxnLst/>
              <a:rect l="l" t="t" r="r" b="b"/>
              <a:pathLst>
                <a:path w="7" h="17" extrusionOk="0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12"/>
            <p:cNvSpPr/>
            <p:nvPr/>
          </p:nvSpPr>
          <p:spPr>
            <a:xfrm>
              <a:off x="2754427" y="9310755"/>
              <a:ext cx="14041" cy="51492"/>
            </a:xfrm>
            <a:custGeom>
              <a:avLst/>
              <a:gdLst/>
              <a:ahLst/>
              <a:cxnLst/>
              <a:rect l="l" t="t" r="r" b="b"/>
              <a:pathLst>
                <a:path w="14" h="49" extrusionOk="0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2721659" y="9207777"/>
              <a:ext cx="9361" cy="70214"/>
            </a:xfrm>
            <a:custGeom>
              <a:avLst/>
              <a:gdLst/>
              <a:ahLst/>
              <a:cxnLst/>
              <a:rect l="l" t="t" r="r" b="b"/>
              <a:pathLst>
                <a:path w="11" h="68" extrusionOk="0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128;p12"/>
            <p:cNvSpPr/>
            <p:nvPr/>
          </p:nvSpPr>
          <p:spPr>
            <a:xfrm>
              <a:off x="4149313" y="5804815"/>
              <a:ext cx="37447" cy="28086"/>
            </a:xfrm>
            <a:custGeom>
              <a:avLst/>
              <a:gdLst/>
              <a:ahLst/>
              <a:cxnLst/>
              <a:rect l="l" t="t" r="r" b="b"/>
              <a:pathLst>
                <a:path w="37" h="27" extrusionOk="0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129;p12"/>
            <p:cNvSpPr/>
            <p:nvPr/>
          </p:nvSpPr>
          <p:spPr>
            <a:xfrm>
              <a:off x="3119531" y="6989062"/>
              <a:ext cx="18722" cy="32767"/>
            </a:xfrm>
            <a:custGeom>
              <a:avLst/>
              <a:gdLst/>
              <a:ahLst/>
              <a:cxnLst/>
              <a:rect l="l" t="t" r="r" b="b"/>
              <a:pathLst>
                <a:path w="18" h="31" extrusionOk="0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12"/>
            <p:cNvSpPr/>
            <p:nvPr/>
          </p:nvSpPr>
          <p:spPr>
            <a:xfrm>
              <a:off x="2731020" y="9263946"/>
              <a:ext cx="4682" cy="23406"/>
            </a:xfrm>
            <a:custGeom>
              <a:avLst/>
              <a:gdLst/>
              <a:ahLst/>
              <a:cxnLst/>
              <a:rect l="l" t="t" r="r" b="b"/>
              <a:pathLst>
                <a:path w="4" h="20" extrusionOk="0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131;p12"/>
            <p:cNvSpPr/>
            <p:nvPr/>
          </p:nvSpPr>
          <p:spPr>
            <a:xfrm>
              <a:off x="4144632" y="5828216"/>
              <a:ext cx="9361" cy="4682"/>
            </a:xfrm>
            <a:custGeom>
              <a:avLst/>
              <a:gdLst/>
              <a:ahLst/>
              <a:cxnLst/>
              <a:rect l="l" t="t" r="r" b="b"/>
              <a:pathLst>
                <a:path w="8" h="6" extrusionOk="0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132;p12"/>
            <p:cNvSpPr/>
            <p:nvPr/>
          </p:nvSpPr>
          <p:spPr>
            <a:xfrm>
              <a:off x="2791874" y="7653740"/>
              <a:ext cx="18722" cy="60851"/>
            </a:xfrm>
            <a:custGeom>
              <a:avLst/>
              <a:gdLst/>
              <a:ahLst/>
              <a:cxnLst/>
              <a:rect l="l" t="t" r="r" b="b"/>
              <a:pathLst>
                <a:path w="18" h="56" extrusionOk="0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12"/>
            <p:cNvSpPr/>
            <p:nvPr/>
          </p:nvSpPr>
          <p:spPr>
            <a:xfrm>
              <a:off x="3180380" y="6815872"/>
              <a:ext cx="23406" cy="23404"/>
            </a:xfrm>
            <a:custGeom>
              <a:avLst/>
              <a:gdLst/>
              <a:ahLst/>
              <a:cxnLst/>
              <a:rect l="l" t="t" r="r" b="b"/>
              <a:pathLst>
                <a:path w="20" h="23" extrusionOk="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12"/>
            <p:cNvSpPr/>
            <p:nvPr/>
          </p:nvSpPr>
          <p:spPr>
            <a:xfrm>
              <a:off x="3620378" y="6193321"/>
              <a:ext cx="84255" cy="79576"/>
            </a:xfrm>
            <a:custGeom>
              <a:avLst/>
              <a:gdLst/>
              <a:ahLst/>
              <a:cxnLst/>
              <a:rect l="l" t="t" r="r" b="b"/>
              <a:pathLst>
                <a:path w="81" h="74" extrusionOk="0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12"/>
            <p:cNvSpPr/>
            <p:nvPr/>
          </p:nvSpPr>
          <p:spPr>
            <a:xfrm>
              <a:off x="5717392" y="7709911"/>
              <a:ext cx="477445" cy="777019"/>
            </a:xfrm>
            <a:custGeom>
              <a:avLst/>
              <a:gdLst/>
              <a:ahLst/>
              <a:cxnLst/>
              <a:rect l="l" t="t" r="r" b="b"/>
              <a:pathLst>
                <a:path w="449" h="733" extrusionOk="0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12"/>
            <p:cNvSpPr/>
            <p:nvPr/>
          </p:nvSpPr>
          <p:spPr>
            <a:xfrm>
              <a:off x="2131873" y="2509507"/>
              <a:ext cx="2288928" cy="2288925"/>
            </a:xfrm>
            <a:custGeom>
              <a:avLst/>
              <a:gdLst/>
              <a:ahLst/>
              <a:cxnLst/>
              <a:rect l="l" t="t" r="r" b="b"/>
              <a:pathLst>
                <a:path w="2157" h="2157" extrusionOk="0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12"/>
            <p:cNvSpPr/>
            <p:nvPr/>
          </p:nvSpPr>
          <p:spPr>
            <a:xfrm>
              <a:off x="2693573" y="9090757"/>
              <a:ext cx="126384" cy="313614"/>
            </a:xfrm>
            <a:custGeom>
              <a:avLst/>
              <a:gdLst/>
              <a:ahLst/>
              <a:cxnLst/>
              <a:rect l="l" t="t" r="r" b="b"/>
              <a:pathLst>
                <a:path w="118" h="296" extrusionOk="0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12"/>
            <p:cNvSpPr/>
            <p:nvPr/>
          </p:nvSpPr>
          <p:spPr>
            <a:xfrm>
              <a:off x="5993561" y="8369909"/>
              <a:ext cx="126382" cy="313614"/>
            </a:xfrm>
            <a:custGeom>
              <a:avLst/>
              <a:gdLst/>
              <a:ahLst/>
              <a:cxnLst/>
              <a:rect l="l" t="t" r="r" b="b"/>
              <a:pathLst>
                <a:path w="118" h="297" extrusionOk="0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12"/>
            <p:cNvSpPr/>
            <p:nvPr/>
          </p:nvSpPr>
          <p:spPr>
            <a:xfrm>
              <a:off x="2871445" y="2308229"/>
              <a:ext cx="322980" cy="482127"/>
            </a:xfrm>
            <a:custGeom>
              <a:avLst/>
              <a:gdLst/>
              <a:ahLst/>
              <a:cxnLst/>
              <a:rect l="l" t="t" r="r" b="b"/>
              <a:pathLst>
                <a:path w="303" h="455" extrusionOk="0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12"/>
            <p:cNvSpPr/>
            <p:nvPr/>
          </p:nvSpPr>
          <p:spPr>
            <a:xfrm>
              <a:off x="2688894" y="1671637"/>
              <a:ext cx="496168" cy="861274"/>
            </a:xfrm>
            <a:custGeom>
              <a:avLst/>
              <a:gdLst/>
              <a:ahLst/>
              <a:cxnLst/>
              <a:rect l="l" t="t" r="r" b="b"/>
              <a:pathLst>
                <a:path w="467" h="812" extrusionOk="0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12"/>
            <p:cNvSpPr/>
            <p:nvPr/>
          </p:nvSpPr>
          <p:spPr>
            <a:xfrm>
              <a:off x="2333151" y="5860984"/>
              <a:ext cx="3014457" cy="809782"/>
            </a:xfrm>
            <a:custGeom>
              <a:avLst/>
              <a:gdLst/>
              <a:ahLst/>
              <a:cxnLst/>
              <a:rect l="l" t="t" r="r" b="b"/>
              <a:pathLst>
                <a:path w="2842" h="764" extrusionOk="0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12"/>
            <p:cNvSpPr/>
            <p:nvPr/>
          </p:nvSpPr>
          <p:spPr>
            <a:xfrm>
              <a:off x="5286755" y="5701835"/>
              <a:ext cx="547660" cy="369784"/>
            </a:xfrm>
            <a:custGeom>
              <a:avLst/>
              <a:gdLst/>
              <a:ahLst/>
              <a:cxnLst/>
              <a:rect l="l" t="t" r="r" b="b"/>
              <a:pathLst>
                <a:path w="518" h="350" extrusionOk="0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12"/>
            <p:cNvSpPr/>
            <p:nvPr/>
          </p:nvSpPr>
          <p:spPr>
            <a:xfrm>
              <a:off x="1851024" y="6450768"/>
              <a:ext cx="547660" cy="369784"/>
            </a:xfrm>
            <a:custGeom>
              <a:avLst/>
              <a:gdLst/>
              <a:ahLst/>
              <a:cxnLst/>
              <a:rect l="l" t="t" r="r" b="b"/>
              <a:pathLst>
                <a:path w="518" h="349" extrusionOk="0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12"/>
            <p:cNvSpPr/>
            <p:nvPr/>
          </p:nvSpPr>
          <p:spPr>
            <a:xfrm>
              <a:off x="3681231" y="5748643"/>
              <a:ext cx="332339" cy="1057868"/>
            </a:xfrm>
            <a:custGeom>
              <a:avLst/>
              <a:gdLst/>
              <a:ahLst/>
              <a:cxnLst/>
              <a:rect l="l" t="t" r="r" b="b"/>
              <a:pathLst>
                <a:path w="312" h="998" extrusionOk="0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12"/>
            <p:cNvSpPr/>
            <p:nvPr/>
          </p:nvSpPr>
          <p:spPr>
            <a:xfrm>
              <a:off x="2417406" y="3731203"/>
              <a:ext cx="692764" cy="4797855"/>
            </a:xfrm>
            <a:custGeom>
              <a:avLst/>
              <a:gdLst/>
              <a:ahLst/>
              <a:cxnLst/>
              <a:rect l="l" t="t" r="r" b="b"/>
              <a:pathLst>
                <a:path w="652" h="4519" extrusionOk="0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12"/>
            <p:cNvSpPr/>
            <p:nvPr/>
          </p:nvSpPr>
          <p:spPr>
            <a:xfrm>
              <a:off x="2417406" y="8430758"/>
              <a:ext cx="477445" cy="777019"/>
            </a:xfrm>
            <a:custGeom>
              <a:avLst/>
              <a:gdLst/>
              <a:ahLst/>
              <a:cxnLst/>
              <a:rect l="l" t="t" r="r" b="b"/>
              <a:pathLst>
                <a:path w="448" h="732" extrusionOk="0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147;p12"/>
            <p:cNvSpPr/>
            <p:nvPr/>
          </p:nvSpPr>
          <p:spPr>
            <a:xfrm>
              <a:off x="3475274" y="3548652"/>
              <a:ext cx="2574459" cy="4334451"/>
            </a:xfrm>
            <a:custGeom>
              <a:avLst/>
              <a:gdLst/>
              <a:ahLst/>
              <a:cxnLst/>
              <a:rect l="l" t="t" r="r" b="b"/>
              <a:pathLst>
                <a:path w="2426" h="4084" extrusionOk="0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48" name="Google Shape;148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٥">
  <p:cSld name="المرحلة التعليمية - ٥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3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13"/>
          <p:cNvSpPr/>
          <p:nvPr/>
        </p:nvSpPr>
        <p:spPr>
          <a:xfrm flipH="1">
            <a:off x="911261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13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13"/>
          <p:cNvSpPr/>
          <p:nvPr/>
        </p:nvSpPr>
        <p:spPr>
          <a:xfrm flipH="1">
            <a:off x="4406567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3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13"/>
          <p:cNvSpPr/>
          <p:nvPr/>
        </p:nvSpPr>
        <p:spPr>
          <a:xfrm flipH="1">
            <a:off x="2658914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13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3"/>
          <p:cNvSpPr/>
          <p:nvPr/>
        </p:nvSpPr>
        <p:spPr>
          <a:xfrm flipH="1">
            <a:off x="6143018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8" name="Google Shape;158;p13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13"/>
          <p:cNvSpPr/>
          <p:nvPr/>
        </p:nvSpPr>
        <p:spPr>
          <a:xfrm flipH="1">
            <a:off x="9638324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13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13"/>
          <p:cNvSpPr/>
          <p:nvPr/>
        </p:nvSpPr>
        <p:spPr>
          <a:xfrm flipH="1">
            <a:off x="7890671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٦">
  <p:cSld name="المرحلة التعليمية - ٦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4"/>
          <p:cNvSpPr>
            <a:spLocks noGrp="1"/>
          </p:cNvSpPr>
          <p:nvPr>
            <p:ph type="pic" idx="2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65" name="Google Shape;165;p14"/>
          <p:cNvSpPr>
            <a:spLocks noGrp="1"/>
          </p:cNvSpPr>
          <p:nvPr>
            <p:ph type="pic" idx="3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66" name="Google Shape;166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المرحلة التعليمية - ٦">
  <p:cSld name="3_المرحلة التعليمية - ٦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45C1A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p15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5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4BACC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Google Shape;171;p15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15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B9D5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15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5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0E7FB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5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المرحلة التعليمية - ٦">
  <p:cSld name="1_المرحلة التعليمية - ٦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6"/>
          <p:cNvSpPr>
            <a:spLocks noGrp="1"/>
          </p:cNvSpPr>
          <p:nvPr>
            <p:ph type="pic" idx="2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79" name="Google Shape;179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المرحلة التعليمية - ٦">
  <p:cSld name="2_المرحلة التعليمية - ٦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7"/>
          <p:cNvSpPr>
            <a:spLocks noGrp="1"/>
          </p:cNvSpPr>
          <p:nvPr>
            <p:ph type="pic" idx="2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82" name="Google Shape;182;p17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7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17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17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6" name="Google Shape;186;p17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7" name="Google Shape;187;p17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8" name="Google Shape;188;p17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p17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17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أسئلة نهاية الدرس">
  <p:cSld name="صفحة أسئلة نهاية الدرس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8"/>
          <p:cNvSpPr/>
          <p:nvPr/>
        </p:nvSpPr>
        <p:spPr>
          <a:xfrm flipH="1">
            <a:off x="-1812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18"/>
          <p:cNvSpPr/>
          <p:nvPr/>
        </p:nvSpPr>
        <p:spPr>
          <a:xfrm flipH="1">
            <a:off x="9444171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8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50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96" name="Google Shape;196;p18"/>
          <p:cNvGrpSpPr/>
          <p:nvPr/>
        </p:nvGrpSpPr>
        <p:grpSpPr>
          <a:xfrm rot="10800000" flipH="1">
            <a:off x="-1812" y="88702"/>
            <a:ext cx="12191999" cy="1998962"/>
            <a:chOff x="-24048006" y="706405"/>
            <a:chExt cx="33183930" cy="5470816"/>
          </a:xfrm>
        </p:grpSpPr>
        <p:grpSp>
          <p:nvGrpSpPr>
            <p:cNvPr id="197" name="Google Shape;197;p18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198" name="Google Shape;198;p18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9" name="Google Shape;199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0" name="Google Shape;200;p18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01" name="Google Shape;201;p18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202" name="Google Shape;202;p18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3" name="Google Shape;203;p18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4" name="Google Shape;204;p18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205" name="Google Shape;205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18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lang="fr-FR" sz="2800" b="1" i="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sz="2800" b="1" i="0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واضيع أو الأهداف">
  <p:cSld name="المواضيع أو الأهداف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COMPÉTENCE : Connaissance de la langue</a:t>
            </a:r>
            <a:endParaRPr sz="2800" b="1" i="0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rot="10800000" flipH="1">
            <a:off x="0" y="88702"/>
            <a:ext cx="12191999" cy="1998962"/>
            <a:chOff x="-24048006" y="706405"/>
            <a:chExt cx="33183930" cy="5470816"/>
          </a:xfrm>
        </p:grpSpPr>
        <p:grpSp>
          <p:nvGrpSpPr>
            <p:cNvPr id="26" name="Google Shape;26;p3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avLst/>
            <a:gdLst/>
            <a:ahLst/>
            <a:cxnLst/>
            <a:rect l="l" t="t" r="r" b="b"/>
            <a:pathLst>
              <a:path w="3208412" h="3234532" extrusionOk="0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Google Shape;36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المراجع">
  <p:cSld name="صفحة المراجع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5"/>
          <p:cNvSpPr/>
          <p:nvPr/>
        </p:nvSpPr>
        <p:spPr>
          <a:xfrm flipH="1">
            <a:off x="-9144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" name="Google Shape;39;p5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5"/>
          <p:cNvSpPr/>
          <p:nvPr/>
        </p:nvSpPr>
        <p:spPr>
          <a:xfrm flipH="1">
            <a:off x="9424071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1" name="Google Shape;41;p5"/>
          <p:cNvGrpSpPr/>
          <p:nvPr/>
        </p:nvGrpSpPr>
        <p:grpSpPr>
          <a:xfrm rot="10800000" flipH="1">
            <a:off x="-9144" y="88702"/>
            <a:ext cx="12191999" cy="1998962"/>
            <a:chOff x="-24048006" y="706405"/>
            <a:chExt cx="33183930" cy="5470816"/>
          </a:xfrm>
        </p:grpSpPr>
        <p:grpSp>
          <p:nvGrpSpPr>
            <p:cNvPr id="42" name="Google Shape;42;p5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43" name="Google Shape;43;p5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" name="Google Shape;44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" name="Google Shape;45;p5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" name="Google Shape;46;p5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7" name="Google Shape;47;p5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" name="Google Shape;48;p5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" name="Google Shape;49;p5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0" name="Google Shape;50;p5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51" name="Google Shape;51;p5"/>
            <p:cNvSpPr/>
            <p:nvPr/>
          </p:nvSpPr>
          <p:spPr>
            <a:xfrm rot="5400000" flipH="1">
              <a:off x="4674379" y="5298426"/>
              <a:ext cx="223160" cy="142010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56587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 rot="-5400000" flipH="1">
              <a:off x="4680603" y="5597643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C82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 rot="-5400000" flipH="1">
              <a:off x="4680603" y="5077728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ED0A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 rot="-5400000" flipH="1">
              <a:off x="4662514" y="4825671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F386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 rot="5400000" flipH="1">
              <a:off x="4697692" y="4572604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FF802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6" name="Google Shape;56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5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sz="2800" b="1" i="0">
              <a:solidFill>
                <a:srgbClr val="3A3838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فريق العمل">
  <p:cSld name="صفحة فريق العمل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6"/>
          <p:cNvSpPr/>
          <p:nvPr/>
        </p:nvSpPr>
        <p:spPr>
          <a:xfrm flipH="1">
            <a:off x="0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6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6"/>
          <p:cNvSpPr/>
          <p:nvPr/>
        </p:nvSpPr>
        <p:spPr>
          <a:xfrm flipH="1">
            <a:off x="9433215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6"/>
          <p:cNvGrpSpPr/>
          <p:nvPr/>
        </p:nvGrpSpPr>
        <p:grpSpPr>
          <a:xfrm rot="10800000" flipH="1">
            <a:off x="0" y="88702"/>
            <a:ext cx="12191999" cy="1998962"/>
            <a:chOff x="-24048006" y="706405"/>
            <a:chExt cx="33183930" cy="5470816"/>
          </a:xfrm>
        </p:grpSpPr>
        <p:grpSp>
          <p:nvGrpSpPr>
            <p:cNvPr id="63" name="Google Shape;63;p6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64" name="Google Shape;64;p6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5" name="Google Shape;65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6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7" name="Google Shape;67;p6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68" name="Google Shape;68;p6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" name="Google Shape;69;p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" name="Google Shape;70;p6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71" name="Google Shape;71;p6"/>
          <p:cNvSpPr/>
          <p:nvPr/>
        </p:nvSpPr>
        <p:spPr>
          <a:xfrm flipH="1">
            <a:off x="9653258" y="772427"/>
            <a:ext cx="1062037" cy="554037"/>
          </a:xfrm>
          <a:custGeom>
            <a:avLst/>
            <a:gdLst/>
            <a:ahLst/>
            <a:cxnLst/>
            <a:rect l="l" t="t" r="r" b="b"/>
            <a:pathLst>
              <a:path w="271" h="141" extrusionOk="0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" name="Google Shape;72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6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 / CONTRIBUTRICE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الشكر">
  <p:cSld name="صفحة الشكر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7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lang="fr-FR" sz="7600" b="1" i="0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 !</a:t>
            </a:r>
            <a:endParaRPr/>
          </a:p>
        </p:txBody>
      </p:sp>
      <p:cxnSp>
        <p:nvCxnSpPr>
          <p:cNvPr id="81" name="Google Shape;81;p7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w="9525" cap="flat" cmpd="sng">
            <a:solidFill>
              <a:srgbClr val="3A383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82" name="Google Shape;82;p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مقدمة الدرس">
  <p:cSld name="صفحة مقدمة الدرس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8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8"/>
          <p:cNvSpPr>
            <a:spLocks noGrp="1"/>
          </p:cNvSpPr>
          <p:nvPr>
            <p:ph type="pic" idx="2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86" name="Google Shape;8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١">
  <p:cSld name="المرحلة التعليمية - ١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٢">
  <p:cSld name="المرحلة التعليمية - ٢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0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0"/>
          <p:cNvSpPr/>
          <p:nvPr/>
        </p:nvSpPr>
        <p:spPr>
          <a:xfrm>
            <a:off x="4248055" y="3144377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0"/>
          <p:cNvSpPr/>
          <p:nvPr/>
        </p:nvSpPr>
        <p:spPr>
          <a:xfrm>
            <a:off x="7516516" y="3144377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0"/>
          <p:cNvSpPr/>
          <p:nvPr/>
        </p:nvSpPr>
        <p:spPr>
          <a:xfrm>
            <a:off x="7054126" y="2014140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0"/>
          <p:cNvSpPr/>
          <p:nvPr/>
        </p:nvSpPr>
        <p:spPr>
          <a:xfrm>
            <a:off x="7054126" y="4309665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0"/>
          <p:cNvSpPr/>
          <p:nvPr/>
        </p:nvSpPr>
        <p:spPr>
          <a:xfrm>
            <a:off x="4669497" y="2057384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0"/>
          <p:cNvSpPr/>
          <p:nvPr/>
        </p:nvSpPr>
        <p:spPr>
          <a:xfrm>
            <a:off x="4673678" y="4260516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4449132" y="1690777"/>
            <a:ext cx="3263556" cy="4174764"/>
          </a:xfrm>
          <a:custGeom>
            <a:avLst/>
            <a:gdLst/>
            <a:ahLst/>
            <a:cxnLst/>
            <a:rect l="l" t="t" r="r" b="b"/>
            <a:pathLst>
              <a:path w="3263556" h="4174764" extrusionOk="0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/>
        </p:nvSpPr>
        <p:spPr>
          <a:xfrm>
            <a:off x="4406511" y="1671337"/>
            <a:ext cx="3382206" cy="5186663"/>
          </a:xfrm>
          <a:custGeom>
            <a:avLst/>
            <a:gdLst/>
            <a:ahLst/>
            <a:cxnLst/>
            <a:rect l="l" t="t" r="r" b="b"/>
            <a:pathLst>
              <a:path w="3382206" h="5186663" extrusionOk="0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Google Shape;9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fr.freepik.com/vecteurs-premium/eleves-enseignant-classe-illustration-dessin-anime_5338721.htm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0"/>
          <p:cNvSpPr txBox="1"/>
          <p:nvPr/>
        </p:nvSpPr>
        <p:spPr>
          <a:xfrm>
            <a:off x="5060970" y="4738486"/>
            <a:ext cx="6510177" cy="6203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Classe  : EB3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	</a:t>
            </a:r>
            <a:endParaRPr/>
          </a:p>
        </p:txBody>
      </p:sp>
      <p:sp>
        <p:nvSpPr>
          <p:cNvPr id="214" name="Google Shape;214;p20"/>
          <p:cNvSpPr txBox="1">
            <a:spLocks noGrp="1"/>
          </p:cNvSpPr>
          <p:nvPr>
            <p:ph type="ctrTitle"/>
          </p:nvPr>
        </p:nvSpPr>
        <p:spPr>
          <a:xfrm>
            <a:off x="4655752" y="2971096"/>
            <a:ext cx="683033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Open Sans"/>
              <a:buNone/>
            </a:pPr>
            <a:r>
              <a:rPr lang="fr-FR" sz="4000" b="1" i="0" u="none" strike="noStrike" cap="none" dirty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</a:t>
            </a:r>
            <a:endParaRPr sz="4000" dirty="0"/>
          </a:p>
        </p:txBody>
      </p:sp>
      <p:sp>
        <p:nvSpPr>
          <p:cNvPr id="215" name="Google Shape;215;p20"/>
          <p:cNvSpPr/>
          <p:nvPr/>
        </p:nvSpPr>
        <p:spPr>
          <a:xfrm>
            <a:off x="4834225" y="2186417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0" i="0" u="none" strike="noStrike" cap="non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</a:t>
            </a:r>
            <a:endParaRPr sz="2400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16" name="Google Shape;216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Google Shape;217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14052" y="3289331"/>
            <a:ext cx="1877659" cy="16071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29"/>
          <p:cNvSpPr txBox="1"/>
          <p:nvPr/>
        </p:nvSpPr>
        <p:spPr>
          <a:xfrm>
            <a:off x="444705" y="4109630"/>
            <a:ext cx="285750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visite le zoo ?</a:t>
            </a:r>
            <a:endParaRPr/>
          </a:p>
        </p:txBody>
      </p:sp>
      <p:sp>
        <p:nvSpPr>
          <p:cNvPr id="380" name="Google Shape;380;p29"/>
          <p:cNvSpPr txBox="1"/>
          <p:nvPr/>
        </p:nvSpPr>
        <p:spPr>
          <a:xfrm>
            <a:off x="444705" y="1042356"/>
            <a:ext cx="2344583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pour répondre aux questions suivantes :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1" name="Google Shape;381;p29"/>
          <p:cNvSpPr txBox="1"/>
          <p:nvPr/>
        </p:nvSpPr>
        <p:spPr>
          <a:xfrm>
            <a:off x="444705" y="5657671"/>
            <a:ext cx="450727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Quel pronom personnel sujet remplace « 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 » ? 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29"/>
          <p:cNvSpPr txBox="1"/>
          <p:nvPr/>
        </p:nvSpPr>
        <p:spPr>
          <a:xfrm>
            <a:off x="6440692" y="3993719"/>
            <a:ext cx="4010156" cy="527773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Julie, Nabil et Sophie</a:t>
            </a:r>
            <a:endParaRPr/>
          </a:p>
        </p:txBody>
      </p:sp>
      <p:sp>
        <p:nvSpPr>
          <p:cNvPr id="383" name="Google Shape;383;p29"/>
          <p:cNvSpPr txBox="1"/>
          <p:nvPr/>
        </p:nvSpPr>
        <p:spPr>
          <a:xfrm>
            <a:off x="444705" y="4611651"/>
            <a:ext cx="4788625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Pour chaque prénom, dis si c’est féminin (F) ou masculin (M). </a:t>
            </a:r>
            <a:endParaRPr/>
          </a:p>
        </p:txBody>
      </p:sp>
      <p:sp>
        <p:nvSpPr>
          <p:cNvPr id="384" name="Google Shape;384;p29"/>
          <p:cNvSpPr/>
          <p:nvPr/>
        </p:nvSpPr>
        <p:spPr>
          <a:xfrm>
            <a:off x="6440692" y="4554408"/>
            <a:ext cx="866906" cy="704353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/>
          </a:p>
        </p:txBody>
      </p:sp>
      <p:sp>
        <p:nvSpPr>
          <p:cNvPr id="385" name="Google Shape;385;p29"/>
          <p:cNvSpPr/>
          <p:nvPr/>
        </p:nvSpPr>
        <p:spPr>
          <a:xfrm>
            <a:off x="7391528" y="4541806"/>
            <a:ext cx="866906" cy="704353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FFD966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86" name="Google Shape;386;p29"/>
          <p:cNvSpPr/>
          <p:nvPr/>
        </p:nvSpPr>
        <p:spPr>
          <a:xfrm>
            <a:off x="8799697" y="4544937"/>
            <a:ext cx="866906" cy="704353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B0F0"/>
                </a:solidFill>
                <a:latin typeface="Open Sans"/>
                <a:ea typeface="Open Sans"/>
                <a:cs typeface="Open Sans"/>
                <a:sym typeface="Open Sans"/>
              </a:rPr>
              <a:t>F</a:t>
            </a:r>
            <a:endParaRPr/>
          </a:p>
        </p:txBody>
      </p:sp>
      <p:sp>
        <p:nvSpPr>
          <p:cNvPr id="387" name="Google Shape;387;p29"/>
          <p:cNvSpPr/>
          <p:nvPr/>
        </p:nvSpPr>
        <p:spPr>
          <a:xfrm>
            <a:off x="7578864" y="5759475"/>
            <a:ext cx="866906" cy="70435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/>
          </a:p>
        </p:txBody>
      </p:sp>
      <p:sp>
        <p:nvSpPr>
          <p:cNvPr id="388" name="Google Shape;388;p29"/>
          <p:cNvSpPr/>
          <p:nvPr/>
        </p:nvSpPr>
        <p:spPr>
          <a:xfrm>
            <a:off x="8851965" y="5759476"/>
            <a:ext cx="3197766" cy="704353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pluriel </a:t>
            </a:r>
            <a:endParaRPr/>
          </a:p>
        </p:txBody>
      </p:sp>
      <p:grpSp>
        <p:nvGrpSpPr>
          <p:cNvPr id="389" name="Google Shape;389;p29"/>
          <p:cNvGrpSpPr/>
          <p:nvPr/>
        </p:nvGrpSpPr>
        <p:grpSpPr>
          <a:xfrm>
            <a:off x="3452373" y="309021"/>
            <a:ext cx="8297092" cy="3737381"/>
            <a:chOff x="2930502" y="469320"/>
            <a:chExt cx="9089777" cy="3737381"/>
          </a:xfrm>
        </p:grpSpPr>
        <p:sp>
          <p:nvSpPr>
            <p:cNvPr id="390" name="Google Shape;390;p29"/>
            <p:cNvSpPr txBox="1"/>
            <p:nvPr/>
          </p:nvSpPr>
          <p:spPr>
            <a:xfrm>
              <a:off x="2930502" y="470935"/>
              <a:ext cx="8746942" cy="373576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visitent le zoo. </a:t>
              </a:r>
              <a:endParaRPr/>
            </a:p>
            <a:p>
              <a:pPr marL="0" marR="0" lvl="0" indent="0" algn="l" rtl="0"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Ils donnent des feuilles d’arbre à la </a:t>
              </a:r>
              <a:b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/>
            </a:p>
            <a:p>
              <a:pPr marL="457200" marR="0" lvl="0" indent="-457200" algn="l" rtl="0"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Ou vas- tu , Julie? Demande Nabil. </a:t>
              </a:r>
              <a:endParaRPr/>
            </a:p>
            <a:p>
              <a:pPr marL="457200" marR="0" lvl="0" indent="-45720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/>
            </a:p>
            <a:p>
              <a:pPr marL="457200" marR="0" lvl="0" indent="-45720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Nabil.</a:t>
              </a:r>
              <a:endParaRPr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391" name="Google Shape;391;p29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174911" y="469320"/>
              <a:ext cx="2845368" cy="188176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92" name="Google Shape;392;p29"/>
          <p:cNvSpPr/>
          <p:nvPr/>
        </p:nvSpPr>
        <p:spPr>
          <a:xfrm>
            <a:off x="3452373" y="221594"/>
            <a:ext cx="3200400" cy="73152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29"/>
          <p:cNvSpPr/>
          <p:nvPr/>
        </p:nvSpPr>
        <p:spPr>
          <a:xfrm>
            <a:off x="3468321" y="850168"/>
            <a:ext cx="440002" cy="548640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94" name="Google Shape;394;p29"/>
          <p:cNvCxnSpPr>
            <a:stCxn id="384" idx="2"/>
            <a:endCxn id="387" idx="0"/>
          </p:cNvCxnSpPr>
          <p:nvPr/>
        </p:nvCxnSpPr>
        <p:spPr>
          <a:xfrm>
            <a:off x="6874145" y="5258761"/>
            <a:ext cx="1138200" cy="5007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95" name="Google Shape;395;p29"/>
          <p:cNvCxnSpPr>
            <a:stCxn id="386" idx="2"/>
            <a:endCxn id="387" idx="0"/>
          </p:cNvCxnSpPr>
          <p:nvPr/>
        </p:nvCxnSpPr>
        <p:spPr>
          <a:xfrm flipH="1">
            <a:off x="8012450" y="5249290"/>
            <a:ext cx="1220700" cy="510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96" name="Google Shape;396;p29"/>
          <p:cNvCxnSpPr>
            <a:stCxn id="385" idx="2"/>
            <a:endCxn id="387" idx="0"/>
          </p:cNvCxnSpPr>
          <p:nvPr/>
        </p:nvCxnSpPr>
        <p:spPr>
          <a:xfrm>
            <a:off x="7824981" y="5246159"/>
            <a:ext cx="187200" cy="5133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97" name="Google Shape;397;p29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0"/>
          <p:cNvSpPr txBox="1"/>
          <p:nvPr/>
        </p:nvSpPr>
        <p:spPr>
          <a:xfrm>
            <a:off x="353189" y="1083841"/>
            <a:ext cx="33254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 pour choisir le pronom personnel convenable :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04" name="Google Shape;404;p30"/>
          <p:cNvGrpSpPr/>
          <p:nvPr/>
        </p:nvGrpSpPr>
        <p:grpSpPr>
          <a:xfrm>
            <a:off x="3878518" y="587548"/>
            <a:ext cx="8094652" cy="3826176"/>
            <a:chOff x="2930503" y="470935"/>
            <a:chExt cx="8094652" cy="3826176"/>
          </a:xfrm>
        </p:grpSpPr>
        <p:sp>
          <p:nvSpPr>
            <p:cNvPr id="405" name="Google Shape;405;p30"/>
            <p:cNvSpPr txBox="1"/>
            <p:nvPr/>
          </p:nvSpPr>
          <p:spPr>
            <a:xfrm>
              <a:off x="2930503" y="470935"/>
              <a:ext cx="7618767" cy="3826176"/>
            </a:xfrm>
            <a:prstGeom prst="rect">
              <a:avLst/>
            </a:prstGeom>
            <a:solidFill>
              <a:schemeClr val="lt1"/>
            </a:solidFill>
            <a:ln w="127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Julie, Nabil et Sophie </a:t>
              </a: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visitent le zoo. </a:t>
              </a:r>
              <a:endParaRPr/>
            </a:p>
            <a:p>
              <a:pPr marL="0" marR="0" lvl="0" indent="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FF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Ils</a:t>
              </a:r>
              <a:r>
                <a:rPr lang="fr-FR" sz="28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 </a:t>
              </a: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donnent des feuilles d’arbre à la </a:t>
              </a:r>
              <a:b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</a:b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girafe. </a:t>
              </a:r>
              <a:endParaRPr/>
            </a:p>
            <a:p>
              <a:pPr marL="457200" marR="0" lvl="0" indent="-45720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Où vas- tu , Julie? Demande Nabil. </a:t>
              </a:r>
              <a:endParaRPr/>
            </a:p>
            <a:p>
              <a:pPr marL="457200" marR="0" lvl="0" indent="-45720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Je vais voir les canards. Vous venez avec moi?</a:t>
              </a:r>
              <a:endParaRPr/>
            </a:p>
            <a:p>
              <a:pPr marL="457200" marR="0" lvl="0" indent="-457200" algn="l" rtl="0">
                <a:lnSpc>
                  <a:spcPct val="107000"/>
                </a:lnSpc>
                <a:spcBef>
                  <a:spcPts val="800"/>
                </a:spcBef>
                <a:spcAft>
                  <a:spcPts val="0"/>
                </a:spcAft>
                <a:buClr>
                  <a:srgbClr val="002060"/>
                </a:buClr>
                <a:buSzPts val="2800"/>
                <a:buFont typeface="Open Sans"/>
                <a:buChar char="-"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Non, nous préférons voir les éléphants, répond Sophie. </a:t>
              </a:r>
              <a:endParaRPr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pic>
          <p:nvPicPr>
            <p:cNvPr id="406" name="Google Shape;406;p30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8580178" y="543049"/>
              <a:ext cx="2444977" cy="16169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07" name="Google Shape;407;p30"/>
          <p:cNvSpPr/>
          <p:nvPr/>
        </p:nvSpPr>
        <p:spPr>
          <a:xfrm>
            <a:off x="660363" y="4674769"/>
            <a:ext cx="3325483" cy="773723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Nabil parle à Julie. </a:t>
            </a:r>
            <a:endParaRPr/>
          </a:p>
        </p:txBody>
      </p:sp>
      <p:sp>
        <p:nvSpPr>
          <p:cNvPr id="408" name="Google Shape;408;p30"/>
          <p:cNvSpPr/>
          <p:nvPr/>
        </p:nvSpPr>
        <p:spPr>
          <a:xfrm>
            <a:off x="8399244" y="5787975"/>
            <a:ext cx="3187179" cy="773723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Sophie parle d’elle-même et de ses amis . </a:t>
            </a:r>
            <a:endParaRPr/>
          </a:p>
        </p:txBody>
      </p:sp>
      <p:sp>
        <p:nvSpPr>
          <p:cNvPr id="409" name="Google Shape;409;p30"/>
          <p:cNvSpPr/>
          <p:nvPr/>
        </p:nvSpPr>
        <p:spPr>
          <a:xfrm>
            <a:off x="8399244" y="4674769"/>
            <a:ext cx="3187179" cy="773723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répond et parle d’elle même. </a:t>
            </a:r>
            <a:endParaRPr/>
          </a:p>
        </p:txBody>
      </p:sp>
      <p:sp>
        <p:nvSpPr>
          <p:cNvPr id="410" name="Google Shape;410;p30"/>
          <p:cNvSpPr/>
          <p:nvPr/>
        </p:nvSpPr>
        <p:spPr>
          <a:xfrm>
            <a:off x="660363" y="5787975"/>
            <a:ext cx="3325483" cy="773723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Julie  parle à Nabil et Sophie. </a:t>
            </a:r>
            <a:endParaRPr/>
          </a:p>
        </p:txBody>
      </p:sp>
      <p:sp>
        <p:nvSpPr>
          <p:cNvPr id="411" name="Google Shape;411;p30"/>
          <p:cNvSpPr/>
          <p:nvPr/>
        </p:nvSpPr>
        <p:spPr>
          <a:xfrm>
            <a:off x="4537441" y="4821471"/>
            <a:ext cx="1121907" cy="480317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Je  </a:t>
            </a:r>
            <a:endParaRPr/>
          </a:p>
        </p:txBody>
      </p:sp>
      <p:sp>
        <p:nvSpPr>
          <p:cNvPr id="412" name="Google Shape;412;p30"/>
          <p:cNvSpPr/>
          <p:nvPr/>
        </p:nvSpPr>
        <p:spPr>
          <a:xfrm>
            <a:off x="4536616" y="5934677"/>
            <a:ext cx="1121907" cy="480317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Tu  </a:t>
            </a:r>
            <a:endParaRPr/>
          </a:p>
        </p:txBody>
      </p:sp>
      <p:sp>
        <p:nvSpPr>
          <p:cNvPr id="413" name="Google Shape;413;p30"/>
          <p:cNvSpPr/>
          <p:nvPr/>
        </p:nvSpPr>
        <p:spPr>
          <a:xfrm>
            <a:off x="6404898" y="4821471"/>
            <a:ext cx="1121907" cy="480317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 </a:t>
            </a:r>
            <a:endParaRPr/>
          </a:p>
        </p:txBody>
      </p:sp>
      <p:sp>
        <p:nvSpPr>
          <p:cNvPr id="414" name="Google Shape;414;p30"/>
          <p:cNvSpPr/>
          <p:nvPr/>
        </p:nvSpPr>
        <p:spPr>
          <a:xfrm>
            <a:off x="6404898" y="5934677"/>
            <a:ext cx="1121907" cy="480317"/>
          </a:xfrm>
          <a:prstGeom prst="rect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Vous  </a:t>
            </a:r>
            <a:endParaRPr/>
          </a:p>
        </p:txBody>
      </p:sp>
      <p:sp>
        <p:nvSpPr>
          <p:cNvPr id="415" name="Google Shape;415;p30"/>
          <p:cNvSpPr/>
          <p:nvPr/>
        </p:nvSpPr>
        <p:spPr>
          <a:xfrm>
            <a:off x="4354403" y="2068600"/>
            <a:ext cx="2651760" cy="548640"/>
          </a:xfrm>
          <a:prstGeom prst="rect">
            <a:avLst/>
          </a:prstGeom>
          <a:noFill/>
          <a:ln w="38100" cap="flat" cmpd="sng">
            <a:solidFill>
              <a:srgbClr val="FFFF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30"/>
          <p:cNvSpPr/>
          <p:nvPr/>
        </p:nvSpPr>
        <p:spPr>
          <a:xfrm>
            <a:off x="4337812" y="2659364"/>
            <a:ext cx="3446585" cy="548640"/>
          </a:xfrm>
          <a:prstGeom prst="rect">
            <a:avLst/>
          </a:prstGeom>
          <a:noFill/>
          <a:ln w="38100" cap="flat" cmpd="sng">
            <a:solidFill>
              <a:srgbClr val="92D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30"/>
          <p:cNvSpPr/>
          <p:nvPr/>
        </p:nvSpPr>
        <p:spPr>
          <a:xfrm>
            <a:off x="7884320" y="2657064"/>
            <a:ext cx="3108960" cy="548640"/>
          </a:xfrm>
          <a:prstGeom prst="rect">
            <a:avLst/>
          </a:prstGeom>
          <a:noFill/>
          <a:ln w="381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30"/>
          <p:cNvSpPr/>
          <p:nvPr/>
        </p:nvSpPr>
        <p:spPr>
          <a:xfrm>
            <a:off x="5117689" y="3331254"/>
            <a:ext cx="4956911" cy="507339"/>
          </a:xfrm>
          <a:prstGeom prst="rect">
            <a:avLst/>
          </a:prstGeom>
          <a:noFill/>
          <a:ln w="38100" cap="flat" cmpd="sng">
            <a:solidFill>
              <a:srgbClr val="FFC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30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31"/>
          <p:cNvSpPr txBox="1"/>
          <p:nvPr/>
        </p:nvSpPr>
        <p:spPr>
          <a:xfrm>
            <a:off x="4517943" y="2692981"/>
            <a:ext cx="3449498" cy="1077218"/>
          </a:xfrm>
          <a:prstGeom prst="rect">
            <a:avLst/>
          </a:prstGeom>
          <a:gradFill>
            <a:gsLst>
              <a:gs pos="0">
                <a:srgbClr val="F7BCA2"/>
              </a:gs>
              <a:gs pos="50000">
                <a:srgbClr val="F4B093"/>
              </a:gs>
              <a:gs pos="100000">
                <a:srgbClr val="F7A47F"/>
              </a:gs>
            </a:gsLst>
            <a:lin ang="5400000" scaled="0"/>
          </a:gradFill>
          <a:ln w="952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pronoms personnels sujets</a:t>
            </a:r>
            <a:endParaRPr/>
          </a:p>
        </p:txBody>
      </p:sp>
      <p:pic>
        <p:nvPicPr>
          <p:cNvPr id="426" name="Google Shape;426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9156" y="1900802"/>
            <a:ext cx="2362529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31"/>
          <p:cNvSpPr txBox="1"/>
          <p:nvPr/>
        </p:nvSpPr>
        <p:spPr>
          <a:xfrm>
            <a:off x="1546357" y="1936178"/>
            <a:ext cx="956270" cy="518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Tu</a:t>
            </a:r>
            <a:endParaRPr sz="3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p31"/>
          <p:cNvSpPr txBox="1"/>
          <p:nvPr/>
        </p:nvSpPr>
        <p:spPr>
          <a:xfrm>
            <a:off x="3870005" y="66978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Je</a:t>
            </a:r>
            <a:endParaRPr sz="3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9" name="Google Shape;429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0770" y="3797046"/>
            <a:ext cx="2019300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31"/>
          <p:cNvSpPr txBox="1"/>
          <p:nvPr/>
        </p:nvSpPr>
        <p:spPr>
          <a:xfrm>
            <a:off x="1273107" y="3665120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 sz="3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1" name="Google Shape;431;p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036885" y="4805764"/>
            <a:ext cx="1714351" cy="1615987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31"/>
          <p:cNvSpPr txBox="1"/>
          <p:nvPr/>
        </p:nvSpPr>
        <p:spPr>
          <a:xfrm>
            <a:off x="3441507" y="4811274"/>
            <a:ext cx="98294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 sz="3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33" name="Google Shape;433;p31"/>
          <p:cNvGrpSpPr/>
          <p:nvPr/>
        </p:nvGrpSpPr>
        <p:grpSpPr>
          <a:xfrm>
            <a:off x="8879537" y="2267408"/>
            <a:ext cx="2826230" cy="1281073"/>
            <a:chOff x="8620071" y="3231589"/>
            <a:chExt cx="3030445" cy="1619912"/>
          </a:xfrm>
        </p:grpSpPr>
        <p:pic>
          <p:nvPicPr>
            <p:cNvPr id="434" name="Google Shape;434;p31"/>
            <p:cNvPicPr preferRelativeResize="0"/>
            <p:nvPr/>
          </p:nvPicPr>
          <p:blipFill rotWithShape="1">
            <a:blip r:embed="rId3">
              <a:alphaModFix/>
            </a:blip>
            <a:srcRect l="27436"/>
            <a:stretch/>
          </p:blipFill>
          <p:spPr>
            <a:xfrm>
              <a:off x="9936165" y="3231590"/>
              <a:ext cx="1714351" cy="1615987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35" name="Google Shape;435;p31"/>
            <p:cNvGrpSpPr/>
            <p:nvPr/>
          </p:nvGrpSpPr>
          <p:grpSpPr>
            <a:xfrm>
              <a:off x="8620071" y="3231589"/>
              <a:ext cx="1487709" cy="1619912"/>
              <a:chOff x="8620071" y="3231589"/>
              <a:chExt cx="1487709" cy="1619912"/>
            </a:xfrm>
          </p:grpSpPr>
          <p:pic>
            <p:nvPicPr>
              <p:cNvPr id="436" name="Google Shape;436;p31"/>
              <p:cNvPicPr preferRelativeResize="0"/>
              <p:nvPr/>
            </p:nvPicPr>
            <p:blipFill rotWithShape="1">
              <a:blip r:embed="rId3">
                <a:alphaModFix/>
              </a:blip>
              <a:srcRect r="65112"/>
              <a:stretch/>
            </p:blipFill>
            <p:spPr>
              <a:xfrm>
                <a:off x="9283535" y="3235514"/>
                <a:ext cx="824245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437" name="Google Shape;437;p31"/>
              <p:cNvPicPr preferRelativeResize="0"/>
              <p:nvPr/>
            </p:nvPicPr>
            <p:blipFill rotWithShape="1">
              <a:blip r:embed="rId3">
                <a:alphaModFix/>
              </a:blip>
              <a:srcRect l="-1" r="69925"/>
              <a:stretch/>
            </p:blipFill>
            <p:spPr>
              <a:xfrm>
                <a:off x="8620071" y="3231589"/>
                <a:ext cx="710533" cy="1615987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438" name="Google Shape;438;p31"/>
          <p:cNvSpPr txBox="1"/>
          <p:nvPr/>
        </p:nvSpPr>
        <p:spPr>
          <a:xfrm>
            <a:off x="9960493" y="2233202"/>
            <a:ext cx="124913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39" name="Google Shape;439;p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969814" y="3816083"/>
            <a:ext cx="2647950" cy="1381125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31"/>
          <p:cNvSpPr txBox="1"/>
          <p:nvPr/>
        </p:nvSpPr>
        <p:spPr>
          <a:xfrm>
            <a:off x="10201084" y="3764100"/>
            <a:ext cx="928476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41" name="Google Shape;441;p31"/>
          <p:cNvGrpSpPr/>
          <p:nvPr/>
        </p:nvGrpSpPr>
        <p:grpSpPr>
          <a:xfrm>
            <a:off x="6741583" y="4930167"/>
            <a:ext cx="2625399" cy="1696564"/>
            <a:chOff x="6741583" y="4930167"/>
            <a:chExt cx="2625399" cy="1696564"/>
          </a:xfrm>
        </p:grpSpPr>
        <p:pic>
          <p:nvPicPr>
            <p:cNvPr id="442" name="Google Shape;442;p31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741583" y="4930167"/>
              <a:ext cx="1274243" cy="16965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43" name="Google Shape;443;p31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8166832" y="5255654"/>
              <a:ext cx="1200150" cy="130492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44" name="Google Shape;444;p31"/>
          <p:cNvSpPr txBox="1"/>
          <p:nvPr/>
        </p:nvSpPr>
        <p:spPr>
          <a:xfrm>
            <a:off x="7930768" y="5041469"/>
            <a:ext cx="948769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5" name="Google Shape;445;p3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7344168" y="325388"/>
            <a:ext cx="1938191" cy="1687130"/>
          </a:xfrm>
          <a:prstGeom prst="rect">
            <a:avLst/>
          </a:prstGeom>
          <a:noFill/>
          <a:ln>
            <a:noFill/>
          </a:ln>
        </p:spPr>
      </p:pic>
      <p:sp>
        <p:nvSpPr>
          <p:cNvPr id="446" name="Google Shape;446;p31"/>
          <p:cNvSpPr txBox="1"/>
          <p:nvPr/>
        </p:nvSpPr>
        <p:spPr>
          <a:xfrm>
            <a:off x="9226186" y="421055"/>
            <a:ext cx="1188720" cy="6400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endParaRPr sz="36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47" name="Google Shape;447;p3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3139981" y="396474"/>
            <a:ext cx="1114425" cy="1562100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p31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p32"/>
          <p:cNvSpPr txBox="1"/>
          <p:nvPr/>
        </p:nvSpPr>
        <p:spPr>
          <a:xfrm>
            <a:off x="3514844" y="727356"/>
            <a:ext cx="6504733" cy="1077218"/>
          </a:xfrm>
          <a:prstGeom prst="rect">
            <a:avLst/>
          </a:prstGeom>
          <a:solidFill>
            <a:srgbClr val="A8CC7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pronom personnel sujet remplace un nom ou un groupe nominal sujet</a:t>
            </a:r>
            <a:endParaRPr/>
          </a:p>
        </p:txBody>
      </p:sp>
      <p:pic>
        <p:nvPicPr>
          <p:cNvPr id="455" name="Google Shape;455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91441" y="1535047"/>
            <a:ext cx="1369323" cy="136822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32"/>
          <p:cNvSpPr/>
          <p:nvPr/>
        </p:nvSpPr>
        <p:spPr>
          <a:xfrm>
            <a:off x="1960764" y="1855819"/>
            <a:ext cx="2595662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La fille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/>
          </a:p>
        </p:txBody>
      </p:sp>
      <p:sp>
        <p:nvSpPr>
          <p:cNvPr id="457" name="Google Shape;457;p32"/>
          <p:cNvSpPr/>
          <p:nvPr/>
        </p:nvSpPr>
        <p:spPr>
          <a:xfrm>
            <a:off x="1960764" y="2494181"/>
            <a:ext cx="2595662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/>
          </a:p>
        </p:txBody>
      </p:sp>
      <p:pic>
        <p:nvPicPr>
          <p:cNvPr id="458" name="Google Shape;458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554357" y="3244987"/>
            <a:ext cx="1369324" cy="122530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32"/>
          <p:cNvSpPr/>
          <p:nvPr/>
        </p:nvSpPr>
        <p:spPr>
          <a:xfrm>
            <a:off x="1923681" y="3546984"/>
            <a:ext cx="2595662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Karim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/>
          </a:p>
        </p:txBody>
      </p:sp>
      <p:sp>
        <p:nvSpPr>
          <p:cNvPr id="460" name="Google Shape;460;p32"/>
          <p:cNvSpPr/>
          <p:nvPr/>
        </p:nvSpPr>
        <p:spPr>
          <a:xfrm>
            <a:off x="1923681" y="4210028"/>
            <a:ext cx="2595662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à la balle. </a:t>
            </a:r>
            <a:endParaRPr/>
          </a:p>
        </p:txBody>
      </p:sp>
      <p:pic>
        <p:nvPicPr>
          <p:cNvPr id="461" name="Google Shape;461;p3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20291" y="1795802"/>
            <a:ext cx="1919471" cy="1396758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32"/>
          <p:cNvSpPr/>
          <p:nvPr/>
        </p:nvSpPr>
        <p:spPr>
          <a:xfrm>
            <a:off x="6629031" y="1857247"/>
            <a:ext cx="3383280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enfants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/>
          </a:p>
        </p:txBody>
      </p:sp>
      <p:sp>
        <p:nvSpPr>
          <p:cNvPr id="463" name="Google Shape;463;p32"/>
          <p:cNvSpPr/>
          <p:nvPr/>
        </p:nvSpPr>
        <p:spPr>
          <a:xfrm>
            <a:off x="6629031" y="2480058"/>
            <a:ext cx="3383280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jouent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ensemble. </a:t>
            </a:r>
            <a:endParaRPr/>
          </a:p>
        </p:txBody>
      </p:sp>
      <p:pic>
        <p:nvPicPr>
          <p:cNvPr id="464" name="Google Shape;464;p32" descr="Outdoor scene with many children jogging in the park Free Vector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flipH="1">
            <a:off x="10155651" y="3546984"/>
            <a:ext cx="1648749" cy="1077218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32"/>
          <p:cNvSpPr/>
          <p:nvPr/>
        </p:nvSpPr>
        <p:spPr>
          <a:xfrm>
            <a:off x="6636297" y="3547017"/>
            <a:ext cx="3383280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Les filles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/>
          </a:p>
        </p:txBody>
      </p:sp>
      <p:sp>
        <p:nvSpPr>
          <p:cNvPr id="466" name="Google Shape;466;p32"/>
          <p:cNvSpPr/>
          <p:nvPr/>
        </p:nvSpPr>
        <p:spPr>
          <a:xfrm>
            <a:off x="6629031" y="4210027"/>
            <a:ext cx="3383280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courent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/>
          </a:p>
        </p:txBody>
      </p:sp>
      <p:sp>
        <p:nvSpPr>
          <p:cNvPr id="467" name="Google Shape;467;p32"/>
          <p:cNvSpPr/>
          <p:nvPr/>
        </p:nvSpPr>
        <p:spPr>
          <a:xfrm>
            <a:off x="2240956" y="4987648"/>
            <a:ext cx="4189554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Mon ami et  moi  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/>
          </a:p>
        </p:txBody>
      </p:sp>
      <p:sp>
        <p:nvSpPr>
          <p:cNvPr id="468" name="Google Shape;468;p32"/>
          <p:cNvSpPr/>
          <p:nvPr/>
        </p:nvSpPr>
        <p:spPr>
          <a:xfrm>
            <a:off x="2250058" y="5555724"/>
            <a:ext cx="4189554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regardons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/>
          </a:p>
        </p:txBody>
      </p:sp>
      <p:sp>
        <p:nvSpPr>
          <p:cNvPr id="469" name="Google Shape;469;p32"/>
          <p:cNvSpPr/>
          <p:nvPr/>
        </p:nvSpPr>
        <p:spPr>
          <a:xfrm>
            <a:off x="6629031" y="4953266"/>
            <a:ext cx="4189554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Ton ami et     toi  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/>
          </a:p>
        </p:txBody>
      </p:sp>
      <p:sp>
        <p:nvSpPr>
          <p:cNvPr id="470" name="Google Shape;470;p32"/>
          <p:cNvSpPr/>
          <p:nvPr/>
        </p:nvSpPr>
        <p:spPr>
          <a:xfrm>
            <a:off x="6688994" y="5562600"/>
            <a:ext cx="4189554" cy="479695"/>
          </a:xfrm>
          <a:prstGeom prst="rect">
            <a:avLst/>
          </a:prstGeom>
          <a:noFill/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 </a:t>
            </a:r>
            <a:r>
              <a:rPr lang="fr-FR" sz="2000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regardez  </a:t>
            </a: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 film. </a:t>
            </a:r>
            <a:endParaRPr/>
          </a:p>
        </p:txBody>
      </p:sp>
      <p:sp>
        <p:nvSpPr>
          <p:cNvPr id="471" name="Google Shape;471;p32"/>
          <p:cNvSpPr/>
          <p:nvPr/>
        </p:nvSpPr>
        <p:spPr>
          <a:xfrm>
            <a:off x="3654511" y="4994321"/>
            <a:ext cx="640080" cy="479694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moi</a:t>
            </a:r>
            <a:endParaRPr/>
          </a:p>
        </p:txBody>
      </p:sp>
      <p:sp>
        <p:nvSpPr>
          <p:cNvPr id="472" name="Google Shape;472;p32"/>
          <p:cNvSpPr/>
          <p:nvPr/>
        </p:nvSpPr>
        <p:spPr>
          <a:xfrm>
            <a:off x="8158531" y="4944446"/>
            <a:ext cx="640080" cy="479694"/>
          </a:xfrm>
          <a:prstGeom prst="rect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toi</a:t>
            </a:r>
            <a:endParaRPr/>
          </a:p>
        </p:txBody>
      </p:sp>
      <p:sp>
        <p:nvSpPr>
          <p:cNvPr id="473" name="Google Shape;473;p32"/>
          <p:cNvSpPr/>
          <p:nvPr/>
        </p:nvSpPr>
        <p:spPr>
          <a:xfrm>
            <a:off x="749156" y="14459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(2)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Google Shape;479;p33"/>
          <p:cNvSpPr txBox="1"/>
          <p:nvPr/>
        </p:nvSpPr>
        <p:spPr>
          <a:xfrm>
            <a:off x="511145" y="2380726"/>
            <a:ext cx="269581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l’image au pronom personnel  convenable. </a:t>
            </a:r>
            <a:endParaRPr/>
          </a:p>
        </p:txBody>
      </p:sp>
      <p:sp>
        <p:nvSpPr>
          <p:cNvPr id="480" name="Google Shape;480;p33"/>
          <p:cNvSpPr txBox="1"/>
          <p:nvPr/>
        </p:nvSpPr>
        <p:spPr>
          <a:xfrm>
            <a:off x="6966976" y="2118544"/>
            <a:ext cx="914400" cy="5847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481" name="Google Shape;481;p33"/>
          <p:cNvSpPr txBox="1"/>
          <p:nvPr/>
        </p:nvSpPr>
        <p:spPr>
          <a:xfrm>
            <a:off x="6966976" y="3747172"/>
            <a:ext cx="914400" cy="5847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482" name="Google Shape;482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90982" y="1039721"/>
            <a:ext cx="1578700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3" name="Google Shape;483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56345" y="2954720"/>
            <a:ext cx="1618857" cy="144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4" name="Google Shape;484;p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931215" y="4178958"/>
            <a:ext cx="1475369" cy="1457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3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70904" y="4957593"/>
            <a:ext cx="1618856" cy="1440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6" name="Google Shape;486;p33"/>
          <p:cNvCxnSpPr>
            <a:stCxn id="480" idx="3"/>
          </p:cNvCxnSpPr>
          <p:nvPr/>
        </p:nvCxnSpPr>
        <p:spPr>
          <a:xfrm>
            <a:off x="7881376" y="2410932"/>
            <a:ext cx="2398200" cy="25467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87" name="Google Shape;487;p33"/>
          <p:cNvCxnSpPr>
            <a:stCxn id="480" idx="1"/>
          </p:cNvCxnSpPr>
          <p:nvPr/>
        </p:nvCxnSpPr>
        <p:spPr>
          <a:xfrm flipH="1">
            <a:off x="5103076" y="2410931"/>
            <a:ext cx="1863900" cy="1296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88" name="Google Shape;488;p33"/>
          <p:cNvCxnSpPr>
            <a:stCxn id="481" idx="3"/>
          </p:cNvCxnSpPr>
          <p:nvPr/>
        </p:nvCxnSpPr>
        <p:spPr>
          <a:xfrm rot="10800000" flipH="1">
            <a:off x="7881376" y="2291460"/>
            <a:ext cx="3171000" cy="17481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89" name="Google Shape;489;p33"/>
          <p:cNvCxnSpPr>
            <a:stCxn id="482" idx="3"/>
            <a:endCxn id="481" idx="1"/>
          </p:cNvCxnSpPr>
          <p:nvPr/>
        </p:nvCxnSpPr>
        <p:spPr>
          <a:xfrm>
            <a:off x="5269682" y="1759721"/>
            <a:ext cx="1697400" cy="22797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490" name="Google Shape;490;p33"/>
          <p:cNvCxnSpPr>
            <a:stCxn id="485" idx="3"/>
            <a:endCxn id="481" idx="1"/>
          </p:cNvCxnSpPr>
          <p:nvPr/>
        </p:nvCxnSpPr>
        <p:spPr>
          <a:xfrm rot="10800000" flipH="1">
            <a:off x="5289760" y="4039593"/>
            <a:ext cx="1677300" cy="16380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1" name="Google Shape;491;p33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sz="28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92" name="Google Shape;492;p3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931215" y="1154629"/>
            <a:ext cx="1896775" cy="17480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34"/>
          <p:cNvSpPr txBox="1"/>
          <p:nvPr/>
        </p:nvSpPr>
        <p:spPr>
          <a:xfrm>
            <a:off x="6611474" y="3695703"/>
            <a:ext cx="1127760" cy="5847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elles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499" name="Google Shape;499;p34"/>
          <p:cNvSpPr txBox="1"/>
          <p:nvPr/>
        </p:nvSpPr>
        <p:spPr>
          <a:xfrm>
            <a:off x="6733448" y="2481365"/>
            <a:ext cx="914400" cy="58477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ils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pic>
        <p:nvPicPr>
          <p:cNvPr id="500" name="Google Shape;50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53801" y="702628"/>
            <a:ext cx="2180942" cy="1871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01" name="Google Shape;501;p34"/>
          <p:cNvCxnSpPr>
            <a:stCxn id="499" idx="3"/>
            <a:endCxn id="502" idx="1"/>
          </p:cNvCxnSpPr>
          <p:nvPr/>
        </p:nvCxnSpPr>
        <p:spPr>
          <a:xfrm>
            <a:off x="7647848" y="2773753"/>
            <a:ext cx="1882800" cy="12084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03" name="Google Shape;503;p34"/>
          <p:cNvCxnSpPr>
            <a:endCxn id="499" idx="1"/>
          </p:cNvCxnSpPr>
          <p:nvPr/>
        </p:nvCxnSpPr>
        <p:spPr>
          <a:xfrm>
            <a:off x="5034848" y="1821853"/>
            <a:ext cx="1698600" cy="9519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04" name="Google Shape;504;p34"/>
          <p:cNvCxnSpPr>
            <a:stCxn id="505" idx="3"/>
            <a:endCxn id="498" idx="1"/>
          </p:cNvCxnSpPr>
          <p:nvPr/>
        </p:nvCxnSpPr>
        <p:spPr>
          <a:xfrm rot="10800000" flipH="1">
            <a:off x="5277311" y="3988193"/>
            <a:ext cx="1334100" cy="9462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06" name="Google Shape;506;p34"/>
          <p:cNvCxnSpPr>
            <a:stCxn id="498" idx="3"/>
          </p:cNvCxnSpPr>
          <p:nvPr/>
        </p:nvCxnSpPr>
        <p:spPr>
          <a:xfrm rot="10800000" flipH="1">
            <a:off x="7739234" y="1987691"/>
            <a:ext cx="1714500" cy="2000400"/>
          </a:xfrm>
          <a:prstGeom prst="straightConnector1">
            <a:avLst/>
          </a:prstGeom>
          <a:noFill/>
          <a:ln w="1905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07" name="Google Shape;507;p34"/>
          <p:cNvSpPr/>
          <p:nvPr/>
        </p:nvSpPr>
        <p:spPr>
          <a:xfrm>
            <a:off x="813775" y="156540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/>
          </a:p>
        </p:txBody>
      </p:sp>
      <p:sp>
        <p:nvSpPr>
          <p:cNvPr id="508" name="Google Shape;508;p34"/>
          <p:cNvSpPr txBox="1"/>
          <p:nvPr/>
        </p:nvSpPr>
        <p:spPr>
          <a:xfrm>
            <a:off x="524032" y="2624096"/>
            <a:ext cx="252123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l’illustration au pronom convenable. </a:t>
            </a:r>
            <a:endParaRPr/>
          </a:p>
        </p:txBody>
      </p:sp>
      <p:pic>
        <p:nvPicPr>
          <p:cNvPr id="505" name="Google Shape;505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56077" y="4120931"/>
            <a:ext cx="2521234" cy="1626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530628" y="3306634"/>
            <a:ext cx="2409437" cy="1350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292579" y="852849"/>
            <a:ext cx="2509361" cy="187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10" name="Google Shape;510;p3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 rot="-4412567">
            <a:off x="8424798" y="4879598"/>
            <a:ext cx="1961031" cy="198641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11" name="Google Shape;511;p34"/>
          <p:cNvCxnSpPr>
            <a:stCxn id="499" idx="3"/>
            <a:endCxn id="510" idx="0"/>
          </p:cNvCxnSpPr>
          <p:nvPr/>
        </p:nvCxnSpPr>
        <p:spPr>
          <a:xfrm>
            <a:off x="7647848" y="2773753"/>
            <a:ext cx="804900" cy="2817600"/>
          </a:xfrm>
          <a:prstGeom prst="straightConnector1">
            <a:avLst/>
          </a:prstGeom>
          <a:noFill/>
          <a:ln w="19050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p35"/>
          <p:cNvSpPr txBox="1"/>
          <p:nvPr/>
        </p:nvSpPr>
        <p:spPr>
          <a:xfrm>
            <a:off x="575009" y="1266168"/>
            <a:ext cx="2673518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 la phrase qui correspond à chaque dessin. </a:t>
            </a:r>
            <a:endParaRPr/>
          </a:p>
        </p:txBody>
      </p:sp>
      <p:pic>
        <p:nvPicPr>
          <p:cNvPr id="518" name="Google Shape;518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72144" y="108566"/>
            <a:ext cx="2229288" cy="198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19" name="Google Shape;519;p35"/>
          <p:cNvSpPr txBox="1"/>
          <p:nvPr/>
        </p:nvSpPr>
        <p:spPr>
          <a:xfrm>
            <a:off x="4083577" y="1991543"/>
            <a:ext cx="3130012" cy="188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dessine.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dessinent.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dessine.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dessinent.</a:t>
            </a:r>
            <a:endParaRPr/>
          </a:p>
        </p:txBody>
      </p:sp>
      <p:pic>
        <p:nvPicPr>
          <p:cNvPr id="520" name="Google Shape;520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3671" y="3123981"/>
            <a:ext cx="2673518" cy="1712589"/>
          </a:xfrm>
          <a:prstGeom prst="rect">
            <a:avLst/>
          </a:prstGeom>
          <a:noFill/>
          <a:ln>
            <a:noFill/>
          </a:ln>
        </p:spPr>
      </p:pic>
      <p:sp>
        <p:nvSpPr>
          <p:cNvPr id="521" name="Google Shape;521;p35"/>
          <p:cNvSpPr txBox="1"/>
          <p:nvPr/>
        </p:nvSpPr>
        <p:spPr>
          <a:xfrm>
            <a:off x="1198890" y="4734342"/>
            <a:ext cx="3716052" cy="212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du piano.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du piano.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du piano.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du piano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cxnSp>
        <p:nvCxnSpPr>
          <p:cNvPr id="522" name="Google Shape;522;p35"/>
          <p:cNvCxnSpPr/>
          <p:nvPr/>
        </p:nvCxnSpPr>
        <p:spPr>
          <a:xfrm>
            <a:off x="4083577" y="3385718"/>
            <a:ext cx="109728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23" name="Google Shape;523;p35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/>
          </a:p>
        </p:txBody>
      </p:sp>
      <p:cxnSp>
        <p:nvCxnSpPr>
          <p:cNvPr id="524" name="Google Shape;524;p35"/>
          <p:cNvCxnSpPr/>
          <p:nvPr/>
        </p:nvCxnSpPr>
        <p:spPr>
          <a:xfrm>
            <a:off x="1198890" y="5304814"/>
            <a:ext cx="192024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25" name="Google Shape;525;p3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67834" y="2946472"/>
            <a:ext cx="3256953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35"/>
          <p:cNvSpPr txBox="1"/>
          <p:nvPr/>
        </p:nvSpPr>
        <p:spPr>
          <a:xfrm>
            <a:off x="6214557" y="4877224"/>
            <a:ext cx="3304448" cy="188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saute à la corde.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saute à la corde.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sautent à la corde.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sautent à la corde.</a:t>
            </a:r>
            <a:endParaRPr/>
          </a:p>
        </p:txBody>
      </p:sp>
      <p:cxnSp>
        <p:nvCxnSpPr>
          <p:cNvPr id="527" name="Google Shape;527;p35"/>
          <p:cNvCxnSpPr/>
          <p:nvPr/>
        </p:nvCxnSpPr>
        <p:spPr>
          <a:xfrm>
            <a:off x="6323420" y="6716666"/>
            <a:ext cx="246888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28" name="Google Shape;528;p3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248347" y="446902"/>
            <a:ext cx="3555297" cy="2232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9" name="Google Shape;529;p35"/>
          <p:cNvSpPr txBox="1"/>
          <p:nvPr/>
        </p:nvSpPr>
        <p:spPr>
          <a:xfrm>
            <a:off x="9085080" y="2788528"/>
            <a:ext cx="3467080" cy="18875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à la marelle.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joue à la marelle.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jouent à la marelle.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jouent à la marelle.</a:t>
            </a:r>
            <a:endParaRPr/>
          </a:p>
        </p:txBody>
      </p:sp>
      <p:cxnSp>
        <p:nvCxnSpPr>
          <p:cNvPr id="530" name="Google Shape;530;p35"/>
          <p:cNvCxnSpPr/>
          <p:nvPr/>
        </p:nvCxnSpPr>
        <p:spPr>
          <a:xfrm>
            <a:off x="9085080" y="4158724"/>
            <a:ext cx="246888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36"/>
          <p:cNvSpPr txBox="1"/>
          <p:nvPr/>
        </p:nvSpPr>
        <p:spPr>
          <a:xfrm>
            <a:off x="376341" y="1784710"/>
            <a:ext cx="2751869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mots  soulignés par les pronoms personnels convenables. </a:t>
            </a:r>
            <a:endParaRPr/>
          </a:p>
        </p:txBody>
      </p:sp>
      <p:sp>
        <p:nvSpPr>
          <p:cNvPr id="537" name="Google Shape;537;p36"/>
          <p:cNvSpPr txBox="1"/>
          <p:nvPr/>
        </p:nvSpPr>
        <p:spPr>
          <a:xfrm>
            <a:off x="3737811" y="1156366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Nous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rangeons la chambre.</a:t>
            </a:r>
            <a:endParaRPr/>
          </a:p>
        </p:txBody>
      </p:sp>
      <p:sp>
        <p:nvSpPr>
          <p:cNvPr id="538" name="Google Shape;538;p36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/>
          </a:p>
        </p:txBody>
      </p:sp>
      <p:sp>
        <p:nvSpPr>
          <p:cNvPr id="539" name="Google Shape;539;p36"/>
          <p:cNvSpPr txBox="1"/>
          <p:nvPr/>
        </p:nvSpPr>
        <p:spPr>
          <a:xfrm>
            <a:off x="3737811" y="2186290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 et Rima 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regardent un match de basket .</a:t>
            </a:r>
            <a:endParaRPr/>
          </a:p>
        </p:txBody>
      </p:sp>
      <p:sp>
        <p:nvSpPr>
          <p:cNvPr id="540" name="Google Shape;540;p36"/>
          <p:cNvSpPr txBox="1"/>
          <p:nvPr/>
        </p:nvSpPr>
        <p:spPr>
          <a:xfrm>
            <a:off x="3737811" y="3734252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Lina et Mira 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/>
          </a:p>
        </p:txBody>
      </p:sp>
      <p:sp>
        <p:nvSpPr>
          <p:cNvPr id="541" name="Google Shape;541;p36"/>
          <p:cNvSpPr txBox="1"/>
          <p:nvPr/>
        </p:nvSpPr>
        <p:spPr>
          <a:xfrm>
            <a:off x="3737811" y="5354664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Karim et toi 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jouez au football.</a:t>
            </a:r>
            <a:endParaRPr/>
          </a:p>
        </p:txBody>
      </p:sp>
      <p:sp>
        <p:nvSpPr>
          <p:cNvPr id="542" name="Google Shape;542;p36"/>
          <p:cNvSpPr txBox="1"/>
          <p:nvPr/>
        </p:nvSpPr>
        <p:spPr>
          <a:xfrm>
            <a:off x="3737811" y="565878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 sœur et moi 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rangeons la chambre.</a:t>
            </a:r>
            <a:endParaRPr/>
          </a:p>
        </p:txBody>
      </p:sp>
      <p:sp>
        <p:nvSpPr>
          <p:cNvPr id="543" name="Google Shape;543;p36"/>
          <p:cNvSpPr txBox="1"/>
          <p:nvPr/>
        </p:nvSpPr>
        <p:spPr>
          <a:xfrm>
            <a:off x="3737811" y="2771065"/>
            <a:ext cx="7132320" cy="523220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regardent un match de basket .</a:t>
            </a:r>
            <a:endParaRPr/>
          </a:p>
        </p:txBody>
      </p:sp>
      <p:sp>
        <p:nvSpPr>
          <p:cNvPr id="544" name="Google Shape;544;p36"/>
          <p:cNvSpPr txBox="1"/>
          <p:nvPr/>
        </p:nvSpPr>
        <p:spPr>
          <a:xfrm>
            <a:off x="3737811" y="5939439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Vous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jouez au football.</a:t>
            </a:r>
            <a:endParaRPr/>
          </a:p>
        </p:txBody>
      </p:sp>
      <p:sp>
        <p:nvSpPr>
          <p:cNvPr id="545" name="Google Shape;545;p36"/>
          <p:cNvSpPr txBox="1"/>
          <p:nvPr/>
        </p:nvSpPr>
        <p:spPr>
          <a:xfrm>
            <a:off x="3737811" y="4324740"/>
            <a:ext cx="7132320" cy="584775"/>
          </a:xfrm>
          <a:prstGeom prst="rect">
            <a:avLst/>
          </a:prstGeom>
          <a:noFill/>
          <a:ln w="1905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préparent une tarte aux pommes.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" name="Google Shape;551;p37"/>
          <p:cNvSpPr txBox="1"/>
          <p:nvPr/>
        </p:nvSpPr>
        <p:spPr>
          <a:xfrm>
            <a:off x="328213" y="1706378"/>
            <a:ext cx="2848124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 mot qui se répète par un pronom personnel. </a:t>
            </a:r>
            <a:endParaRPr/>
          </a:p>
        </p:txBody>
      </p:sp>
      <p:sp>
        <p:nvSpPr>
          <p:cNvPr id="552" name="Google Shape;552;p37"/>
          <p:cNvSpPr txBox="1"/>
          <p:nvPr/>
        </p:nvSpPr>
        <p:spPr>
          <a:xfrm>
            <a:off x="3152073" y="1751059"/>
            <a:ext cx="9039927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Céline fait un château de sable.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Céline est à la plage. </a:t>
            </a:r>
            <a:r>
              <a:rPr lang="fr-FR" sz="24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fait un château de sable.</a:t>
            </a:r>
            <a:endParaRPr/>
          </a:p>
        </p:txBody>
      </p:sp>
      <p:sp>
        <p:nvSpPr>
          <p:cNvPr id="553" name="Google Shape;553;p37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 sz="28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4" name="Google Shape;554;p37"/>
          <p:cNvSpPr txBox="1"/>
          <p:nvPr/>
        </p:nvSpPr>
        <p:spPr>
          <a:xfrm>
            <a:off x="3176337" y="678209"/>
            <a:ext cx="868745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est sur la piste. Le clown fait rire les enfants.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 clown entre sur la piste. </a:t>
            </a:r>
            <a:r>
              <a:rPr lang="fr-FR" sz="24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fait rire les enfants.</a:t>
            </a:r>
            <a:endParaRPr/>
          </a:p>
        </p:txBody>
      </p:sp>
      <p:sp>
        <p:nvSpPr>
          <p:cNvPr id="555" name="Google Shape;555;p37"/>
          <p:cNvSpPr txBox="1"/>
          <p:nvPr/>
        </p:nvSpPr>
        <p:spPr>
          <a:xfrm>
            <a:off x="3152073" y="2958656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Rami et Rima ne vont pas à l’école.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Rami et Rima sont malades . </a:t>
            </a:r>
            <a:r>
              <a:rPr lang="fr-FR" sz="24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ne vont pas à l’école.   </a:t>
            </a:r>
            <a:endParaRPr/>
          </a:p>
        </p:txBody>
      </p:sp>
      <p:sp>
        <p:nvSpPr>
          <p:cNvPr id="556" name="Google Shape;556;p37"/>
          <p:cNvSpPr txBox="1"/>
          <p:nvPr/>
        </p:nvSpPr>
        <p:spPr>
          <a:xfrm>
            <a:off x="3152073" y="4127007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Les fruits contiennent des vitamines.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fruits sont bons. </a:t>
            </a:r>
            <a:r>
              <a:rPr lang="fr-FR" sz="24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Ils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contiennent des vitamines.</a:t>
            </a:r>
            <a:endParaRPr/>
          </a:p>
        </p:txBody>
      </p:sp>
      <p:sp>
        <p:nvSpPr>
          <p:cNvPr id="557" name="Google Shape;557;p37"/>
          <p:cNvSpPr txBox="1"/>
          <p:nvPr/>
        </p:nvSpPr>
        <p:spPr>
          <a:xfrm>
            <a:off x="3152073" y="5295358"/>
            <a:ext cx="949735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Les fleurs décorent la nature.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Les fleurs sont multicolores. </a:t>
            </a:r>
            <a:r>
              <a:rPr lang="fr-FR" sz="24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Elles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décorent la nature.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38"/>
          <p:cNvSpPr txBox="1"/>
          <p:nvPr/>
        </p:nvSpPr>
        <p:spPr>
          <a:xfrm>
            <a:off x="349134" y="1663659"/>
            <a:ext cx="239402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Complète avec « je » ou « tu ». </a:t>
            </a:r>
            <a:endParaRPr/>
          </a:p>
        </p:txBody>
      </p:sp>
      <p:sp>
        <p:nvSpPr>
          <p:cNvPr id="564" name="Google Shape;564;p38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/>
          </a:p>
        </p:txBody>
      </p:sp>
      <p:sp>
        <p:nvSpPr>
          <p:cNvPr id="565" name="Google Shape;565;p38"/>
          <p:cNvSpPr txBox="1"/>
          <p:nvPr/>
        </p:nvSpPr>
        <p:spPr>
          <a:xfrm>
            <a:off x="3779420" y="1642897"/>
            <a:ext cx="7867148" cy="3970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tu viens te promener avec moi ?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 : ……… ne peux pas. ……     dois étudier. </a:t>
            </a:r>
            <a:b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Et toi, …..   as fini tes  devoirs ?   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:  oui, moi,          ai tout fini. </a:t>
            </a:r>
            <a:b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…… peux aller jouer. Au revoir.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Léa : au revoir</a:t>
            </a:r>
            <a:endParaRPr/>
          </a:p>
        </p:txBody>
      </p:sp>
      <p:sp>
        <p:nvSpPr>
          <p:cNvPr id="566" name="Google Shape;566;p38"/>
          <p:cNvSpPr txBox="1"/>
          <p:nvPr/>
        </p:nvSpPr>
        <p:spPr>
          <a:xfrm>
            <a:off x="4892842" y="830609"/>
            <a:ext cx="463616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Samir appelle Léa au téléphone. </a:t>
            </a:r>
            <a:endParaRPr/>
          </a:p>
        </p:txBody>
      </p:sp>
      <p:pic>
        <p:nvPicPr>
          <p:cNvPr id="567" name="Google Shape;567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801350" y="4023000"/>
            <a:ext cx="1390650" cy="237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0695" y="794514"/>
            <a:ext cx="1228725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569" name="Google Shape;569;p38"/>
          <p:cNvSpPr txBox="1"/>
          <p:nvPr/>
        </p:nvSpPr>
        <p:spPr>
          <a:xfrm>
            <a:off x="4743497" y="2430855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70" name="Google Shape;570;p38"/>
          <p:cNvSpPr txBox="1"/>
          <p:nvPr/>
        </p:nvSpPr>
        <p:spPr>
          <a:xfrm>
            <a:off x="7712994" y="2494656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71" name="Google Shape;571;p38"/>
          <p:cNvSpPr txBox="1"/>
          <p:nvPr/>
        </p:nvSpPr>
        <p:spPr>
          <a:xfrm>
            <a:off x="5480084" y="2928338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tu</a:t>
            </a: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72" name="Google Shape;572;p38"/>
          <p:cNvSpPr txBox="1"/>
          <p:nvPr/>
        </p:nvSpPr>
        <p:spPr>
          <a:xfrm>
            <a:off x="6211604" y="3761390"/>
            <a:ext cx="73152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 j’</a:t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38"/>
          <p:cNvSpPr txBox="1"/>
          <p:nvPr/>
        </p:nvSpPr>
        <p:spPr>
          <a:xfrm>
            <a:off x="4743497" y="4199682"/>
            <a:ext cx="1005840" cy="52322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Je</a:t>
            </a:r>
            <a:r>
              <a:rPr lang="fr-FR" sz="18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1"/>
          <p:cNvSpPr txBox="1"/>
          <p:nvPr/>
        </p:nvSpPr>
        <p:spPr>
          <a:xfrm>
            <a:off x="1821279" y="1356555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 </a:t>
            </a: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4" name="Google Shape;224;p21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21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21"/>
          <p:cNvSpPr/>
          <p:nvPr/>
        </p:nvSpPr>
        <p:spPr>
          <a:xfrm flipH="1">
            <a:off x="1821279" y="2203998"/>
            <a:ext cx="8790197" cy="47952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les substituts grammaticaux (à l'oral et à l'écrit) du groupe nominal sujet.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227" name="Google Shape;227;p21"/>
          <p:cNvGrpSpPr/>
          <p:nvPr/>
        </p:nvGrpSpPr>
        <p:grpSpPr>
          <a:xfrm>
            <a:off x="880389" y="1924192"/>
            <a:ext cx="737188" cy="1039132"/>
            <a:chOff x="1045135" y="2178890"/>
            <a:chExt cx="737188" cy="1039132"/>
          </a:xfrm>
        </p:grpSpPr>
        <p:pic>
          <p:nvPicPr>
            <p:cNvPr id="228" name="Google Shape;228;p2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1045135" y="2178890"/>
              <a:ext cx="737188" cy="10391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9" name="Google Shape;229;p21"/>
            <p:cNvSpPr txBox="1"/>
            <p:nvPr/>
          </p:nvSpPr>
          <p:spPr>
            <a:xfrm>
              <a:off x="1064276" y="2465834"/>
              <a:ext cx="369414" cy="5078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700" b="1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0" name="Google Shape;230;p21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1" name="Google Shape;231;p21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1"/>
          <p:cNvSpPr/>
          <p:nvPr/>
        </p:nvSpPr>
        <p:spPr>
          <a:xfrm flipH="1">
            <a:off x="1801463" y="3755514"/>
            <a:ext cx="8790197" cy="492021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les différents pronoms personnels sujets,</a:t>
            </a:r>
            <a:endParaRPr/>
          </a:p>
        </p:txBody>
      </p:sp>
      <p:sp>
        <p:nvSpPr>
          <p:cNvPr id="233" name="Google Shape;233;p21"/>
          <p:cNvSpPr txBox="1"/>
          <p:nvPr/>
        </p:nvSpPr>
        <p:spPr>
          <a:xfrm>
            <a:off x="1821279" y="3195439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 / d’  </a:t>
            </a:r>
            <a:endParaRPr sz="2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21"/>
          <p:cNvSpPr/>
          <p:nvPr/>
        </p:nvSpPr>
        <p:spPr>
          <a:xfrm flipH="1">
            <a:off x="1782317" y="4517415"/>
            <a:ext cx="8790197" cy="467539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identifier la fonction des pronoms personnels sujets,</a:t>
            </a:r>
            <a:endParaRPr/>
          </a:p>
        </p:txBody>
      </p:sp>
      <p:sp>
        <p:nvSpPr>
          <p:cNvPr id="235" name="Google Shape;235;p21"/>
          <p:cNvSpPr/>
          <p:nvPr/>
        </p:nvSpPr>
        <p:spPr>
          <a:xfrm flipH="1">
            <a:off x="1782318" y="5263959"/>
            <a:ext cx="8790197" cy="487912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utiliser correctement les pronoms personnels sujets. 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p39"/>
          <p:cNvSpPr txBox="1"/>
          <p:nvPr/>
        </p:nvSpPr>
        <p:spPr>
          <a:xfrm>
            <a:off x="785414" y="2184616"/>
            <a:ext cx="3011462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les pronoms personnels par un groupe nominal convenable.</a:t>
            </a:r>
            <a:endParaRPr/>
          </a:p>
        </p:txBody>
      </p:sp>
      <p:sp>
        <p:nvSpPr>
          <p:cNvPr id="580" name="Google Shape;580;p39"/>
          <p:cNvSpPr txBox="1"/>
          <p:nvPr/>
        </p:nvSpPr>
        <p:spPr>
          <a:xfrm>
            <a:off x="5051442" y="984137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arrose la plante. </a:t>
            </a:r>
            <a:endParaRPr/>
          </a:p>
        </p:txBody>
      </p:sp>
      <p:sp>
        <p:nvSpPr>
          <p:cNvPr id="581" name="Google Shape;581;p39"/>
          <p:cNvSpPr/>
          <p:nvPr/>
        </p:nvSpPr>
        <p:spPr>
          <a:xfrm>
            <a:off x="785414" y="215595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endParaRPr/>
          </a:p>
        </p:txBody>
      </p:sp>
      <p:sp>
        <p:nvSpPr>
          <p:cNvPr id="582" name="Google Shape;582;p39"/>
          <p:cNvSpPr txBox="1"/>
          <p:nvPr/>
        </p:nvSpPr>
        <p:spPr>
          <a:xfrm>
            <a:off x="5051442" y="1851256"/>
            <a:ext cx="6643248" cy="66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Nous regardons la télévision. </a:t>
            </a:r>
            <a:endParaRPr/>
          </a:p>
        </p:txBody>
      </p:sp>
      <p:sp>
        <p:nvSpPr>
          <p:cNvPr id="583" name="Google Shape;583;p39"/>
          <p:cNvSpPr txBox="1"/>
          <p:nvPr/>
        </p:nvSpPr>
        <p:spPr>
          <a:xfrm>
            <a:off x="5051442" y="2823905"/>
            <a:ext cx="6474805" cy="66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se promène avec son chat.</a:t>
            </a:r>
            <a:endParaRPr/>
          </a:p>
        </p:txBody>
      </p:sp>
      <p:sp>
        <p:nvSpPr>
          <p:cNvPr id="584" name="Google Shape;584;p39"/>
          <p:cNvSpPr txBox="1"/>
          <p:nvPr/>
        </p:nvSpPr>
        <p:spPr>
          <a:xfrm>
            <a:off x="5051442" y="3796554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Elles chantent à haute voix. </a:t>
            </a:r>
            <a:endParaRPr/>
          </a:p>
        </p:txBody>
      </p:sp>
      <p:sp>
        <p:nvSpPr>
          <p:cNvPr id="585" name="Google Shape;585;p39"/>
          <p:cNvSpPr txBox="1"/>
          <p:nvPr/>
        </p:nvSpPr>
        <p:spPr>
          <a:xfrm>
            <a:off x="5051442" y="4769203"/>
            <a:ext cx="4405744" cy="666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Ils courent très vite. 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p40"/>
          <p:cNvSpPr/>
          <p:nvPr/>
        </p:nvSpPr>
        <p:spPr>
          <a:xfrm>
            <a:off x="1111170" y="2023303"/>
            <a:ext cx="10028363" cy="3717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1" name="Google Shape;591;p40"/>
          <p:cNvSpPr txBox="1"/>
          <p:nvPr/>
        </p:nvSpPr>
        <p:spPr>
          <a:xfrm>
            <a:off x="838801" y="2023303"/>
            <a:ext cx="10194612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 u="sng">
                <a:solidFill>
                  <a:schemeClr val="hlink"/>
                </a:solid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https://fr.freepik.com/vecteurs-premium/eleves-enseignant-classe-illustration-dessin-anime_5338721.htm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2" name="Google Shape;592;p40"/>
          <p:cNvSpPr txBox="1"/>
          <p:nvPr/>
        </p:nvSpPr>
        <p:spPr>
          <a:xfrm>
            <a:off x="878005" y="2803371"/>
            <a:ext cx="9726085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https://fr.islcollective.com/francais-fle-fiches-pedagogiques/grammaire/pronoms/pronoms-personnels-affiche/100568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Google Shape;597;p41"/>
          <p:cNvSpPr txBox="1"/>
          <p:nvPr/>
        </p:nvSpPr>
        <p:spPr>
          <a:xfrm>
            <a:off x="852622" y="1974683"/>
            <a:ext cx="9926595" cy="1668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Rawaa Chami</a:t>
            </a: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  Safa Mawlawi</a:t>
            </a: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2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DÉCOUVERTE</a:t>
            </a:r>
            <a:endParaRPr/>
          </a:p>
        </p:txBody>
      </p:sp>
      <p:sp>
        <p:nvSpPr>
          <p:cNvPr id="242" name="Google Shape;242;p22"/>
          <p:cNvSpPr txBox="1"/>
          <p:nvPr/>
        </p:nvSpPr>
        <p:spPr>
          <a:xfrm>
            <a:off x="798667" y="853216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/>
          </a:p>
        </p:txBody>
      </p:sp>
      <p:sp>
        <p:nvSpPr>
          <p:cNvPr id="243" name="Google Shape;243;p22"/>
          <p:cNvSpPr txBox="1"/>
          <p:nvPr/>
        </p:nvSpPr>
        <p:spPr>
          <a:xfrm>
            <a:off x="5895973" y="2131060"/>
            <a:ext cx="6253916" cy="3970318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/>
          </a:p>
        </p:txBody>
      </p:sp>
      <p:graphicFrame>
        <p:nvGraphicFramePr>
          <p:cNvPr id="244" name="Google Shape;244;p22"/>
          <p:cNvGraphicFramePr/>
          <p:nvPr/>
        </p:nvGraphicFramePr>
        <p:xfrm>
          <a:off x="603251" y="2131060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{23333651-DD8A-4FCE-AA01-52BC81ACEAE3}</a:tableStyleId>
              </a:tblPr>
              <a:tblGrid>
                <a:gridCol w="3561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1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15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8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0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Vrai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97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000" b="1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Faux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0097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0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son ours chez sa grand-mère.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0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joue avec sa grand-mère.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1525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0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Dany cherche l’ours sous le lit.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1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l’armoire.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15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Open Sans"/>
                        <a:buNone/>
                      </a:pPr>
                      <a:r>
                        <a:rPr lang="fr-FR" sz="20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L’ours est dans le coffre. </a:t>
                      </a:r>
                      <a:endParaRPr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45" name="Google Shape;245;p22"/>
          <p:cNvSpPr/>
          <p:nvPr/>
        </p:nvSpPr>
        <p:spPr>
          <a:xfrm>
            <a:off x="4381500" y="2667000"/>
            <a:ext cx="361950" cy="304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2"/>
          <p:cNvSpPr/>
          <p:nvPr/>
        </p:nvSpPr>
        <p:spPr>
          <a:xfrm>
            <a:off x="4344040" y="5628995"/>
            <a:ext cx="361950" cy="304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22"/>
          <p:cNvSpPr/>
          <p:nvPr/>
        </p:nvSpPr>
        <p:spPr>
          <a:xfrm>
            <a:off x="4381500" y="4116798"/>
            <a:ext cx="361950" cy="304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22"/>
          <p:cNvSpPr/>
          <p:nvPr/>
        </p:nvSpPr>
        <p:spPr>
          <a:xfrm>
            <a:off x="5048250" y="3429000"/>
            <a:ext cx="361950" cy="304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9" name="Google Shape;249;p22"/>
          <p:cNvSpPr/>
          <p:nvPr/>
        </p:nvSpPr>
        <p:spPr>
          <a:xfrm>
            <a:off x="5029200" y="4924915"/>
            <a:ext cx="361950" cy="304800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22"/>
          <p:cNvSpPr txBox="1"/>
          <p:nvPr/>
        </p:nvSpPr>
        <p:spPr>
          <a:xfrm>
            <a:off x="798666" y="1532952"/>
            <a:ext cx="28506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Coche vrai / faux :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3"/>
          <p:cNvSpPr txBox="1"/>
          <p:nvPr/>
        </p:nvSpPr>
        <p:spPr>
          <a:xfrm>
            <a:off x="5705473" y="1828800"/>
            <a:ext cx="6253916" cy="3970318"/>
          </a:xfrm>
          <a:prstGeom prst="rect">
            <a:avLst/>
          </a:prstGeom>
          <a:solidFill>
            <a:schemeClr val="lt1"/>
          </a:solidFill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Il joue avec Doudou, son ours en peluche.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 soir, Dany est triste, il a perdu Doudou. Dany regarde sous le lit. 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Grand-mère cherche dans l’armoire.</a:t>
            </a:r>
            <a:endParaRPr/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Enfin, elle trouve l’ours dans le coffre.</a:t>
            </a:r>
            <a:endParaRPr/>
          </a:p>
        </p:txBody>
      </p:sp>
      <p:sp>
        <p:nvSpPr>
          <p:cNvPr id="257" name="Google Shape;257;p23"/>
          <p:cNvSpPr txBox="1"/>
          <p:nvPr/>
        </p:nvSpPr>
        <p:spPr>
          <a:xfrm>
            <a:off x="798667" y="818605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Entoure 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les réponses aux questions suivantes: </a:t>
            </a:r>
            <a:endParaRPr/>
          </a:p>
        </p:txBody>
      </p:sp>
      <p:sp>
        <p:nvSpPr>
          <p:cNvPr id="258" name="Google Shape;258;p23"/>
          <p:cNvSpPr/>
          <p:nvPr/>
        </p:nvSpPr>
        <p:spPr>
          <a:xfrm>
            <a:off x="5705473" y="1810077"/>
            <a:ext cx="923927" cy="779362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23"/>
          <p:cNvSpPr txBox="1"/>
          <p:nvPr/>
        </p:nvSpPr>
        <p:spPr>
          <a:xfrm>
            <a:off x="678888" y="3783094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les réponses aux questions suivantes: </a:t>
            </a:r>
            <a:endParaRPr/>
          </a:p>
        </p:txBody>
      </p:sp>
      <p:sp>
        <p:nvSpPr>
          <p:cNvPr id="260" name="Google Shape;260;p23"/>
          <p:cNvSpPr txBox="1"/>
          <p:nvPr/>
        </p:nvSpPr>
        <p:spPr>
          <a:xfrm>
            <a:off x="1427317" y="2367802"/>
            <a:ext cx="308753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triste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1" name="Google Shape;261;p23"/>
          <p:cNvSpPr txBox="1"/>
          <p:nvPr/>
        </p:nvSpPr>
        <p:spPr>
          <a:xfrm>
            <a:off x="1427317" y="1978287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est chez sa grand-mère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23"/>
          <p:cNvSpPr txBox="1"/>
          <p:nvPr/>
        </p:nvSpPr>
        <p:spPr>
          <a:xfrm>
            <a:off x="1427317" y="2740154"/>
            <a:ext cx="3327089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regarde sous le lit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3" name="Google Shape;263;p23"/>
          <p:cNvSpPr txBox="1"/>
          <p:nvPr/>
        </p:nvSpPr>
        <p:spPr>
          <a:xfrm>
            <a:off x="1628773" y="5508298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a perdu Doudou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4" name="Google Shape;264;p23"/>
          <p:cNvSpPr txBox="1"/>
          <p:nvPr/>
        </p:nvSpPr>
        <p:spPr>
          <a:xfrm>
            <a:off x="1579716" y="5138112"/>
            <a:ext cx="3918823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joue avec son Doudou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5" name="Google Shape;265;p23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/>
          </a:p>
        </p:txBody>
      </p:sp>
      <p:sp>
        <p:nvSpPr>
          <p:cNvPr id="266" name="Google Shape;266;p23"/>
          <p:cNvSpPr/>
          <p:nvPr/>
        </p:nvSpPr>
        <p:spPr>
          <a:xfrm>
            <a:off x="6787277" y="3107455"/>
            <a:ext cx="923927" cy="779362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3"/>
          <p:cNvSpPr/>
          <p:nvPr/>
        </p:nvSpPr>
        <p:spPr>
          <a:xfrm>
            <a:off x="5705473" y="3783094"/>
            <a:ext cx="923927" cy="779362"/>
          </a:xfrm>
          <a:prstGeom prst="ellipse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68" name="Google Shape;268;p23"/>
          <p:cNvCxnSpPr/>
          <p:nvPr/>
        </p:nvCxnSpPr>
        <p:spPr>
          <a:xfrm>
            <a:off x="10187449" y="2444940"/>
            <a:ext cx="20955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269" name="Google Shape;269;p23"/>
          <p:cNvCxnSpPr/>
          <p:nvPr/>
        </p:nvCxnSpPr>
        <p:spPr>
          <a:xfrm>
            <a:off x="9086850" y="3783094"/>
            <a:ext cx="274320" cy="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5" name="Google Shape;275;p24"/>
          <p:cNvGrpSpPr/>
          <p:nvPr/>
        </p:nvGrpSpPr>
        <p:grpSpPr>
          <a:xfrm>
            <a:off x="5411070" y="1803502"/>
            <a:ext cx="6580731" cy="3970318"/>
            <a:chOff x="5705473" y="1927579"/>
            <a:chExt cx="6253916" cy="3970318"/>
          </a:xfrm>
        </p:grpSpPr>
        <p:sp>
          <p:nvSpPr>
            <p:cNvPr id="276" name="Google Shape;276;p24"/>
            <p:cNvSpPr txBox="1"/>
            <p:nvPr/>
          </p:nvSpPr>
          <p:spPr>
            <a:xfrm>
              <a:off x="5705473" y="1927579"/>
              <a:ext cx="6253916" cy="3970318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Dany est chez sa grand-mère. Il joue avec Doudou, son ours en peluche.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Le soir, Dany est triste, il a perdu Doudou. Dany regarde sous le lit. 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Grand-mère cherche l’ours dans l’armoire.</a:t>
              </a:r>
              <a:endParaRPr/>
            </a:p>
            <a:p>
              <a:pPr marL="0" marR="0" lvl="0" indent="0" algn="l" rtl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800">
                  <a:solidFill>
                    <a:srgbClr val="002060"/>
                  </a:solidFill>
                  <a:latin typeface="Open Sans"/>
                  <a:ea typeface="Open Sans"/>
                  <a:cs typeface="Open Sans"/>
                  <a:sym typeface="Open Sans"/>
                </a:rPr>
                <a:t>Enfin, elle trouve l’ours dans le coffre.</a:t>
              </a:r>
              <a:endParaRPr/>
            </a:p>
          </p:txBody>
        </p:sp>
        <p:sp>
          <p:nvSpPr>
            <p:cNvPr id="277" name="Google Shape;277;p24"/>
            <p:cNvSpPr/>
            <p:nvPr/>
          </p:nvSpPr>
          <p:spPr>
            <a:xfrm>
              <a:off x="5754815" y="1963890"/>
              <a:ext cx="822960" cy="64008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78" name="Google Shape;278;p24"/>
            <p:cNvCxnSpPr/>
            <p:nvPr/>
          </p:nvCxnSpPr>
          <p:spPr>
            <a:xfrm>
              <a:off x="8937311" y="3811009"/>
              <a:ext cx="260697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279" name="Google Shape;279;p24"/>
            <p:cNvCxnSpPr/>
            <p:nvPr/>
          </p:nvCxnSpPr>
          <p:spPr>
            <a:xfrm>
              <a:off x="9887540" y="2507761"/>
              <a:ext cx="365760" cy="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280" name="Google Shape;280;p24"/>
            <p:cNvSpPr/>
            <p:nvPr/>
          </p:nvSpPr>
          <p:spPr>
            <a:xfrm>
              <a:off x="6745962" y="3271267"/>
              <a:ext cx="822960" cy="64008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1" name="Google Shape;281;p24"/>
            <p:cNvSpPr/>
            <p:nvPr/>
          </p:nvSpPr>
          <p:spPr>
            <a:xfrm>
              <a:off x="5772029" y="3911347"/>
              <a:ext cx="822960" cy="640080"/>
            </a:xfrm>
            <a:prstGeom prst="ellipse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82" name="Google Shape;282;p24"/>
          <p:cNvSpPr txBox="1"/>
          <p:nvPr/>
        </p:nvSpPr>
        <p:spPr>
          <a:xfrm>
            <a:off x="798667" y="1339109"/>
            <a:ext cx="308753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Entoure</a:t>
            </a:r>
            <a:r>
              <a:rPr lang="fr-FR" sz="2400" b="1" i="0" u="none" strike="noStrike" cap="none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dans le texte la réponse à la question suivante :  </a:t>
            </a:r>
            <a:endParaRPr/>
          </a:p>
        </p:txBody>
      </p:sp>
      <p:sp>
        <p:nvSpPr>
          <p:cNvPr id="283" name="Google Shape;283;p24"/>
          <p:cNvSpPr txBox="1"/>
          <p:nvPr/>
        </p:nvSpPr>
        <p:spPr>
          <a:xfrm>
            <a:off x="798667" y="3787270"/>
            <a:ext cx="3327089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>
                <a:solidFill>
                  <a:srgbClr val="00B050"/>
                </a:solidFill>
                <a:latin typeface="Open Sans"/>
                <a:ea typeface="Open Sans"/>
                <a:cs typeface="Open Sans"/>
                <a:sym typeface="Open Sans"/>
              </a:rPr>
              <a:t>Souligne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dans le texte 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 réponse à la question suivante :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4" name="Google Shape;284;p24"/>
          <p:cNvSpPr txBox="1"/>
          <p:nvPr/>
        </p:nvSpPr>
        <p:spPr>
          <a:xfrm>
            <a:off x="798667" y="2731691"/>
            <a:ext cx="391882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cherche l’ours dans l’armoire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5" name="Google Shape;285;p24"/>
          <p:cNvSpPr txBox="1"/>
          <p:nvPr/>
        </p:nvSpPr>
        <p:spPr>
          <a:xfrm>
            <a:off x="798667" y="5240212"/>
            <a:ext cx="427815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Qui trouve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l’ours dans le coffre? 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6" name="Google Shape;286;p24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REPÉRAGE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5322243" y="4443732"/>
            <a:ext cx="2049655" cy="640080"/>
          </a:xfrm>
          <a:prstGeom prst="ellipse">
            <a:avLst/>
          </a:prstGeom>
          <a:noFill/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88" name="Google Shape;288;p24"/>
          <p:cNvCxnSpPr/>
          <p:nvPr/>
        </p:nvCxnSpPr>
        <p:spPr>
          <a:xfrm>
            <a:off x="6400462" y="5584237"/>
            <a:ext cx="640080" cy="0"/>
          </a:xfrm>
          <a:prstGeom prst="straightConnector1">
            <a:avLst/>
          </a:prstGeom>
          <a:noFill/>
          <a:ln w="381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complète le tableau :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96" name="Google Shape;296;p25"/>
          <p:cNvSpPr txBox="1"/>
          <p:nvPr/>
        </p:nvSpPr>
        <p:spPr>
          <a:xfrm>
            <a:off x="6590224" y="1650410"/>
            <a:ext cx="3918823" cy="461665"/>
          </a:xfrm>
          <a:prstGeom prst="rect">
            <a:avLst/>
          </a:prstGeom>
          <a:noFill/>
          <a:ln w="3810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est chez sa grand-mère. </a:t>
            </a:r>
            <a:endParaRPr/>
          </a:p>
        </p:txBody>
      </p:sp>
      <p:sp>
        <p:nvSpPr>
          <p:cNvPr id="297" name="Google Shape;297;p25"/>
          <p:cNvSpPr txBox="1"/>
          <p:nvPr/>
        </p:nvSpPr>
        <p:spPr>
          <a:xfrm>
            <a:off x="6590224" y="2538198"/>
            <a:ext cx="3918823" cy="461665"/>
          </a:xfrm>
          <a:prstGeom prst="rect">
            <a:avLst/>
          </a:prstGeom>
          <a:noFill/>
          <a:ln w="3810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joue avec Doudou. </a:t>
            </a:r>
            <a:endParaRPr/>
          </a:p>
        </p:txBody>
      </p:sp>
      <p:graphicFrame>
        <p:nvGraphicFramePr>
          <p:cNvPr id="298" name="Google Shape;298;p25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{23333651-DD8A-4FCE-AA01-52BC81ACEAE3}</a:tableStyleId>
              </a:tblPr>
              <a:tblGrid>
                <a:gridCol w="237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est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>
                          <a:solidFill>
                            <a:srgbClr val="FF000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joue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9" name="Google Shape;299;p25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</p:txBody>
      </p:sp>
      <p:sp>
        <p:nvSpPr>
          <p:cNvPr id="300" name="Google Shape;300;p25"/>
          <p:cNvSpPr txBox="1"/>
          <p:nvPr/>
        </p:nvSpPr>
        <p:spPr>
          <a:xfrm>
            <a:off x="750312" y="3733179"/>
            <a:ext cx="4754879" cy="461665"/>
          </a:xfrm>
          <a:prstGeom prst="rect">
            <a:avLst/>
          </a:prstGeom>
          <a:noFill/>
          <a:ln w="28575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joue avec Doudou.</a:t>
            </a: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01" name="Google Shape;301;p25"/>
          <p:cNvSpPr txBox="1"/>
          <p:nvPr/>
        </p:nvSpPr>
        <p:spPr>
          <a:xfrm>
            <a:off x="735103" y="4283546"/>
            <a:ext cx="4789139" cy="461665"/>
          </a:xfrm>
          <a:prstGeom prst="rect">
            <a:avLst/>
          </a:prstGeom>
          <a:noFill/>
          <a:ln w="28575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joue avec Doudou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02" name="Google Shape;302;p25"/>
          <p:cNvSpPr/>
          <p:nvPr/>
        </p:nvSpPr>
        <p:spPr>
          <a:xfrm>
            <a:off x="1527411" y="2111945"/>
            <a:ext cx="85074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/>
          </a:p>
        </p:txBody>
      </p:sp>
      <p:sp>
        <p:nvSpPr>
          <p:cNvPr id="303" name="Google Shape;303;p25"/>
          <p:cNvSpPr/>
          <p:nvPr/>
        </p:nvSpPr>
        <p:spPr>
          <a:xfrm>
            <a:off x="1743151" y="2643544"/>
            <a:ext cx="33361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endParaRPr/>
          </a:p>
        </p:txBody>
      </p:sp>
      <p:sp>
        <p:nvSpPr>
          <p:cNvPr id="304" name="Google Shape;304;p25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</p:txBody>
      </p:sp>
      <p:sp>
        <p:nvSpPr>
          <p:cNvPr id="305" name="Google Shape;305;p25"/>
          <p:cNvSpPr/>
          <p:nvPr/>
        </p:nvSpPr>
        <p:spPr>
          <a:xfrm>
            <a:off x="4767480" y="5430576"/>
            <a:ext cx="1475423" cy="645178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</a:t>
            </a:r>
            <a:endParaRPr/>
          </a:p>
        </p:txBody>
      </p:sp>
      <p:sp>
        <p:nvSpPr>
          <p:cNvPr id="306" name="Google Shape;306;p25"/>
          <p:cNvSpPr/>
          <p:nvPr/>
        </p:nvSpPr>
        <p:spPr>
          <a:xfrm>
            <a:off x="8036175" y="5093273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/>
          </a:p>
        </p:txBody>
      </p:sp>
      <p:sp>
        <p:nvSpPr>
          <p:cNvPr id="307" name="Google Shape;307;p25"/>
          <p:cNvSpPr/>
          <p:nvPr/>
        </p:nvSpPr>
        <p:spPr>
          <a:xfrm>
            <a:off x="8020187" y="5688483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/>
          </a:p>
        </p:txBody>
      </p:sp>
      <p:sp>
        <p:nvSpPr>
          <p:cNvPr id="308" name="Google Shape;308;p25"/>
          <p:cNvSpPr/>
          <p:nvPr/>
        </p:nvSpPr>
        <p:spPr>
          <a:xfrm>
            <a:off x="8036175" y="6242915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/>
          </a:p>
        </p:txBody>
      </p:sp>
      <p:sp>
        <p:nvSpPr>
          <p:cNvPr id="309" name="Google Shape;309;p25"/>
          <p:cNvSpPr/>
          <p:nvPr/>
        </p:nvSpPr>
        <p:spPr>
          <a:xfrm>
            <a:off x="8020186" y="4474014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/>
          </a:p>
        </p:txBody>
      </p:sp>
      <p:cxnSp>
        <p:nvCxnSpPr>
          <p:cNvPr id="310" name="Google Shape;310;p25"/>
          <p:cNvCxnSpPr/>
          <p:nvPr/>
        </p:nvCxnSpPr>
        <p:spPr>
          <a:xfrm rot="10800000" flipH="1">
            <a:off x="6242903" y="4695291"/>
            <a:ext cx="1777283" cy="1057874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11" name="Google Shape;311;p25"/>
          <p:cNvCxnSpPr/>
          <p:nvPr/>
        </p:nvCxnSpPr>
        <p:spPr>
          <a:xfrm>
            <a:off x="6242903" y="5753165"/>
            <a:ext cx="1777284" cy="156595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12" name="Google Shape;312;p25"/>
          <p:cNvSpPr txBox="1"/>
          <p:nvPr/>
        </p:nvSpPr>
        <p:spPr>
          <a:xfrm>
            <a:off x="6155065" y="3822109"/>
            <a:ext cx="4789139" cy="52322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Il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remplace </a:t>
            </a: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Dany </a:t>
            </a:r>
            <a:r>
              <a:rPr lang="fr-FR" sz="2400" b="1" u="sng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lang="fr-FR" sz="2000" b="1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6"/>
          <p:cNvSpPr txBox="1"/>
          <p:nvPr/>
        </p:nvSpPr>
        <p:spPr>
          <a:xfrm>
            <a:off x="798667" y="818605"/>
            <a:ext cx="379238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les phrases suivantes et 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complète le tableau :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19" name="Google Shape;319;p26"/>
          <p:cNvSpPr txBox="1"/>
          <p:nvPr/>
        </p:nvSpPr>
        <p:spPr>
          <a:xfrm>
            <a:off x="6096000" y="1397564"/>
            <a:ext cx="5144576" cy="830997"/>
          </a:xfrm>
          <a:prstGeom prst="rect">
            <a:avLst/>
          </a:prstGeom>
          <a:noFill/>
          <a:ln w="3810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</a:t>
            </a:r>
            <a:r>
              <a:rPr lang="fr-FR" sz="240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rand - mère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cherche l’ours dans l’armoire.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0" name="Google Shape;320;p26"/>
          <p:cNvSpPr txBox="1"/>
          <p:nvPr/>
        </p:nvSpPr>
        <p:spPr>
          <a:xfrm>
            <a:off x="6096000" y="2553087"/>
            <a:ext cx="5144576" cy="461665"/>
          </a:xfrm>
          <a:prstGeom prst="rect">
            <a:avLst/>
          </a:prstGeom>
          <a:noFill/>
          <a:ln w="38100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 trouve l’ours dans le coffre.</a:t>
            </a:r>
            <a:endParaRPr sz="2400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321" name="Google Shape;321;p26"/>
          <p:cNvGraphicFramePr/>
          <p:nvPr/>
        </p:nvGraphicFramePr>
        <p:xfrm>
          <a:off x="793689" y="1739941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{23333651-DD8A-4FCE-AA01-52BC81ACEAE3}</a:tableStyleId>
              </a:tblPr>
              <a:tblGrid>
                <a:gridCol w="2377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74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Sujet 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2400"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Verbe</a:t>
                      </a:r>
                      <a:endParaRPr/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C4E0B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22" name="Google Shape;322;p26"/>
          <p:cNvSpPr txBox="1"/>
          <p:nvPr/>
        </p:nvSpPr>
        <p:spPr>
          <a:xfrm>
            <a:off x="795948" y="3233590"/>
            <a:ext cx="436388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Colorie la bonne réponse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</p:txBody>
      </p:sp>
      <p:sp>
        <p:nvSpPr>
          <p:cNvPr id="323" name="Google Shape;323;p26"/>
          <p:cNvSpPr txBox="1"/>
          <p:nvPr/>
        </p:nvSpPr>
        <p:spPr>
          <a:xfrm>
            <a:off x="750312" y="3733179"/>
            <a:ext cx="5345688" cy="461665"/>
          </a:xfrm>
          <a:prstGeom prst="rect">
            <a:avLst/>
          </a:prstGeom>
          <a:noFill/>
          <a:ln w="28575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Grand-mère trouve l’ours dans le coffre.</a:t>
            </a: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4" name="Google Shape;324;p26"/>
          <p:cNvSpPr txBox="1"/>
          <p:nvPr/>
        </p:nvSpPr>
        <p:spPr>
          <a:xfrm>
            <a:off x="750312" y="4283546"/>
            <a:ext cx="5345688" cy="461665"/>
          </a:xfrm>
          <a:prstGeom prst="rect">
            <a:avLst/>
          </a:prstGeom>
          <a:noFill/>
          <a:ln w="28575" cap="flat" cmpd="sng">
            <a:solidFill>
              <a:srgbClr val="2E75B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Dany trouve l’ours dans le coffre.</a:t>
            </a: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25" name="Google Shape;325;p26"/>
          <p:cNvSpPr/>
          <p:nvPr/>
        </p:nvSpPr>
        <p:spPr>
          <a:xfrm>
            <a:off x="1017178" y="2111945"/>
            <a:ext cx="187121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- mère</a:t>
            </a:r>
            <a:endParaRPr/>
          </a:p>
        </p:txBody>
      </p:sp>
      <p:sp>
        <p:nvSpPr>
          <p:cNvPr id="326" name="Google Shape;326;p26"/>
          <p:cNvSpPr/>
          <p:nvPr/>
        </p:nvSpPr>
        <p:spPr>
          <a:xfrm>
            <a:off x="3542908" y="2111945"/>
            <a:ext cx="15116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cherche</a:t>
            </a:r>
            <a:endParaRPr/>
          </a:p>
        </p:txBody>
      </p:sp>
      <p:sp>
        <p:nvSpPr>
          <p:cNvPr id="327" name="Google Shape;327;p26"/>
          <p:cNvSpPr/>
          <p:nvPr/>
        </p:nvSpPr>
        <p:spPr>
          <a:xfrm>
            <a:off x="1544726" y="2613139"/>
            <a:ext cx="893674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/>
          </a:p>
        </p:txBody>
      </p:sp>
      <p:sp>
        <p:nvSpPr>
          <p:cNvPr id="328" name="Google Shape;328;p26"/>
          <p:cNvSpPr/>
          <p:nvPr/>
        </p:nvSpPr>
        <p:spPr>
          <a:xfrm>
            <a:off x="3908072" y="2586149"/>
            <a:ext cx="102169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trouve</a:t>
            </a:r>
            <a:endParaRPr/>
          </a:p>
        </p:txBody>
      </p:sp>
      <p:sp>
        <p:nvSpPr>
          <p:cNvPr id="329" name="Google Shape;329;p26"/>
          <p:cNvSpPr txBox="1"/>
          <p:nvPr/>
        </p:nvSpPr>
        <p:spPr>
          <a:xfrm>
            <a:off x="716053" y="5463638"/>
            <a:ext cx="3703547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ce qui va ensemble </a:t>
            </a: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</p:txBody>
      </p:sp>
      <p:sp>
        <p:nvSpPr>
          <p:cNvPr id="330" name="Google Shape;330;p26"/>
          <p:cNvSpPr/>
          <p:nvPr/>
        </p:nvSpPr>
        <p:spPr>
          <a:xfrm>
            <a:off x="4446637" y="5370588"/>
            <a:ext cx="2411363" cy="645178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endParaRPr/>
          </a:p>
        </p:txBody>
      </p:sp>
      <p:sp>
        <p:nvSpPr>
          <p:cNvPr id="331" name="Google Shape;331;p26"/>
          <p:cNvSpPr/>
          <p:nvPr/>
        </p:nvSpPr>
        <p:spPr>
          <a:xfrm>
            <a:off x="9081379" y="5079298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</a:t>
            </a:r>
            <a:endParaRPr/>
          </a:p>
        </p:txBody>
      </p:sp>
      <p:sp>
        <p:nvSpPr>
          <p:cNvPr id="332" name="Google Shape;332;p26"/>
          <p:cNvSpPr/>
          <p:nvPr/>
        </p:nvSpPr>
        <p:spPr>
          <a:xfrm>
            <a:off x="9081378" y="5661106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/>
          </a:p>
        </p:txBody>
      </p:sp>
      <p:sp>
        <p:nvSpPr>
          <p:cNvPr id="333" name="Google Shape;333;p26"/>
          <p:cNvSpPr/>
          <p:nvPr/>
        </p:nvSpPr>
        <p:spPr>
          <a:xfrm>
            <a:off x="9081378" y="6242914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pluriel</a:t>
            </a:r>
            <a:endParaRPr/>
          </a:p>
        </p:txBody>
      </p:sp>
      <p:sp>
        <p:nvSpPr>
          <p:cNvPr id="334" name="Google Shape;334;p26"/>
          <p:cNvSpPr/>
          <p:nvPr/>
        </p:nvSpPr>
        <p:spPr>
          <a:xfrm>
            <a:off x="9081378" y="4457815"/>
            <a:ext cx="2259193" cy="442554"/>
          </a:xfrm>
          <a:prstGeom prst="rect">
            <a:avLst/>
          </a:prstGeom>
          <a:noFill/>
          <a:ln w="28575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</a:t>
            </a:r>
            <a:endParaRPr/>
          </a:p>
        </p:txBody>
      </p:sp>
      <p:cxnSp>
        <p:nvCxnSpPr>
          <p:cNvPr id="335" name="Google Shape;335;p26"/>
          <p:cNvCxnSpPr>
            <a:endCxn id="331" idx="1"/>
          </p:cNvCxnSpPr>
          <p:nvPr/>
        </p:nvCxnSpPr>
        <p:spPr>
          <a:xfrm rot="10800000" flipH="1">
            <a:off x="6885079" y="5300575"/>
            <a:ext cx="2196300" cy="452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36" name="Google Shape;336;p26"/>
          <p:cNvCxnSpPr>
            <a:endCxn id="332" idx="1"/>
          </p:cNvCxnSpPr>
          <p:nvPr/>
        </p:nvCxnSpPr>
        <p:spPr>
          <a:xfrm>
            <a:off x="6858078" y="5770783"/>
            <a:ext cx="2223300" cy="111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37" name="Google Shape;337;p26"/>
          <p:cNvSpPr txBox="1"/>
          <p:nvPr/>
        </p:nvSpPr>
        <p:spPr>
          <a:xfrm>
            <a:off x="6374285" y="3671624"/>
            <a:ext cx="5531965" cy="52322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Elle 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</a:t>
            </a:r>
            <a:r>
              <a:rPr lang="fr-FR" sz="28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grand – mère </a:t>
            </a:r>
            <a:r>
              <a:rPr lang="fr-FR" sz="2800" b="1" u="sng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( SUJET)</a:t>
            </a:r>
            <a:r>
              <a:rPr lang="fr-FR" sz="2400" b="1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r>
              <a:rPr lang="fr-FR" sz="2400" b="1" i="0" u="sng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/>
          </a:p>
        </p:txBody>
      </p:sp>
      <p:sp>
        <p:nvSpPr>
          <p:cNvPr id="338" name="Google Shape;338;p26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7"/>
          <p:cNvSpPr/>
          <p:nvPr/>
        </p:nvSpPr>
        <p:spPr>
          <a:xfrm>
            <a:off x="824133" y="180612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 (1)</a:t>
            </a:r>
            <a:endParaRPr/>
          </a:p>
        </p:txBody>
      </p:sp>
      <p:sp>
        <p:nvSpPr>
          <p:cNvPr id="345" name="Google Shape;345;p27"/>
          <p:cNvSpPr/>
          <p:nvPr/>
        </p:nvSpPr>
        <p:spPr>
          <a:xfrm>
            <a:off x="834685" y="1557044"/>
            <a:ext cx="1097280" cy="726831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Il </a:t>
            </a:r>
            <a:endParaRPr/>
          </a:p>
        </p:txBody>
      </p:sp>
      <p:sp>
        <p:nvSpPr>
          <p:cNvPr id="346" name="Google Shape;346;p27"/>
          <p:cNvSpPr/>
          <p:nvPr/>
        </p:nvSpPr>
        <p:spPr>
          <a:xfrm>
            <a:off x="824133" y="4574125"/>
            <a:ext cx="1097280" cy="726831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Elle</a:t>
            </a:r>
            <a:endParaRPr/>
          </a:p>
        </p:txBody>
      </p:sp>
      <p:sp>
        <p:nvSpPr>
          <p:cNvPr id="347" name="Google Shape;347;p27"/>
          <p:cNvSpPr/>
          <p:nvPr/>
        </p:nvSpPr>
        <p:spPr>
          <a:xfrm>
            <a:off x="2989384" y="1530296"/>
            <a:ext cx="3411416" cy="731520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/>
          </a:p>
        </p:txBody>
      </p:sp>
      <p:sp>
        <p:nvSpPr>
          <p:cNvPr id="348" name="Google Shape;348;p27"/>
          <p:cNvSpPr/>
          <p:nvPr/>
        </p:nvSpPr>
        <p:spPr>
          <a:xfrm>
            <a:off x="2989384" y="4582118"/>
            <a:ext cx="3411416" cy="731520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remplace un sujet  </a:t>
            </a:r>
            <a:endParaRPr/>
          </a:p>
        </p:txBody>
      </p:sp>
      <p:cxnSp>
        <p:nvCxnSpPr>
          <p:cNvPr id="349" name="Google Shape;349;p27"/>
          <p:cNvCxnSpPr>
            <a:stCxn id="347" idx="3"/>
          </p:cNvCxnSpPr>
          <p:nvPr/>
        </p:nvCxnSpPr>
        <p:spPr>
          <a:xfrm>
            <a:off x="6400800" y="1896056"/>
            <a:ext cx="2016300" cy="1371600"/>
          </a:xfrm>
          <a:prstGeom prst="straightConnector1">
            <a:avLst/>
          </a:prstGeom>
          <a:noFill/>
          <a:ln w="57150" cap="flat" cmpd="sng">
            <a:solidFill>
              <a:srgbClr val="2E75B5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50" name="Google Shape;350;p27"/>
          <p:cNvCxnSpPr/>
          <p:nvPr/>
        </p:nvCxnSpPr>
        <p:spPr>
          <a:xfrm rot="10800000" flipH="1">
            <a:off x="6400800" y="3576278"/>
            <a:ext cx="2016369" cy="1371600"/>
          </a:xfrm>
          <a:prstGeom prst="straightConnector1">
            <a:avLst/>
          </a:prstGeom>
          <a:noFill/>
          <a:ln w="57150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51" name="Google Shape;351;p27"/>
          <p:cNvSpPr/>
          <p:nvPr/>
        </p:nvSpPr>
        <p:spPr>
          <a:xfrm>
            <a:off x="8417169" y="2581856"/>
            <a:ext cx="3411416" cy="2000262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Pronoms personnels sujets</a:t>
            </a:r>
            <a:endParaRPr/>
          </a:p>
        </p:txBody>
      </p:sp>
      <p:cxnSp>
        <p:nvCxnSpPr>
          <p:cNvPr id="352" name="Google Shape;352;p27"/>
          <p:cNvCxnSpPr>
            <a:stCxn id="345" idx="3"/>
            <a:endCxn id="347" idx="1"/>
          </p:cNvCxnSpPr>
          <p:nvPr/>
        </p:nvCxnSpPr>
        <p:spPr>
          <a:xfrm rot="10800000" flipH="1">
            <a:off x="1931965" y="1896160"/>
            <a:ext cx="1057500" cy="24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353" name="Google Shape;353;p27"/>
          <p:cNvCxnSpPr/>
          <p:nvPr/>
        </p:nvCxnSpPr>
        <p:spPr>
          <a:xfrm rot="10800000" flipH="1">
            <a:off x="1967135" y="4908884"/>
            <a:ext cx="1057419" cy="24404"/>
          </a:xfrm>
          <a:prstGeom prst="straightConnector1">
            <a:avLst/>
          </a:prstGeom>
          <a:noFill/>
          <a:ln w="76200" cap="flat" cmpd="sng">
            <a:solidFill>
              <a:srgbClr val="00B050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354" name="Google Shape;354;p27"/>
          <p:cNvSpPr/>
          <p:nvPr/>
        </p:nvSpPr>
        <p:spPr>
          <a:xfrm>
            <a:off x="3575538" y="2283875"/>
            <a:ext cx="2239108" cy="925251"/>
          </a:xfrm>
          <a:prstGeom prst="roundRect">
            <a:avLst>
              <a:gd name="adj" fmla="val 16667"/>
            </a:avLst>
          </a:prstGeom>
          <a:solidFill>
            <a:srgbClr val="DDEAF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Masculin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/>
          </a:p>
        </p:txBody>
      </p:sp>
      <p:sp>
        <p:nvSpPr>
          <p:cNvPr id="355" name="Google Shape;355;p27"/>
          <p:cNvSpPr/>
          <p:nvPr/>
        </p:nvSpPr>
        <p:spPr>
          <a:xfrm>
            <a:off x="3575538" y="5346677"/>
            <a:ext cx="2239108" cy="925251"/>
          </a:xfrm>
          <a:prstGeom prst="roundRect">
            <a:avLst>
              <a:gd name="adj" fmla="val 16667"/>
            </a:avLst>
          </a:prstGeom>
          <a:solidFill>
            <a:srgbClr val="E1EFD8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Féminin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Singulier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8"/>
          <p:cNvSpPr/>
          <p:nvPr/>
        </p:nvSpPr>
        <p:spPr>
          <a:xfrm>
            <a:off x="5228492" y="403838"/>
            <a:ext cx="6099068" cy="3025162"/>
          </a:xfrm>
          <a:prstGeom prst="rect">
            <a:avLst/>
          </a:prstGeom>
          <a:noFill/>
          <a:ln w="5715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Lilia et Nadine jouent dans le jardin. Elles trouvent deux petits chats.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rgbClr val="002060"/>
                </a:solidFill>
                <a:latin typeface="Open Sans"/>
                <a:ea typeface="Open Sans"/>
                <a:cs typeface="Open Sans"/>
                <a:sym typeface="Open Sans"/>
              </a:rPr>
              <a:t>Les chats ont peur . Ils  se cachent derrière un arbre.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28"/>
          <p:cNvSpPr txBox="1"/>
          <p:nvPr/>
        </p:nvSpPr>
        <p:spPr>
          <a:xfrm>
            <a:off x="864440" y="1041944"/>
            <a:ext cx="195496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Lis le texte.</a:t>
            </a:r>
            <a:endParaRPr/>
          </a:p>
        </p:txBody>
      </p:sp>
      <p:sp>
        <p:nvSpPr>
          <p:cNvPr id="363" name="Google Shape;363;p28"/>
          <p:cNvSpPr txBox="1"/>
          <p:nvPr/>
        </p:nvSpPr>
        <p:spPr>
          <a:xfrm>
            <a:off x="798664" y="1733448"/>
            <a:ext cx="322088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Entoure dans le texte les pronoms personnels sujets .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4" name="Google Shape;364;p28"/>
          <p:cNvSpPr/>
          <p:nvPr/>
        </p:nvSpPr>
        <p:spPr>
          <a:xfrm>
            <a:off x="6389167" y="989879"/>
            <a:ext cx="914400" cy="640080"/>
          </a:xfrm>
          <a:prstGeom prst="ellipse">
            <a:avLst/>
          </a:prstGeom>
          <a:noFill/>
          <a:ln w="38100" cap="flat" cmpd="sng">
            <a:solidFill>
              <a:srgbClr val="A8D08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5" name="Google Shape;365;p28"/>
          <p:cNvSpPr/>
          <p:nvPr/>
        </p:nvSpPr>
        <p:spPr>
          <a:xfrm>
            <a:off x="8472821" y="2023840"/>
            <a:ext cx="731520" cy="518427"/>
          </a:xfrm>
          <a:prstGeom prst="ellipse">
            <a:avLst/>
          </a:prstGeom>
          <a:noFill/>
          <a:ln w="38100" cap="flat" cmpd="sng">
            <a:solidFill>
              <a:srgbClr val="FFFF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798664" y="4126610"/>
            <a:ext cx="4206933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Elles » remplace quel groupe nominal sujet?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7" name="Google Shape;367;p28"/>
          <p:cNvSpPr txBox="1"/>
          <p:nvPr/>
        </p:nvSpPr>
        <p:spPr>
          <a:xfrm>
            <a:off x="715934" y="5556778"/>
            <a:ext cx="420693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« Ils » remplace quel groupe nominal sujet? </a:t>
            </a:r>
            <a:endParaRPr sz="24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68" name="Google Shape;368;p28"/>
          <p:cNvGrpSpPr/>
          <p:nvPr/>
        </p:nvGrpSpPr>
        <p:grpSpPr>
          <a:xfrm>
            <a:off x="9272335" y="2281573"/>
            <a:ext cx="2735783" cy="1408121"/>
            <a:chOff x="9386578" y="2542267"/>
            <a:chExt cx="2735783" cy="1408121"/>
          </a:xfrm>
        </p:grpSpPr>
        <p:pic>
          <p:nvPicPr>
            <p:cNvPr id="369" name="Google Shape;369;p28" descr="Cat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1053275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0" name="Google Shape;370;p28" descr="Cat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9386578" y="2542267"/>
              <a:ext cx="1589603" cy="140812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71" name="Google Shape;371;p28"/>
          <p:cNvSpPr txBox="1"/>
          <p:nvPr/>
        </p:nvSpPr>
        <p:spPr>
          <a:xfrm>
            <a:off x="5195604" y="4232920"/>
            <a:ext cx="6164844" cy="58477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Lilia et Nadine : féminin pluriel  </a:t>
            </a:r>
            <a:endParaRPr sz="3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2" name="Google Shape;372;p28"/>
          <p:cNvSpPr txBox="1"/>
          <p:nvPr/>
        </p:nvSpPr>
        <p:spPr>
          <a:xfrm>
            <a:off x="5195604" y="5679888"/>
            <a:ext cx="6164844" cy="584775"/>
          </a:xfrm>
          <a:prstGeom prst="rect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Les chats : masculin pluriel  </a:t>
            </a:r>
            <a:endParaRPr sz="32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73" name="Google Shape;373;p28"/>
          <p:cNvSpPr/>
          <p:nvPr/>
        </p:nvSpPr>
        <p:spPr>
          <a:xfrm>
            <a:off x="798667" y="17253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97D7"/>
              </a:buClr>
              <a:buSzPts val="3600"/>
              <a:buFont typeface="Open Sans"/>
              <a:buNone/>
            </a:pPr>
            <a:r>
              <a:rPr lang="fr-FR" sz="3600" b="1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ANALYSE</a:t>
            </a:r>
            <a:endParaRPr sz="3200" b="1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2365</Words>
  <Application>Microsoft Office PowerPoint</Application>
  <PresentationFormat>Widescreen</PresentationFormat>
  <Paragraphs>335</Paragraphs>
  <Slides>23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Open Sans</vt:lpstr>
      <vt:lpstr>Open Sans Light</vt:lpstr>
      <vt:lpstr>Arial</vt:lpstr>
      <vt:lpstr>Twentieth Century</vt:lpstr>
      <vt:lpstr>Calibri</vt:lpstr>
      <vt:lpstr>Times New Roman</vt:lpstr>
      <vt:lpstr>Office Theme</vt:lpstr>
      <vt:lpstr>Les pronoms personnels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pronoms personnels</dc:title>
  <dc:creator>Marina</dc:creator>
  <cp:lastModifiedBy>Marina</cp:lastModifiedBy>
  <cp:revision>2</cp:revision>
  <dcterms:modified xsi:type="dcterms:W3CDTF">2022-08-04T17:13:05Z</dcterms:modified>
</cp:coreProperties>
</file>