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schemas.openxmlformats.org/officeDocument/2006/relationships/slide" Target="slides/slide2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b="1" i="1">
              <a:solidFill>
                <a:srgbClr val="000000"/>
              </a:solidFill>
            </a:endParaRPr>
          </a:p>
          <a:p>
            <a:pPr indent="0" lvl="0" marL="0" rtl="0" algn="l">
              <a:spcBef>
                <a:spcPts val="0"/>
              </a:spcBef>
              <a:spcAft>
                <a:spcPts val="0"/>
              </a:spcAft>
              <a:buClr>
                <a:schemeClr val="dk1"/>
              </a:buClr>
              <a:buSzPts val="1100"/>
              <a:buFont typeface="Arial"/>
              <a:buNone/>
            </a:pPr>
            <a:r>
              <a:t/>
            </a:r>
            <a:endParaRPr b="1" i="1">
              <a:solidFill>
                <a:srgbClr val="000000"/>
              </a:solidFill>
            </a:endParaRPr>
          </a:p>
        </p:txBody>
      </p:sp>
      <p:sp>
        <p:nvSpPr>
          <p:cNvPr id="88" name="Google Shape;8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latin typeface="Arial"/>
                <a:ea typeface="Arial"/>
                <a:cs typeface="Arial"/>
                <a:sym typeface="Arial"/>
              </a:rPr>
              <a:t>Notes à l’enseignant(e) au sujet de « pendant la lecture » </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en-US" sz="1200">
                <a:latin typeface="Arial"/>
                <a:ea typeface="Arial"/>
                <a:cs typeface="Arial"/>
                <a:sym typeface="Arial"/>
              </a:rPr>
              <a:t>Lorsque nous lisons un livre à voix haute, certaines actions génériques sont suggérées afin de </a:t>
            </a:r>
            <a:r>
              <a:rPr lang="en-US">
                <a:latin typeface="Arial"/>
                <a:ea typeface="Arial"/>
                <a:cs typeface="Arial"/>
                <a:sym typeface="Arial"/>
              </a:rPr>
              <a:t>familiariser les apprenants</a:t>
            </a:r>
            <a:r>
              <a:rPr lang="en-US" sz="1200">
                <a:latin typeface="Arial"/>
                <a:ea typeface="Arial"/>
                <a:cs typeface="Arial"/>
                <a:sym typeface="Arial"/>
              </a:rPr>
              <a:t> </a:t>
            </a:r>
            <a:r>
              <a:rPr lang="en-US">
                <a:latin typeface="Arial"/>
                <a:ea typeface="Arial"/>
                <a:cs typeface="Arial"/>
                <a:sym typeface="Arial"/>
              </a:rPr>
              <a:t>avec la </a:t>
            </a:r>
            <a:r>
              <a:rPr lang="en-US"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La lecture à voix haute par l</a:t>
            </a:r>
            <a:r>
              <a:rPr lang="en-US">
                <a:latin typeface="Arial"/>
                <a:ea typeface="Arial"/>
                <a:cs typeface="Arial"/>
                <a:sym typeface="Arial"/>
              </a:rPr>
              <a:t>’enseignant(e) </a:t>
            </a:r>
            <a:r>
              <a:rPr lang="en-US" sz="1200">
                <a:latin typeface="Arial"/>
                <a:ea typeface="Arial"/>
                <a:cs typeface="Arial"/>
                <a:sym typeface="Arial"/>
              </a:rPr>
              <a:t>est le moment par excellence pour </a:t>
            </a:r>
            <a:r>
              <a:rPr lang="en-US">
                <a:latin typeface="Arial"/>
                <a:ea typeface="Arial"/>
                <a:cs typeface="Arial"/>
                <a:sym typeface="Arial"/>
              </a:rPr>
              <a:t>faire découvrir et modeler</a:t>
            </a:r>
            <a:r>
              <a:rPr lang="en-US"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68" name="Google Shape;168;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Maintenant, nous allons lire le texte.</a:t>
            </a:r>
            <a:endParaRPr/>
          </a:p>
          <a:p>
            <a:pPr indent="0" lvl="0" marL="0" rtl="0" algn="l">
              <a:lnSpc>
                <a:spcPct val="100000"/>
              </a:lnSpc>
              <a:spcBef>
                <a:spcPts val="80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Vous savez que dans les textes documentaires, il y a plusieurs mots convenables au thème. </a:t>
            </a:r>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Il y a des noms de villes, d’endroits, de personnes qui sont des noms propres que nous n’entendons ou ne lisons pas souvent. Un indice pour reconnaître ces mots est les lettres en majuscule. Donc, quand on lit un mot en majuscule et qu’on ne comprend pas, on peut dire que c'est le nom de quelqu’un ou d’un endroit.</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Aujourd’hui, nous ferons attention à ces mots pour bien comprendre les informations sur l’Inde et aux mots non compris.</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Aussi, nous nous intéresserons aux informations que l’on apprend au fil de notre lecture. Cela nous aidera à </a:t>
            </a:r>
            <a:r>
              <a:rPr b="1" i="1" lang="en-US" sz="1200">
                <a:solidFill>
                  <a:schemeClr val="dk1"/>
                </a:solidFill>
                <a:highlight>
                  <a:schemeClr val="lt1"/>
                </a:highlight>
                <a:latin typeface="Arial"/>
                <a:ea typeface="Arial"/>
                <a:cs typeface="Arial"/>
                <a:sym typeface="Arial"/>
              </a:rPr>
              <a:t>mieux comprendre.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pourrons les écrire dans la troisième colonne : «  Ce que j’ai appris sur le sujet ». </a:t>
            </a:r>
            <a:endParaRPr/>
          </a:p>
          <a:p>
            <a:pPr indent="0" lvl="0" marL="0" rtl="0" algn="l">
              <a:lnSpc>
                <a:spcPct val="106999"/>
              </a:lnSpc>
              <a:spcBef>
                <a:spcPts val="8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800"/>
              </a:spcBef>
              <a:spcAft>
                <a:spcPts val="0"/>
              </a:spcAft>
              <a:buNone/>
            </a:pPr>
            <a:r>
              <a:rPr lang="en-US" sz="1200" u="none">
                <a:solidFill>
                  <a:schemeClr val="dk1"/>
                </a:solidFill>
                <a:latin typeface="Arial"/>
                <a:ea typeface="Arial"/>
                <a:cs typeface="Arial"/>
                <a:sym typeface="Arial"/>
              </a:rPr>
              <a:t>PENDANT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Maintenant, lisons le livre.</a:t>
            </a:r>
            <a:r>
              <a:rPr b="1" i="1"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Lire la page d’intro qui est écrite en italique et cliquer pour surligner les majuscules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Je m’appelle Devi, on sait que c’est son prénom ! J’ai treize ans et j’habite à Kakongapatnam.</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Ouf, c’est un long mot, difficile à lire, et je ne l’ai jamais entendu. Qu’est-ce qu’il signifie ? </a:t>
            </a:r>
            <a:r>
              <a:rPr b="1" i="1" lang="en-US">
                <a:solidFill>
                  <a:schemeClr val="dk1"/>
                </a:solidFill>
                <a:latin typeface="Arial"/>
                <a:ea typeface="Arial"/>
                <a:cs typeface="Arial"/>
                <a:sym typeface="Arial"/>
              </a:rPr>
              <a:t>Est-ce qu'il y a un mot dans la phrase qui nous aide à le comprendre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[Pause 3 secondes]</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C’est donc le nom de son village </a:t>
            </a:r>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Lire : </a:t>
            </a:r>
            <a:r>
              <a:rPr b="1" i="1" lang="en-US" sz="1200">
                <a:solidFill>
                  <a:schemeClr val="dk1"/>
                </a:solidFill>
                <a:latin typeface="Arial"/>
                <a:ea typeface="Arial"/>
                <a:cs typeface="Arial"/>
                <a:sym typeface="Arial"/>
              </a:rPr>
              <a:t>un village-île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Oh</a:t>
            </a:r>
            <a:r>
              <a:rPr b="1" i="1" lang="en-US" sz="1200">
                <a:solidFill>
                  <a:schemeClr val="dk1"/>
                </a:solidFill>
                <a:highlight>
                  <a:srgbClr val="FFFFFF"/>
                </a:highlight>
                <a:latin typeface="Arial"/>
                <a:ea typeface="Arial"/>
                <a:cs typeface="Arial"/>
                <a:sym typeface="Arial"/>
              </a:rPr>
              <a:t>, c’est écrit juste ici ! </a:t>
            </a:r>
            <a:r>
              <a:rPr b="1" i="1" lang="en-US" sz="1200">
                <a:solidFill>
                  <a:schemeClr val="dk1"/>
                </a:solidFill>
                <a:latin typeface="Arial"/>
                <a:ea typeface="Arial"/>
                <a:cs typeface="Arial"/>
                <a:sym typeface="Arial"/>
              </a:rPr>
              <a:t>Juste après ! Ça arrive souvent d’avoir l’explication d’un mot juste après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Poursuivre la lecture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Lire :</a:t>
            </a:r>
            <a:r>
              <a:rPr b="1" i="1" lang="en-US" sz="1200">
                <a:solidFill>
                  <a:schemeClr val="dk1"/>
                </a:solidFill>
                <a:latin typeface="Arial"/>
                <a:ea typeface="Arial"/>
                <a:cs typeface="Arial"/>
                <a:sym typeface="Arial"/>
              </a:rPr>
              <a:t> un village-île sur la côte de la mer du Bengale, en Inde.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Hum !</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Bengale… c’est le nom de la mer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L’Inde, nous savons que c’est le pays de Devi.</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Reprendre et poursuivre la lecture jusqu’au mot « Kusumpuram » à la fin de la page</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Mon école à Kusumpuram. Un autre mot que je n’ai jamais entendu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 nom commence par une majuscule. Je crois que c’est le village où se trouve son école. Ça semble loin de chez elle !</a:t>
            </a:r>
            <a:endParaRPr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Juste dans cette introduction, nous en avons appris beaucoup sur Devi.</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Réfléchissez à tout ce que vous savez sur Devi. Énumérez avec les doigts chaque chose que vous savez maintenant sur elle après avoir lu cette page.</a:t>
            </a:r>
            <a:r>
              <a:rPr b="1" i="1" lang="en-US" sz="1200">
                <a:solidFill>
                  <a:schemeClr val="dk1"/>
                </a:solidFill>
                <a:highlight>
                  <a:srgbClr val="FFFFFF"/>
                </a:highlight>
                <a:latin typeface="Arial"/>
                <a:ea typeface="Arial"/>
                <a:cs typeface="Arial"/>
                <a:sym typeface="Arial"/>
              </a:rPr>
              <a:t> Faites-le avec votre voisin.</a:t>
            </a:r>
            <a:r>
              <a:rPr b="1" i="1" lang="en-US">
                <a:solidFill>
                  <a:schemeClr val="dk1"/>
                </a:solidFill>
                <a:highlight>
                  <a:srgbClr val="FFFFFF"/>
                </a:highlight>
                <a:latin typeface="Arial"/>
                <a:ea typeface="Arial"/>
                <a:cs typeface="Arial"/>
                <a:sym typeface="Arial"/>
              </a:rPr>
              <a:t> </a:t>
            </a:r>
            <a:endParaRPr i="1">
              <a:highlight>
                <a:schemeClr val="lt1"/>
              </a:highligh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0" i="0" lang="en-US" sz="1200">
                <a:latin typeface="Arial"/>
                <a:ea typeface="Arial"/>
                <a:cs typeface="Arial"/>
                <a:sym typeface="Arial"/>
              </a:rPr>
              <a:t>Cliquer pour afficher les phrases au fur et à mesure</a:t>
            </a:r>
            <a:endParaRPr b="0" i="0" sz="1200">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Maintenant, mettons les idées dans notre tableau.</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Dans cette introduction, nous apprenons que Devi vit dans un village-île en Inde.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C’est au bord de la mer du Bengale. Elle doit passer par la plaine et traverser deux rivières pour aller à l’école.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Calibri"/>
              <a:buNone/>
            </a:pPr>
            <a:r>
              <a:t/>
            </a:r>
            <a:endParaRPr b="1" i="1" sz="1200">
              <a:latin typeface="Arial"/>
              <a:ea typeface="Arial"/>
              <a:cs typeface="Arial"/>
              <a:sym typeface="Arial"/>
            </a:endParaRPr>
          </a:p>
          <a:p>
            <a:pPr indent="0" lvl="0" marL="0" marR="0" rtl="0" algn="l">
              <a:lnSpc>
                <a:spcPct val="106999"/>
              </a:lnSpc>
              <a:spcBef>
                <a:spcPts val="800"/>
              </a:spcBef>
              <a:spcAft>
                <a:spcPts val="0"/>
              </a:spcAft>
              <a:buClr>
                <a:schemeClr val="dk1"/>
              </a:buClr>
              <a:buSzPts val="1100"/>
              <a:buFont typeface="Arial"/>
              <a:buNone/>
            </a:pPr>
            <a:r>
              <a:rPr lang="en-US" sz="1200">
                <a:solidFill>
                  <a:schemeClr val="dk1"/>
                </a:solidFill>
                <a:highlight>
                  <a:schemeClr val="lt1"/>
                </a:highlight>
                <a:latin typeface="Arial"/>
                <a:ea typeface="Arial"/>
                <a:cs typeface="Arial"/>
                <a:sym typeface="Arial"/>
              </a:rPr>
              <a:t>Accorder du temps aux apprenants pour écrire dans leur tableau</a:t>
            </a:r>
            <a:endParaRPr/>
          </a:p>
          <a:p>
            <a:pPr indent="0" lvl="0" marL="0" rtl="0" algn="l">
              <a:lnSpc>
                <a:spcPct val="106999"/>
              </a:lnSpc>
              <a:spcBef>
                <a:spcPts val="8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Dans les textes informatifs, il y a souvent plusieurs photos.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Commenter la photo en pointant vers les éléments commentés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On voit ici Devi. Que tient-elle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Elle tient des pots, et ici elle tient un </a:t>
            </a:r>
            <a:r>
              <a:rPr b="1" i="1" lang="en-US" sz="1200">
                <a:solidFill>
                  <a:schemeClr val="dk1"/>
                </a:solidFill>
                <a:highlight>
                  <a:schemeClr val="lt1"/>
                </a:highlight>
                <a:latin typeface="Arial"/>
                <a:ea typeface="Arial"/>
                <a:cs typeface="Arial"/>
                <a:sym typeface="Arial"/>
              </a:rPr>
              <a:t>pot en plastique attaché à une corde…</a:t>
            </a:r>
            <a:r>
              <a:rPr b="1" i="1" lang="en-US" sz="1200">
                <a:solidFill>
                  <a:schemeClr val="dk1"/>
                </a:solidFill>
                <a:latin typeface="Arial"/>
                <a:ea typeface="Arial"/>
                <a:cs typeface="Arial"/>
                <a:sym typeface="Arial"/>
              </a:rPr>
              <a:t> et cette serviette sur son épaule.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Où va-t-elle ainsi ? </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Certainement pas à l’école… Lisons pour le savoir.</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None/>
            </a:pPr>
            <a:r>
              <a:rPr lang="en-US" sz="1200" u="none">
                <a:solidFill>
                  <a:schemeClr val="dk1"/>
                </a:solidFill>
                <a:latin typeface="Arial"/>
                <a:ea typeface="Arial"/>
                <a:cs typeface="Arial"/>
                <a:sym typeface="Arial"/>
              </a:rPr>
              <a:t>PENDANT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Lire jusqu’à « Notre village n’a pas l’eau courante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le puits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 N’a pas d’eau courante » cela veut dire qu’il faut aller chercher l’eau de loin.</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Est-ce que c’est pareil chez vous ? Que font vos parents si vous manquez d’eau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a:t>
            </a:r>
            <a:r>
              <a:rPr b="1" i="1" lang="en-US" sz="1200">
                <a:solidFill>
                  <a:schemeClr val="dk1"/>
                </a:solidFill>
                <a:latin typeface="Arial"/>
                <a:ea typeface="Arial"/>
                <a:cs typeface="Arial"/>
                <a:sym typeface="Arial"/>
              </a:rPr>
              <a:t> </a:t>
            </a:r>
            <a:r>
              <a:rPr lang="en-US" sz="1200">
                <a:solidFill>
                  <a:schemeClr val="dk1"/>
                </a:solidFill>
                <a:latin typeface="Arial"/>
                <a:ea typeface="Arial"/>
                <a:cs typeface="Arial"/>
                <a:sym typeface="Arial"/>
              </a:rPr>
              <a:t>5 secondes]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Être sensible ici aux différentes réalités que vos apprenants ont pu vivre. Si certains ont déjà vécu cela, leur donner la parole, leur demander d’expliquer, d’exprimer leurs sentiments sur le sujet</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Pourquoi alors à votre avis porte-t-elle des pots ? </a:t>
            </a:r>
            <a:endParaRPr/>
          </a:p>
          <a:p>
            <a:pPr indent="0" lvl="0" marL="0" rtl="0" algn="l">
              <a:lnSpc>
                <a:spcPct val="106999"/>
              </a:lnSpc>
              <a:spcBef>
                <a:spcPts val="800"/>
              </a:spcBef>
              <a:spcAft>
                <a:spcPts val="0"/>
              </a:spcAft>
              <a:buNone/>
            </a:pPr>
            <a:r>
              <a:rPr lang="en-US">
                <a:solidFill>
                  <a:schemeClr val="dk1"/>
                </a:solidFill>
                <a:latin typeface="Arial"/>
                <a:ea typeface="Arial"/>
                <a:cs typeface="Arial"/>
                <a:sym typeface="Arial"/>
              </a:rPr>
              <a:t>[Pause 3 secondes] </a:t>
            </a:r>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Ces </a:t>
            </a:r>
            <a:r>
              <a:rPr b="1" i="1" lang="en-US" sz="1200">
                <a:solidFill>
                  <a:schemeClr val="dk1"/>
                </a:solidFill>
                <a:latin typeface="Arial"/>
                <a:ea typeface="Arial"/>
                <a:cs typeface="Arial"/>
                <a:sym typeface="Arial"/>
              </a:rPr>
              <a:t>pots servent sûrement à transporter l’eau au puits. Avez-vous déjà vu un puits ?</a:t>
            </a:r>
            <a:r>
              <a:rPr b="1" i="1" lang="en-US">
                <a:solidFill>
                  <a:schemeClr val="dk1"/>
                </a:solidFill>
                <a:latin typeface="Arial"/>
                <a:ea typeface="Arial"/>
                <a:cs typeface="Arial"/>
                <a:sym typeface="Arial"/>
              </a:rPr>
              <a:t> Savez-vous comment puiser l'eau d'un puits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[Pause 3 secondes]</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rgbClr val="202124"/>
                </a:solidFill>
                <a:highlight>
                  <a:srgbClr val="FFFFFF"/>
                </a:highlight>
                <a:latin typeface="Arial"/>
                <a:ea typeface="Arial"/>
                <a:cs typeface="Arial"/>
                <a:sym typeface="Arial"/>
              </a:rPr>
              <a:t>Devi descend ce seau en plastique attaché au bout d'une corde jusqu'au fond du puits. Une fois rempli, elle le remonte, verse l’eau dans les pots… Et ainsi de suite.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Ça doit être long et lourd ! Comme elle est forte pour pouvoir faire tout cela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sz="1200">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 Il servira à filtrer l’eau »</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Pendant la lecture, expliquer « l’heure matinale » et « hisser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Voilà à quoi sert la serviette. C’est pour filtrer l’eau à travers un tissu.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Aux endroits où il y a l’eau courante, il y a un système qui filtre l’eau avant qu’elle n’arrive aux robinets. Nous en avons de la chance.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a:t>
            </a:r>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 et me laisse porter par mes rêveries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venons d’apprendre une partie importante de la vie de Devi ici. Décrivez cette partie de sa vie.</a:t>
            </a:r>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20 secondes]</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Elle marche jusqu’au puits po</a:t>
            </a:r>
            <a:r>
              <a:rPr b="1" i="1" lang="en-US" sz="1200">
                <a:solidFill>
                  <a:schemeClr val="dk1"/>
                </a:solidFill>
                <a:highlight>
                  <a:schemeClr val="lt1"/>
                </a:highlight>
                <a:latin typeface="Arial"/>
                <a:ea typeface="Arial"/>
                <a:cs typeface="Arial"/>
                <a:sym typeface="Arial"/>
              </a:rPr>
              <a:t>ur récupérer l’eau. Puis, elle </a:t>
            </a:r>
            <a:r>
              <a:rPr b="1" i="1" lang="en-US" sz="1200">
                <a:solidFill>
                  <a:schemeClr val="dk1"/>
                </a:solidFill>
                <a:latin typeface="Arial"/>
                <a:ea typeface="Arial"/>
                <a:cs typeface="Arial"/>
                <a:sym typeface="Arial"/>
              </a:rPr>
              <a:t>la filtre à l’aide d'une serviette et la remplit dans des pots.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Une fois les pots remplis, Devi les </a:t>
            </a:r>
            <a:r>
              <a:rPr b="1" i="1" lang="en-US" sz="1200">
                <a:solidFill>
                  <a:schemeClr val="dk1"/>
                </a:solidFill>
                <a:highlight>
                  <a:schemeClr val="lt1"/>
                </a:highlight>
                <a:latin typeface="Arial"/>
                <a:ea typeface="Arial"/>
                <a:cs typeface="Arial"/>
                <a:sym typeface="Arial"/>
              </a:rPr>
              <a:t>transporte l’un après l’autre sur sa tête jusqu’à la maison !</a:t>
            </a:r>
            <a:endParaRPr/>
          </a:p>
          <a:p>
            <a:pPr indent="0" lvl="0" marL="0" rtl="0" algn="l">
              <a:lnSpc>
                <a:spcPct val="106999"/>
              </a:lnSpc>
              <a:spcBef>
                <a:spcPts val="800"/>
              </a:spcBef>
              <a:spcAft>
                <a:spcPts val="0"/>
              </a:spcAft>
              <a:buClr>
                <a:schemeClr val="dk1"/>
              </a:buClr>
              <a:buSzPts val="1100"/>
              <a:buFont typeface="Arial"/>
              <a:buNone/>
            </a:pPr>
            <a:r>
              <a:t/>
            </a:r>
            <a:endParaRPr b="0" i="0"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highlight>
                  <a:schemeClr val="lt1"/>
                </a:highlight>
                <a:latin typeface="Arial"/>
                <a:ea typeface="Arial"/>
                <a:cs typeface="Arial"/>
                <a:sym typeface="Arial"/>
              </a:rPr>
              <a:t>Cliquer pour montrer la photo des 20kg</a:t>
            </a:r>
            <a:endParaRPr b="0" i="0"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 pots sont lourds. Vingt kilos, c’est l’équivalent de vingt bouteilles d’eau de 1 litre !!!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 20 kg » et les images des bouteilles</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20 kilos, c’est aussi le poids d’un chien de taille Moyenne !!  Comme elle est forte cette Dali.</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Calibri"/>
              <a:buNone/>
            </a:pPr>
            <a:r>
              <a:t/>
            </a:r>
            <a:endParaRPr>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afficher les phrases</a:t>
            </a:r>
            <a:endParaRPr sz="1200">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Notons les nouvelles informations sur la vie en Inde dans notre tableau.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Après avoir rempli le tableau, demander aux apprenants de dessiner le puits, le filtrage, les pots sur la tête, écrire 20 kilos, laisser les apprenants dessiner leur propre information, à leur façon</a:t>
            </a:r>
            <a:endParaRPr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None/>
            </a:pPr>
            <a:r>
              <a:rPr lang="en-US" sz="1200" u="none">
                <a:solidFill>
                  <a:schemeClr val="dk1"/>
                </a:solidFill>
                <a:latin typeface="Arial"/>
                <a:ea typeface="Arial"/>
                <a:cs typeface="Arial"/>
                <a:sym typeface="Arial"/>
              </a:rPr>
              <a:t>PENDANT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 notre lecture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 mais moi je pense différemment »</a:t>
            </a:r>
            <a:endParaRPr sz="1200">
              <a:solidFill>
                <a:schemeClr val="dk1"/>
              </a:solidFill>
              <a:latin typeface="Arial"/>
              <a:ea typeface="Arial"/>
              <a:cs typeface="Arial"/>
              <a:sym typeface="Arial"/>
            </a:endParaRPr>
          </a:p>
          <a:p>
            <a:pPr indent="0" lvl="0" marL="0" rtl="0" algn="l">
              <a:spcBef>
                <a:spcPts val="0"/>
              </a:spcBef>
              <a:spcAft>
                <a:spcPts val="0"/>
              </a:spcAft>
              <a:buNone/>
            </a:pPr>
            <a:r>
              <a:rPr b="1" i="1" lang="en-US" sz="1200">
                <a:solidFill>
                  <a:schemeClr val="dk1"/>
                </a:solidFill>
                <a:latin typeface="Arial"/>
                <a:ea typeface="Arial"/>
                <a:cs typeface="Arial"/>
                <a:sym typeface="Arial"/>
              </a:rPr>
              <a:t>Oh ! </a:t>
            </a:r>
            <a:r>
              <a:rPr b="1" i="1" lang="en-US">
                <a:solidFill>
                  <a:schemeClr val="dk1"/>
                </a:solidFill>
                <a:latin typeface="Arial"/>
                <a:ea typeface="Arial"/>
                <a:cs typeface="Arial"/>
                <a:sym typeface="Arial"/>
              </a:rPr>
              <a:t>C’est</a:t>
            </a:r>
            <a:r>
              <a:rPr b="1" i="1" lang="en-US" sz="1200">
                <a:solidFill>
                  <a:schemeClr val="dk1"/>
                </a:solidFill>
                <a:latin typeface="Arial"/>
                <a:ea typeface="Arial"/>
                <a:cs typeface="Arial"/>
                <a:sym typeface="Arial"/>
              </a:rPr>
              <a:t> </a:t>
            </a:r>
            <a:r>
              <a:rPr b="1" i="1" lang="en-US">
                <a:solidFill>
                  <a:schemeClr val="dk1"/>
                </a:solidFill>
                <a:latin typeface="Arial"/>
                <a:ea typeface="Arial"/>
                <a:cs typeface="Arial"/>
                <a:sym typeface="Arial"/>
              </a:rPr>
              <a:t>triste de dire que</a:t>
            </a:r>
            <a:r>
              <a:rPr b="1" i="1" lang="en-US" sz="1200">
                <a:solidFill>
                  <a:schemeClr val="dk1"/>
                </a:solidFill>
                <a:latin typeface="Arial"/>
                <a:ea typeface="Arial"/>
                <a:cs typeface="Arial"/>
                <a:sym typeface="Arial"/>
              </a:rPr>
              <a:t> c’est un malheur d’avoir une fille</a:t>
            </a:r>
            <a:r>
              <a:rPr b="1" i="1" lang="en-US">
                <a:solidFill>
                  <a:schemeClr val="dk1"/>
                </a:solidFill>
                <a:latin typeface="Arial"/>
                <a:ea typeface="Arial"/>
                <a:cs typeface="Arial"/>
                <a:sym typeface="Arial"/>
              </a:rPr>
              <a:t> en Inde</a:t>
            </a:r>
            <a:r>
              <a:rPr b="1" i="1" lang="en-US" sz="1200">
                <a:solidFill>
                  <a:schemeClr val="dk1"/>
                </a:solidFill>
                <a:latin typeface="Arial"/>
                <a:ea typeface="Arial"/>
                <a:cs typeface="Arial"/>
                <a:sym typeface="Arial"/>
              </a:rPr>
              <a:t>.</a:t>
            </a:r>
            <a:r>
              <a:rPr b="1" i="1" lang="en-US">
                <a:solidFill>
                  <a:schemeClr val="dk1"/>
                </a:solidFill>
                <a:latin typeface="Arial"/>
                <a:ea typeface="Arial"/>
                <a:cs typeface="Arial"/>
                <a:sym typeface="Arial"/>
              </a:rPr>
              <a:t> Pourquoi, à votre avis, dit-on cela en Inde ? </a:t>
            </a:r>
            <a:endParaRPr b="1" i="1">
              <a:solidFill>
                <a:schemeClr val="dk1"/>
              </a:solidFill>
              <a:latin typeface="Arial"/>
              <a:ea typeface="Arial"/>
              <a:cs typeface="Arial"/>
              <a:sym typeface="Arial"/>
            </a:endParaRPr>
          </a:p>
          <a:p>
            <a:pPr indent="0" lvl="0" marL="0" rtl="0" algn="l">
              <a:spcBef>
                <a:spcPts val="0"/>
              </a:spcBef>
              <a:spcAft>
                <a:spcPts val="0"/>
              </a:spcAft>
              <a:buNone/>
            </a:pPr>
            <a:r>
              <a:rPr b="1" i="1" lang="en-US">
                <a:solidFill>
                  <a:schemeClr val="dk1"/>
                </a:solidFill>
                <a:latin typeface="Arial"/>
                <a:ea typeface="Arial"/>
                <a:cs typeface="Arial"/>
                <a:sym typeface="Arial"/>
              </a:rPr>
              <a:t>[Pause 3 secondes]  </a:t>
            </a:r>
            <a:endParaRPr b="1" i="1">
              <a:solidFill>
                <a:schemeClr val="dk1"/>
              </a:solidFill>
              <a:latin typeface="Arial"/>
              <a:ea typeface="Arial"/>
              <a:cs typeface="Arial"/>
              <a:sym typeface="Arial"/>
            </a:endParaRPr>
          </a:p>
          <a:p>
            <a:pPr indent="0" lvl="0" marL="0" rtl="0" algn="l">
              <a:lnSpc>
                <a:spcPct val="106999"/>
              </a:lnSpc>
              <a:spcBef>
                <a:spcPts val="800"/>
              </a:spcBef>
              <a:spcAft>
                <a:spcPts val="0"/>
              </a:spcAft>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parce que les filles doivent travailler plus fort dans ce pays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0" i="0" lang="en-US" sz="1200">
                <a:solidFill>
                  <a:schemeClr val="dk1"/>
                </a:solidFill>
                <a:latin typeface="Arial"/>
                <a:ea typeface="Arial"/>
                <a:cs typeface="Arial"/>
                <a:sym typeface="Arial"/>
              </a:rPr>
              <a:t>[Pause 3 secondes]</a:t>
            </a:r>
            <a:r>
              <a:rPr lang="en-US">
                <a:solidFill>
                  <a:schemeClr val="dk1"/>
                </a:solidFill>
                <a:latin typeface="Arial"/>
                <a:ea typeface="Arial"/>
                <a:cs typeface="Arial"/>
                <a:sym typeface="Arial"/>
              </a:rPr>
              <a:t>  </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Lire jusqu’à la fin</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Revenir au mot hibiscus :</a:t>
            </a:r>
            <a:r>
              <a:rPr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qu’est-ce que c’est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Cliquer pour montrer l’illustration</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Quelque chose de rouge sur le feuillage des haies. Une sorte de fleur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la fleur</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Oui ! Dessinons-la.</a:t>
            </a:r>
            <a:r>
              <a:rPr b="1" i="1" lang="en-US">
                <a:solidFill>
                  <a:schemeClr val="dk1"/>
                </a:solidFill>
                <a:latin typeface="Arial"/>
                <a:ea typeface="Arial"/>
                <a:cs typeface="Arial"/>
                <a:sym typeface="Arial"/>
              </a:rPr>
              <a:t> </a:t>
            </a:r>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Est-ce que Devi est d’accord avec cette phrase : « On dit souvent que c’est un malheur d’avoir une fille. » ? Comment le savez-vous ?</a:t>
            </a:r>
            <a:endParaRPr/>
          </a:p>
          <a:p>
            <a:pPr indent="0" lvl="0" marL="0" rtl="0" algn="l">
              <a:lnSpc>
                <a:spcPct val="106999"/>
              </a:lnSpc>
              <a:spcBef>
                <a:spcPts val="800"/>
              </a:spcBef>
              <a:spcAft>
                <a:spcPts val="0"/>
              </a:spcAft>
              <a:buNone/>
            </a:pPr>
            <a:r>
              <a:rPr b="0" i="0" lang="en-US" sz="1200">
                <a:solidFill>
                  <a:schemeClr val="dk1"/>
                </a:solidFill>
                <a:latin typeface="Arial"/>
                <a:ea typeface="Arial"/>
                <a:cs typeface="Arial"/>
                <a:sym typeface="Arial"/>
              </a:rPr>
              <a:t>[Pause 20 secondes]</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Elle n’est pas d’accord car selon Devi en travaillant rien n’était impossible, qu’on soit une fille ou un garçon.</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Notes à l’attention de </a:t>
            </a:r>
            <a:r>
              <a:rPr b="1" lang="en-US">
                <a:latin typeface="Arial"/>
                <a:ea typeface="Arial"/>
                <a:cs typeface="Arial"/>
                <a:sym typeface="Arial"/>
              </a:rPr>
              <a:t>l’enseignant(e) au sujet de « après la lecture » </a:t>
            </a:r>
            <a:endParaRPr>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Un aspect important à discuter après la lecture est le message de l’auteur. La plupart des œuvres de fiction véhiculent des grandes leçons ou des principes de vie. </a:t>
            </a:r>
            <a:endParaRPr/>
          </a:p>
          <a:p>
            <a:pPr indent="0" lvl="0" marL="0" rtl="0" algn="l">
              <a:spcBef>
                <a:spcPts val="0"/>
              </a:spcBef>
              <a:spcAft>
                <a:spcPts val="0"/>
              </a:spcAft>
              <a:buNone/>
            </a:pPr>
            <a:r>
              <a:rPr lang="en-US">
                <a:latin typeface="Arial"/>
                <a:ea typeface="Arial"/>
                <a:cs typeface="Arial"/>
                <a:sym typeface="Arial"/>
              </a:rPr>
              <a:t>Évidemment, l’auteur ne le dit pas directement, mais ces idées représentent le thème de l’histoire.  </a:t>
            </a:r>
            <a:endParaRPr/>
          </a:p>
          <a:p>
            <a:pPr indent="0" lvl="0" marL="0" rtl="0" algn="l">
              <a:spcBef>
                <a:spcPts val="0"/>
              </a:spcBef>
              <a:spcAft>
                <a:spcPts val="0"/>
              </a:spcAft>
              <a:buNone/>
            </a:pPr>
            <a:r>
              <a:rPr lang="en-US">
                <a:latin typeface="Arial"/>
                <a:ea typeface="Arial"/>
                <a:cs typeface="Arial"/>
                <a:sym typeface="Arial"/>
              </a:rPr>
              <a:t> </a:t>
            </a:r>
            <a:endParaRPr/>
          </a:p>
          <a:p>
            <a:pPr indent="0" lvl="0" marL="0" rtl="0" algn="l">
              <a:lnSpc>
                <a:spcPct val="115000"/>
              </a:lnSpc>
              <a:spcBef>
                <a:spcPts val="0"/>
              </a:spcBef>
              <a:spcAft>
                <a:spcPts val="0"/>
              </a:spcAft>
              <a:buNone/>
            </a:pPr>
            <a:r>
              <a:rPr lang="en-US">
                <a:latin typeface="Arial"/>
                <a:ea typeface="Arial"/>
                <a:cs typeface="Arial"/>
                <a:sym typeface="Arial"/>
              </a:rPr>
              <a:t>La discussion suite à la lecture n’est pas dans le but de vérifier si l’apprenant a compris le texte, tel qu’on le ferait dans une situation d’évaluation mais plutôt dans le but </a:t>
            </a:r>
            <a:endParaRPr/>
          </a:p>
          <a:p>
            <a:pPr indent="0" lvl="0" marL="0" rtl="0" algn="l">
              <a:lnSpc>
                <a:spcPct val="115000"/>
              </a:lnSpc>
              <a:spcBef>
                <a:spcPts val="0"/>
              </a:spcBef>
              <a:spcAft>
                <a:spcPts val="0"/>
              </a:spcAft>
              <a:buNone/>
            </a:pPr>
            <a:r>
              <a:rPr lang="en-US">
                <a:latin typeface="Arial"/>
                <a:ea typeface="Arial"/>
                <a:cs typeface="Arial"/>
                <a:sym typeface="Arial"/>
              </a:rPr>
              <a:t>de réfléchir davantage au message. Cela dit, en faisant cela, vous demeurez toujours en mode « </a:t>
            </a:r>
            <a:r>
              <a:rPr b="1" lang="en-US">
                <a:latin typeface="Arial"/>
                <a:ea typeface="Arial"/>
                <a:cs typeface="Arial"/>
                <a:sym typeface="Arial"/>
              </a:rPr>
              <a:t>évaluation formative »</a:t>
            </a:r>
            <a:r>
              <a:rPr lang="en-US">
                <a:latin typeface="Arial"/>
                <a:ea typeface="Arial"/>
                <a:cs typeface="Arial"/>
                <a:sym typeface="Arial"/>
              </a:rPr>
              <a:t>, observant tout au long de votre leçon, les capacités de vos apprenants à inférer, à synthétiser, etc. Ces observations informations sont très précieuses pour guider le prochain enseignement.</a:t>
            </a:r>
            <a:endParaRPr/>
          </a:p>
          <a:p>
            <a:pPr indent="0" lvl="0" marL="0" rtl="0" algn="l">
              <a:spcBef>
                <a:spcPts val="0"/>
              </a:spcBef>
              <a:spcAft>
                <a:spcPts val="0"/>
              </a:spcAft>
              <a:buNone/>
            </a:pPr>
            <a:r>
              <a:rPr i="1" lang="en-US">
                <a:latin typeface="Arial"/>
                <a:ea typeface="Arial"/>
                <a:cs typeface="Arial"/>
                <a:sym typeface="Arial"/>
              </a:rPr>
              <a:t> </a:t>
            </a:r>
            <a:endParaRPr i="1"/>
          </a:p>
          <a:p>
            <a:pPr indent="0" lvl="0" marL="0" rtl="0" algn="l">
              <a:lnSpc>
                <a:spcPct val="100000"/>
              </a:lnSpc>
              <a:spcBef>
                <a:spcPts val="0"/>
              </a:spcBef>
              <a:spcAft>
                <a:spcPts val="0"/>
              </a:spcAft>
              <a:buClr>
                <a:schemeClr val="dk1"/>
              </a:buClr>
              <a:buSzPts val="1400"/>
              <a:buFont typeface="Calibri"/>
              <a:buNone/>
            </a:pPr>
            <a:r>
              <a:t/>
            </a:r>
            <a:endParaRPr b="1"/>
          </a:p>
        </p:txBody>
      </p:sp>
      <p:sp>
        <p:nvSpPr>
          <p:cNvPr id="251" name="Google Shape;251;p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b="1" i="1" sz="1200">
              <a:latin typeface="Arial"/>
              <a:ea typeface="Arial"/>
              <a:cs typeface="Arial"/>
              <a:sym typeface="Arial"/>
            </a:endParaRPr>
          </a:p>
        </p:txBody>
      </p:sp>
      <p:sp>
        <p:nvSpPr>
          <p:cNvPr id="100" name="Google Shape;100;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u="none">
                <a:solidFill>
                  <a:schemeClr val="dk1"/>
                </a:solidFill>
                <a:latin typeface="Arial"/>
                <a:ea typeface="Arial"/>
                <a:cs typeface="Arial"/>
                <a:sym typeface="Arial"/>
              </a:rPr>
              <a:t>APRÈS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Courte discussion sur un aspect relié au sens plus profond du texte tel que le message de l’auteur ou le thème</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Discuter les informations abordées et proposer une réflexion pour aller plus loin</a:t>
            </a:r>
            <a:endParaRPr sz="1200">
              <a:solidFill>
                <a:schemeClr val="dk1"/>
              </a:solidFill>
              <a:latin typeface="Arial"/>
              <a:ea typeface="Arial"/>
              <a:cs typeface="Arial"/>
              <a:sym typeface="Arial"/>
            </a:endParaRPr>
          </a:p>
          <a:p>
            <a:pPr indent="0" lvl="0" marL="0" rtl="0" algn="l">
              <a:spcBef>
                <a:spcPts val="800"/>
              </a:spcBef>
              <a:spcAft>
                <a:spcPts val="0"/>
              </a:spcAft>
              <a:buNone/>
            </a:pPr>
            <a:r>
              <a:rPr lang="en-US" sz="1200">
                <a:solidFill>
                  <a:schemeClr val="dk1"/>
                </a:solidFill>
                <a:latin typeface="Arial"/>
                <a:ea typeface="Arial"/>
                <a:cs typeface="Arial"/>
                <a:sym typeface="Arial"/>
              </a:rPr>
              <a:t>*En première langue étrangère, il faut parfois passer quelques minutes à explorer la compréhension des apprenants afin d’assurer que le sens littéral du texte fut compris avant de passer au sens plus profond.</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spcBef>
                <a:spcPts val="0"/>
              </a:spcBef>
              <a:spcAft>
                <a:spcPts val="0"/>
              </a:spcAft>
              <a:buClr>
                <a:schemeClr val="dk1"/>
              </a:buClr>
              <a:buSzPts val="1400"/>
              <a:buFont typeface="Arial"/>
              <a:buNone/>
            </a:pPr>
            <a:r>
              <a:rPr lang="en-US" sz="1200">
                <a:solidFill>
                  <a:schemeClr val="dk1"/>
                </a:solidFill>
                <a:latin typeface="Arial"/>
                <a:ea typeface="Arial"/>
                <a:cs typeface="Arial"/>
                <a:sym typeface="Arial"/>
              </a:rPr>
              <a:t>Encourager l'apprenant à s'exprimer en français mais pour les apprenants qui s'expriment mal ou qui ont tendance à s'exprimer en langue maternelle, l'enseignant est appelé à reformuler leurs idées quand ils terminent de parler sans les interrompre fréquemment afin de ne pas les décourager.</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highlight>
                  <a:srgbClr val="FFFFFF"/>
                </a:highlight>
                <a:latin typeface="Arial"/>
                <a:ea typeface="Arial"/>
                <a:cs typeface="Arial"/>
                <a:sym typeface="Arial"/>
              </a:rPr>
              <a:t>Les amis, souvent dans les livres, l’auteur essaie de transmettre des messages aux lecteurs.</a:t>
            </a:r>
            <a:r>
              <a:rPr b="1" i="1" lang="en-US">
                <a:solidFill>
                  <a:schemeClr val="dk1"/>
                </a:solidFill>
                <a:highlight>
                  <a:srgbClr val="FFFFFF"/>
                </a:highlight>
                <a:latin typeface="Arial"/>
                <a:ea typeface="Arial"/>
                <a:cs typeface="Arial"/>
                <a:sym typeface="Arial"/>
              </a:rPr>
              <a:t> </a:t>
            </a:r>
            <a:endParaRPr b="1" i="1" sz="1200">
              <a:solidFill>
                <a:schemeClr val="dk1"/>
              </a:solidFill>
              <a:highlight>
                <a:schemeClr val="lt1"/>
              </a:highlight>
              <a:latin typeface="Arial"/>
              <a:ea typeface="Arial"/>
              <a:cs typeface="Arial"/>
              <a:sym typeface="Arial"/>
            </a:endParaRPr>
          </a:p>
          <a:p>
            <a:pPr indent="0" lvl="0" marL="0" rtl="0" algn="l">
              <a:spcBef>
                <a:spcPts val="800"/>
              </a:spcBef>
              <a:spcAft>
                <a:spcPts val="0"/>
              </a:spcAft>
              <a:buNone/>
            </a:pPr>
            <a:r>
              <a:rPr b="1" i="1" lang="en-US" sz="1200">
                <a:solidFill>
                  <a:schemeClr val="dk1"/>
                </a:solidFill>
                <a:highlight>
                  <a:srgbClr val="FFFFFF"/>
                </a:highlight>
                <a:latin typeface="Arial"/>
                <a:ea typeface="Arial"/>
                <a:cs typeface="Arial"/>
                <a:sym typeface="Arial"/>
              </a:rPr>
              <a:t>Ces messages sont importants parce qu’ils nous aident à grandir en tant que personne.</a:t>
            </a:r>
            <a:r>
              <a:rPr b="1" i="1" lang="en-US">
                <a:solidFill>
                  <a:schemeClr val="dk1"/>
                </a:solidFill>
                <a:highlight>
                  <a:srgbClr val="FFFFFF"/>
                </a:highlight>
                <a:latin typeface="Arial"/>
                <a:ea typeface="Arial"/>
                <a:cs typeface="Arial"/>
                <a:sym typeface="Arial"/>
              </a:rPr>
              <a:t> </a:t>
            </a:r>
            <a:endParaRPr b="1" i="1" sz="1200">
              <a:solidFill>
                <a:schemeClr val="dk1"/>
              </a:solidFill>
              <a:highlight>
                <a:schemeClr val="lt1"/>
              </a:highlight>
              <a:latin typeface="Arial"/>
              <a:ea typeface="Arial"/>
              <a:cs typeface="Arial"/>
              <a:sym typeface="Arial"/>
            </a:endParaRPr>
          </a:p>
          <a:p>
            <a:pPr indent="0" lvl="0" marL="0" rtl="0" algn="l">
              <a:spcBef>
                <a:spcPts val="0"/>
              </a:spcBef>
              <a:spcAft>
                <a:spcPts val="0"/>
              </a:spcAft>
              <a:buNone/>
            </a:pPr>
            <a:r>
              <a:rPr b="1" i="1" lang="en-US" sz="1200">
                <a:solidFill>
                  <a:schemeClr val="dk1"/>
                </a:solidFill>
                <a:highlight>
                  <a:srgbClr val="FFFFFF"/>
                </a:highlight>
                <a:latin typeface="Arial"/>
                <a:ea typeface="Arial"/>
                <a:cs typeface="Arial"/>
                <a:sym typeface="Arial"/>
              </a:rPr>
              <a:t>Souvent les bons livres nous aident à devenir de meilleurs êtres humains !</a:t>
            </a:r>
            <a:r>
              <a:rPr b="1" i="1" lang="en-US">
                <a:solidFill>
                  <a:schemeClr val="dk1"/>
                </a:solidFill>
                <a:highlight>
                  <a:srgbClr val="FFFFFF"/>
                </a:highlight>
                <a:latin typeface="Arial"/>
                <a:ea typeface="Arial"/>
                <a:cs typeface="Arial"/>
                <a:sym typeface="Arial"/>
              </a:rPr>
              <a:t> </a:t>
            </a:r>
            <a:endParaRPr b="1" i="1" sz="1200">
              <a:solidFill>
                <a:schemeClr val="dk1"/>
              </a:solidFill>
              <a:highlight>
                <a:schemeClr val="lt1"/>
              </a:highlight>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b="1" i="1" sz="1200">
              <a:solidFill>
                <a:schemeClr val="dk1"/>
              </a:solidFill>
              <a:highlight>
                <a:schemeClr val="lt1"/>
              </a:highlight>
              <a:latin typeface="Arial"/>
              <a:ea typeface="Arial"/>
              <a:cs typeface="Arial"/>
              <a:sym typeface="Arial"/>
            </a:endParaRPr>
          </a:p>
          <a:p>
            <a:pPr indent="0" lvl="0" marL="0" rtl="0" algn="l">
              <a:lnSpc>
                <a:spcPct val="106999"/>
              </a:lnSpc>
              <a:spcBef>
                <a:spcPts val="0"/>
              </a:spcBef>
              <a:spcAft>
                <a:spcPts val="0"/>
              </a:spcAft>
              <a:buNone/>
            </a:pPr>
            <a:r>
              <a:rPr b="1" i="1" lang="en-US" sz="1200">
                <a:solidFill>
                  <a:schemeClr val="dk1"/>
                </a:solidFill>
                <a:latin typeface="Arial"/>
                <a:ea typeface="Arial"/>
                <a:cs typeface="Arial"/>
                <a:sym typeface="Arial"/>
              </a:rPr>
              <a:t>Réfléchissons maintenant à la leçon de vie dont Devi nous fait part dans ce chapitre.</a:t>
            </a:r>
            <a:r>
              <a:rPr b="1" i="1" lang="en-US">
                <a:solidFill>
                  <a:schemeClr val="dk1"/>
                </a:solidFill>
                <a:latin typeface="Arial"/>
                <a:ea typeface="Arial"/>
                <a:cs typeface="Arial"/>
                <a:sym typeface="Arial"/>
              </a:rPr>
              <a:t> </a:t>
            </a:r>
            <a:endParaRPr/>
          </a:p>
          <a:p>
            <a:pPr indent="0" lvl="0" marL="0" rtl="0" algn="l">
              <a:lnSpc>
                <a:spcPct val="106999"/>
              </a:lnSpc>
              <a:spcBef>
                <a:spcPts val="0"/>
              </a:spcBef>
              <a:spcAft>
                <a:spcPts val="0"/>
              </a:spcAft>
              <a:buNone/>
            </a:pPr>
            <a:r>
              <a:rPr b="1" i="1" lang="en-US">
                <a:solidFill>
                  <a:schemeClr val="dk1"/>
                </a:solidFill>
                <a:latin typeface="Arial"/>
                <a:ea typeface="Arial"/>
                <a:cs typeface="Arial"/>
                <a:sym typeface="Arial"/>
              </a:rPr>
              <a:t>Utilisez vos propres mots pour reformulez cette leçon. </a:t>
            </a:r>
            <a:endParaRPr b="1" i="1" sz="1200">
              <a:solidFill>
                <a:schemeClr val="dk1"/>
              </a:solidFill>
              <a:latin typeface="Arial"/>
              <a:ea typeface="Arial"/>
              <a:cs typeface="Arial"/>
              <a:sym typeface="Arial"/>
            </a:endParaRPr>
          </a:p>
          <a:p>
            <a:pPr indent="0" lvl="0" marL="0" rtl="0" algn="l">
              <a:lnSpc>
                <a:spcPct val="106999"/>
              </a:lnSpc>
              <a:spcBef>
                <a:spcPts val="0"/>
              </a:spcBef>
              <a:spcAft>
                <a:spcPts val="0"/>
              </a:spcAft>
              <a:buNone/>
            </a:pPr>
            <a:r>
              <a:rPr lang="en-US">
                <a:solidFill>
                  <a:schemeClr val="dk1"/>
                </a:solidFill>
                <a:latin typeface="Arial"/>
                <a:ea typeface="Arial"/>
                <a:cs typeface="Arial"/>
                <a:sym typeface="Arial"/>
              </a:rPr>
              <a:t>[Pause 30 secondes]</a:t>
            </a:r>
            <a:endParaRPr b="1" i="1">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Devi pense qu’en travaillant dur rien n’est impossible, qu’on soit une fille ou un garçon. C’est à chacun de tracer son chemin.</a:t>
            </a:r>
            <a:endParaRPr b="1" i="1" sz="1200">
              <a:solidFill>
                <a:schemeClr val="dk1"/>
              </a:solidFill>
              <a:latin typeface="Arial"/>
              <a:ea typeface="Arial"/>
              <a:cs typeface="Arial"/>
              <a:sym typeface="Arial"/>
            </a:endParaRPr>
          </a:p>
          <a:p>
            <a:pPr indent="0" lvl="0" marL="0" rtl="0" algn="l">
              <a:lnSpc>
                <a:spcPct val="106999"/>
              </a:lnSpc>
              <a:spcBef>
                <a:spcPts val="0"/>
              </a:spcBef>
              <a:spcAft>
                <a:spcPts val="0"/>
              </a:spcAft>
              <a:buNone/>
            </a:pPr>
            <a:r>
              <a:rPr b="1" i="1" lang="en-US" sz="1200">
                <a:solidFill>
                  <a:schemeClr val="dk1"/>
                </a:solidFill>
                <a:latin typeface="Arial"/>
                <a:ea typeface="Arial"/>
                <a:cs typeface="Arial"/>
                <a:sym typeface="Arial"/>
              </a:rPr>
              <a:t>Est-ce que vous êtes</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d’accord ?</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Réfléchissez à cette question. Prenez des notes dans votre carnet de lecture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Accorder du temps aux apprenants pour noter leurs idées dans leur carnet de lecture</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Circuler et fournir du support aux apprenants qui en ont besoin</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En groupes partagez vos idées pour voir si elles sont les mêmes ou différentes.</a:t>
            </a:r>
            <a:r>
              <a:rPr b="1" i="1" lang="en-US">
                <a:solidFill>
                  <a:schemeClr val="dk1"/>
                </a:solidFill>
                <a:latin typeface="Arial"/>
                <a:ea typeface="Arial"/>
                <a:cs typeface="Arial"/>
                <a:sym typeface="Arial"/>
              </a:rPr>
              <a:t> </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Signaler la fin de la discussion et recueillir quelques idées en groupe classe</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Waouh ! Nous avons appris et discuter beaucoup de choses intéressantes en lisant ce livre. C’est génial de livre des livres d’informations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None/>
            </a:pPr>
            <a:r>
              <a:rPr b="1" lang="en-US">
                <a:solidFill>
                  <a:schemeClr val="dk1"/>
                </a:solidFill>
                <a:latin typeface="Arial"/>
                <a:ea typeface="Arial"/>
                <a:cs typeface="Arial"/>
                <a:sym typeface="Arial"/>
              </a:rPr>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latin typeface="Arial"/>
              <a:ea typeface="Arial"/>
              <a:cs typeface="Arial"/>
              <a:sym typeface="Arial"/>
            </a:endParaRPr>
          </a:p>
        </p:txBody>
      </p:sp>
      <p:sp>
        <p:nvSpPr>
          <p:cNvPr id="265" name="Google Shape;26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a:solidFill>
                  <a:srgbClr val="000000"/>
                </a:solidFill>
                <a:latin typeface="Arial"/>
                <a:ea typeface="Arial"/>
                <a:cs typeface="Arial"/>
                <a:sym typeface="Arial"/>
              </a:rPr>
              <a:t>La lecture à voix haute par l’enseignant/e</a:t>
            </a:r>
            <a:r>
              <a:rPr b="1" i="0" lang="en-US" sz="1800" u="none" strike="noStrike">
                <a:solidFill>
                  <a:srgbClr val="000000"/>
                </a:solidFill>
                <a:latin typeface="Calibri"/>
                <a:ea typeface="Calibri"/>
                <a:cs typeface="Calibri"/>
                <a:sym typeface="Calibri"/>
              </a:rPr>
              <a:t> </a:t>
            </a:r>
            <a:r>
              <a:rPr lang="en-US">
                <a:solidFill>
                  <a:srgbClr val="000000"/>
                </a:solidFill>
                <a:latin typeface="Arial"/>
                <a:ea typeface="Arial"/>
                <a:cs typeface="Arial"/>
                <a:sym typeface="Arial"/>
              </a:rPr>
              <a:t>constitue une partie fondamentale d’un programme de littératie efficace. C’est tout </a:t>
            </a:r>
            <a:r>
              <a:rPr b="1" lang="en-US">
                <a:solidFill>
                  <a:srgbClr val="000000"/>
                </a:solidFill>
                <a:latin typeface="Arial"/>
                <a:ea typeface="Arial"/>
                <a:cs typeface="Arial"/>
                <a:sym typeface="Arial"/>
              </a:rPr>
              <a:t>simplement</a:t>
            </a:r>
            <a:r>
              <a:rPr lang="en-US">
                <a:solidFill>
                  <a:srgbClr val="000000"/>
                </a:solidFill>
                <a:latin typeface="Arial"/>
                <a:ea typeface="Arial"/>
                <a:cs typeface="Arial"/>
                <a:sym typeface="Arial"/>
              </a:rPr>
              <a:t> une des façons les plus puissantes de développer le plaisir de lire à cet âge. De plus elle fournit un excellent contexte pour développer le langage, ainsi que pour enseigner aux apprenants comment les lecteurs réfléchissent en lisant (les stratégies de compréhension).</a:t>
            </a:r>
            <a:endParaRPr/>
          </a:p>
          <a:p>
            <a:pPr indent="0" lvl="0" marL="0" rtl="0" algn="l">
              <a:lnSpc>
                <a:spcPct val="115000"/>
              </a:lnSpc>
              <a:spcBef>
                <a:spcPts val="0"/>
              </a:spcBef>
              <a:spcAft>
                <a:spcPts val="0"/>
              </a:spcAft>
              <a:buNone/>
            </a:pPr>
            <a:r>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1" lang="en-US">
                <a:solidFill>
                  <a:srgbClr val="000000"/>
                </a:solidFill>
                <a:latin typeface="Arial"/>
                <a:ea typeface="Arial"/>
                <a:cs typeface="Arial"/>
                <a:sym typeface="Arial"/>
              </a:rPr>
              <a:t>Notes à l’attention de l’enseignant(e) au sujet de « avant la lecture » </a:t>
            </a:r>
            <a:r>
              <a:rPr lang="en-US">
                <a:solidFill>
                  <a:srgbClr val="000000"/>
                </a:solidFill>
                <a:latin typeface="Arial"/>
                <a:ea typeface="Arial"/>
                <a:cs typeface="Arial"/>
                <a:sym typeface="Arial"/>
              </a:rPr>
              <a:t>  </a:t>
            </a:r>
            <a:endParaRPr>
              <a:solidFill>
                <a:srgbClr val="000000"/>
              </a:solidFill>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Avant de commencer la lecture à voix haute par l'enseignant(e), il est important de présenter brièvement le livre, en présentant le nom de l’auteur et de l’illustrateur.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Généralement, cela est un bon moment pour mettre l’accent sur un concept, sur certains mots (vocabulaire), une structure langagière. Finalement, il est également très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important de piquer la curiosité de l’apprenant.  Le défi serait de faire tout cela en très peu de temps et de maintenir l’attention de l’apprenant sur la lecture même.</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a:solidFill>
                <a:srgbClr val="000000"/>
              </a:solidFill>
            </a:endParaRPr>
          </a:p>
          <a:p>
            <a:pPr indent="0" lvl="0" marL="0" rtl="0" algn="l">
              <a:lnSpc>
                <a:spcPct val="115000"/>
              </a:lnSpc>
              <a:spcBef>
                <a:spcPts val="0"/>
              </a:spcBef>
              <a:spcAft>
                <a:spcPts val="0"/>
              </a:spcAft>
              <a:buNone/>
            </a:pPr>
            <a:r>
              <a:rPr b="1" lang="en-US">
                <a:solidFill>
                  <a:srgbClr val="000000"/>
                </a:solidFill>
                <a:latin typeface="Arial"/>
                <a:ea typeface="Arial"/>
                <a:cs typeface="Arial"/>
                <a:sym typeface="Arial"/>
              </a:rPr>
              <a:t>Note supplémentaire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Souvent, la lecture à voix haute par l'enseignant(e) s’effectuera à partir d’un album, d’un article informatif ou d’un autre texte pouvant être lu dans une ou deux périodes.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Au 2e cycle, nous voulons également parfois faire place au roman. Cela signifie que nous pouvons soit faire une étude de roman 2 ou 3 fois dans l’année. À d’autres moments nous pouvons tout simplement lire les 2 ou 3 premiers chapitres d’un roman pour ensuite inviter les apprenants qui le désirent, de lire le reste du livre pendant leur lecture indépendante à l’école et/ou à la maison.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solidFill>
                <a:srgbClr val="000000"/>
              </a:solidFill>
              <a:highlight>
                <a:srgbClr val="FFFF00"/>
              </a:highlight>
            </a:endParaRPr>
          </a:p>
          <a:p>
            <a:pPr indent="0" lvl="0" marL="0" rtl="0" algn="l">
              <a:lnSpc>
                <a:spcPct val="100000"/>
              </a:lnSpc>
              <a:spcBef>
                <a:spcPts val="0"/>
              </a:spcBef>
              <a:spcAft>
                <a:spcPts val="0"/>
              </a:spcAft>
              <a:buClr>
                <a:schemeClr val="dk1"/>
              </a:buClr>
              <a:buSzPts val="1400"/>
              <a:buFont typeface="Calibri"/>
              <a:buNone/>
            </a:pPr>
            <a:r>
              <a:t/>
            </a:r>
            <a:endParaRPr b="1">
              <a:solidFill>
                <a:srgbClr val="000000"/>
              </a:solidFill>
            </a:endParaRPr>
          </a:p>
        </p:txBody>
      </p:sp>
      <p:sp>
        <p:nvSpPr>
          <p:cNvPr id="110" name="Google Shape;110;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800"/>
              </a:spcBef>
              <a:spcAft>
                <a:spcPts val="0"/>
              </a:spcAft>
              <a:buNone/>
            </a:pPr>
            <a:r>
              <a:rPr lang="en-US">
                <a:solidFill>
                  <a:schemeClr val="dk1"/>
                </a:solidFill>
                <a:latin typeface="Arial"/>
                <a:ea typeface="Arial"/>
                <a:cs typeface="Arial"/>
                <a:sym typeface="Arial"/>
              </a:rPr>
              <a:t> </a:t>
            </a:r>
            <a:r>
              <a:rPr lang="en-US" sz="1200" u="none">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endParaRPr b="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Le texte que je vais vous lire aujourd’hui, parle de Devi, un enfant qui habite en Inde.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Le texte est tiré d’une série télévisée</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qui s’appelle Les chemins de l’école.</a:t>
            </a:r>
            <a:r>
              <a:rPr b="1" i="1" lang="en-US">
                <a:solidFill>
                  <a:schemeClr val="dk1"/>
                </a:solidFill>
                <a:latin typeface="Arial"/>
                <a:ea typeface="Arial"/>
                <a:cs typeface="Arial"/>
                <a:sym typeface="Arial"/>
              </a:rPr>
              <a:t> </a:t>
            </a:r>
            <a:endParaRPr b="1" i="1" sz="1200">
              <a:solidFill>
                <a:schemeClr val="dk1"/>
              </a:solidFill>
              <a:highlight>
                <a:srgbClr val="FFFF00"/>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Pointer vers l’icône sur la page de couverture</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Feuilleter le livre devant les apprenants pour le montrer</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endParaRPr sz="1200">
              <a:solidFill>
                <a:schemeClr val="dk1"/>
              </a:solidFill>
              <a:latin typeface="Arial"/>
              <a:ea typeface="Arial"/>
              <a:cs typeface="Arial"/>
              <a:sym typeface="Arial"/>
            </a:endParaRPr>
          </a:p>
          <a:p>
            <a:pPr indent="0" lvl="0" marL="0" rtl="0" algn="l">
              <a:lnSpc>
                <a:spcPct val="106999"/>
              </a:lnSpc>
              <a:spcBef>
                <a:spcPts val="0"/>
              </a:spcBef>
              <a:spcAft>
                <a:spcPts val="0"/>
              </a:spcAft>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En général, quand les lecteurs lisent un texte informatif, ils se posent des questions avant, pendant et après la lecture.</a:t>
            </a:r>
            <a:r>
              <a:rPr b="1" i="1" lang="en-US">
                <a:solidFill>
                  <a:schemeClr val="dk1"/>
                </a:solidFill>
                <a:latin typeface="Arial"/>
                <a:ea typeface="Arial"/>
                <a:cs typeface="Arial"/>
                <a:sym typeface="Arial"/>
              </a:rPr>
              <a:t> </a:t>
            </a:r>
            <a:endParaRPr b="1" i="1">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Dressez un tableau comme celui-ci pour répondre aux questions que l’on se posera en lisant le texte de Devi.</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Allez-y ! Je vous attends.</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Accorder du temps aux apprenants pour dresser le tableau dans leur carnet de lecture</a:t>
            </a:r>
            <a:endParaRPr b="1" i="1"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Avant de commencer à lire un texte </a:t>
            </a:r>
            <a:r>
              <a:rPr b="1" i="1" lang="en-US" sz="1200">
                <a:solidFill>
                  <a:schemeClr val="dk1"/>
                </a:solidFill>
                <a:highlight>
                  <a:srgbClr val="FFFFFF"/>
                </a:highlight>
                <a:latin typeface="Arial"/>
                <a:ea typeface="Arial"/>
                <a:cs typeface="Arial"/>
                <a:sym typeface="Arial"/>
              </a:rPr>
              <a:t>informatif, les lecteurs se demandent ce qu’ils savent déjà sur le sujet.</a:t>
            </a:r>
            <a:r>
              <a:rPr b="1" i="1" lang="en-US">
                <a:solidFill>
                  <a:schemeClr val="dk1"/>
                </a:solidFill>
                <a:highlight>
                  <a:srgbClr val="FFFFFF"/>
                </a:highlight>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Que savez-vous sur l’Inde ?</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La vie ou l’école dans ce grand pays ?</a:t>
            </a:r>
            <a:r>
              <a:rPr b="1" i="1" lang="en-US" sz="1200">
                <a:solidFill>
                  <a:schemeClr val="dk1"/>
                </a:solidFill>
                <a:highlight>
                  <a:srgbClr val="FFFFFF"/>
                </a:highlight>
                <a:latin typeface="Arial"/>
                <a:ea typeface="Arial"/>
                <a:cs typeface="Arial"/>
                <a:sym typeface="Arial"/>
              </a:rPr>
              <a:t> À deux, écrivez ce que vous savez dans la première colonne.</a:t>
            </a:r>
            <a:endParaRPr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 20 secondes]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Hum !</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Moi je pense que les enfants qui vont à l’école en Inde doivent peut-être marcher assez loin. Je vais écrire cela dans la première colonne juste ici. Je pense aussi qu’aller à l’école est très important pour les Indiens.</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Je vais écrire cela.</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highlight>
                  <a:srgbClr val="FFFFFF"/>
                </a:highlight>
                <a:latin typeface="Arial"/>
                <a:ea typeface="Arial"/>
                <a:cs typeface="Arial"/>
                <a:sym typeface="Arial"/>
              </a:rPr>
              <a:t>Avez-vous écrit les mêmes idées que moi ? Qu’avez-vous écrit d’autres ?</a:t>
            </a:r>
            <a:endParaRPr b="1" i="1"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Recueillir quelques idées et cliquer pour les ajouter dans la 1ère colonne</a:t>
            </a:r>
            <a:endParaRPr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None/>
            </a:pPr>
            <a:r>
              <a:rPr b="0" i="0" lang="en-US" sz="1200">
                <a:solidFill>
                  <a:schemeClr val="dk1"/>
                </a:solidFill>
                <a:latin typeface="Arial"/>
                <a:ea typeface="Arial"/>
                <a:cs typeface="Arial"/>
                <a:sym typeface="Arial"/>
              </a:rPr>
              <a:t>Exemple : les enfants indiens travaillent fort. Ils aident</a:t>
            </a:r>
            <a:r>
              <a:rPr lang="en-US">
                <a:solidFill>
                  <a:schemeClr val="dk1"/>
                </a:solidFill>
                <a:latin typeface="Arial"/>
                <a:ea typeface="Arial"/>
                <a:cs typeface="Arial"/>
                <a:sym typeface="Arial"/>
              </a:rPr>
              <a:t> </a:t>
            </a:r>
            <a:r>
              <a:rPr b="0" i="0" lang="en-US" sz="1200">
                <a:solidFill>
                  <a:schemeClr val="dk1"/>
                </a:solidFill>
                <a:latin typeface="Arial"/>
                <a:ea typeface="Arial"/>
                <a:cs typeface="Arial"/>
                <a:sym typeface="Arial"/>
              </a:rPr>
              <a:t> leurs parents à faire le ménage ou à préparer à manger.</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Avant de lire un texte informatif, les lecteurs se demandent aussi ce qu’ils aimeraient apprendre de nouveau sur le sujet.</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Avez-vous des questions que vous vous posez sur l’école ou la vie en Inde ?</a:t>
            </a:r>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Quelles sont ces questions ?</a:t>
            </a:r>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Écrivez-les dans la 2ème colonne !</a:t>
            </a:r>
            <a:endParaRPr/>
          </a:p>
          <a:p>
            <a:pPr indent="0" lvl="0" marL="0" rtl="0" algn="l">
              <a:lnSpc>
                <a:spcPct val="106999"/>
              </a:lnSpc>
              <a:spcBef>
                <a:spcPts val="800"/>
              </a:spcBef>
              <a:spcAft>
                <a:spcPts val="0"/>
              </a:spcAft>
              <a:buNone/>
            </a:pPr>
            <a:r>
              <a:rPr lang="en-US">
                <a:solidFill>
                  <a:schemeClr val="dk1"/>
                </a:solidFill>
                <a:latin typeface="Arial"/>
                <a:ea typeface="Arial"/>
                <a:cs typeface="Arial"/>
                <a:sym typeface="Arial"/>
              </a:rPr>
              <a:t>[Pause 20 secondes]</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Moi, j’aimerais savoir si tous les enfants vont à l’école. Je vais écrire cela dans la 2e colonne.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Hum ! J’aimerais aussi savoir quelles langues apprennent les enfants indiens à l’école.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que ce qu’ils apprennent les mêmes langues que nous, au Liban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Cliquer pour afficher les questions</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u="sng">
                <a:solidFill>
                  <a:schemeClr val="dk1"/>
                </a:solidFill>
                <a:latin typeface="Arial"/>
                <a:ea typeface="Arial"/>
                <a:cs typeface="Arial"/>
                <a:sym typeface="Arial"/>
              </a:rPr>
              <a:t> </a:t>
            </a:r>
            <a:r>
              <a:rPr lang="en-US" sz="1200" u="sng">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Avant de lire le livre, il nous reste une chose à faire ; c’est de lire la 4e de couverture.</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Allons voir ce que nous apprendrons sur le sujet.</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Lire la 4ème de couverture</a:t>
            </a:r>
            <a:endParaRPr sz="1200">
              <a:latin typeface="Arial"/>
              <a:ea typeface="Arial"/>
              <a:cs typeface="Arial"/>
              <a:sym typeface="Arial"/>
            </a:endParaRPr>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i="1" lang="en-US">
                <a:latin typeface="Arial"/>
                <a:ea typeface="Arial"/>
                <a:cs typeface="Arial"/>
                <a:sym typeface="Arial"/>
              </a:rPr>
              <a:t>C'est un documentaire. Oh</a:t>
            </a:r>
            <a:r>
              <a:rPr b="1" i="1" lang="en-US" sz="1200">
                <a:latin typeface="Arial"/>
                <a:ea typeface="Arial"/>
                <a:cs typeface="Arial"/>
                <a:sym typeface="Arial"/>
              </a:rPr>
              <a:t>, nous apprenons plusieurs choses sur Devi et sur l’école en Inde !</a:t>
            </a:r>
            <a:r>
              <a:rPr b="1" i="1" lang="en-US">
                <a:latin typeface="Arial"/>
                <a:ea typeface="Arial"/>
                <a:cs typeface="Arial"/>
                <a:sym typeface="Arial"/>
              </a:rPr>
              <a:t>  Comme quoi ?</a:t>
            </a:r>
            <a:endParaRPr b="1" i="1" sz="1200">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[Pause 20 secondes]</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Nous savons qu’elle a 13 ans et nous avons confirmé une de nos idées - celle que les enfants doivent marcher longtemps pour se rendre à l’école.</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Mais moi je suis surprise que « Les chemins de l’école » soit une série télévisée.</a:t>
            </a:r>
            <a:r>
              <a:rPr b="1" i="1" lang="en-US">
                <a:latin typeface="Arial"/>
                <a:ea typeface="Arial"/>
                <a:cs typeface="Arial"/>
                <a:sym typeface="Arial"/>
              </a:rPr>
              <a:t>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Je me demande si nous pourrions la visionner après la lecture du livre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6999"/>
              </a:lnSpc>
              <a:spcBef>
                <a:spcPts val="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 name="Google Shape;13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Arial"/>
                <a:ea typeface="Arial"/>
                <a:cs typeface="Arial"/>
                <a:sym typeface="Arial"/>
              </a:rPr>
              <a:t> </a:t>
            </a:r>
            <a:r>
              <a:rPr lang="en-US" sz="1200" u="none">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Vous voyez la 3e colonne du tableau ?</a:t>
            </a:r>
            <a:r>
              <a:rPr b="1" i="1" lang="en-US">
                <a:latin typeface="Arial"/>
                <a:ea typeface="Arial"/>
                <a:cs typeface="Arial"/>
                <a:sym typeface="Arial"/>
              </a:rPr>
              <a:t> </a:t>
            </a:r>
            <a:r>
              <a:rPr lang="en-US">
                <a:latin typeface="Arial"/>
                <a:ea typeface="Arial"/>
                <a:cs typeface="Arial"/>
                <a:sym typeface="Arial"/>
              </a:rPr>
              <a:t> </a:t>
            </a:r>
            <a:endParaRPr sz="1200">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C’est là que nous écrirons ce que nous apprenons en lisant. </a:t>
            </a:r>
            <a:r>
              <a:rPr b="1" i="1" lang="en-US">
                <a:latin typeface="Arial"/>
                <a:ea typeface="Arial"/>
                <a:cs typeface="Arial"/>
                <a:sym typeface="Arial"/>
              </a:rPr>
              <a:t>Qu'est-ce que nous avons appris jusqu'à present ?</a:t>
            </a:r>
            <a:endParaRPr b="1" i="1" sz="1200">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[Pause 20 secondes]</a:t>
            </a:r>
            <a:endParaRPr b="1" i="1">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Écrivons tout de suite qu</a:t>
            </a:r>
            <a:r>
              <a:rPr b="1" i="1" lang="en-US" sz="1200">
                <a:highlight>
                  <a:srgbClr val="FFFFFF"/>
                </a:highlight>
                <a:latin typeface="Arial"/>
                <a:ea typeface="Arial"/>
                <a:cs typeface="Arial"/>
                <a:sym typeface="Arial"/>
              </a:rPr>
              <a:t>e</a:t>
            </a:r>
            <a:r>
              <a:rPr b="1" i="1" lang="en-US">
                <a:highlight>
                  <a:srgbClr val="FFFFFF"/>
                </a:highlight>
                <a:latin typeface="Arial"/>
                <a:ea typeface="Arial"/>
                <a:cs typeface="Arial"/>
                <a:sym typeface="Arial"/>
              </a:rPr>
              <a:t> </a:t>
            </a:r>
            <a:r>
              <a:rPr b="1" i="1" lang="en-US" sz="1200">
                <a:highlight>
                  <a:srgbClr val="FFFFFF"/>
                </a:highlight>
                <a:latin typeface="Arial"/>
                <a:ea typeface="Arial"/>
                <a:cs typeface="Arial"/>
                <a:sym typeface="Arial"/>
              </a:rPr>
              <a:t> Devi a 13 </a:t>
            </a:r>
            <a:r>
              <a:rPr b="1" i="1" lang="en-US" sz="1200">
                <a:latin typeface="Arial"/>
                <a:ea typeface="Arial"/>
                <a:cs typeface="Arial"/>
                <a:sym typeface="Arial"/>
              </a:rPr>
              <a:t>ans et qu’elle doit marcher longtemps pour aller à l’école.</a:t>
            </a:r>
            <a:endParaRPr b="1" i="1" sz="1200">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Accorder du temps aux apprenants pour écrire</a:t>
            </a:r>
            <a:endParaRPr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Arial"/>
                <a:ea typeface="Arial"/>
                <a:cs typeface="Arial"/>
                <a:sym typeface="Arial"/>
              </a:rPr>
              <a:t> </a:t>
            </a:r>
            <a:r>
              <a:rPr lang="en-US" sz="1200" u="none">
                <a:solidFill>
                  <a:schemeClr val="dk1"/>
                </a:solidFill>
                <a:latin typeface="Arial"/>
                <a:ea typeface="Arial"/>
                <a:cs typeface="Arial"/>
                <a:sym typeface="Arial"/>
              </a:rPr>
              <a:t>AVANT LA LECTURE : </a:t>
            </a:r>
            <a:r>
              <a:rPr lang="en-US" sz="1200">
                <a:solidFill>
                  <a:schemeClr val="dk1"/>
                </a:solidFill>
                <a:latin typeface="Arial"/>
                <a:ea typeface="Arial"/>
                <a:cs typeface="Arial"/>
                <a:sym typeface="Arial"/>
              </a:rPr>
              <a:t>présenter le livre et survoler le contenu</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Qu’est-ce que nous avong fait depuis le début de notre lecture?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[Pause 10 secondes]</a:t>
            </a:r>
            <a:endParaRPr sz="1200">
              <a:solidFill>
                <a:schemeClr val="dk1"/>
              </a:solidFill>
              <a:highlight>
                <a:srgbClr val="FFFFFF"/>
              </a:highlight>
              <a:latin typeface="Arial"/>
              <a:ea typeface="Arial"/>
              <a:cs typeface="Arial"/>
              <a:sym typeface="Arial"/>
            </a:endParaRPr>
          </a:p>
          <a:p>
            <a:pPr indent="-304800" lvl="0" marL="457200" rtl="0" algn="l">
              <a:lnSpc>
                <a:spcPct val="106999"/>
              </a:lnSpc>
              <a:spcBef>
                <a:spcPts val="80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 avons lu le titre et constaté qu’il s’agit d’un texte de type informatif ou documentaire.</a:t>
            </a:r>
            <a:endParaRPr b="1" i="1" sz="1200">
              <a:solidFill>
                <a:schemeClr val="dk1"/>
              </a:solidFill>
              <a:latin typeface="Arial"/>
              <a:ea typeface="Arial"/>
              <a:cs typeface="Arial"/>
              <a:sym typeface="Arial"/>
            </a:endParaRPr>
          </a:p>
          <a:p>
            <a:pPr indent="-304800" lvl="0" marL="457200" rtl="0" algn="l">
              <a:lnSpc>
                <a:spcPct val="106999"/>
              </a:lnSpc>
              <a:spcBef>
                <a:spcPts val="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 avons aussi réfléchi à ce que nous savons ou aimerions savoir sur le sujet.</a:t>
            </a:r>
            <a:endParaRPr b="1" i="1" sz="1200">
              <a:solidFill>
                <a:schemeClr val="dk1"/>
              </a:solidFill>
              <a:latin typeface="Arial"/>
              <a:ea typeface="Arial"/>
              <a:cs typeface="Arial"/>
              <a:sym typeface="Arial"/>
            </a:endParaRPr>
          </a:p>
          <a:p>
            <a:pPr indent="-304800" lvl="0" marL="457200" rtl="0" algn="l">
              <a:lnSpc>
                <a:spcPct val="106999"/>
              </a:lnSpc>
              <a:spcBef>
                <a:spcPts val="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avons lu la 4ème page de couverture et avons réfléchi à ce que nous avons appris.</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304800" lvl="0" marL="457200" rtl="0" algn="l">
              <a:lnSpc>
                <a:spcPct val="106999"/>
              </a:lnSpc>
              <a:spcBef>
                <a:spcPts val="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 avons commencé à noter nos idées dans un tableau.</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latin typeface="Arial"/>
                <a:ea typeface="Arial"/>
                <a:cs typeface="Arial"/>
                <a:sym typeface="Arial"/>
              </a:rPr>
              <a:t>Notes à l’enseignant(e) au sujet de « pendant la lecture » </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en-US" sz="1200">
                <a:latin typeface="Arial"/>
                <a:ea typeface="Arial"/>
                <a:cs typeface="Arial"/>
                <a:sym typeface="Arial"/>
              </a:rPr>
              <a:t>Lorsque nous lisons un livre à voix haute, certaines actions génériques sont suggérées afin de </a:t>
            </a:r>
            <a:r>
              <a:rPr lang="en-US">
                <a:latin typeface="Arial"/>
                <a:ea typeface="Arial"/>
                <a:cs typeface="Arial"/>
                <a:sym typeface="Arial"/>
              </a:rPr>
              <a:t>familiariser les apprenants</a:t>
            </a:r>
            <a:r>
              <a:rPr lang="en-US" sz="1200">
                <a:latin typeface="Arial"/>
                <a:ea typeface="Arial"/>
                <a:cs typeface="Arial"/>
                <a:sym typeface="Arial"/>
              </a:rPr>
              <a:t> </a:t>
            </a:r>
            <a:r>
              <a:rPr lang="en-US">
                <a:latin typeface="Arial"/>
                <a:ea typeface="Arial"/>
                <a:cs typeface="Arial"/>
                <a:sym typeface="Arial"/>
              </a:rPr>
              <a:t>avec la </a:t>
            </a:r>
            <a:r>
              <a:rPr lang="en-US"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La lecture à voix haute par l</a:t>
            </a:r>
            <a:r>
              <a:rPr lang="en-US">
                <a:latin typeface="Arial"/>
                <a:ea typeface="Arial"/>
                <a:cs typeface="Arial"/>
                <a:sym typeface="Arial"/>
              </a:rPr>
              <a:t>’enseignant(e) </a:t>
            </a:r>
            <a:r>
              <a:rPr lang="en-US" sz="1200">
                <a:latin typeface="Arial"/>
                <a:ea typeface="Arial"/>
                <a:cs typeface="Arial"/>
                <a:sym typeface="Arial"/>
              </a:rPr>
              <a:t>est le moment par excellence pour </a:t>
            </a:r>
            <a:r>
              <a:rPr lang="en-US">
                <a:latin typeface="Arial"/>
                <a:ea typeface="Arial"/>
                <a:cs typeface="Arial"/>
                <a:sym typeface="Arial"/>
              </a:rPr>
              <a:t>faire découvrir et modeler</a:t>
            </a:r>
            <a:r>
              <a:rPr lang="en-US"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60" name="Google Shape;160;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7" name="Shape 67"/>
        <p:cNvGrpSpPr/>
        <p:nvPr/>
      </p:nvGrpSpPr>
      <p:grpSpPr>
        <a:xfrm>
          <a:off x="0" y="0"/>
          <a:ext cx="0" cy="0"/>
          <a:chOff x="0" y="0"/>
          <a:chExt cx="0" cy="0"/>
        </a:xfrm>
      </p:grpSpPr>
      <p:sp>
        <p:nvSpPr>
          <p:cNvPr id="68" name="Google Shape;68;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p:nvPr>
            <p:ph idx="2" type="pic"/>
          </p:nvPr>
        </p:nvSpPr>
        <p:spPr>
          <a:xfrm>
            <a:off x="5183188" y="987425"/>
            <a:ext cx="6172200" cy="4873625"/>
          </a:xfrm>
          <a:prstGeom prst="rect">
            <a:avLst/>
          </a:prstGeom>
          <a:noFill/>
          <a:ln>
            <a:noFill/>
          </a:ln>
        </p:spPr>
      </p:sp>
      <p:sp>
        <p:nvSpPr>
          <p:cNvPr id="70" name="Google Shape;70;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25" name="Shape 25"/>
        <p:cNvGrpSpPr/>
        <p:nvPr/>
      </p:nvGrpSpPr>
      <p:grpSpPr>
        <a:xfrm>
          <a:off x="0" y="0"/>
          <a:ext cx="0" cy="0"/>
          <a:chOff x="0" y="0"/>
          <a:chExt cx="0" cy="0"/>
        </a:xfrm>
      </p:grpSpPr>
      <p:sp>
        <p:nvSpPr>
          <p:cNvPr id="26" name="Google Shape;26;p4"/>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002060"/>
              </a:buClr>
              <a:buSzPts val="3200"/>
              <a:buFont typeface="Arial"/>
              <a:buNone/>
              <a:defRPr b="1" i="0" sz="3200" u="none" cap="none" strike="noStrike">
                <a:solidFill>
                  <a:srgbClr val="002060"/>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2.jpg"/><Relationship Id="rId5" Type="http://schemas.openxmlformats.org/officeDocument/2006/relationships/image" Target="../media/image1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jp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png"/><Relationship Id="rId4" Type="http://schemas.openxmlformats.org/officeDocument/2006/relationships/image" Target="../media/image16.png"/><Relationship Id="rId5" Type="http://schemas.openxmlformats.org/officeDocument/2006/relationships/image" Target="../media/image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png"/><Relationship Id="rId4" Type="http://schemas.openxmlformats.org/officeDocument/2006/relationships/image" Target="../media/image32.jpg"/><Relationship Id="rId5" Type="http://schemas.openxmlformats.org/officeDocument/2006/relationships/image" Target="../media/image7.jpg"/><Relationship Id="rId6" Type="http://schemas.openxmlformats.org/officeDocument/2006/relationships/image" Target="../media/image29.png"/><Relationship Id="rId7"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1.png"/><Relationship Id="rId4" Type="http://schemas.openxmlformats.org/officeDocument/2006/relationships/image" Target="../media/image23.png"/><Relationship Id="rId5"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jpg"/><Relationship Id="rId4" Type="http://schemas.openxmlformats.org/officeDocument/2006/relationships/image" Target="../media/image17.jpg"/><Relationship Id="rId5" Type="http://schemas.openxmlformats.org/officeDocument/2006/relationships/image" Target="../media/image1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image" Target="../media/image26.png"/><Relationship Id="rId5" Type="http://schemas.openxmlformats.org/officeDocument/2006/relationships/image" Target="../media/image12.png"/><Relationship Id="rId6"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14"/>
          <p:cNvPicPr preferRelativeResize="0"/>
          <p:nvPr/>
        </p:nvPicPr>
        <p:blipFill rotWithShape="1">
          <a:blip r:embed="rId3">
            <a:alphaModFix/>
          </a:blip>
          <a:srcRect b="0" l="0" r="0" t="0"/>
          <a:stretch/>
        </p:blipFill>
        <p:spPr>
          <a:xfrm>
            <a:off x="7933038" y="1265667"/>
            <a:ext cx="3329836" cy="4326666"/>
          </a:xfrm>
          <a:prstGeom prst="rect">
            <a:avLst/>
          </a:prstGeom>
          <a:noFill/>
          <a:ln>
            <a:noFill/>
          </a:ln>
        </p:spPr>
      </p:pic>
      <p:sp>
        <p:nvSpPr>
          <p:cNvPr id="91" name="Google Shape;91;p14"/>
          <p:cNvSpPr/>
          <p:nvPr/>
        </p:nvSpPr>
        <p:spPr>
          <a:xfrm>
            <a:off x="-1859" y="2946181"/>
            <a:ext cx="7737189" cy="1756448"/>
          </a:xfrm>
          <a:prstGeom prst="rect">
            <a:avLst/>
          </a:prstGeom>
          <a:solidFill>
            <a:srgbClr val="DDEAF6"/>
          </a:solidFill>
          <a:ln cap="flat" cmpd="sng" w="12700">
            <a:solidFill>
              <a:srgbClr val="DDEAF6"/>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10000"/>
              </a:lnSpc>
              <a:spcBef>
                <a:spcPts val="0"/>
              </a:spcBef>
              <a:spcAft>
                <a:spcPts val="0"/>
              </a:spcAft>
              <a:buClr>
                <a:srgbClr val="002060"/>
              </a:buClr>
              <a:buSzPts val="3200"/>
              <a:buFont typeface="Arial"/>
              <a:buNone/>
            </a:pPr>
            <a:r>
              <a:rPr b="1" i="0" lang="en-US" sz="3200" u="none" cap="none" strike="noStrike">
                <a:solidFill>
                  <a:srgbClr val="002060"/>
                </a:solidFill>
                <a:latin typeface="Arial"/>
                <a:ea typeface="Arial"/>
                <a:cs typeface="Arial"/>
                <a:sym typeface="Arial"/>
              </a:rPr>
              <a:t>Classe - EB6 </a:t>
            </a:r>
            <a:endParaRPr/>
          </a:p>
          <a:p>
            <a:pPr indent="0" lvl="0" marL="182880" marR="0" rtl="0" algn="l">
              <a:lnSpc>
                <a:spcPct val="110000"/>
              </a:lnSpc>
              <a:spcBef>
                <a:spcPts val="0"/>
              </a:spcBef>
              <a:spcAft>
                <a:spcPts val="0"/>
              </a:spcAft>
              <a:buClr>
                <a:srgbClr val="002060"/>
              </a:buClr>
              <a:buSzPts val="3200"/>
              <a:buFont typeface="Arial"/>
              <a:buNone/>
            </a:pPr>
            <a:r>
              <a:rPr b="1" i="0" lang="en-US" sz="3200" u="none" cap="none" strike="noStrike">
                <a:solidFill>
                  <a:srgbClr val="002060"/>
                </a:solidFill>
                <a:latin typeface="Arial"/>
                <a:ea typeface="Arial"/>
                <a:cs typeface="Arial"/>
                <a:sym typeface="Arial"/>
              </a:rPr>
              <a:t>Leçon 9 - Quand printemps rime </a:t>
            </a:r>
            <a:endParaRPr/>
          </a:p>
          <a:p>
            <a:pPr indent="0" lvl="0" marL="182880" marR="0" rtl="0" algn="l">
              <a:lnSpc>
                <a:spcPct val="110000"/>
              </a:lnSpc>
              <a:spcBef>
                <a:spcPts val="0"/>
              </a:spcBef>
              <a:spcAft>
                <a:spcPts val="0"/>
              </a:spcAft>
              <a:buClr>
                <a:srgbClr val="002060"/>
              </a:buClr>
              <a:buSzPts val="3200"/>
              <a:buFont typeface="Arial"/>
              <a:buNone/>
            </a:pPr>
            <a:r>
              <a:rPr b="1" i="0" lang="en-US" sz="3200" u="none" cap="none" strike="noStrike">
                <a:solidFill>
                  <a:srgbClr val="002060"/>
                </a:solidFill>
                <a:latin typeface="Arial"/>
                <a:ea typeface="Arial"/>
                <a:cs typeface="Arial"/>
                <a:sym typeface="Arial"/>
              </a:rPr>
              <a:t>           avec eau de fleur d’oranger.</a:t>
            </a:r>
            <a:endParaRPr/>
          </a:p>
        </p:txBody>
      </p:sp>
      <p:sp>
        <p:nvSpPr>
          <p:cNvPr id="92" name="Google Shape;92;p14"/>
          <p:cNvSpPr/>
          <p:nvPr/>
        </p:nvSpPr>
        <p:spPr>
          <a:xfrm>
            <a:off x="-1859" y="1684545"/>
            <a:ext cx="7737189" cy="1264472"/>
          </a:xfrm>
          <a:prstGeom prst="rect">
            <a:avLst/>
          </a:prstGeom>
          <a:solidFill>
            <a:srgbClr val="578CC3"/>
          </a:solidFill>
          <a:ln cap="flat" cmpd="sng" w="12700">
            <a:solidFill>
              <a:srgbClr val="578CC3"/>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00000"/>
              </a:lnSpc>
              <a:spcBef>
                <a:spcPts val="0"/>
              </a:spcBef>
              <a:spcAft>
                <a:spcPts val="0"/>
              </a:spcAft>
              <a:buClr>
                <a:srgbClr val="FFFFFF"/>
              </a:buClr>
              <a:buSzPts val="4000"/>
              <a:buFont typeface="Arial"/>
              <a:buNone/>
            </a:pPr>
            <a:r>
              <a:rPr b="1" i="0" lang="en-US" sz="4000" u="none" cap="none" strike="noStrike">
                <a:solidFill>
                  <a:srgbClr val="FFFFFF"/>
                </a:solidFill>
                <a:latin typeface="Arial"/>
                <a:ea typeface="Arial"/>
                <a:cs typeface="Arial"/>
                <a:sym typeface="Arial"/>
              </a:rPr>
              <a:t>Unité 3 - L’environnement </a:t>
            </a:r>
            <a:endParaRPr/>
          </a:p>
          <a:p>
            <a:pPr indent="0" lvl="0" marL="182880" marR="0" rtl="0" algn="l">
              <a:lnSpc>
                <a:spcPct val="100000"/>
              </a:lnSpc>
              <a:spcBef>
                <a:spcPts val="0"/>
              </a:spcBef>
              <a:spcAft>
                <a:spcPts val="0"/>
              </a:spcAft>
              <a:buClr>
                <a:srgbClr val="FFFFFF"/>
              </a:buClr>
              <a:buSzPts val="4000"/>
              <a:buFont typeface="Arial"/>
              <a:buNone/>
            </a:pPr>
            <a:r>
              <a:rPr b="1" i="0" lang="en-US" sz="4000" u="none" cap="none" strike="noStrike">
                <a:solidFill>
                  <a:srgbClr val="FFFFFF"/>
                </a:solidFill>
                <a:latin typeface="Arial"/>
                <a:ea typeface="Arial"/>
                <a:cs typeface="Arial"/>
                <a:sym typeface="Arial"/>
              </a:rPr>
              <a:t>           naturel et immédiat</a:t>
            </a:r>
            <a:endParaRPr b="1" i="0" sz="4000" u="none" cap="none" strike="noStrike">
              <a:solidFill>
                <a:srgbClr val="FFFFFF"/>
              </a:solidFill>
              <a:latin typeface="Arial"/>
              <a:ea typeface="Arial"/>
              <a:cs typeface="Arial"/>
              <a:sym typeface="Arial"/>
            </a:endParaRPr>
          </a:p>
        </p:txBody>
      </p:sp>
      <p:pic>
        <p:nvPicPr>
          <p:cNvPr id="93" name="Google Shape;93;p14"/>
          <p:cNvPicPr preferRelativeResize="0"/>
          <p:nvPr/>
        </p:nvPicPr>
        <p:blipFill rotWithShape="1">
          <a:blip r:embed="rId4">
            <a:alphaModFix/>
          </a:blip>
          <a:srcRect b="84635" l="0" r="0" t="0"/>
          <a:stretch/>
        </p:blipFill>
        <p:spPr>
          <a:xfrm>
            <a:off x="0" y="0"/>
            <a:ext cx="12192000" cy="1053737"/>
          </a:xfrm>
          <a:prstGeom prst="rect">
            <a:avLst/>
          </a:prstGeom>
          <a:noFill/>
          <a:ln>
            <a:noFill/>
          </a:ln>
        </p:spPr>
      </p:pic>
      <p:pic>
        <p:nvPicPr>
          <p:cNvPr id="94" name="Google Shape;94;p14"/>
          <p:cNvPicPr preferRelativeResize="0"/>
          <p:nvPr/>
        </p:nvPicPr>
        <p:blipFill rotWithShape="1">
          <a:blip r:embed="rId5">
            <a:alphaModFix/>
          </a:blip>
          <a:srcRect b="0" l="0" r="0" t="0"/>
          <a:stretch/>
        </p:blipFill>
        <p:spPr>
          <a:xfrm>
            <a:off x="3172968" y="5433686"/>
            <a:ext cx="5846064" cy="774192"/>
          </a:xfrm>
          <a:prstGeom prst="rect">
            <a:avLst/>
          </a:prstGeom>
          <a:noFill/>
          <a:ln>
            <a:noFill/>
          </a:ln>
        </p:spPr>
      </p:pic>
      <p:sp>
        <p:nvSpPr>
          <p:cNvPr id="95" name="Google Shape;95;p14"/>
          <p:cNvSpPr/>
          <p:nvPr/>
        </p:nvSpPr>
        <p:spPr>
          <a:xfrm>
            <a:off x="494211" y="6281856"/>
            <a:ext cx="11508378" cy="545983"/>
          </a:xfrm>
          <a:prstGeom prst="rect">
            <a:avLst/>
          </a:prstGeom>
          <a:noFill/>
          <a:ln>
            <a:noFill/>
          </a:ln>
        </p:spPr>
        <p:txBody>
          <a:bodyPr anchorCtr="0" anchor="t" bIns="45700" lIns="91425" spcFirstLastPara="1" rIns="91425" wrap="square" tIns="45700">
            <a:noAutofit/>
          </a:bodyPr>
          <a:lstStyle/>
          <a:p>
            <a:pPr indent="0" lvl="0" marL="0" marR="0" rtl="0" algn="ctr">
              <a:lnSpc>
                <a:spcPct val="133333"/>
              </a:lnSpc>
              <a:spcBef>
                <a:spcPts val="0"/>
              </a:spcBef>
              <a:spcAft>
                <a:spcPts val="0"/>
              </a:spcAft>
              <a:buClr>
                <a:srgbClr val="000000"/>
              </a:buClr>
              <a:buSzPts val="900"/>
              <a:buFont typeface="Arial"/>
              <a:buNone/>
            </a:pPr>
            <a:r>
              <a:rPr b="0" i="0" lang="en-US" sz="900" u="none" cap="none" strike="noStrike">
                <a:solidFill>
                  <a:srgbClr val="3C3C3B"/>
                </a:solidFill>
                <a:latin typeface="Calibri"/>
                <a:ea typeface="Calibri"/>
                <a:cs typeface="Calibri"/>
                <a:sym typeface="Calibri"/>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endParaRPr/>
          </a:p>
        </p:txBody>
      </p:sp>
      <p:cxnSp>
        <p:nvCxnSpPr>
          <p:cNvPr id="96" name="Google Shape;96;p14"/>
          <p:cNvCxnSpPr/>
          <p:nvPr/>
        </p:nvCxnSpPr>
        <p:spPr>
          <a:xfrm>
            <a:off x="557349" y="6246361"/>
            <a:ext cx="11382102" cy="0"/>
          </a:xfrm>
          <a:prstGeom prst="straightConnector1">
            <a:avLst/>
          </a:prstGeom>
          <a:noFill/>
          <a:ln cap="flat" cmpd="sng" w="19050">
            <a:solidFill>
              <a:srgbClr val="5B8CC1"/>
            </a:solidFill>
            <a:prstDash val="solid"/>
            <a:miter lim="800000"/>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9" name="Shape 169"/>
        <p:cNvGrpSpPr/>
        <p:nvPr/>
      </p:nvGrpSpPr>
      <p:grpSpPr>
        <a:xfrm>
          <a:off x="0" y="0"/>
          <a:ext cx="0" cy="0"/>
          <a:chOff x="0" y="0"/>
          <a:chExt cx="0" cy="0"/>
        </a:xfrm>
      </p:grpSpPr>
      <p:sp>
        <p:nvSpPr>
          <p:cNvPr id="170" name="Google Shape;170;p23"/>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71" name="Google Shape;171;p23"/>
          <p:cNvSpPr txBox="1"/>
          <p:nvPr/>
        </p:nvSpPr>
        <p:spPr>
          <a:xfrm>
            <a:off x="210660" y="1301249"/>
            <a:ext cx="10906831"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Poser parfois des questions qui feront appel aux trois types de réflexion (littéral, interprétatif, réactions) sans que cela ne devienne un </a:t>
            </a:r>
            <a:endParaRPr/>
          </a:p>
          <a:p>
            <a:pPr indent="0" lvl="0" marL="228600" marR="0" rtl="0" algn="l">
              <a:lnSpc>
                <a:spcPct val="115000"/>
              </a:lnSpc>
              <a:spcBef>
                <a:spcPts val="0"/>
              </a:spcBef>
              <a:spcAft>
                <a:spcPts val="0"/>
              </a:spcAft>
              <a:buNone/>
            </a:pPr>
            <a:r>
              <a:rPr b="0" i="0" lang="en-US" sz="2400" u="none" cap="none" strike="noStrike">
                <a:solidFill>
                  <a:srgbClr val="595959"/>
                </a:solidFill>
                <a:latin typeface="Arial"/>
                <a:ea typeface="Arial"/>
                <a:cs typeface="Arial"/>
                <a:sym typeface="Arial"/>
              </a:rPr>
              <a:t>   « interrogatoire » qui risque de tuer le goût de lire.</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Profiter des moments spontanés où les enfants feront des réflexions auxquelles l’enseignant n’aura pas pensé et qui sont importantes pour eux.</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Commenter et exploiter le vocabulaire ou le langage littéraire/ le sens figuré.</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72" name="Google Shape;172;p23"/>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Wallpaper, Background, Texture" id="177" name="Google Shape;177;p24"/>
          <p:cNvPicPr preferRelativeResize="0"/>
          <p:nvPr/>
        </p:nvPicPr>
        <p:blipFill rotWithShape="1">
          <a:blip r:embed="rId3">
            <a:alphaModFix/>
          </a:blip>
          <a:srcRect b="15964" l="46974" r="0" t="13508"/>
          <a:stretch/>
        </p:blipFill>
        <p:spPr>
          <a:xfrm>
            <a:off x="5727032" y="926432"/>
            <a:ext cx="6464968" cy="4836694"/>
          </a:xfrm>
          <a:prstGeom prst="roundRect">
            <a:avLst>
              <a:gd fmla="val 16667" name="adj"/>
            </a:avLst>
          </a:prstGeom>
          <a:noFill/>
          <a:ln>
            <a:noFill/>
          </a:ln>
        </p:spPr>
      </p:pic>
      <p:sp>
        <p:nvSpPr>
          <p:cNvPr id="178" name="Google Shape;178;p24"/>
          <p:cNvSpPr txBox="1"/>
          <p:nvPr/>
        </p:nvSpPr>
        <p:spPr>
          <a:xfrm>
            <a:off x="5872993" y="2147867"/>
            <a:ext cx="6177900" cy="1172598"/>
          </a:xfrm>
          <a:prstGeom prst="rect">
            <a:avLst/>
          </a:prstGeom>
          <a:noFill/>
          <a:ln>
            <a:noFill/>
          </a:ln>
        </p:spPr>
        <p:txBody>
          <a:bodyPr anchorCtr="0" anchor="t" bIns="91425" lIns="91425" spcFirstLastPara="1" rIns="91425" wrap="square" tIns="91425">
            <a:spAutoFit/>
          </a:bodyPr>
          <a:lstStyle/>
          <a:p>
            <a:pPr indent="0" lvl="0" marL="0" marR="0" rtl="0" algn="l">
              <a:lnSpc>
                <a:spcPct val="106999"/>
              </a:lnSpc>
              <a:spcBef>
                <a:spcPts val="0"/>
              </a:spcBef>
              <a:spcAft>
                <a:spcPts val="0"/>
              </a:spcAft>
              <a:buClr>
                <a:srgbClr val="000000"/>
              </a:buClr>
              <a:buSzPts val="3000"/>
              <a:buFont typeface="Arial"/>
              <a:buNone/>
            </a:pPr>
            <a:r>
              <a:rPr b="1" i="0" lang="en-US" sz="3000" u="none" cap="none" strike="noStrike">
                <a:solidFill>
                  <a:srgbClr val="2E75B5"/>
                </a:solidFill>
                <a:latin typeface="Arial"/>
                <a:ea typeface="Arial"/>
                <a:cs typeface="Arial"/>
                <a:sym typeface="Arial"/>
              </a:rPr>
              <a:t>Mots convenables </a:t>
            </a:r>
            <a:r>
              <a:rPr b="1" i="0" lang="en-US" sz="3000" u="none" cap="none" strike="noStrike">
                <a:solidFill>
                  <a:srgbClr val="595959"/>
                </a:solidFill>
                <a:latin typeface="Arial"/>
                <a:ea typeface="Arial"/>
                <a:cs typeface="Arial"/>
                <a:sym typeface="Arial"/>
              </a:rPr>
              <a:t>: des noms de villes, d’endroits, de personnes </a:t>
            </a:r>
            <a:endParaRPr b="1" i="0" sz="3600" u="none" cap="none" strike="noStrike">
              <a:solidFill>
                <a:srgbClr val="595959"/>
              </a:solidFill>
              <a:latin typeface="Arial"/>
              <a:ea typeface="Arial"/>
              <a:cs typeface="Arial"/>
              <a:sym typeface="Arial"/>
            </a:endParaRPr>
          </a:p>
        </p:txBody>
      </p:sp>
      <p:sp>
        <p:nvSpPr>
          <p:cNvPr id="179" name="Google Shape;179;p24"/>
          <p:cNvSpPr txBox="1"/>
          <p:nvPr/>
        </p:nvSpPr>
        <p:spPr>
          <a:xfrm>
            <a:off x="5872993" y="3960867"/>
            <a:ext cx="6031500" cy="1275191"/>
          </a:xfrm>
          <a:prstGeom prst="rect">
            <a:avLst/>
          </a:prstGeom>
          <a:noFill/>
          <a:ln>
            <a:noFill/>
          </a:ln>
        </p:spPr>
        <p:txBody>
          <a:bodyPr anchorCtr="0" anchor="t" bIns="91425" lIns="91425" spcFirstLastPara="1" rIns="91425" wrap="square" tIns="91425">
            <a:spAutoFit/>
          </a:bodyPr>
          <a:lstStyle/>
          <a:p>
            <a:pPr indent="0" lvl="0" marL="0" marR="0" rtl="0" algn="l">
              <a:lnSpc>
                <a:spcPct val="106999"/>
              </a:lnSpc>
              <a:spcBef>
                <a:spcPts val="800"/>
              </a:spcBef>
              <a:spcAft>
                <a:spcPts val="0"/>
              </a:spcAft>
              <a:buClr>
                <a:srgbClr val="000000"/>
              </a:buClr>
              <a:buSzPts val="3000"/>
              <a:buFont typeface="Arial"/>
              <a:buNone/>
            </a:pPr>
            <a:r>
              <a:rPr b="1" i="0" lang="en-US" sz="3000" u="none" cap="none" strike="noStrike">
                <a:solidFill>
                  <a:srgbClr val="000000"/>
                </a:solidFill>
                <a:latin typeface="Arial"/>
                <a:ea typeface="Arial"/>
                <a:cs typeface="Arial"/>
                <a:sym typeface="Arial"/>
              </a:rPr>
              <a:t> </a:t>
            </a:r>
            <a:r>
              <a:rPr b="1" i="0" lang="en-US" sz="3000" u="none" cap="none" strike="noStrike">
                <a:solidFill>
                  <a:srgbClr val="2E75B5"/>
                </a:solidFill>
                <a:latin typeface="Arial"/>
                <a:ea typeface="Arial"/>
                <a:cs typeface="Arial"/>
                <a:sym typeface="Arial"/>
              </a:rPr>
              <a:t>Informations</a:t>
            </a:r>
            <a:r>
              <a:rPr b="0" i="0" lang="en-US" sz="3000" u="none" cap="none" strike="noStrike">
                <a:solidFill>
                  <a:srgbClr val="000000"/>
                </a:solidFill>
                <a:latin typeface="Arial"/>
                <a:ea typeface="Arial"/>
                <a:cs typeface="Arial"/>
                <a:sym typeface="Arial"/>
              </a:rPr>
              <a:t> </a:t>
            </a:r>
            <a:r>
              <a:rPr b="1" i="0" lang="en-US" sz="3000" u="none" cap="none" strike="noStrike">
                <a:solidFill>
                  <a:srgbClr val="595959"/>
                </a:solidFill>
                <a:latin typeface="Arial"/>
                <a:ea typeface="Arial"/>
                <a:cs typeface="Arial"/>
                <a:sym typeface="Arial"/>
              </a:rPr>
              <a:t>que l’on apprend au fil de notre lecture</a:t>
            </a:r>
            <a:endParaRPr b="1" i="0" sz="3000" u="none" cap="none" strike="noStrike">
              <a:solidFill>
                <a:srgbClr val="595959"/>
              </a:solidFill>
              <a:latin typeface="Arial"/>
              <a:ea typeface="Arial"/>
              <a:cs typeface="Arial"/>
              <a:sym typeface="Arial"/>
            </a:endParaRPr>
          </a:p>
        </p:txBody>
      </p:sp>
      <p:sp>
        <p:nvSpPr>
          <p:cNvPr id="180" name="Google Shape;180;p24"/>
          <p:cNvSpPr txBox="1"/>
          <p:nvPr/>
        </p:nvSpPr>
        <p:spPr>
          <a:xfrm>
            <a:off x="5727032" y="1211567"/>
            <a:ext cx="6323861" cy="781209"/>
          </a:xfrm>
          <a:prstGeom prst="rect">
            <a:avLst/>
          </a:prstGeom>
          <a:noFill/>
          <a:ln>
            <a:noFill/>
          </a:ln>
        </p:spPr>
        <p:txBody>
          <a:bodyPr anchorCtr="0" anchor="t" bIns="91425" lIns="91425" spcFirstLastPara="1" rIns="91425" wrap="square" tIns="91425">
            <a:spAutoFit/>
          </a:bodyPr>
          <a:lstStyle/>
          <a:p>
            <a:pPr indent="0" lvl="0" marL="0" marR="0" rtl="0" algn="ctr">
              <a:lnSpc>
                <a:spcPct val="106999"/>
              </a:lnSpc>
              <a:spcBef>
                <a:spcPts val="800"/>
              </a:spcBef>
              <a:spcAft>
                <a:spcPts val="0"/>
              </a:spcAft>
              <a:buClr>
                <a:srgbClr val="000000"/>
              </a:buClr>
              <a:buSzPts val="3000"/>
              <a:buFont typeface="Arial"/>
              <a:buNone/>
            </a:pPr>
            <a:r>
              <a:rPr b="1" i="0" lang="en-US" sz="3000" u="none" cap="none" strike="noStrike">
                <a:solidFill>
                  <a:srgbClr val="2E75B5"/>
                </a:solidFill>
                <a:latin typeface="Arial"/>
                <a:ea typeface="Arial"/>
                <a:cs typeface="Arial"/>
                <a:sym typeface="Arial"/>
              </a:rPr>
              <a:t>Un texte informatif</a:t>
            </a:r>
            <a:endParaRPr b="0" i="0" sz="3000" u="none" cap="none" strike="noStrike">
              <a:solidFill>
                <a:srgbClr val="2E75B5"/>
              </a:solidFill>
              <a:latin typeface="Arial"/>
              <a:ea typeface="Arial"/>
              <a:cs typeface="Arial"/>
              <a:sym typeface="Arial"/>
            </a:endParaRPr>
          </a:p>
        </p:txBody>
      </p:sp>
      <p:pic>
        <p:nvPicPr>
          <p:cNvPr id="181" name="Google Shape;181;p24"/>
          <p:cNvPicPr preferRelativeResize="0"/>
          <p:nvPr/>
        </p:nvPicPr>
        <p:blipFill rotWithShape="1">
          <a:blip r:embed="rId4">
            <a:alphaModFix/>
          </a:blip>
          <a:srcRect b="0" l="0" r="0" t="0"/>
          <a:stretch/>
        </p:blipFill>
        <p:spPr>
          <a:xfrm>
            <a:off x="894825" y="0"/>
            <a:ext cx="461820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500"/>
                                        <p:tgtEl>
                                          <p:spTgt spid="177"/>
                                        </p:tgtEl>
                                      </p:cBhvr>
                                    </p:animEffect>
                                  </p:childTnLst>
                                </p:cTn>
                              </p:par>
                              <p:par>
                                <p:cTn fill="hold" nodeType="with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500"/>
                                        <p:tgtEl>
                                          <p:spTgt spid="180"/>
                                        </p:tgtEl>
                                      </p:cBhvr>
                                    </p:animEffect>
                                  </p:childTnLst>
                                </p:cTn>
                              </p:par>
                            </p:childTnLst>
                          </p:cTn>
                        </p:par>
                        <p:par>
                          <p:cTn fill="hold">
                            <p:stCondLst>
                              <p:cond delay="500"/>
                            </p:stCondLst>
                            <p:childTnLst>
                              <p:par>
                                <p:cTn fill="hold" nodeType="afterEffect" presetClass="entr" presetID="10" presetSubtype="0">
                                  <p:stCondLst>
                                    <p:cond delay="500"/>
                                  </p:stCondLst>
                                  <p:childTnLst>
                                    <p:set>
                                      <p:cBhvr>
                                        <p:cTn dur="1" fill="hold">
                                          <p:stCondLst>
                                            <p:cond delay="0"/>
                                          </p:stCondLst>
                                        </p:cTn>
                                        <p:tgtEl>
                                          <p:spTgt spid="178"/>
                                        </p:tgtEl>
                                        <p:attrNameLst>
                                          <p:attrName>style.visibility</p:attrName>
                                        </p:attrNameLst>
                                      </p:cBhvr>
                                      <p:to>
                                        <p:strVal val="visible"/>
                                      </p:to>
                                    </p:set>
                                    <p:animEffect filter="fade" transition="in">
                                      <p:cBhvr>
                                        <p:cTn dur="500"/>
                                        <p:tgtEl>
                                          <p:spTgt spid="178"/>
                                        </p:tgtEl>
                                      </p:cBhvr>
                                    </p:animEffect>
                                  </p:childTnLst>
                                </p:cTn>
                              </p:par>
                            </p:childTnLst>
                          </p:cTn>
                        </p:par>
                        <p:par>
                          <p:cTn fill="hold">
                            <p:stCondLst>
                              <p:cond delay="1000"/>
                            </p:stCondLst>
                            <p:childTnLst>
                              <p:par>
                                <p:cTn fill="hold" nodeType="afterEffect" presetClass="entr" presetID="10" presetSubtype="0">
                                  <p:stCondLst>
                                    <p:cond delay="500"/>
                                  </p:stCondLst>
                                  <p:childTnLst>
                                    <p:set>
                                      <p:cBhvr>
                                        <p:cTn dur="1" fill="hold">
                                          <p:stCondLst>
                                            <p:cond delay="0"/>
                                          </p:stCondLst>
                                        </p:cTn>
                                        <p:tgtEl>
                                          <p:spTgt spid="179"/>
                                        </p:tgtEl>
                                        <p:attrNameLst>
                                          <p:attrName>style.visibility</p:attrName>
                                        </p:attrNameLst>
                                      </p:cBhvr>
                                      <p:to>
                                        <p:strVal val="visible"/>
                                      </p:to>
                                    </p:set>
                                    <p:animEffect filter="fade" transition="in">
                                      <p:cBhvr>
                                        <p:cTn dur="500"/>
                                        <p:tgtEl>
                                          <p:spTgt spid="1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id="186" name="Google Shape;186;p25"/>
          <p:cNvPicPr preferRelativeResize="0"/>
          <p:nvPr/>
        </p:nvPicPr>
        <p:blipFill rotWithShape="1">
          <a:blip r:embed="rId3">
            <a:alphaModFix/>
          </a:blip>
          <a:srcRect b="0" l="0" r="0" t="0"/>
          <a:stretch/>
        </p:blipFill>
        <p:spPr>
          <a:xfrm>
            <a:off x="1453324" y="0"/>
            <a:ext cx="9285352" cy="6858000"/>
          </a:xfrm>
          <a:prstGeom prst="rect">
            <a:avLst/>
          </a:prstGeom>
          <a:noFill/>
          <a:ln>
            <a:noFill/>
          </a:ln>
        </p:spPr>
      </p:pic>
      <p:sp>
        <p:nvSpPr>
          <p:cNvPr id="187" name="Google Shape;187;p25"/>
          <p:cNvSpPr/>
          <p:nvPr/>
        </p:nvSpPr>
        <p:spPr>
          <a:xfrm>
            <a:off x="7863840" y="155855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8" name="Google Shape;188;p25"/>
          <p:cNvSpPr/>
          <p:nvPr/>
        </p:nvSpPr>
        <p:spPr>
          <a:xfrm>
            <a:off x="7574280" y="1805940"/>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9" name="Google Shape;189;p25"/>
          <p:cNvSpPr/>
          <p:nvPr/>
        </p:nvSpPr>
        <p:spPr>
          <a:xfrm>
            <a:off x="8595360" y="2038089"/>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0" name="Google Shape;190;p25"/>
          <p:cNvSpPr/>
          <p:nvPr/>
        </p:nvSpPr>
        <p:spPr>
          <a:xfrm>
            <a:off x="9471660" y="2038088"/>
            <a:ext cx="9144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1" name="Google Shape;191;p25"/>
          <p:cNvSpPr/>
          <p:nvPr/>
        </p:nvSpPr>
        <p:spPr>
          <a:xfrm>
            <a:off x="6850380" y="391313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2" name="Google Shape;192;p25"/>
          <p:cNvSpPr/>
          <p:nvPr/>
        </p:nvSpPr>
        <p:spPr>
          <a:xfrm>
            <a:off x="7612380" y="391313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3" name="Google Shape;193;p25"/>
          <p:cNvSpPr/>
          <p:nvPr/>
        </p:nvSpPr>
        <p:spPr>
          <a:xfrm>
            <a:off x="7749540" y="463703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75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750"/>
                                        <p:tgtEl>
                                          <p:spTgt spid="1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75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750"/>
                                        <p:tgtEl>
                                          <p:spTgt spid="1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750"/>
                                        <p:tgtEl>
                                          <p:spTgt spid="1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750"/>
                                        <p:tgtEl>
                                          <p:spTgt spid="1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750"/>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6"/>
          <p:cNvSpPr/>
          <p:nvPr/>
        </p:nvSpPr>
        <p:spPr>
          <a:xfrm>
            <a:off x="7856220" y="1494340"/>
            <a:ext cx="3954780" cy="4936939"/>
          </a:xfrm>
          <a:prstGeom prst="rect">
            <a:avLst/>
          </a:prstGeom>
          <a:solidFill>
            <a:srgbClr val="FBE4D4"/>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Devi a 13 ans.</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Elle doit marcher longtemps pour aller à l’école.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Devi vit dans un village-île en Inde.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C'est au bord de la mer du Bengale.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Elle traverse 2 rivières pour aller à l’école.</a:t>
            </a:r>
            <a:endParaRPr/>
          </a:p>
          <a:p>
            <a:pPr indent="0" lvl="0" marL="57150" marR="0" rtl="0" algn="l">
              <a:lnSpc>
                <a:spcPct val="106999"/>
              </a:lnSpc>
              <a:spcBef>
                <a:spcPts val="0"/>
              </a:spcBef>
              <a:spcAft>
                <a:spcPts val="0"/>
              </a:spcAft>
              <a:buNone/>
            </a:pPr>
            <a:r>
              <a:rPr b="1" i="0" lang="en-US" sz="2400" u="none" cap="none" strike="noStrike">
                <a:solidFill>
                  <a:srgbClr val="595959"/>
                </a:solidFill>
                <a:latin typeface="Arial"/>
                <a:ea typeface="Arial"/>
                <a:cs typeface="Arial"/>
                <a:sym typeface="Arial"/>
              </a:rPr>
              <a:t> </a:t>
            </a:r>
            <a:endParaRPr/>
          </a:p>
        </p:txBody>
      </p:sp>
      <p:sp>
        <p:nvSpPr>
          <p:cNvPr id="199" name="Google Shape;199;p26"/>
          <p:cNvSpPr/>
          <p:nvPr/>
        </p:nvSpPr>
        <p:spPr>
          <a:xfrm>
            <a:off x="4114800" y="1509580"/>
            <a:ext cx="3611880" cy="4936939"/>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Quelles langues apprennent les enfants indiens à l’école ?</a:t>
            </a:r>
            <a:endParaRPr/>
          </a:p>
        </p:txBody>
      </p:sp>
      <p:sp>
        <p:nvSpPr>
          <p:cNvPr id="200" name="Google Shape;200;p26"/>
          <p:cNvSpPr/>
          <p:nvPr/>
        </p:nvSpPr>
        <p:spPr>
          <a:xfrm>
            <a:off x="395535" y="1509580"/>
            <a:ext cx="3627120" cy="4936939"/>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Aller à l’école est très important pour les Indiens. </a:t>
            </a:r>
            <a:endParaRPr/>
          </a:p>
        </p:txBody>
      </p:sp>
      <p:sp>
        <p:nvSpPr>
          <p:cNvPr id="201" name="Google Shape;201;p26"/>
          <p:cNvSpPr/>
          <p:nvPr/>
        </p:nvSpPr>
        <p:spPr>
          <a:xfrm>
            <a:off x="395535" y="59951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sais déjà sur le sujet ?</a:t>
            </a:r>
            <a:endParaRPr b="1" i="0" sz="1400" u="none" cap="none" strike="noStrike">
              <a:solidFill>
                <a:srgbClr val="595959"/>
              </a:solidFill>
              <a:latin typeface="Arial"/>
              <a:ea typeface="Arial"/>
              <a:cs typeface="Arial"/>
              <a:sym typeface="Arial"/>
            </a:endParaRPr>
          </a:p>
        </p:txBody>
      </p:sp>
      <p:sp>
        <p:nvSpPr>
          <p:cNvPr id="202" name="Google Shape;202;p26"/>
          <p:cNvSpPr/>
          <p:nvPr/>
        </p:nvSpPr>
        <p:spPr>
          <a:xfrm>
            <a:off x="4114800" y="599519"/>
            <a:ext cx="361188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veux savoir sur le sujet ?</a:t>
            </a:r>
            <a:endParaRPr b="1" i="0" sz="1400" u="none" cap="none" strike="noStrike">
              <a:solidFill>
                <a:srgbClr val="595959"/>
              </a:solidFill>
              <a:latin typeface="Arial"/>
              <a:ea typeface="Arial"/>
              <a:cs typeface="Arial"/>
              <a:sym typeface="Arial"/>
            </a:endParaRPr>
          </a:p>
        </p:txBody>
      </p:sp>
      <p:sp>
        <p:nvSpPr>
          <p:cNvPr id="203" name="Google Shape;203;p26"/>
          <p:cNvSpPr/>
          <p:nvPr/>
        </p:nvSpPr>
        <p:spPr>
          <a:xfrm>
            <a:off x="7856220" y="599519"/>
            <a:ext cx="3954779"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appris sur le sujet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pic>
        <p:nvPicPr>
          <p:cNvPr id="208" name="Google Shape;208;p27"/>
          <p:cNvPicPr preferRelativeResize="0"/>
          <p:nvPr/>
        </p:nvPicPr>
        <p:blipFill rotWithShape="1">
          <a:blip r:embed="rId3">
            <a:alphaModFix/>
          </a:blip>
          <a:srcRect b="0" l="0" r="0" t="0"/>
          <a:stretch/>
        </p:blipFill>
        <p:spPr>
          <a:xfrm>
            <a:off x="3725241" y="0"/>
            <a:ext cx="4741518"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8"/>
          <p:cNvPicPr preferRelativeResize="0"/>
          <p:nvPr/>
        </p:nvPicPr>
        <p:blipFill rotWithShape="1">
          <a:blip r:embed="rId3">
            <a:alphaModFix/>
          </a:blip>
          <a:srcRect b="0" l="0" r="0" t="9962"/>
          <a:stretch/>
        </p:blipFill>
        <p:spPr>
          <a:xfrm>
            <a:off x="0" y="710037"/>
            <a:ext cx="6445770" cy="6051653"/>
          </a:xfrm>
          <a:prstGeom prst="rect">
            <a:avLst/>
          </a:prstGeom>
          <a:noFill/>
          <a:ln>
            <a:noFill/>
          </a:ln>
        </p:spPr>
      </p:pic>
      <p:grpSp>
        <p:nvGrpSpPr>
          <p:cNvPr id="214" name="Google Shape;214;p28"/>
          <p:cNvGrpSpPr/>
          <p:nvPr/>
        </p:nvGrpSpPr>
        <p:grpSpPr>
          <a:xfrm>
            <a:off x="5956801" y="732895"/>
            <a:ext cx="5475535" cy="3299460"/>
            <a:chOff x="5956801" y="732895"/>
            <a:chExt cx="5475535" cy="3299460"/>
          </a:xfrm>
        </p:grpSpPr>
        <p:pic>
          <p:nvPicPr>
            <p:cNvPr id="215" name="Google Shape;215;p28"/>
            <p:cNvPicPr preferRelativeResize="0"/>
            <p:nvPr/>
          </p:nvPicPr>
          <p:blipFill rotWithShape="1">
            <a:blip r:embed="rId4">
              <a:alphaModFix/>
            </a:blip>
            <a:srcRect b="39069" l="0" r="0" t="0"/>
            <a:stretch/>
          </p:blipFill>
          <p:spPr>
            <a:xfrm>
              <a:off x="5956801" y="732895"/>
              <a:ext cx="5475535" cy="3299460"/>
            </a:xfrm>
            <a:prstGeom prst="rect">
              <a:avLst/>
            </a:prstGeom>
            <a:noFill/>
            <a:ln>
              <a:noFill/>
            </a:ln>
          </p:spPr>
        </p:pic>
        <p:sp>
          <p:nvSpPr>
            <p:cNvPr id="216" name="Google Shape;216;p28"/>
            <p:cNvSpPr/>
            <p:nvPr/>
          </p:nvSpPr>
          <p:spPr>
            <a:xfrm>
              <a:off x="7926954" y="3586939"/>
              <a:ext cx="3301896" cy="41598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tree, outdoor&#10;&#10;Description automatically generated" id="217" name="Google Shape;217;p28"/>
          <p:cNvPicPr preferRelativeResize="0"/>
          <p:nvPr/>
        </p:nvPicPr>
        <p:blipFill rotWithShape="1">
          <a:blip r:embed="rId5">
            <a:alphaModFix/>
          </a:blip>
          <a:srcRect b="0" l="0" r="0" t="38689"/>
          <a:stretch/>
        </p:blipFill>
        <p:spPr>
          <a:xfrm>
            <a:off x="7631440" y="4002924"/>
            <a:ext cx="2615226" cy="24051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5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29"/>
          <p:cNvPicPr preferRelativeResize="0"/>
          <p:nvPr/>
        </p:nvPicPr>
        <p:blipFill rotWithShape="1">
          <a:blip r:embed="rId3">
            <a:alphaModFix/>
          </a:blip>
          <a:srcRect b="0" l="0" r="0" t="0"/>
          <a:stretch/>
        </p:blipFill>
        <p:spPr>
          <a:xfrm>
            <a:off x="6684506" y="1995036"/>
            <a:ext cx="2349586" cy="3429000"/>
          </a:xfrm>
          <a:prstGeom prst="rect">
            <a:avLst/>
          </a:prstGeom>
          <a:noFill/>
          <a:ln>
            <a:noFill/>
          </a:ln>
        </p:spPr>
      </p:pic>
      <p:grpSp>
        <p:nvGrpSpPr>
          <p:cNvPr id="223" name="Google Shape;223;p29"/>
          <p:cNvGrpSpPr/>
          <p:nvPr/>
        </p:nvGrpSpPr>
        <p:grpSpPr>
          <a:xfrm>
            <a:off x="9506598" y="2473568"/>
            <a:ext cx="1712131" cy="3058893"/>
            <a:chOff x="8852962" y="420526"/>
            <a:chExt cx="2909028" cy="5197267"/>
          </a:xfrm>
        </p:grpSpPr>
        <p:sp>
          <p:nvSpPr>
            <p:cNvPr id="224" name="Google Shape;224;p29"/>
            <p:cNvSpPr txBox="1"/>
            <p:nvPr/>
          </p:nvSpPr>
          <p:spPr>
            <a:xfrm>
              <a:off x="9321827" y="4346464"/>
              <a:ext cx="1971300" cy="1271329"/>
            </a:xfrm>
            <a:prstGeom prst="rect">
              <a:avLst/>
            </a:prstGeom>
            <a:noFill/>
            <a:ln>
              <a:noFill/>
            </a:ln>
          </p:spPr>
          <p:txBody>
            <a:bodyPr anchorCtr="0" anchor="t" bIns="91425" lIns="91425" spcFirstLastPara="1" rIns="91425" wrap="square" tIns="91425">
              <a:spAutoFit/>
            </a:bodyPr>
            <a:lstStyle/>
            <a:p>
              <a:pPr indent="0" lvl="0" marL="0" marR="0" rtl="0" algn="ctr">
                <a:lnSpc>
                  <a:spcPct val="106999"/>
                </a:lnSpc>
                <a:spcBef>
                  <a:spcPts val="0"/>
                </a:spcBef>
                <a:spcAft>
                  <a:spcPts val="800"/>
                </a:spcAft>
                <a:buClr>
                  <a:srgbClr val="000000"/>
                </a:buClr>
                <a:buSzPts val="4800"/>
                <a:buFont typeface="Arial"/>
                <a:buNone/>
              </a:pPr>
              <a:r>
                <a:rPr b="1" i="0" lang="en-US" sz="2800" u="none" cap="none" strike="noStrike">
                  <a:solidFill>
                    <a:srgbClr val="2E75B5"/>
                  </a:solidFill>
                  <a:latin typeface="Arial"/>
                  <a:ea typeface="Arial"/>
                  <a:cs typeface="Arial"/>
                  <a:sym typeface="Arial"/>
                </a:rPr>
                <a:t>20 kg</a:t>
              </a:r>
              <a:endParaRPr b="1" i="0" sz="2800" u="none" cap="none" strike="noStrike">
                <a:solidFill>
                  <a:srgbClr val="2E75B5"/>
                </a:solidFill>
                <a:latin typeface="Arial"/>
                <a:ea typeface="Arial"/>
                <a:cs typeface="Arial"/>
                <a:sym typeface="Arial"/>
              </a:endParaRPr>
            </a:p>
          </p:txBody>
        </p:sp>
        <p:pic>
          <p:nvPicPr>
            <p:cNvPr id="225" name="Google Shape;225;p29"/>
            <p:cNvPicPr preferRelativeResize="0"/>
            <p:nvPr/>
          </p:nvPicPr>
          <p:blipFill rotWithShape="1">
            <a:blip r:embed="rId4">
              <a:alphaModFix/>
            </a:blip>
            <a:srcRect b="0" l="0" r="0" t="0"/>
            <a:stretch/>
          </p:blipFill>
          <p:spPr>
            <a:xfrm>
              <a:off x="8852962" y="420526"/>
              <a:ext cx="2909028" cy="3925938"/>
            </a:xfrm>
            <a:prstGeom prst="rect">
              <a:avLst/>
            </a:prstGeom>
            <a:noFill/>
            <a:ln>
              <a:noFill/>
            </a:ln>
          </p:spPr>
        </p:pic>
      </p:grpSp>
      <p:pic>
        <p:nvPicPr>
          <p:cNvPr descr="A picture containing tree, outdoor&#10;&#10;Description automatically generated" id="226" name="Google Shape;226;p29"/>
          <p:cNvPicPr preferRelativeResize="0"/>
          <p:nvPr/>
        </p:nvPicPr>
        <p:blipFill rotWithShape="1">
          <a:blip r:embed="rId5">
            <a:alphaModFix/>
          </a:blip>
          <a:srcRect b="0" l="0" r="0" t="38689"/>
          <a:stretch/>
        </p:blipFill>
        <p:spPr>
          <a:xfrm>
            <a:off x="2109866" y="4927565"/>
            <a:ext cx="1939470" cy="1783677"/>
          </a:xfrm>
          <a:prstGeom prst="rect">
            <a:avLst/>
          </a:prstGeom>
          <a:noFill/>
          <a:ln>
            <a:noFill/>
          </a:ln>
        </p:spPr>
      </p:pic>
      <p:pic>
        <p:nvPicPr>
          <p:cNvPr id="227" name="Google Shape;227;p29"/>
          <p:cNvPicPr preferRelativeResize="0"/>
          <p:nvPr/>
        </p:nvPicPr>
        <p:blipFill rotWithShape="1">
          <a:blip r:embed="rId6">
            <a:alphaModFix/>
          </a:blip>
          <a:srcRect b="0" l="0" r="0" t="0"/>
          <a:stretch/>
        </p:blipFill>
        <p:spPr>
          <a:xfrm>
            <a:off x="691760" y="515925"/>
            <a:ext cx="4612702" cy="4421426"/>
          </a:xfrm>
          <a:prstGeom prst="rect">
            <a:avLst/>
          </a:prstGeom>
          <a:noFill/>
          <a:ln>
            <a:noFill/>
          </a:ln>
        </p:spPr>
      </p:pic>
      <p:pic>
        <p:nvPicPr>
          <p:cNvPr id="228" name="Google Shape;228;p29"/>
          <p:cNvPicPr preferRelativeResize="0"/>
          <p:nvPr/>
        </p:nvPicPr>
        <p:blipFill rotWithShape="1">
          <a:blip r:embed="rId7">
            <a:alphaModFix/>
          </a:blip>
          <a:srcRect b="0" l="0" r="0" t="0"/>
          <a:stretch/>
        </p:blipFill>
        <p:spPr>
          <a:xfrm>
            <a:off x="5720536" y="563223"/>
            <a:ext cx="4642128" cy="121386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gtEl>
                                        <p:attrNameLst>
                                          <p:attrName>style.visibility</p:attrName>
                                        </p:attrNameLst>
                                      </p:cBhvr>
                                      <p:to>
                                        <p:strVal val="visible"/>
                                      </p:to>
                                    </p:set>
                                    <p:animEffect filter="fade" transition="in">
                                      <p:cBhvr>
                                        <p:cTn dur="500"/>
                                        <p:tgtEl>
                                          <p:spTgt spid="2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0"/>
          <p:cNvSpPr/>
          <p:nvPr/>
        </p:nvSpPr>
        <p:spPr>
          <a:xfrm>
            <a:off x="7856220" y="1494340"/>
            <a:ext cx="4198620" cy="5226500"/>
          </a:xfrm>
          <a:prstGeom prst="rect">
            <a:avLst/>
          </a:prstGeom>
          <a:solidFill>
            <a:srgbClr val="FBE4D4"/>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Devi a 13 ans.</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Elle doit marcher longtemps pour aller à l’école.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Devi vit dans un village-île en Inde.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C'est au bord de la mer du Bengale.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Elle traverse 2 rivières pour aller à l’école.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Elle récupère  l’eau, la filtre à l’aide d'une serviette, puis elle  la transporte avec des pots sur sa tête jusqu’à la maison !</a:t>
            </a:r>
            <a:endParaRPr/>
          </a:p>
          <a:p>
            <a:pPr indent="0" lvl="0" marL="57150" marR="0" rtl="0" algn="l">
              <a:lnSpc>
                <a:spcPct val="106999"/>
              </a:lnSpc>
              <a:spcBef>
                <a:spcPts val="0"/>
              </a:spcBef>
              <a:spcAft>
                <a:spcPts val="0"/>
              </a:spcAft>
              <a:buNone/>
            </a:pPr>
            <a:r>
              <a:rPr b="1" i="0" lang="en-US" sz="2800" u="none" cap="none" strike="noStrike">
                <a:solidFill>
                  <a:srgbClr val="595959"/>
                </a:solidFill>
                <a:latin typeface="Arial"/>
                <a:ea typeface="Arial"/>
                <a:cs typeface="Arial"/>
                <a:sym typeface="Arial"/>
              </a:rPr>
              <a:t> </a:t>
            </a:r>
            <a:endParaRPr/>
          </a:p>
        </p:txBody>
      </p:sp>
      <p:sp>
        <p:nvSpPr>
          <p:cNvPr id="234" name="Google Shape;234;p30"/>
          <p:cNvSpPr/>
          <p:nvPr/>
        </p:nvSpPr>
        <p:spPr>
          <a:xfrm>
            <a:off x="4114800" y="1509580"/>
            <a:ext cx="3611880" cy="5226500"/>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Quelles langues apprennent les enfants indiens à l’école ?</a:t>
            </a:r>
            <a:endParaRPr/>
          </a:p>
        </p:txBody>
      </p:sp>
      <p:sp>
        <p:nvSpPr>
          <p:cNvPr id="235" name="Google Shape;235;p30"/>
          <p:cNvSpPr/>
          <p:nvPr/>
        </p:nvSpPr>
        <p:spPr>
          <a:xfrm>
            <a:off x="395535" y="1509580"/>
            <a:ext cx="3627120" cy="5226500"/>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Aller à l’école est très important pour les Indiens. </a:t>
            </a:r>
            <a:endParaRPr/>
          </a:p>
        </p:txBody>
      </p:sp>
      <p:sp>
        <p:nvSpPr>
          <p:cNvPr id="236" name="Google Shape;236;p30"/>
          <p:cNvSpPr/>
          <p:nvPr/>
        </p:nvSpPr>
        <p:spPr>
          <a:xfrm>
            <a:off x="395535" y="59951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sais déjà sur le sujet ?</a:t>
            </a:r>
            <a:endParaRPr b="1" i="0" sz="1400" u="none" cap="none" strike="noStrike">
              <a:solidFill>
                <a:srgbClr val="595959"/>
              </a:solidFill>
              <a:latin typeface="Arial"/>
              <a:ea typeface="Arial"/>
              <a:cs typeface="Arial"/>
              <a:sym typeface="Arial"/>
            </a:endParaRPr>
          </a:p>
        </p:txBody>
      </p:sp>
      <p:sp>
        <p:nvSpPr>
          <p:cNvPr id="237" name="Google Shape;237;p30"/>
          <p:cNvSpPr/>
          <p:nvPr/>
        </p:nvSpPr>
        <p:spPr>
          <a:xfrm>
            <a:off x="4099560" y="599519"/>
            <a:ext cx="362712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veux savoir sur le sujet ?</a:t>
            </a:r>
            <a:endParaRPr b="1" i="0" sz="1400" u="none" cap="none" strike="noStrike">
              <a:solidFill>
                <a:srgbClr val="595959"/>
              </a:solidFill>
              <a:latin typeface="Arial"/>
              <a:ea typeface="Arial"/>
              <a:cs typeface="Arial"/>
              <a:sym typeface="Arial"/>
            </a:endParaRPr>
          </a:p>
        </p:txBody>
      </p:sp>
      <p:sp>
        <p:nvSpPr>
          <p:cNvPr id="238" name="Google Shape;238;p30"/>
          <p:cNvSpPr/>
          <p:nvPr/>
        </p:nvSpPr>
        <p:spPr>
          <a:xfrm>
            <a:off x="7864544" y="584279"/>
            <a:ext cx="4189782"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appris sur le sujet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0" st="0"/>
                                            </p:txEl>
                                          </p:spTgt>
                                        </p:tgtEl>
                                        <p:attrNameLst>
                                          <p:attrName>style.visibility</p:attrName>
                                        </p:attrNameLst>
                                      </p:cBhvr>
                                      <p:to>
                                        <p:strVal val="visible"/>
                                      </p:to>
                                    </p:set>
                                    <p:animEffect filter="fade" transition="in">
                                      <p:cBhvr>
                                        <p:cTn dur="1000"/>
                                        <p:tgtEl>
                                          <p:spTgt spid="2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1" st="1"/>
                                            </p:txEl>
                                          </p:spTgt>
                                        </p:tgtEl>
                                        <p:attrNameLst>
                                          <p:attrName>style.visibility</p:attrName>
                                        </p:attrNameLst>
                                      </p:cBhvr>
                                      <p:to>
                                        <p:strVal val="visible"/>
                                      </p:to>
                                    </p:set>
                                    <p:animEffect filter="fade" transition="in">
                                      <p:cBhvr>
                                        <p:cTn dur="1000"/>
                                        <p:tgtEl>
                                          <p:spTgt spid="23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2" st="2"/>
                                            </p:txEl>
                                          </p:spTgt>
                                        </p:tgtEl>
                                        <p:attrNameLst>
                                          <p:attrName>style.visibility</p:attrName>
                                        </p:attrNameLst>
                                      </p:cBhvr>
                                      <p:to>
                                        <p:strVal val="visible"/>
                                      </p:to>
                                    </p:set>
                                    <p:animEffect filter="fade" transition="in">
                                      <p:cBhvr>
                                        <p:cTn dur="1000"/>
                                        <p:tgtEl>
                                          <p:spTgt spid="23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3" st="3"/>
                                            </p:txEl>
                                          </p:spTgt>
                                        </p:tgtEl>
                                        <p:attrNameLst>
                                          <p:attrName>style.visibility</p:attrName>
                                        </p:attrNameLst>
                                      </p:cBhvr>
                                      <p:to>
                                        <p:strVal val="visible"/>
                                      </p:to>
                                    </p:set>
                                    <p:animEffect filter="fade" transition="in">
                                      <p:cBhvr>
                                        <p:cTn dur="1000"/>
                                        <p:tgtEl>
                                          <p:spTgt spid="23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4" st="4"/>
                                            </p:txEl>
                                          </p:spTgt>
                                        </p:tgtEl>
                                        <p:attrNameLst>
                                          <p:attrName>style.visibility</p:attrName>
                                        </p:attrNameLst>
                                      </p:cBhvr>
                                      <p:to>
                                        <p:strVal val="visible"/>
                                      </p:to>
                                    </p:set>
                                    <p:animEffect filter="fade" transition="in">
                                      <p:cBhvr>
                                        <p:cTn dur="1000"/>
                                        <p:tgtEl>
                                          <p:spTgt spid="23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5" st="5"/>
                                            </p:txEl>
                                          </p:spTgt>
                                        </p:tgtEl>
                                        <p:attrNameLst>
                                          <p:attrName>style.visibility</p:attrName>
                                        </p:attrNameLst>
                                      </p:cBhvr>
                                      <p:to>
                                        <p:strVal val="visible"/>
                                      </p:to>
                                    </p:set>
                                    <p:animEffect filter="fade" transition="in">
                                      <p:cBhvr>
                                        <p:cTn dur="1000"/>
                                        <p:tgtEl>
                                          <p:spTgt spid="23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6" st="6"/>
                                            </p:txEl>
                                          </p:spTgt>
                                        </p:tgtEl>
                                        <p:attrNameLst>
                                          <p:attrName>style.visibility</p:attrName>
                                        </p:attrNameLst>
                                      </p:cBhvr>
                                      <p:to>
                                        <p:strVal val="visible"/>
                                      </p:to>
                                    </p:set>
                                    <p:animEffect filter="fade" transition="in">
                                      <p:cBhvr>
                                        <p:cTn dur="1000"/>
                                        <p:tgtEl>
                                          <p:spTgt spid="233">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31"/>
          <p:cNvPicPr preferRelativeResize="0"/>
          <p:nvPr/>
        </p:nvPicPr>
        <p:blipFill rotWithShape="1">
          <a:blip r:embed="rId3">
            <a:alphaModFix/>
          </a:blip>
          <a:srcRect b="0" l="0" r="0" t="0"/>
          <a:stretch/>
        </p:blipFill>
        <p:spPr>
          <a:xfrm>
            <a:off x="2254691" y="2175379"/>
            <a:ext cx="8105775" cy="4143375"/>
          </a:xfrm>
          <a:prstGeom prst="rect">
            <a:avLst/>
          </a:prstGeom>
          <a:noFill/>
          <a:ln>
            <a:noFill/>
          </a:ln>
        </p:spPr>
      </p:pic>
      <p:grpSp>
        <p:nvGrpSpPr>
          <p:cNvPr id="244" name="Google Shape;244;p31"/>
          <p:cNvGrpSpPr/>
          <p:nvPr/>
        </p:nvGrpSpPr>
        <p:grpSpPr>
          <a:xfrm>
            <a:off x="1864609" y="608012"/>
            <a:ext cx="8833172" cy="5882746"/>
            <a:chOff x="1131443" y="0"/>
            <a:chExt cx="10297554" cy="6858000"/>
          </a:xfrm>
        </p:grpSpPr>
        <p:pic>
          <p:nvPicPr>
            <p:cNvPr id="245" name="Google Shape;245;p31"/>
            <p:cNvPicPr preferRelativeResize="0"/>
            <p:nvPr/>
          </p:nvPicPr>
          <p:blipFill rotWithShape="1">
            <a:blip r:embed="rId4">
              <a:alphaModFix/>
            </a:blip>
            <a:srcRect b="0" l="0" r="0" t="0"/>
            <a:stretch/>
          </p:blipFill>
          <p:spPr>
            <a:xfrm>
              <a:off x="1131443" y="0"/>
              <a:ext cx="5118019" cy="6858000"/>
            </a:xfrm>
            <a:prstGeom prst="rect">
              <a:avLst/>
            </a:prstGeom>
            <a:noFill/>
            <a:ln>
              <a:noFill/>
            </a:ln>
          </p:spPr>
        </p:pic>
        <p:pic>
          <p:nvPicPr>
            <p:cNvPr id="246" name="Google Shape;246;p31"/>
            <p:cNvPicPr preferRelativeResize="0"/>
            <p:nvPr/>
          </p:nvPicPr>
          <p:blipFill rotWithShape="1">
            <a:blip r:embed="rId5">
              <a:alphaModFix/>
            </a:blip>
            <a:srcRect b="0" l="0" r="0" t="0"/>
            <a:stretch/>
          </p:blipFill>
          <p:spPr>
            <a:xfrm>
              <a:off x="6310978" y="0"/>
              <a:ext cx="5118019" cy="6858000"/>
            </a:xfrm>
            <a:prstGeom prst="rect">
              <a:avLst/>
            </a:prstGeom>
            <a:noFill/>
            <a:ln>
              <a:noFill/>
            </a:ln>
          </p:spPr>
        </p:pic>
      </p:grpSp>
      <p:sp>
        <p:nvSpPr>
          <p:cNvPr id="247" name="Google Shape;247;p31"/>
          <p:cNvSpPr txBox="1"/>
          <p:nvPr/>
        </p:nvSpPr>
        <p:spPr>
          <a:xfrm>
            <a:off x="5437619" y="1032561"/>
            <a:ext cx="1316762"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rgbClr val="595959"/>
                </a:solidFill>
                <a:latin typeface="Calibri"/>
                <a:ea typeface="Calibri"/>
                <a:cs typeface="Calibri"/>
                <a:sym typeface="Calibri"/>
              </a:rPr>
              <a:t>haies</a:t>
            </a:r>
            <a:endParaRPr b="1" sz="3200">
              <a:solidFill>
                <a:srgbClr val="595959"/>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gtEl>
                                        <p:attrNameLst>
                                          <p:attrName>style.visibility</p:attrName>
                                        </p:attrNameLst>
                                      </p:cBhvr>
                                      <p:to>
                                        <p:strVal val="visible"/>
                                      </p:to>
                                    </p:set>
                                    <p:animEffect filter="fade" transition="in">
                                      <p:cBhvr>
                                        <p:cTn dur="500"/>
                                        <p:tgtEl>
                                          <p:spTgt spid="2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52" name="Shape 252"/>
        <p:cNvGrpSpPr/>
        <p:nvPr/>
      </p:nvGrpSpPr>
      <p:grpSpPr>
        <a:xfrm>
          <a:off x="0" y="0"/>
          <a:ext cx="0" cy="0"/>
          <a:chOff x="0" y="0"/>
          <a:chExt cx="0" cy="0"/>
        </a:xfrm>
      </p:grpSpPr>
      <p:sp>
        <p:nvSpPr>
          <p:cNvPr id="253" name="Google Shape;253;p32"/>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Après la lecture  </a:t>
            </a:r>
            <a:endParaRPr/>
          </a:p>
        </p:txBody>
      </p:sp>
      <p:pic>
        <p:nvPicPr>
          <p:cNvPr descr="A picture containing text, vector graphics&#10;&#10;Description automatically generated" id="254" name="Google Shape;254;p32"/>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255" name="Google Shape;255;p32"/>
          <p:cNvSpPr txBox="1"/>
          <p:nvPr/>
        </p:nvSpPr>
        <p:spPr>
          <a:xfrm>
            <a:off x="518160" y="1430908"/>
            <a:ext cx="11155680" cy="4662815"/>
          </a:xfrm>
          <a:prstGeom prst="rect">
            <a:avLst/>
          </a:prstGeom>
          <a:noFill/>
          <a:ln>
            <a:noFill/>
          </a:ln>
        </p:spPr>
        <p:txBody>
          <a:bodyPr anchorCtr="0" anchor="t" bIns="45700" lIns="91425" spcFirstLastPara="1" rIns="91425" wrap="square" tIns="45700">
            <a:spAutoFit/>
          </a:bodyPr>
          <a:lstStyle/>
          <a:p>
            <a:pPr indent="0" lvl="0" marL="38100" marR="0" rtl="0" algn="l">
              <a:lnSpc>
                <a:spcPct val="90000"/>
              </a:lnSpc>
              <a:spcBef>
                <a:spcPts val="0"/>
              </a:spcBef>
              <a:spcAft>
                <a:spcPts val="0"/>
              </a:spcAft>
              <a:buClr>
                <a:srgbClr val="000000"/>
              </a:buClr>
              <a:buSzPts val="2400"/>
              <a:buFont typeface="Arial"/>
              <a:buNone/>
            </a:pPr>
            <a:r>
              <a:rPr b="1" i="0" lang="en-US" sz="2400" u="none" cap="none" strike="noStrike">
                <a:solidFill>
                  <a:srgbClr val="3A729A"/>
                </a:solidFill>
                <a:latin typeface="Arial"/>
                <a:ea typeface="Arial"/>
                <a:cs typeface="Arial"/>
                <a:sym typeface="Arial"/>
              </a:rPr>
              <a:t>Discussion, objectivation et prolongement</a:t>
            </a:r>
            <a:endParaRPr/>
          </a:p>
          <a:p>
            <a:pPr indent="-133350" lvl="0" marL="285750" marR="0" rtl="0" algn="l">
              <a:lnSpc>
                <a:spcPct val="90000"/>
              </a:lnSpc>
              <a:spcBef>
                <a:spcPts val="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342900" lvl="0" marL="514350" marR="0" rtl="0" algn="l">
              <a:lnSpc>
                <a:spcPct val="140000"/>
              </a:lnSpc>
              <a:spcBef>
                <a:spcPts val="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Courte discussion portant sur le sens du texte : ex : le thème, les personnages, faire des liens, critiquer, etc.</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Faire un retour sur certains passages pour justifier.</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Noter le vocabulaire et/ou le langage que l’on veut inscrire dans nos banques de vocabulaire. </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Parfois nous pourrions inviter les apprenants à réagir au texte à l’écrit ou par un dessin.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grpSp>
        <p:nvGrpSpPr>
          <p:cNvPr id="102" name="Google Shape;102;p15"/>
          <p:cNvGrpSpPr/>
          <p:nvPr/>
        </p:nvGrpSpPr>
        <p:grpSpPr>
          <a:xfrm>
            <a:off x="4268212" y="837955"/>
            <a:ext cx="3654826" cy="2929444"/>
            <a:chOff x="3718431" y="332123"/>
            <a:chExt cx="5010241" cy="4015847"/>
          </a:xfrm>
        </p:grpSpPr>
        <p:pic>
          <p:nvPicPr>
            <p:cNvPr id="103" name="Google Shape;103;p15"/>
            <p:cNvPicPr preferRelativeResize="0"/>
            <p:nvPr/>
          </p:nvPicPr>
          <p:blipFill rotWithShape="1">
            <a:blip r:embed="rId3">
              <a:alphaModFix/>
            </a:blip>
            <a:srcRect b="0" l="0" r="0" t="0"/>
            <a:stretch/>
          </p:blipFill>
          <p:spPr>
            <a:xfrm>
              <a:off x="3718431" y="332123"/>
              <a:ext cx="5010241" cy="4015847"/>
            </a:xfrm>
            <a:prstGeom prst="rect">
              <a:avLst/>
            </a:prstGeom>
            <a:noFill/>
            <a:ln>
              <a:noFill/>
            </a:ln>
          </p:spPr>
        </p:pic>
        <p:sp>
          <p:nvSpPr>
            <p:cNvPr id="104" name="Google Shape;104;p15"/>
            <p:cNvSpPr/>
            <p:nvPr/>
          </p:nvSpPr>
          <p:spPr>
            <a:xfrm>
              <a:off x="5012173" y="1237812"/>
              <a:ext cx="1963262" cy="1407016"/>
            </a:xfrm>
            <a:custGeom>
              <a:rect b="b" l="l" r="r" t="t"/>
              <a:pathLst>
                <a:path extrusionOk="0" h="1797386" w="2507960">
                  <a:moveTo>
                    <a:pt x="2507961" y="1571033"/>
                  </a:moveTo>
                  <a:lnTo>
                    <a:pt x="2158529" y="1426327"/>
                  </a:lnTo>
                  <a:cubicBezTo>
                    <a:pt x="2255098" y="1314307"/>
                    <a:pt x="2317942" y="1181933"/>
                    <a:pt x="2335176" y="1035593"/>
                  </a:cubicBezTo>
                  <a:cubicBezTo>
                    <a:pt x="2392820" y="545170"/>
                    <a:pt x="1917848" y="86244"/>
                    <a:pt x="1274252" y="10623"/>
                  </a:cubicBezTo>
                  <a:cubicBezTo>
                    <a:pt x="630655" y="-64998"/>
                    <a:pt x="62383" y="271211"/>
                    <a:pt x="4738" y="761783"/>
                  </a:cubicBezTo>
                  <a:cubicBezTo>
                    <a:pt x="-52906" y="1252354"/>
                    <a:pt x="422066" y="1711132"/>
                    <a:pt x="1065663" y="1786753"/>
                  </a:cubicBezTo>
                  <a:cubicBezTo>
                    <a:pt x="1440648" y="1830878"/>
                    <a:pt x="1789783" y="1734903"/>
                    <a:pt x="2027640" y="1550233"/>
                  </a:cubicBezTo>
                  <a:lnTo>
                    <a:pt x="2507961" y="1571033"/>
                  </a:lnTo>
                  <a:close/>
                </a:path>
              </a:pathLst>
            </a:custGeom>
            <a:solidFill>
              <a:srgbClr val="F0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5" name="Google Shape;105;p15"/>
            <p:cNvPicPr preferRelativeResize="0"/>
            <p:nvPr/>
          </p:nvPicPr>
          <p:blipFill rotWithShape="1">
            <a:blip r:embed="rId4">
              <a:alphaModFix/>
            </a:blip>
            <a:srcRect b="25543" l="8457" r="36344" t="19620"/>
            <a:stretch/>
          </p:blipFill>
          <p:spPr>
            <a:xfrm>
              <a:off x="5352469" y="1493010"/>
              <a:ext cx="1125373" cy="919546"/>
            </a:xfrm>
            <a:prstGeom prst="ellipse">
              <a:avLst/>
            </a:prstGeom>
            <a:noFill/>
            <a:ln>
              <a:noFill/>
            </a:ln>
          </p:spPr>
        </p:pic>
      </p:grpSp>
      <p:sp>
        <p:nvSpPr>
          <p:cNvPr id="106" name="Google Shape;106;p15"/>
          <p:cNvSpPr/>
          <p:nvPr/>
        </p:nvSpPr>
        <p:spPr>
          <a:xfrm>
            <a:off x="1024501" y="4007796"/>
            <a:ext cx="10142998" cy="1749339"/>
          </a:xfrm>
          <a:prstGeom prst="rect">
            <a:avLst/>
          </a:prstGeom>
          <a:solidFill>
            <a:srgbClr val="578CC3"/>
          </a:solidFill>
          <a:ln cap="flat" cmpd="sng" w="9525">
            <a:solidFill>
              <a:srgbClr val="BBD6EE"/>
            </a:solidFill>
            <a:prstDash val="solid"/>
            <a:miter lim="800000"/>
            <a:headEnd len="sm" w="sm" type="none"/>
            <a:tailEnd len="sm" w="sm" type="none"/>
          </a:ln>
          <a:effectLst>
            <a:outerShdw blurRad="63500" rotWithShape="0" algn="ctr" dir="2700000" dist="38099">
              <a:srgbClr val="000000">
                <a:alpha val="74901"/>
              </a:srgbClr>
            </a:outerShdw>
          </a:effectLst>
        </p:spPr>
        <p:txBody>
          <a:bodyPr anchorCtr="0" anchor="ctr" bIns="36000" lIns="72000" spcFirstLastPara="1" rIns="72000" wrap="square" tIns="36000">
            <a:noAutofit/>
          </a:bodyPr>
          <a:lstStyle/>
          <a:p>
            <a:pPr indent="0" lvl="0" marL="0" marR="0" rtl="1" algn="ctr">
              <a:lnSpc>
                <a:spcPct val="100000"/>
              </a:lnSpc>
              <a:spcBef>
                <a:spcPts val="0"/>
              </a:spcBef>
              <a:spcAft>
                <a:spcPts val="0"/>
              </a:spcAft>
              <a:buClr>
                <a:srgbClr val="FFFFFF"/>
              </a:buClr>
              <a:buSzPts val="5400"/>
              <a:buFont typeface="Arial"/>
              <a:buNone/>
            </a:pPr>
            <a:r>
              <a:rPr b="1" i="0" lang="en-US" sz="5400" u="none" cap="none" strike="noStrike">
                <a:solidFill>
                  <a:srgbClr val="FFFFFF"/>
                </a:solidFill>
                <a:latin typeface="Arial"/>
                <a:ea typeface="Arial"/>
                <a:cs typeface="Arial"/>
                <a:sym typeface="Arial"/>
              </a:rPr>
              <a:t>La lecture à voix haute par l’enseignant(e) </a:t>
            </a:r>
            <a:endParaRPr b="0" i="0" sz="5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3"/>
          <p:cNvSpPr txBox="1"/>
          <p:nvPr>
            <p:ph type="title"/>
          </p:nvPr>
        </p:nvSpPr>
        <p:spPr>
          <a:xfrm>
            <a:off x="789771" y="2114823"/>
            <a:ext cx="6184235" cy="497700"/>
          </a:xfrm>
          <a:prstGeom prst="rect">
            <a:avLst/>
          </a:prstGeom>
          <a:noFill/>
          <a:ln>
            <a:noFill/>
          </a:ln>
        </p:spPr>
        <p:txBody>
          <a:bodyPr anchorCtr="0" anchor="ctr" bIns="45700" lIns="91425" spcFirstLastPara="1" rIns="91425" wrap="square" tIns="45700">
            <a:noAutofit/>
          </a:bodyPr>
          <a:lstStyle/>
          <a:p>
            <a:pPr indent="0" lvl="0" marL="38100" rtl="0" algn="ctr">
              <a:lnSpc>
                <a:spcPct val="90000"/>
              </a:lnSpc>
              <a:spcBef>
                <a:spcPts val="0"/>
              </a:spcBef>
              <a:spcAft>
                <a:spcPts val="0"/>
              </a:spcAft>
              <a:buClr>
                <a:srgbClr val="000000"/>
              </a:buClr>
              <a:buSzPts val="2400"/>
              <a:buFont typeface="Calibri"/>
              <a:buNone/>
            </a:pPr>
            <a:r>
              <a:rPr b="1" lang="en-US" sz="3600">
                <a:solidFill>
                  <a:srgbClr val="3A729A"/>
                </a:solidFill>
              </a:rPr>
              <a:t>La leçon de vie de Devi </a:t>
            </a:r>
            <a:endParaRPr b="1" sz="3600">
              <a:solidFill>
                <a:srgbClr val="3A729A"/>
              </a:solidFill>
            </a:endParaRPr>
          </a:p>
        </p:txBody>
      </p:sp>
      <p:sp>
        <p:nvSpPr>
          <p:cNvPr id="261" name="Google Shape;261;p33"/>
          <p:cNvSpPr txBox="1"/>
          <p:nvPr/>
        </p:nvSpPr>
        <p:spPr>
          <a:xfrm>
            <a:off x="789771" y="3012583"/>
            <a:ext cx="6184235" cy="2400627"/>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595959"/>
                </a:solidFill>
                <a:latin typeface="Arial"/>
                <a:ea typeface="Arial"/>
                <a:cs typeface="Arial"/>
                <a:sym typeface="Arial"/>
              </a:rPr>
              <a:t>En travaillant dur rien n’est impossible, qu’on soit une fille ou un garçon. C’est à chacun de tracer son chemin.</a:t>
            </a:r>
            <a:r>
              <a:rPr b="0" i="0" lang="en-US" sz="3000" u="none" cap="none" strike="noStrike">
                <a:solidFill>
                  <a:srgbClr val="595959"/>
                </a:solidFill>
                <a:latin typeface="Arial"/>
                <a:ea typeface="Arial"/>
                <a:cs typeface="Arial"/>
                <a:sym typeface="Arial"/>
              </a:rPr>
              <a:t> </a:t>
            </a:r>
            <a:endParaRPr b="0" i="0" sz="3000" u="none" cap="none" strike="noStrike">
              <a:solidFill>
                <a:srgbClr val="595959"/>
              </a:solidFill>
              <a:latin typeface="Arial"/>
              <a:ea typeface="Arial"/>
              <a:cs typeface="Arial"/>
              <a:sym typeface="Arial"/>
            </a:endParaRPr>
          </a:p>
        </p:txBody>
      </p:sp>
      <p:pic>
        <p:nvPicPr>
          <p:cNvPr id="262" name="Google Shape;262;p33"/>
          <p:cNvPicPr preferRelativeResize="0"/>
          <p:nvPr/>
        </p:nvPicPr>
        <p:blipFill rotWithShape="1">
          <a:blip r:embed="rId3">
            <a:alphaModFix/>
          </a:blip>
          <a:srcRect b="0" l="0" r="0" t="0"/>
          <a:stretch/>
        </p:blipFill>
        <p:spPr>
          <a:xfrm>
            <a:off x="7191720" y="272143"/>
            <a:ext cx="4642676" cy="631371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pic>
        <p:nvPicPr>
          <p:cNvPr id="267" name="Google Shape;267;p34"/>
          <p:cNvPicPr preferRelativeResize="0"/>
          <p:nvPr/>
        </p:nvPicPr>
        <p:blipFill rotWithShape="1">
          <a:blip r:embed="rId3">
            <a:alphaModFix/>
          </a:blip>
          <a:srcRect b="84635" l="0" r="0" t="0"/>
          <a:stretch/>
        </p:blipFill>
        <p:spPr>
          <a:xfrm>
            <a:off x="0" y="0"/>
            <a:ext cx="12192000" cy="1053737"/>
          </a:xfrm>
          <a:prstGeom prst="rect">
            <a:avLst/>
          </a:prstGeom>
          <a:noFill/>
          <a:ln>
            <a:noFill/>
          </a:ln>
        </p:spPr>
      </p:pic>
      <p:pic>
        <p:nvPicPr>
          <p:cNvPr id="268" name="Google Shape;268;p34"/>
          <p:cNvPicPr preferRelativeResize="0"/>
          <p:nvPr/>
        </p:nvPicPr>
        <p:blipFill rotWithShape="1">
          <a:blip r:embed="rId4">
            <a:alphaModFix/>
          </a:blip>
          <a:srcRect b="20380" l="0" r="0" t="21372"/>
          <a:stretch/>
        </p:blipFill>
        <p:spPr>
          <a:xfrm>
            <a:off x="2368" y="1465729"/>
            <a:ext cx="12187263" cy="3994546"/>
          </a:xfrm>
          <a:prstGeom prst="rect">
            <a:avLst/>
          </a:prstGeom>
          <a:noFill/>
          <a:ln>
            <a:noFill/>
          </a:ln>
        </p:spPr>
      </p:pic>
      <p:pic>
        <p:nvPicPr>
          <p:cNvPr id="269" name="Google Shape;269;p34"/>
          <p:cNvPicPr preferRelativeResize="0"/>
          <p:nvPr/>
        </p:nvPicPr>
        <p:blipFill rotWithShape="1">
          <a:blip r:embed="rId5">
            <a:alphaModFix/>
          </a:blip>
          <a:srcRect b="2095" l="0" r="0" t="77968"/>
          <a:stretch/>
        </p:blipFill>
        <p:spPr>
          <a:xfrm>
            <a:off x="5414" y="5490753"/>
            <a:ext cx="12181172" cy="13672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1" name="Shape 111"/>
        <p:cNvGrpSpPr/>
        <p:nvPr/>
      </p:nvGrpSpPr>
      <p:grpSpPr>
        <a:xfrm>
          <a:off x="0" y="0"/>
          <a:ext cx="0" cy="0"/>
          <a:chOff x="0" y="0"/>
          <a:chExt cx="0" cy="0"/>
        </a:xfrm>
      </p:grpSpPr>
      <p:sp>
        <p:nvSpPr>
          <p:cNvPr id="112" name="Google Shape;112;p16"/>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fontScale="92500"/>
          </a:bodyPr>
          <a:lstStyle/>
          <a:p>
            <a:pPr indent="0" lvl="0" marL="457200" rtl="0" algn="l">
              <a:lnSpc>
                <a:spcPct val="90000"/>
              </a:lnSpc>
              <a:spcBef>
                <a:spcPts val="0"/>
              </a:spcBef>
              <a:spcAft>
                <a:spcPts val="0"/>
              </a:spcAft>
              <a:buClr>
                <a:srgbClr val="002060"/>
              </a:buClr>
              <a:buSzPct val="100000"/>
              <a:buFont typeface="Arial"/>
              <a:buNone/>
            </a:pPr>
            <a:r>
              <a:rPr lang="en-US"/>
              <a:t>Voici des suggestions génériques reliées à « avant la lecture » :</a:t>
            </a:r>
            <a:endParaRPr/>
          </a:p>
        </p:txBody>
      </p:sp>
      <p:pic>
        <p:nvPicPr>
          <p:cNvPr descr="A picture containing text, vector graphics&#10;&#10;Description automatically generated" id="113" name="Google Shape;113;p16"/>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114" name="Google Shape;114;p16"/>
          <p:cNvSpPr txBox="1"/>
          <p:nvPr/>
        </p:nvSpPr>
        <p:spPr>
          <a:xfrm>
            <a:off x="418407" y="1267456"/>
            <a:ext cx="11355186" cy="4737835"/>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Clr>
                <a:srgbClr val="000000"/>
              </a:buClr>
              <a:buSzPts val="2500"/>
              <a:buFont typeface="Arial"/>
              <a:buNone/>
            </a:pPr>
            <a:r>
              <a:rPr b="1" i="0" lang="en-US" sz="2500" u="none" cap="none" strike="noStrike">
                <a:solidFill>
                  <a:srgbClr val="595959"/>
                </a:solidFill>
                <a:latin typeface="Arial"/>
                <a:ea typeface="Arial"/>
                <a:cs typeface="Arial"/>
                <a:sym typeface="Arial"/>
              </a:rPr>
              <a:t>Présenter le livre et stimuler l’intérêt</a:t>
            </a:r>
            <a:endParaRPr/>
          </a:p>
          <a:p>
            <a:pPr indent="-342900" lvl="0" marL="800100" marR="0" rtl="0" algn="l">
              <a:lnSpc>
                <a:spcPct val="150000"/>
              </a:lnSpc>
              <a:spcBef>
                <a:spcPts val="60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Faire un survol rapide du livre afin de fournir à l’apprenant les informations </a:t>
            </a:r>
            <a:r>
              <a:rPr b="0" i="0" lang="en-US" sz="2500" u="sng" cap="none" strike="noStrike">
                <a:solidFill>
                  <a:srgbClr val="595959"/>
                </a:solidFill>
                <a:latin typeface="Arial"/>
                <a:ea typeface="Arial"/>
                <a:cs typeface="Arial"/>
                <a:sym typeface="Arial"/>
              </a:rPr>
              <a:t>nécessaires</a:t>
            </a:r>
            <a:r>
              <a:rPr b="0" i="0" lang="en-US" sz="2500" u="none" cap="none" strike="noStrike">
                <a:solidFill>
                  <a:srgbClr val="595959"/>
                </a:solidFill>
                <a:latin typeface="Arial"/>
                <a:ea typeface="Arial"/>
                <a:cs typeface="Arial"/>
                <a:sym typeface="Arial"/>
              </a:rPr>
              <a:t> lui permettant l’accès à la compréhension du livre (concept, vocabulaire, langage, etc.).</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Susciter la curiosité des enfants.</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Mentionner l’auteur et l’illustrateur.</a:t>
            </a:r>
            <a:endParaRPr/>
          </a:p>
          <a:p>
            <a:pPr indent="-342900" lvl="0" marL="7874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Si vous continuez la lecture d’un livre, invitez les apprenants à récapituler les faits saillants de la lecture précédente.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17"/>
          <p:cNvPicPr preferRelativeResize="0"/>
          <p:nvPr/>
        </p:nvPicPr>
        <p:blipFill rotWithShape="1">
          <a:blip r:embed="rId3">
            <a:alphaModFix/>
          </a:blip>
          <a:srcRect b="0" l="0" r="0" t="0"/>
          <a:stretch/>
        </p:blipFill>
        <p:spPr>
          <a:xfrm>
            <a:off x="3786897" y="0"/>
            <a:ext cx="4618206"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8"/>
          <p:cNvSpPr/>
          <p:nvPr/>
        </p:nvSpPr>
        <p:spPr>
          <a:xfrm>
            <a:off x="8115300" y="2103941"/>
            <a:ext cx="3627120" cy="4596764"/>
          </a:xfrm>
          <a:prstGeom prst="rect">
            <a:avLst/>
          </a:prstGeom>
          <a:solidFill>
            <a:srgbClr val="FBE4D4"/>
          </a:solidFill>
          <a:ln>
            <a:noFill/>
          </a:ln>
        </p:spPr>
        <p:txBody>
          <a:bodyPr anchorCtr="0" anchor="t" bIns="45700" lIns="91425" spcFirstLastPara="1" rIns="91425" wrap="square" tIns="457200">
            <a:noAutofit/>
          </a:bodyPr>
          <a:lstStyle/>
          <a:p>
            <a:pPr indent="-285750" lvl="0" marL="514350" marR="0" rtl="0" algn="l">
              <a:lnSpc>
                <a:spcPct val="106999"/>
              </a:lnSpc>
              <a:spcBef>
                <a:spcPts val="0"/>
              </a:spcBef>
              <a:spcAft>
                <a:spcPts val="0"/>
              </a:spcAft>
              <a:buClr>
                <a:srgbClr val="2E75B5"/>
              </a:buClr>
              <a:buSzPts val="2700"/>
              <a:buFont typeface="Arial"/>
              <a:buNone/>
            </a:pPr>
            <a:r>
              <a:t/>
            </a:r>
            <a:endParaRPr b="1" i="0" sz="2800" u="none" cap="none" strike="noStrike">
              <a:solidFill>
                <a:srgbClr val="595959"/>
              </a:solidFill>
              <a:latin typeface="Arial"/>
              <a:ea typeface="Arial"/>
              <a:cs typeface="Arial"/>
              <a:sym typeface="Arial"/>
            </a:endParaRPr>
          </a:p>
        </p:txBody>
      </p:sp>
      <p:sp>
        <p:nvSpPr>
          <p:cNvPr id="125" name="Google Shape;125;p18"/>
          <p:cNvSpPr/>
          <p:nvPr/>
        </p:nvSpPr>
        <p:spPr>
          <a:xfrm>
            <a:off x="4274115" y="2103941"/>
            <a:ext cx="3635445" cy="4596764"/>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Est-ce que tous les enfants vont à l’école ?</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Quelles langues apprennent les enfants indiens à l’école ?</a:t>
            </a:r>
            <a:endParaRPr/>
          </a:p>
        </p:txBody>
      </p:sp>
      <p:sp>
        <p:nvSpPr>
          <p:cNvPr id="126" name="Google Shape;126;p18"/>
          <p:cNvSpPr/>
          <p:nvPr/>
        </p:nvSpPr>
        <p:spPr>
          <a:xfrm>
            <a:off x="441255" y="2103941"/>
            <a:ext cx="3627120" cy="4596764"/>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Aller à l’école est très important pour les Indiens. </a:t>
            </a:r>
            <a:endParaRPr/>
          </a:p>
        </p:txBody>
      </p:sp>
      <p:sp>
        <p:nvSpPr>
          <p:cNvPr id="127" name="Google Shape;127;p18"/>
          <p:cNvSpPr txBox="1"/>
          <p:nvPr>
            <p:ph type="title"/>
          </p:nvPr>
        </p:nvSpPr>
        <p:spPr>
          <a:xfrm>
            <a:off x="3368743" y="248735"/>
            <a:ext cx="5798703" cy="945145"/>
          </a:xfrm>
          <a:prstGeom prst="rect">
            <a:avLst/>
          </a:prstGeom>
          <a:noFill/>
          <a:ln>
            <a:noFill/>
          </a:ln>
        </p:spPr>
        <p:txBody>
          <a:bodyPr anchorCtr="0" anchor="ctr" bIns="45700" lIns="91425" spcFirstLastPara="1" rIns="91425" wrap="square" tIns="45700">
            <a:noAutofit/>
          </a:bodyPr>
          <a:lstStyle/>
          <a:p>
            <a:pPr indent="0" lvl="0" marL="0" rtl="0" algn="ctr">
              <a:lnSpc>
                <a:spcPct val="106999"/>
              </a:lnSpc>
              <a:spcBef>
                <a:spcPts val="0"/>
              </a:spcBef>
              <a:spcAft>
                <a:spcPts val="800"/>
              </a:spcAft>
              <a:buClr>
                <a:schemeClr val="dk1"/>
              </a:buClr>
              <a:buSzPts val="1100"/>
              <a:buFont typeface="Arial"/>
              <a:buNone/>
            </a:pPr>
            <a:r>
              <a:rPr b="1" lang="en-US" sz="3200">
                <a:solidFill>
                  <a:srgbClr val="595959"/>
                </a:solidFill>
              </a:rPr>
              <a:t>Les chemins de l’école.  Devi</a:t>
            </a:r>
            <a:endParaRPr>
              <a:solidFill>
                <a:srgbClr val="595959"/>
              </a:solidFill>
            </a:endParaRPr>
          </a:p>
        </p:txBody>
      </p:sp>
      <p:sp>
        <p:nvSpPr>
          <p:cNvPr id="128" name="Google Shape;128;p18"/>
          <p:cNvSpPr/>
          <p:nvPr/>
        </p:nvSpPr>
        <p:spPr>
          <a:xfrm>
            <a:off x="441255" y="119387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a:t>
            </a:r>
            <a:r>
              <a:rPr b="1" i="0" lang="en-US" sz="2800" u="none" cap="none" strike="noStrike">
                <a:solidFill>
                  <a:srgbClr val="C00000"/>
                </a:solidFill>
                <a:latin typeface="Arial"/>
                <a:ea typeface="Arial"/>
                <a:cs typeface="Arial"/>
                <a:sym typeface="Arial"/>
              </a:rPr>
              <a:t>s</a:t>
            </a:r>
            <a:r>
              <a:rPr b="1" i="0" lang="en-US" sz="2800" u="none" cap="none" strike="noStrike">
                <a:solidFill>
                  <a:srgbClr val="595959"/>
                </a:solidFill>
                <a:latin typeface="Arial"/>
                <a:ea typeface="Arial"/>
                <a:cs typeface="Arial"/>
                <a:sym typeface="Arial"/>
              </a:rPr>
              <a:t>ais déjà sur le sujet ?</a:t>
            </a:r>
            <a:endParaRPr b="1" i="0" sz="1400" u="none" cap="none" strike="noStrike">
              <a:solidFill>
                <a:srgbClr val="595959"/>
              </a:solidFill>
              <a:latin typeface="Arial"/>
              <a:ea typeface="Arial"/>
              <a:cs typeface="Arial"/>
              <a:sym typeface="Arial"/>
            </a:endParaRPr>
          </a:p>
        </p:txBody>
      </p:sp>
      <p:sp>
        <p:nvSpPr>
          <p:cNvPr id="129" name="Google Shape;129;p18"/>
          <p:cNvSpPr/>
          <p:nvPr/>
        </p:nvSpPr>
        <p:spPr>
          <a:xfrm>
            <a:off x="4282440" y="1193879"/>
            <a:ext cx="362712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a:t>
            </a:r>
            <a:r>
              <a:rPr b="1" i="0" lang="en-US" sz="2800" u="none" cap="none" strike="noStrike">
                <a:solidFill>
                  <a:srgbClr val="C00000"/>
                </a:solidFill>
                <a:latin typeface="Arial"/>
                <a:ea typeface="Arial"/>
                <a:cs typeface="Arial"/>
                <a:sym typeface="Arial"/>
              </a:rPr>
              <a:t>v</a:t>
            </a:r>
            <a:r>
              <a:rPr b="1" i="0" lang="en-US" sz="2800" u="none" cap="none" strike="noStrike">
                <a:solidFill>
                  <a:srgbClr val="595959"/>
                </a:solidFill>
                <a:latin typeface="Arial"/>
                <a:ea typeface="Arial"/>
                <a:cs typeface="Arial"/>
                <a:sym typeface="Arial"/>
              </a:rPr>
              <a:t>eux savoir sur le sujet ?</a:t>
            </a:r>
            <a:endParaRPr b="1" i="0" sz="1400" u="none" cap="none" strike="noStrike">
              <a:solidFill>
                <a:srgbClr val="595959"/>
              </a:solidFill>
              <a:latin typeface="Arial"/>
              <a:ea typeface="Arial"/>
              <a:cs typeface="Arial"/>
              <a:sym typeface="Arial"/>
            </a:endParaRPr>
          </a:p>
        </p:txBody>
      </p:sp>
      <p:sp>
        <p:nvSpPr>
          <p:cNvPr id="130" name="Google Shape;130;p18"/>
          <p:cNvSpPr/>
          <p:nvPr/>
        </p:nvSpPr>
        <p:spPr>
          <a:xfrm>
            <a:off x="8123625" y="1193879"/>
            <a:ext cx="3627120"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t>
            </a:r>
            <a:r>
              <a:rPr b="1" i="0" lang="en-US" sz="2800" u="none" cap="none" strike="noStrike">
                <a:solidFill>
                  <a:srgbClr val="C00000"/>
                </a:solidFill>
                <a:latin typeface="Arial"/>
                <a:ea typeface="Arial"/>
                <a:cs typeface="Arial"/>
                <a:sym typeface="Arial"/>
              </a:rPr>
              <a:t>a</a:t>
            </a:r>
            <a:r>
              <a:rPr b="1" i="0" lang="en-US" sz="2800" u="none" cap="none" strike="noStrike">
                <a:solidFill>
                  <a:srgbClr val="595959"/>
                </a:solidFill>
                <a:latin typeface="Arial"/>
                <a:ea typeface="Arial"/>
                <a:cs typeface="Arial"/>
                <a:sym typeface="Arial"/>
              </a:rPr>
              <a:t>ppris sur le sujet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childTnLst>
                          </p:cTn>
                        </p:par>
                        <p:par>
                          <p:cTn fill="hold">
                            <p:stCondLst>
                              <p:cond delay="1000"/>
                            </p:stCondLst>
                            <p:childTnLst>
                              <p:par>
                                <p:cTn fill="hold" nodeType="afterEffect" presetClass="entr" presetID="10" presetSubtype="0">
                                  <p:stCondLst>
                                    <p:cond delay="50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par>
                          <p:cTn fill="hold">
                            <p:stCondLst>
                              <p:cond delay="2000"/>
                            </p:stCondLst>
                            <p:childTnLst>
                              <p:par>
                                <p:cTn fill="hold" nodeType="afterEffect" presetClass="entr" presetID="10" presetSubtype="0">
                                  <p:stCondLst>
                                    <p:cond delay="50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0" st="0"/>
                                            </p:txEl>
                                          </p:spTgt>
                                        </p:tgtEl>
                                        <p:attrNameLst>
                                          <p:attrName>style.visibility</p:attrName>
                                        </p:attrNameLst>
                                      </p:cBhvr>
                                      <p:to>
                                        <p:strVal val="visible"/>
                                      </p:to>
                                    </p:set>
                                    <p:animEffect filter="fade" transition="in">
                                      <p:cBhvr>
                                        <p:cTn dur="1000"/>
                                        <p:tgtEl>
                                          <p:spTgt spid="1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1" st="1"/>
                                            </p:txEl>
                                          </p:spTgt>
                                        </p:tgtEl>
                                        <p:attrNameLst>
                                          <p:attrName>style.visibility</p:attrName>
                                        </p:attrNameLst>
                                      </p:cBhvr>
                                      <p:to>
                                        <p:strVal val="visible"/>
                                      </p:to>
                                    </p:set>
                                    <p:animEffect filter="fade" transition="in">
                                      <p:cBhvr>
                                        <p:cTn dur="1000"/>
                                        <p:tgtEl>
                                          <p:spTgt spid="1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0" st="0"/>
                                            </p:txEl>
                                          </p:spTgt>
                                        </p:tgtEl>
                                        <p:attrNameLst>
                                          <p:attrName>style.visibility</p:attrName>
                                        </p:attrNameLst>
                                      </p:cBhvr>
                                      <p:to>
                                        <p:strVal val="visible"/>
                                      </p:to>
                                    </p:set>
                                    <p:animEffect filter="fade" transition="in">
                                      <p:cBhvr>
                                        <p:cTn dur="1000"/>
                                        <p:tgtEl>
                                          <p:spTgt spid="12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1" st="1"/>
                                            </p:txEl>
                                          </p:spTgt>
                                        </p:tgtEl>
                                        <p:attrNameLst>
                                          <p:attrName>style.visibility</p:attrName>
                                        </p:attrNameLst>
                                      </p:cBhvr>
                                      <p:to>
                                        <p:strVal val="visible"/>
                                      </p:to>
                                    </p:set>
                                    <p:animEffect filter="fade" transition="in">
                                      <p:cBhvr>
                                        <p:cTn dur="1000"/>
                                        <p:tgtEl>
                                          <p:spTgt spid="12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0" st="0"/>
                                            </p:txEl>
                                          </p:spTgt>
                                        </p:tgtEl>
                                        <p:attrNameLst>
                                          <p:attrName>style.visibility</p:attrName>
                                        </p:attrNameLst>
                                      </p:cBhvr>
                                      <p:to>
                                        <p:strVal val="visible"/>
                                      </p:to>
                                    </p:set>
                                    <p:animEffect filter="fade" transition="in">
                                      <p:cBhvr>
                                        <p:cTn dur="1000"/>
                                        <p:tgtEl>
                                          <p:spTgt spid="12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19"/>
          <p:cNvPicPr preferRelativeResize="0"/>
          <p:nvPr/>
        </p:nvPicPr>
        <p:blipFill rotWithShape="1">
          <a:blip r:embed="rId3">
            <a:alphaModFix/>
          </a:blip>
          <a:srcRect b="0" l="0" r="0" t="0"/>
          <a:stretch/>
        </p:blipFill>
        <p:spPr>
          <a:xfrm>
            <a:off x="3791741" y="0"/>
            <a:ext cx="4608518"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0"/>
          <p:cNvSpPr/>
          <p:nvPr/>
        </p:nvSpPr>
        <p:spPr>
          <a:xfrm>
            <a:off x="8115300" y="2103941"/>
            <a:ext cx="3627120" cy="4596764"/>
          </a:xfrm>
          <a:prstGeom prst="rect">
            <a:avLst/>
          </a:prstGeom>
          <a:solidFill>
            <a:srgbClr val="FBE4D4"/>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Devi a 13 ans. </a:t>
            </a:r>
            <a:br>
              <a:rPr b="1" i="0" lang="en-US" sz="2800" u="none" cap="none" strike="noStrike">
                <a:solidFill>
                  <a:srgbClr val="595959"/>
                </a:solidFill>
                <a:latin typeface="Arial"/>
                <a:ea typeface="Arial"/>
                <a:cs typeface="Arial"/>
                <a:sym typeface="Arial"/>
              </a:rPr>
            </a:b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Elle doit marcher longtemps pour aller à l’école. </a:t>
            </a:r>
            <a:endParaRPr/>
          </a:p>
        </p:txBody>
      </p:sp>
      <p:sp>
        <p:nvSpPr>
          <p:cNvPr id="141" name="Google Shape;141;p20"/>
          <p:cNvSpPr/>
          <p:nvPr/>
        </p:nvSpPr>
        <p:spPr>
          <a:xfrm>
            <a:off x="4297680" y="2103941"/>
            <a:ext cx="3611880" cy="4596764"/>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Quelles langues apprennent les enfants indiens à l’école ?</a:t>
            </a:r>
            <a:endParaRPr/>
          </a:p>
        </p:txBody>
      </p:sp>
      <p:sp>
        <p:nvSpPr>
          <p:cNvPr id="142" name="Google Shape;142;p20"/>
          <p:cNvSpPr/>
          <p:nvPr/>
        </p:nvSpPr>
        <p:spPr>
          <a:xfrm>
            <a:off x="441255" y="2103941"/>
            <a:ext cx="3627120" cy="4596764"/>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Aller à l’école est très important pour les Indiens. </a:t>
            </a:r>
            <a:endParaRPr/>
          </a:p>
        </p:txBody>
      </p:sp>
      <p:sp>
        <p:nvSpPr>
          <p:cNvPr id="143" name="Google Shape;143;p20"/>
          <p:cNvSpPr txBox="1"/>
          <p:nvPr>
            <p:ph type="title"/>
          </p:nvPr>
        </p:nvSpPr>
        <p:spPr>
          <a:xfrm>
            <a:off x="3368743" y="248735"/>
            <a:ext cx="5798703" cy="945145"/>
          </a:xfrm>
          <a:prstGeom prst="rect">
            <a:avLst/>
          </a:prstGeom>
          <a:noFill/>
          <a:ln>
            <a:noFill/>
          </a:ln>
        </p:spPr>
        <p:txBody>
          <a:bodyPr anchorCtr="0" anchor="ctr" bIns="45700" lIns="91425" spcFirstLastPara="1" rIns="91425" wrap="square" tIns="45700">
            <a:noAutofit/>
          </a:bodyPr>
          <a:lstStyle/>
          <a:p>
            <a:pPr indent="0" lvl="0" marL="0" rtl="0" algn="ctr">
              <a:lnSpc>
                <a:spcPct val="106999"/>
              </a:lnSpc>
              <a:spcBef>
                <a:spcPts val="0"/>
              </a:spcBef>
              <a:spcAft>
                <a:spcPts val="800"/>
              </a:spcAft>
              <a:buClr>
                <a:schemeClr val="dk1"/>
              </a:buClr>
              <a:buSzPts val="1100"/>
              <a:buFont typeface="Arial"/>
              <a:buNone/>
            </a:pPr>
            <a:r>
              <a:rPr b="1" lang="en-US" sz="3200">
                <a:solidFill>
                  <a:srgbClr val="595959"/>
                </a:solidFill>
              </a:rPr>
              <a:t>Les chemins de l’école.  Devi</a:t>
            </a:r>
            <a:endParaRPr>
              <a:solidFill>
                <a:srgbClr val="595959"/>
              </a:solidFill>
            </a:endParaRPr>
          </a:p>
        </p:txBody>
      </p:sp>
      <p:sp>
        <p:nvSpPr>
          <p:cNvPr id="144" name="Google Shape;144;p20"/>
          <p:cNvSpPr/>
          <p:nvPr/>
        </p:nvSpPr>
        <p:spPr>
          <a:xfrm>
            <a:off x="441255" y="119387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sais déjà sur le sujet ?</a:t>
            </a:r>
            <a:endParaRPr b="1" i="0" sz="1400" u="none" cap="none" strike="noStrike">
              <a:solidFill>
                <a:srgbClr val="595959"/>
              </a:solidFill>
              <a:latin typeface="Arial"/>
              <a:ea typeface="Arial"/>
              <a:cs typeface="Arial"/>
              <a:sym typeface="Arial"/>
            </a:endParaRPr>
          </a:p>
        </p:txBody>
      </p:sp>
      <p:sp>
        <p:nvSpPr>
          <p:cNvPr id="145" name="Google Shape;145;p20"/>
          <p:cNvSpPr/>
          <p:nvPr/>
        </p:nvSpPr>
        <p:spPr>
          <a:xfrm>
            <a:off x="4282440" y="1193879"/>
            <a:ext cx="362712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veux savoir sur le sujet ?</a:t>
            </a:r>
            <a:endParaRPr b="1" i="0" sz="1400" u="none" cap="none" strike="noStrike">
              <a:solidFill>
                <a:srgbClr val="595959"/>
              </a:solidFill>
              <a:latin typeface="Arial"/>
              <a:ea typeface="Arial"/>
              <a:cs typeface="Arial"/>
              <a:sym typeface="Arial"/>
            </a:endParaRPr>
          </a:p>
        </p:txBody>
      </p:sp>
      <p:sp>
        <p:nvSpPr>
          <p:cNvPr id="146" name="Google Shape;146;p20"/>
          <p:cNvSpPr/>
          <p:nvPr/>
        </p:nvSpPr>
        <p:spPr>
          <a:xfrm>
            <a:off x="8123625" y="1193879"/>
            <a:ext cx="3627120"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appris sur le sujet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0" st="0"/>
                                            </p:txEl>
                                          </p:spTgt>
                                        </p:tgtEl>
                                        <p:attrNameLst>
                                          <p:attrName>style.visibility</p:attrName>
                                        </p:attrNameLst>
                                      </p:cBhvr>
                                      <p:to>
                                        <p:strVal val="visible"/>
                                      </p:to>
                                    </p:set>
                                    <p:animEffect filter="fade" transition="in">
                                      <p:cBhvr>
                                        <p:cTn dur="1000"/>
                                        <p:tgtEl>
                                          <p:spTgt spid="14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1" st="1"/>
                                            </p:txEl>
                                          </p:spTgt>
                                        </p:tgtEl>
                                        <p:attrNameLst>
                                          <p:attrName>style.visibility</p:attrName>
                                        </p:attrNameLst>
                                      </p:cBhvr>
                                      <p:to>
                                        <p:strVal val="visible"/>
                                      </p:to>
                                    </p:set>
                                    <p:animEffect filter="fade" transition="in">
                                      <p:cBhvr>
                                        <p:cTn dur="1000"/>
                                        <p:tgtEl>
                                          <p:spTgt spid="140">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1"/>
          <p:cNvSpPr txBox="1"/>
          <p:nvPr/>
        </p:nvSpPr>
        <p:spPr>
          <a:xfrm>
            <a:off x="450855" y="1414818"/>
            <a:ext cx="7586240" cy="5051994"/>
          </a:xfrm>
          <a:prstGeom prst="rect">
            <a:avLst/>
          </a:prstGeom>
          <a:noFill/>
          <a:ln>
            <a:noFill/>
          </a:ln>
        </p:spPr>
        <p:txBody>
          <a:bodyPr anchorCtr="0" anchor="t" bIns="91425" lIns="91425" spcFirstLastPara="1" rIns="91425" wrap="square" tIns="91425">
            <a:spAutoFit/>
          </a:bodyPr>
          <a:lstStyle/>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Lire le titre et réfléchir au type du texte  </a:t>
            </a:r>
            <a:endParaRPr b="1" i="0" sz="2800" u="none" cap="none" strike="noStrike">
              <a:solidFill>
                <a:srgbClr val="595959"/>
              </a:solidFill>
              <a:latin typeface="Arial"/>
              <a:ea typeface="Arial"/>
              <a:cs typeface="Arial"/>
              <a:sym typeface="Arial"/>
            </a:endParaRPr>
          </a:p>
          <a:p>
            <a:pPr indent="-279400" lvl="0" marL="914400" marR="0" rtl="0" algn="l">
              <a:lnSpc>
                <a:spcPct val="106999"/>
              </a:lnSpc>
              <a:spcBef>
                <a:spcPts val="800"/>
              </a:spcBef>
              <a:spcAft>
                <a:spcPts val="0"/>
              </a:spcAft>
              <a:buClr>
                <a:srgbClr val="2E75B5"/>
              </a:buClr>
              <a:buSzPts val="2800"/>
              <a:buFont typeface="Arial"/>
              <a:buNone/>
            </a:pPr>
            <a:r>
              <a:t/>
            </a: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Réfléchir à ce que nous savons ou aimerions savoir sur le sujet</a:t>
            </a:r>
            <a:endParaRPr b="1" i="0" sz="2800" u="none" cap="none" strike="noStrike">
              <a:solidFill>
                <a:srgbClr val="595959"/>
              </a:solidFill>
              <a:latin typeface="Arial"/>
              <a:ea typeface="Arial"/>
              <a:cs typeface="Arial"/>
              <a:sym typeface="Arial"/>
            </a:endParaRPr>
          </a:p>
          <a:p>
            <a:pPr indent="-279400" lvl="0" marL="457200" marR="0" rtl="0" algn="l">
              <a:lnSpc>
                <a:spcPct val="106999"/>
              </a:lnSpc>
              <a:spcBef>
                <a:spcPts val="800"/>
              </a:spcBef>
              <a:spcAft>
                <a:spcPts val="0"/>
              </a:spcAft>
              <a:buClr>
                <a:srgbClr val="2E75B5"/>
              </a:buClr>
              <a:buSzPts val="2800"/>
              <a:buFont typeface="Arial"/>
              <a:buNone/>
            </a:pPr>
            <a:r>
              <a:t/>
            </a: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Lire la 4ème page de couverture et réfléchir à ce que nous avons appris</a:t>
            </a:r>
            <a:endParaRPr b="1" i="0" sz="2800" u="none" cap="none" strike="noStrike">
              <a:solidFill>
                <a:srgbClr val="595959"/>
              </a:solidFill>
              <a:latin typeface="Arial"/>
              <a:ea typeface="Arial"/>
              <a:cs typeface="Arial"/>
              <a:sym typeface="Arial"/>
            </a:endParaRPr>
          </a:p>
          <a:p>
            <a:pPr indent="-279400" lvl="0" marL="914400" marR="0" rtl="0" algn="l">
              <a:lnSpc>
                <a:spcPct val="106999"/>
              </a:lnSpc>
              <a:spcBef>
                <a:spcPts val="800"/>
              </a:spcBef>
              <a:spcAft>
                <a:spcPts val="0"/>
              </a:spcAft>
              <a:buClr>
                <a:srgbClr val="2E75B5"/>
              </a:buClr>
              <a:buSzPts val="2800"/>
              <a:buFont typeface="Arial"/>
              <a:buNone/>
            </a:pPr>
            <a:r>
              <a:t/>
            </a: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Noter les idées dans un tableau</a:t>
            </a:r>
            <a:endParaRPr b="1" i="0" sz="3200" u="none" cap="none" strike="noStrike">
              <a:solidFill>
                <a:srgbClr val="595959"/>
              </a:solidFill>
              <a:latin typeface="Arial"/>
              <a:ea typeface="Arial"/>
              <a:cs typeface="Arial"/>
              <a:sym typeface="Arial"/>
            </a:endParaRPr>
          </a:p>
        </p:txBody>
      </p:sp>
      <p:pic>
        <p:nvPicPr>
          <p:cNvPr id="152" name="Google Shape;152;p21"/>
          <p:cNvPicPr preferRelativeResize="0"/>
          <p:nvPr/>
        </p:nvPicPr>
        <p:blipFill rotWithShape="1">
          <a:blip r:embed="rId3">
            <a:alphaModFix/>
          </a:blip>
          <a:srcRect b="4061" l="0" r="0" t="4060"/>
          <a:stretch/>
        </p:blipFill>
        <p:spPr>
          <a:xfrm>
            <a:off x="8073385" y="1222800"/>
            <a:ext cx="987974" cy="1347224"/>
          </a:xfrm>
          <a:prstGeom prst="rect">
            <a:avLst/>
          </a:prstGeom>
          <a:noFill/>
          <a:ln>
            <a:noFill/>
          </a:ln>
        </p:spPr>
      </p:pic>
      <p:pic>
        <p:nvPicPr>
          <p:cNvPr id="153" name="Google Shape;153;p21"/>
          <p:cNvPicPr preferRelativeResize="0"/>
          <p:nvPr/>
        </p:nvPicPr>
        <p:blipFill rotWithShape="1">
          <a:blip r:embed="rId4">
            <a:alphaModFix/>
          </a:blip>
          <a:srcRect b="3762" l="0" r="0" t="3762"/>
          <a:stretch/>
        </p:blipFill>
        <p:spPr>
          <a:xfrm>
            <a:off x="8073385" y="3919521"/>
            <a:ext cx="901848" cy="1241074"/>
          </a:xfrm>
          <a:prstGeom prst="rect">
            <a:avLst/>
          </a:prstGeom>
          <a:noFill/>
          <a:ln>
            <a:noFill/>
          </a:ln>
        </p:spPr>
      </p:pic>
      <p:sp>
        <p:nvSpPr>
          <p:cNvPr id="154" name="Google Shape;154;p21"/>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Avant de lire un texte informatif</a:t>
            </a:r>
            <a:endParaRPr/>
          </a:p>
        </p:txBody>
      </p:sp>
      <p:pic>
        <p:nvPicPr>
          <p:cNvPr id="155" name="Google Shape;155;p21"/>
          <p:cNvPicPr preferRelativeResize="0"/>
          <p:nvPr/>
        </p:nvPicPr>
        <p:blipFill rotWithShape="1">
          <a:blip r:embed="rId5">
            <a:alphaModFix/>
          </a:blip>
          <a:srcRect b="0" l="0" r="0" t="0"/>
          <a:stretch/>
        </p:blipFill>
        <p:spPr>
          <a:xfrm>
            <a:off x="8047985" y="2560265"/>
            <a:ext cx="2741207" cy="1347224"/>
          </a:xfrm>
          <a:prstGeom prst="rect">
            <a:avLst/>
          </a:prstGeom>
          <a:noFill/>
          <a:ln>
            <a:noFill/>
          </a:ln>
        </p:spPr>
      </p:pic>
      <p:pic>
        <p:nvPicPr>
          <p:cNvPr id="156" name="Google Shape;156;p21"/>
          <p:cNvPicPr preferRelativeResize="0"/>
          <p:nvPr/>
        </p:nvPicPr>
        <p:blipFill rotWithShape="1">
          <a:blip r:embed="rId6">
            <a:alphaModFix/>
          </a:blip>
          <a:srcRect b="0" l="0" r="0" t="0"/>
          <a:stretch/>
        </p:blipFill>
        <p:spPr>
          <a:xfrm>
            <a:off x="8042905" y="5148563"/>
            <a:ext cx="2979202" cy="146419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0" st="0"/>
                                            </p:txEl>
                                          </p:spTgt>
                                        </p:tgtEl>
                                        <p:attrNameLst>
                                          <p:attrName>style.visibility</p:attrName>
                                        </p:attrNameLst>
                                      </p:cBhvr>
                                      <p:to>
                                        <p:strVal val="visible"/>
                                      </p:to>
                                    </p:set>
                                    <p:animEffect filter="fade" transition="in">
                                      <p:cBhvr>
                                        <p:cTn dur="1000"/>
                                        <p:tgtEl>
                                          <p:spTgt spid="15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1" st="1"/>
                                            </p:txEl>
                                          </p:spTgt>
                                        </p:tgtEl>
                                        <p:attrNameLst>
                                          <p:attrName>style.visibility</p:attrName>
                                        </p:attrNameLst>
                                      </p:cBhvr>
                                      <p:to>
                                        <p:strVal val="visible"/>
                                      </p:to>
                                    </p:set>
                                    <p:animEffect filter="fade" transition="in">
                                      <p:cBhvr>
                                        <p:cTn dur="1000"/>
                                        <p:tgtEl>
                                          <p:spTgt spid="15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2" st="2"/>
                                            </p:txEl>
                                          </p:spTgt>
                                        </p:tgtEl>
                                        <p:attrNameLst>
                                          <p:attrName>style.visibility</p:attrName>
                                        </p:attrNameLst>
                                      </p:cBhvr>
                                      <p:to>
                                        <p:strVal val="visible"/>
                                      </p:to>
                                    </p:set>
                                    <p:animEffect filter="fade" transition="in">
                                      <p:cBhvr>
                                        <p:cTn dur="1000"/>
                                        <p:tgtEl>
                                          <p:spTgt spid="15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3" st="3"/>
                                            </p:txEl>
                                          </p:spTgt>
                                        </p:tgtEl>
                                        <p:attrNameLst>
                                          <p:attrName>style.visibility</p:attrName>
                                        </p:attrNameLst>
                                      </p:cBhvr>
                                      <p:to>
                                        <p:strVal val="visible"/>
                                      </p:to>
                                    </p:set>
                                    <p:animEffect filter="fade" transition="in">
                                      <p:cBhvr>
                                        <p:cTn dur="1000"/>
                                        <p:tgtEl>
                                          <p:spTgt spid="15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4" st="4"/>
                                            </p:txEl>
                                          </p:spTgt>
                                        </p:tgtEl>
                                        <p:attrNameLst>
                                          <p:attrName>style.visibility</p:attrName>
                                        </p:attrNameLst>
                                      </p:cBhvr>
                                      <p:to>
                                        <p:strVal val="visible"/>
                                      </p:to>
                                    </p:set>
                                    <p:animEffect filter="fade" transition="in">
                                      <p:cBhvr>
                                        <p:cTn dur="1000"/>
                                        <p:tgtEl>
                                          <p:spTgt spid="15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5" st="5"/>
                                            </p:txEl>
                                          </p:spTgt>
                                        </p:tgtEl>
                                        <p:attrNameLst>
                                          <p:attrName>style.visibility</p:attrName>
                                        </p:attrNameLst>
                                      </p:cBhvr>
                                      <p:to>
                                        <p:strVal val="visible"/>
                                      </p:to>
                                    </p:set>
                                    <p:animEffect filter="fade" transition="in">
                                      <p:cBhvr>
                                        <p:cTn dur="1000"/>
                                        <p:tgtEl>
                                          <p:spTgt spid="15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6" st="6"/>
                                            </p:txEl>
                                          </p:spTgt>
                                        </p:tgtEl>
                                        <p:attrNameLst>
                                          <p:attrName>style.visibility</p:attrName>
                                        </p:attrNameLst>
                                      </p:cBhvr>
                                      <p:to>
                                        <p:strVal val="visible"/>
                                      </p:to>
                                    </p:set>
                                    <p:animEffect filter="fade" transition="in">
                                      <p:cBhvr>
                                        <p:cTn dur="1000"/>
                                        <p:tgtEl>
                                          <p:spTgt spid="151">
                                            <p:txEl>
                                              <p:pRg end="6" st="6"/>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500"/>
                                        <p:tgtEl>
                                          <p:spTgt spid="152"/>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500"/>
                                        <p:tgtEl>
                                          <p:spTgt spid="155"/>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1" name="Shape 161"/>
        <p:cNvGrpSpPr/>
        <p:nvPr/>
      </p:nvGrpSpPr>
      <p:grpSpPr>
        <a:xfrm>
          <a:off x="0" y="0"/>
          <a:ext cx="0" cy="0"/>
          <a:chOff x="0" y="0"/>
          <a:chExt cx="0" cy="0"/>
        </a:xfrm>
      </p:grpSpPr>
      <p:sp>
        <p:nvSpPr>
          <p:cNvPr id="162" name="Google Shape;162;p22"/>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63" name="Google Shape;163;p22"/>
          <p:cNvSpPr txBox="1"/>
          <p:nvPr/>
        </p:nvSpPr>
        <p:spPr>
          <a:xfrm>
            <a:off x="261279" y="1239106"/>
            <a:ext cx="11200037"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Lire de façon fluide et expressive. Faire découvrir et modeler l’émotion.</a:t>
            </a:r>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Faire découvrir et modeler des stratégies internes qu’utilise l’enseignant pour comprendre en réfléchissant soi-même à voix haute selon les trois types de réflexion.</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Fournir des temps d’arrêt stratégiques afin d’entretenir quelques conversations qui amèneront l’élève à réfléchir de différentes façons (réflexions littérales, interprétations analytico-critiques). Par exemple, dans la phase de préparation, noter sur des papillons adhésifs.</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64" name="Google Shape;164;p22"/>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