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158750" rtl="0" algn="l">
              <a:spcBef>
                <a:spcPts val="0"/>
              </a:spcBef>
              <a:spcAft>
                <a:spcPts val="0"/>
              </a:spcAft>
              <a:buClr>
                <a:schemeClr val="dk1"/>
              </a:buClr>
              <a:buSzPts val="1200"/>
              <a:buFont typeface="Calibri"/>
              <a:buNone/>
            </a:pPr>
            <a:r>
              <a:t/>
            </a:r>
            <a:endParaRPr>
              <a:latin typeface="Arial"/>
              <a:ea typeface="Arial"/>
              <a:cs typeface="Arial"/>
              <a:sym typeface="Arial"/>
            </a:endParaRPr>
          </a:p>
        </p:txBody>
      </p:sp>
      <p:sp>
        <p:nvSpPr>
          <p:cNvPr id="89" name="Google Shape;8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Voici un exemple de comment lire la page 5</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commence la lecture alors.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Quand papa gara la voiture devant le portail, cela veut dire stationner la voiture devant les grosses portes d’un endroit</a:t>
            </a:r>
            <a:r>
              <a:rPr lang="en-US" sz="1200">
                <a:solidFill>
                  <a:schemeClr val="dk1"/>
                </a:solidFill>
                <a:latin typeface="Arial"/>
                <a:ea typeface="Arial"/>
                <a:cs typeface="Arial"/>
                <a:sym typeface="Arial"/>
              </a:rPr>
              <a:t>,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l’image du portail</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tenais encore à la main le dépliant publicitaire de l’hôtel de luxe dans lequel nous allions passer les vacances. Nous étions au mois d’août et durant le trajet, le ciel avait été délicieusement bleu et lumineux, ce qui me direz-vous me semble normal sur la Côte d’Azur surtout durant cette période de l’année.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 la Côte d’Azur c’est au sud de la France sur le bord de la mer Méditerranée</a:t>
            </a:r>
            <a:r>
              <a:rPr b="1" lang="en-US" sz="1200">
                <a:solidFill>
                  <a:schemeClr val="dk1"/>
                </a:solidFill>
                <a:latin typeface="Arial"/>
                <a:ea typeface="Arial"/>
                <a:cs typeface="Arial"/>
                <a:sym typeface="Arial"/>
              </a:rPr>
              <a: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Pourtant, dès que mon père avait poussé le lourd portail de fer forgé pour pénétrer dans l’enceinte de la majestueuse villa reconvertie en hôtel de luxe, j’avais immédiatement été prise de frissons.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On entend encore le mot portail – donc le père a poussé la grosse porte de fer pour entrer dans l’enceinte de la majestueuse villa, une villa c’est une belle grosse maison, ici la maison est devenue un hôtel.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Oh ! Elle a des frissons – est-ce qu’elle a un petit peu peur ou bien elle a froid ?</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sz="1200">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tout simplement. Puis après le deuxième paragraphe, nous pourrions dire :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Ah voilà ! C’est la narratrice de l’histoire, ça veut dire celle qui raconte l’histoire.  Elle s’appelle Lilou ; elle a 12 ans et l’histoire lui est arrivé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Commentaire sur l’illustartion </a:t>
            </a:r>
            <a:endParaRPr/>
          </a:p>
          <a:p>
            <a:pPr indent="0" lvl="0" marL="0" rtl="0" algn="l">
              <a:lnSpc>
                <a:spcPct val="109090"/>
              </a:lnSpc>
              <a:spcBef>
                <a:spcPts val="1200"/>
              </a:spcBef>
              <a:spcAft>
                <a:spcPts val="0"/>
              </a:spcAft>
              <a:buClr>
                <a:srgbClr val="000000"/>
              </a:buClr>
              <a:buSzPts val="1100"/>
              <a:buFont typeface="Calibri"/>
              <a:buNone/>
            </a:pPr>
            <a:r>
              <a:rPr b="1" i="1" lang="en-US" sz="1800">
                <a:solidFill>
                  <a:srgbClr val="000000"/>
                </a:solidFill>
                <a:latin typeface="Calibri"/>
                <a:ea typeface="Calibri"/>
                <a:cs typeface="Calibri"/>
                <a:sym typeface="Calibri"/>
              </a:rPr>
              <a:t>Voici la villa. Comment la trouvez-vous ?  </a:t>
            </a:r>
            <a:endParaRPr/>
          </a:p>
          <a:p>
            <a:pPr indent="0" lvl="0" marL="0" rtl="0" algn="l">
              <a:lnSpc>
                <a:spcPct val="109090"/>
              </a:lnSpc>
              <a:spcBef>
                <a:spcPts val="1200"/>
              </a:spcBef>
              <a:spcAft>
                <a:spcPts val="0"/>
              </a:spcAft>
              <a:buClr>
                <a:srgbClr val="000000"/>
              </a:buClr>
              <a:buSzPts val="1100"/>
              <a:buFont typeface="Calibri"/>
              <a:buNone/>
            </a:pPr>
            <a:r>
              <a:rPr b="0" i="0" lang="en-US" sz="1800">
                <a:solidFill>
                  <a:srgbClr val="000000"/>
                </a:solidFill>
                <a:latin typeface="Calibri"/>
                <a:ea typeface="Calibri"/>
                <a:cs typeface="Calibri"/>
                <a:sym typeface="Calibri"/>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Elle est belle.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Trouvez-vous que ça l’air un peu mystérieux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t/>
            </a:r>
            <a:endParaRPr b="1" i="1">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latin typeface="Arial"/>
                <a:ea typeface="Arial"/>
                <a:cs typeface="Arial"/>
                <a:sym typeface="Arial"/>
              </a:rPr>
              <a:t>Lire tout simplement. </a:t>
            </a:r>
            <a:r>
              <a:rPr lang="en-US" sz="1200">
                <a:solidFill>
                  <a:schemeClr val="dk1"/>
                </a:solidFill>
                <a:latin typeface="Arial"/>
                <a:ea typeface="Arial"/>
                <a:cs typeface="Arial"/>
                <a:sym typeface="Arial"/>
              </a:rPr>
              <a:t>À la fin du 1</a:t>
            </a:r>
            <a:r>
              <a:rPr baseline="30000" lang="en-US" sz="1200">
                <a:solidFill>
                  <a:schemeClr val="dk1"/>
                </a:solidFill>
                <a:latin typeface="Arial"/>
                <a:ea typeface="Arial"/>
                <a:cs typeface="Arial"/>
                <a:sym typeface="Arial"/>
              </a:rPr>
              <a:t>er</a:t>
            </a:r>
            <a:r>
              <a:rPr lang="en-US" sz="1200">
                <a:solidFill>
                  <a:schemeClr val="dk1"/>
                </a:solidFill>
                <a:latin typeface="Arial"/>
                <a:ea typeface="Arial"/>
                <a:cs typeface="Arial"/>
                <a:sym typeface="Arial"/>
              </a:rPr>
              <a:t> chapitre, s’arrêter et dire aux apprenants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Les élèves, une chose qui peut nous aider à comprendre les romans que nous lisons est de penser à la courbe narrative en lisant ou à la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fin de chaque chapitre. La courbe narrative c’est comme la recette que suivent la plupart des auteurs pour raconter des histoires.</a:t>
            </a:r>
            <a:endParaRPr b="1" i="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À partir de ce premier chapitre nous avons appris tous les éléments qui constituent la situation initiale. Quels sont ces éléments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Où se passe l’histoire?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[Pause 5 secondes] </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Oui, dans une vieille villa sur la Côte d’Azur.</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Bon ! Je vais écrire cela juste ici dans la situation initiale.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Quand se passe-t-elle ?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[Pause 5 secondes]</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Hum ! D’après l’histoire, c’est en août. Je vais écrire cela juste ici dans la situation initiale.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Quels sont les personnages que nous avons déjà rencontrés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Que savons-nous à leur sujet?</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[Pause 5 secondes]</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Nous commençons à apprendre des choses sur Lilou, le personnage principal, celle qui raconte l’histoire, la narratrice.</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Réfléchissez. Que savons-nous déjà de Lilou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[Pause 5 secondes]</a:t>
            </a:r>
            <a:endParaRPr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Bon, Lilou a 12 ans. Elle est avec ses parents en vacances. Elle aime lire, surtout les histoires de fantômes et de vampires.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Je peux dessiner un cœur ici.  Ah oui !  Elle aime aussi écrire et elle veut devenir écrivaine.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Elle a beaucoup d’imagination. Elle a des frissons en arrivant à la villa.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Je vais écrire tout cela en écrivant des mots ici et là.</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Voyez-vous ce que nous avons fait ? </a:t>
            </a:r>
            <a:endParaRPr/>
          </a:p>
          <a:p>
            <a:pPr indent="0" lvl="0" marL="0" rtl="0" algn="l">
              <a:lnSpc>
                <a:spcPct val="100000"/>
              </a:lnSpc>
              <a:spcBef>
                <a:spcPts val="0"/>
              </a:spcBef>
              <a:spcAft>
                <a:spcPts val="0"/>
              </a:spcAft>
              <a:buClr>
                <a:schemeClr val="dk1"/>
              </a:buClr>
              <a:buSzPts val="1100"/>
              <a:buFont typeface="Arial"/>
              <a:buNone/>
            </a:pPr>
            <a:r>
              <a:rPr b="0" i="0" lang="en-US" sz="1200">
                <a:latin typeface="Arial"/>
                <a:ea typeface="Arial"/>
                <a:cs typeface="Arial"/>
                <a:sym typeface="Arial"/>
              </a:rPr>
              <a:t>[Pause 5 secondes]</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Nous avons réfléchi au premier chapitre en gardant en tête la courbe narrative d’une histoire.  </a:t>
            </a:r>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Cela nous aide à nous rappeler ce que nous avons lu et à le comprendre.</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highlight>
                  <a:schemeClr val="lt1"/>
                </a:highlight>
                <a:latin typeface="Arial"/>
                <a:ea typeface="Arial"/>
                <a:cs typeface="Arial"/>
                <a:sym typeface="Arial"/>
              </a:rPr>
              <a:t>Présenter le pictogramme au fur et à mesure</a:t>
            </a:r>
            <a:endParaRPr sz="1200">
              <a:solidFill>
                <a:schemeClr val="dk1"/>
              </a:solidFill>
              <a:highlight>
                <a:schemeClr val="lt1"/>
              </a:highlight>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highlight>
                  <a:schemeClr val="lt1"/>
                </a:highlight>
                <a:latin typeface="Arial"/>
                <a:ea typeface="Arial"/>
                <a:cs typeface="Arial"/>
                <a:sym typeface="Arial"/>
              </a:rPr>
              <a:t>Engager les apprenants dans la lecture du pictogramme. </a:t>
            </a:r>
            <a:endParaRPr sz="1200">
              <a:solidFill>
                <a:schemeClr val="dk1"/>
              </a:solidFill>
              <a:highlight>
                <a:schemeClr val="lt1"/>
              </a:highlight>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Voici une courbe narrative.</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Par exemple, au début de l’histoire, l’auteur situe les personnages.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On appelle cela la situation initiale. C’est là que l’auteur dévoile où et quand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se passe l’histoire, qui sera dans l’histoire et ce que fait ce personnage.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Souvent c’est le premier chapitre ou les chapitres un et deux.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On vient d’analyser la situation initiale dans notre livre.</a:t>
            </a:r>
            <a:endParaRPr b="1" i="1">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3" name="Google Shape;24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Ensuite c’est l’élément déclencheur. Quelque chose se passe qui fait que le calme du début se brise. Un problème commence. Ça se passe aussi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dans les 2 ou 3 premiers chapitres.</a:t>
            </a:r>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t/>
            </a:r>
            <a:endParaRPr sz="1400">
              <a:latin typeface="Arial"/>
              <a:ea typeface="Arial"/>
              <a:cs typeface="Arial"/>
              <a:sym typeface="Arial"/>
            </a:endParaRPr>
          </a:p>
        </p:txBody>
      </p:sp>
      <p:sp>
        <p:nvSpPr>
          <p:cNvPr id="101" name="Google Shape;101;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Ensuite il y a des péripéties. Le personnage essaie de résoudre le problème. Souvent il y a plus d’une tentative. Cela se passe sur plusieurs chapitres au milieu.</a:t>
            </a:r>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highlight>
                <a:schemeClr val="lt1"/>
              </a:highlight>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7" name="Google Shape;28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Ensuite il y a le dénouement. Le problème est résolu .</a:t>
            </a:r>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Et à la fin nous revenons au calme du début. C’est la situation finale. Souvent, ça se passe dans les 2 derniers chapitres ou même dans le tout dernier.</a:t>
            </a:r>
            <a:endParaRPr b="1" i="1">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Nous allons remplir ensemble une courbe narrative.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Vous allez dessiner le même schéma dans votre carnet de lecture. </a:t>
            </a:r>
            <a:endParaRPr/>
          </a:p>
          <a:p>
            <a:pPr indent="0" lvl="0" marL="0" rtl="0" algn="l">
              <a:lnSpc>
                <a:spcPct val="109090"/>
              </a:lnSpc>
              <a:spcBef>
                <a:spcPts val="1200"/>
              </a:spcBef>
              <a:spcAft>
                <a:spcPts val="0"/>
              </a:spcAft>
              <a:buClr>
                <a:schemeClr val="dk1"/>
              </a:buClr>
              <a:buSzPts val="1100"/>
              <a:buFont typeface="Arial"/>
              <a:buNone/>
            </a:pPr>
            <a:r>
              <a:rPr b="1" i="1" lang="en-US" sz="1100">
                <a:solidFill>
                  <a:schemeClr val="dk1"/>
                </a:solidFill>
                <a:latin typeface="Arial"/>
                <a:ea typeface="Arial"/>
                <a:cs typeface="Arial"/>
                <a:sym typeface="Arial"/>
              </a:rPr>
              <a:t>Cette fois-ci, vous pouvez noter exactement ce que j’écris, mais vous pouvez aussi y ajouter de petits détails.</a:t>
            </a:r>
            <a:endParaRPr/>
          </a:p>
          <a:p>
            <a:pPr indent="0" lvl="0" marL="0" rtl="0" algn="l">
              <a:lnSpc>
                <a:spcPct val="109090"/>
              </a:lnSpc>
              <a:spcBef>
                <a:spcPts val="1200"/>
              </a:spcBef>
              <a:spcAft>
                <a:spcPts val="0"/>
              </a:spcAft>
              <a:buClr>
                <a:schemeClr val="dk1"/>
              </a:buClr>
              <a:buSzPts val="1100"/>
              <a:buFont typeface="Arial"/>
              <a:buNone/>
            </a:pPr>
            <a:r>
              <a:rPr lang="en-US" sz="1100">
                <a:solidFill>
                  <a:schemeClr val="dk1"/>
                </a:solidFill>
                <a:latin typeface="Arial"/>
                <a:ea typeface="Arial"/>
                <a:cs typeface="Arial"/>
                <a:sym typeface="Arial"/>
              </a:rPr>
              <a:t>Accorder du temps aux apprenants pour dessiner le schéma</a:t>
            </a:r>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0" name="Google Shape;330;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 notre lecture pour continuer à en apprendre plus sur Lilou ou sur d’autres personnages importants.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la page 9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 </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0" lang="en-US" sz="1200">
                <a:solidFill>
                  <a:schemeClr val="dk1"/>
                </a:solidFill>
                <a:latin typeface="Arial"/>
                <a:ea typeface="Arial"/>
                <a:cs typeface="Arial"/>
                <a:sym typeface="Arial"/>
              </a:rPr>
              <a:t>Page 10 </a:t>
            </a:r>
            <a:endParaRPr b="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«...par monsieur Ernest Grévin, le patron de l’établissement. » Le patron, ceci veut dire que c’est lui qui est le responsable de l’hôtel ou l’établissement.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C’est l’hôtelier. Je me demande si cet hôtelier deviendra un personnage principal lui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Quand mon père lui avait rappelé son nom afin de lui permettre de vérifier notre réservation dans son registre, l’hôtelier s’était exclamé avec enthousiasme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-Ah, mais oui ! Edgar Maxence, le peintre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Ah ! Là, nous apprenons que son père s’appelle Edgar Maxence et qu’il est peintre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Un peintre est quelqu’un qui fait des œuvres d’art – des peintures, des dessins.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En réponse, mon père lui avait adressé un sourire et un clin d’œil complices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-Oui, tout à fait, mais il ne faut pas l’ébruiter … Je ne souhaite pas être dérangé par les curieux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Hum ! Il ne faut pas l’ébruiter … que veut dire ce mot .. dans « ébruiter » quel mot entendez-vous ?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Nous entendons le mot bruit.  Il ne faut pas l’ébruiter, il ne faut pas faire de bruit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que ça veut dire qu’il ne veut pas que l’hôtelier dise que M. Maxence est là … Je ne souhaite pas être dérangé par les curieux ?  </a:t>
            </a:r>
            <a:endParaRPr/>
          </a:p>
          <a:p>
            <a:pPr indent="0" lvl="0" marL="0" marR="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Hum ! Ça a du sens dans la phrase. Je me demande pourquoi il ne veut pas être dérangé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la lecture</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la lecture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À l’instar de mes parents » … veut dire « comme mes parents », elle a décidé de le suivre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 ! Nous avons terminé le 2</a:t>
            </a:r>
            <a:r>
              <a:rPr b="1" baseline="30000" i="1" lang="en-US" sz="1200">
                <a:solidFill>
                  <a:schemeClr val="dk1"/>
                </a:solidFill>
                <a:latin typeface="Arial"/>
                <a:ea typeface="Arial"/>
                <a:cs typeface="Arial"/>
                <a:sym typeface="Arial"/>
              </a:rPr>
              <a:t>e</a:t>
            </a:r>
            <a:r>
              <a:rPr b="1" i="1" lang="en-US" sz="1200">
                <a:solidFill>
                  <a:schemeClr val="dk1"/>
                </a:solidFill>
                <a:latin typeface="Arial"/>
                <a:ea typeface="Arial"/>
                <a:cs typeface="Arial"/>
                <a:sym typeface="Arial"/>
              </a:rPr>
              <a:t> chapitre.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Sommes-nous toujours dans la situation initiale ou bien est-ce qu’un problème est apparu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Oui ! Nous sommes toujours dans la situation initiale. Mais nous apprenons beaucoup de choses au sujet des personnages.</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Calibri"/>
              <a:buNone/>
            </a:pPr>
            <a:r>
              <a:rPr b="1" i="0" lang="en-US" sz="1800" u="none" strike="noStrike">
                <a:solidFill>
                  <a:srgbClr val="000000"/>
                </a:solidFill>
                <a:latin typeface="Calibri"/>
                <a:ea typeface="Calibri"/>
                <a:cs typeface="Calibri"/>
                <a:sym typeface="Calibri"/>
              </a:rPr>
              <a:t>La lecture à voix haute par l’enseignant/e </a:t>
            </a:r>
            <a:r>
              <a:rPr b="0" i="0" lang="en-US" sz="1800" u="none" strike="noStrike">
                <a:solidFill>
                  <a:srgbClr val="000000"/>
                </a:solidFill>
                <a:latin typeface="Calibri"/>
                <a:ea typeface="Calibri"/>
                <a:cs typeface="Calibri"/>
                <a:sym typeface="Calibri"/>
              </a:rPr>
              <a:t>constitue une partie fondamentale d’un programme de littératie efficace. C’est tout simplement une des façons les plus puissantes de développer le plaisir de lire à cet âge. De plus elle fournit un excellent contexte pour développer le langage, ainsi que pour enseigner aux apprenants comment les lecteurs réfléchissent en lisant (les stratégies de compréhension).</a:t>
            </a:r>
            <a:endParaRPr/>
          </a:p>
          <a:p>
            <a:pPr indent="0" lvl="0" marL="0" rtl="0" algn="l">
              <a:lnSpc>
                <a:spcPct val="115000"/>
              </a:lnSpc>
              <a:spcBef>
                <a:spcPts val="0"/>
              </a:spcBef>
              <a:spcAft>
                <a:spcPts val="0"/>
              </a:spcAft>
              <a:buNone/>
            </a:pPr>
            <a:r>
              <a:t/>
            </a:r>
            <a:endParaRPr b="0" i="0" sz="1800" u="none" strike="noStrike">
              <a:solidFill>
                <a:srgbClr val="000000"/>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Notes à l’attention de l’enseignant(e) au sujet de « avant la lecture » </a:t>
            </a:r>
            <a:r>
              <a:rPr lang="en-US">
                <a:solidFill>
                  <a:srgbClr val="000000"/>
                </a:solidFill>
                <a:latin typeface="Arial"/>
                <a:ea typeface="Arial"/>
                <a:cs typeface="Arial"/>
                <a:sym typeface="Arial"/>
              </a:rPr>
              <a:t>  </a:t>
            </a:r>
            <a:endParaRPr>
              <a:solidFill>
                <a:srgbClr val="000000"/>
              </a:solidFill>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Avant de commencer la lecture à voix haute par l'enseignant(e), il est important de présenter brièvement le livre, en présentant le nom de l’auteur et de l’illustrateur.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Généralement, cela est un bon moment pour mettre l’accent sur un concept, sur certains mots (vocabulaire), une structure langagière. Finalement, il est également très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important de piquer la curiosité de l’apprenant.  Le défi serait de faire tout cela en très peu de temps et de maintenir l’attention de l’apprenant sur la lecture même.</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a:solidFill>
                <a:srgbClr val="000000"/>
              </a:solidFill>
            </a:endParaRPr>
          </a:p>
          <a:p>
            <a:pPr indent="0" lvl="0" marL="0" rtl="0" algn="l">
              <a:lnSpc>
                <a:spcPct val="115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 supplémentaire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Souvent, la lecture à voix haute par l'enseignant(e) s’effectuera à partir d’un album, d’un article informatif ou d’un autre texte pouvant être lu dans une ou deux périodes. </a:t>
            </a:r>
            <a:endParaRPr/>
          </a:p>
          <a:p>
            <a:pPr indent="0" lvl="0" marL="0" rtl="0" algn="l">
              <a:lnSpc>
                <a:spcPct val="115000"/>
              </a:lnSpc>
              <a:spcBef>
                <a:spcPts val="0"/>
              </a:spcBef>
              <a:spcAft>
                <a:spcPts val="0"/>
              </a:spcAft>
              <a:buClr>
                <a:schemeClr val="dk1"/>
              </a:buClr>
              <a:buSzPts val="1100"/>
              <a:buFont typeface="Arial"/>
              <a:buNone/>
            </a:pPr>
            <a:r>
              <a:rPr lang="en-US">
                <a:solidFill>
                  <a:srgbClr val="000000"/>
                </a:solidFill>
                <a:latin typeface="Arial"/>
                <a:ea typeface="Arial"/>
                <a:cs typeface="Arial"/>
                <a:sym typeface="Arial"/>
              </a:rPr>
              <a:t>Au cycle 2, nous voulons également parfois faire place au roman. Cela signifie que nous pouvons soit faire une étude de roman 2 ou 3 fois dans l’année. À d’autres moments nous pouvons tout simplement lire les 2 ou 3 premiers chapitres d’un roman pour ensuite inviter les apprenants qui le désirent, de lire le reste du livre pendant leur lecture indépendante à l’école et/ou à la maison.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a:solidFill>
                <a:srgbClr val="000000"/>
              </a:solidFill>
              <a:highlight>
                <a:srgbClr val="FFFF00"/>
              </a:highlight>
            </a:endParaRPr>
          </a:p>
          <a:p>
            <a:pPr indent="0" lvl="0" marL="0" rtl="0" algn="l">
              <a:lnSpc>
                <a:spcPct val="100000"/>
              </a:lnSpc>
              <a:spcBef>
                <a:spcPts val="0"/>
              </a:spcBef>
              <a:spcAft>
                <a:spcPts val="0"/>
              </a:spcAft>
              <a:buClr>
                <a:schemeClr val="dk1"/>
              </a:buClr>
              <a:buSzPts val="1400"/>
              <a:buFont typeface="Calibri"/>
              <a:buNone/>
            </a:pPr>
            <a:r>
              <a:t/>
            </a:r>
            <a:endParaRPr b="1">
              <a:solidFill>
                <a:srgbClr val="000000"/>
              </a:solidFill>
            </a:endParaRPr>
          </a:p>
        </p:txBody>
      </p:sp>
      <p:sp>
        <p:nvSpPr>
          <p:cNvPr id="111" name="Google Shape;111;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Google Shape;34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Cette fois-ci, nous pouvons ajouter un personnage dans nos notes dans la situation initiale.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Edgar Maxence – père de  Lilou, peintre.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Puis l’hôtelier, monsieur Ernest Grévin. Ce personnage semble vraiment intéressant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La description de l’auteure est détaillée !  Je me demande si c’est parce qu’il sera un personnage très important dans l’histoire.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Prenons des notes dans notre carnet. Je pourrais même le dessiner si je voulais.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pouvons-nous écrire sur Ernest Grévin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8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pouvons écrire : </a:t>
            </a:r>
            <a:r>
              <a:rPr b="1" i="1" lang="en-US" sz="1200" u="none" cap="none" strike="noStrike">
                <a:solidFill>
                  <a:srgbClr val="FEE599"/>
                </a:solidFill>
                <a:latin typeface="Arial"/>
                <a:ea typeface="Arial"/>
                <a:cs typeface="Arial"/>
                <a:sym typeface="Arial"/>
              </a:rPr>
              <a:t>hotelier</a:t>
            </a:r>
            <a:r>
              <a:rPr b="1" i="1" lang="en-US" sz="1200" u="none" cap="none" strike="noStrike">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une cinquantaine d’années, vieilles lunettes rondes, fine moustache relevée en point,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cheveux poivre et sel gominés et coiffés en arrière, regard étrange, yeux gris, quand il se déplace c’est comme s’il flottait.</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 voilà ! Nous pourrions lire maintenant le chapitre 3.</a:t>
            </a:r>
            <a:endParaRPr b="1"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sz="1200">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 name="Google Shape;35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la lecture du chapitre 3</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différents endroits pour expliquer des mots qui pourraient entraver la compréhension du texte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3" name="Google Shape;363;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1200"/>
              </a:spcAft>
              <a:buClr>
                <a:schemeClr val="dk1"/>
              </a:buClr>
              <a:buSzPts val="1100"/>
              <a:buFont typeface="Arial"/>
              <a:buNone/>
            </a:pPr>
            <a:r>
              <a:rPr lang="en-US" sz="1200">
                <a:solidFill>
                  <a:schemeClr val="dk1"/>
                </a:solidFill>
                <a:latin typeface="Arial"/>
                <a:ea typeface="Arial"/>
                <a:cs typeface="Arial"/>
                <a:sym typeface="Arial"/>
              </a:rPr>
              <a:t>Continuer la lecture et s’arrêter au début de la page 15</a:t>
            </a:r>
            <a:endParaRPr sz="1200">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jusqu’à « Je l’avais aperçue pour la première fois…. Elle, c’était Blanche.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Tiens, un nouveau personnage.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Blanche ! C’est le titre du livre, ça doit être un personnage important.</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Mais qui est Blanche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 secondes]</a:t>
            </a:r>
            <a:endParaRPr b="0" i="0"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Elle était apparue là, évanescente dans l’encadrement de la porte, puis avait disparu dans le couloir … Une fois remise de ma surprise je m’étais précipitée à l’extérieur de ma chambre. Le couloir était vide. Mon apparition s’était envolée.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Mais là ! Avez-vous compris la même chose que moi ?  </a:t>
            </a:r>
            <a:endParaRPr/>
          </a:p>
          <a:p>
            <a:pPr indent="0" lvl="0" marL="0" marR="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Lilou a vu un fantôme ? Est-ce que Blanche est un fantôme ?</a:t>
            </a:r>
            <a:endParaRPr b="1" i="1" sz="1200">
              <a:solidFill>
                <a:schemeClr val="dk1"/>
              </a:solidFill>
              <a:latin typeface="Arial"/>
              <a:ea typeface="Arial"/>
              <a:cs typeface="Arial"/>
              <a:sym typeface="Arial"/>
            </a:endParaRPr>
          </a:p>
          <a:p>
            <a:pPr indent="0" lvl="0" marL="0" marR="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 secondes]</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Continuer jusqu’à la fin du chapitre 3</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Oh ! Lilou a revu Blanche … debout derrière des roses blanches. Elle la regardait en souriant !Et puis là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Dites à votre voisin tout ce que vous avez appris du chapitre 3.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[Pause 15 secondes]</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Pour les discussions entre les partenaires, il n’est pas nécessaire de recueillir systématiquement les réponses.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L’important est de s’assurer qu’ils participent aux discussions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Circuler parmi eux pour écouter les échanges</a:t>
            </a:r>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4" name="Google Shape;374;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Ajoutons ces informations à notre courbe narrative. Tout d’abord nous avons un nouveau personage, n’est-ce pas?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savons-nous de Blanche ?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5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Pas grand-chose…Elle apparait puis disparait rapidement, elle semble se cacher.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Évanescente signifie qu’elle disparaît progressivement.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Lilou la décrit comme une apparition. C’est étrange !  Aussi, elle sourit à Lilou. Elle doit être gentille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me demande quel genre de sourire… Est-ce un fantôme ou une vraie personne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 Et d’après vous, avons-nous un élément déclencheur ou sommes nous toujours dans la situation initiale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 [Pause 5 secondes]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Moi je pense que nous avons un élément déclencheur.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Un fantôme est arrivé dans l’histoire. Je dirais que cela vient interrompre le calme de l’histoire. Je vais l’écrire juste ici.</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la phrase : Lilou a vu un fantôme qui s’appelle Blanche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a:solidFill>
                  <a:schemeClr val="dk1"/>
                </a:solidFill>
                <a:latin typeface="Arial"/>
                <a:ea typeface="Arial"/>
                <a:cs typeface="Arial"/>
                <a:sym typeface="Arial"/>
              </a:rPr>
              <a:t> </a:t>
            </a:r>
            <a:endParaRPr>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b="1" i="1">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p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Notes à l’attention de </a:t>
            </a:r>
            <a:r>
              <a:rPr b="1" lang="en-US">
                <a:latin typeface="Arial"/>
                <a:ea typeface="Arial"/>
                <a:cs typeface="Arial"/>
                <a:sym typeface="Arial"/>
              </a:rPr>
              <a:t>l’enseignant(e) au sujet de « après la lecture » </a:t>
            </a:r>
            <a:endParaRPr>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US">
                <a:latin typeface="Arial"/>
                <a:ea typeface="Arial"/>
                <a:cs typeface="Arial"/>
                <a:sym typeface="Arial"/>
              </a:rPr>
              <a:t>Un aspect important à discuter après la lecture est le message de l’auteur. La plupart des œuvres de fiction véhiculent des grandes leçons ou des principes de vie. </a:t>
            </a:r>
            <a:endParaRPr/>
          </a:p>
          <a:p>
            <a:pPr indent="0" lvl="0" marL="0" rtl="0" algn="l">
              <a:spcBef>
                <a:spcPts val="0"/>
              </a:spcBef>
              <a:spcAft>
                <a:spcPts val="0"/>
              </a:spcAft>
              <a:buClr>
                <a:schemeClr val="dk1"/>
              </a:buClr>
              <a:buSzPts val="1100"/>
              <a:buFont typeface="Arial"/>
              <a:buNone/>
            </a:pPr>
            <a:r>
              <a:rPr lang="en-US">
                <a:latin typeface="Arial"/>
                <a:ea typeface="Arial"/>
                <a:cs typeface="Arial"/>
                <a:sym typeface="Arial"/>
              </a:rPr>
              <a:t>Évidemment, l’auteur ne le dit pas directement, mais ces idées représentent le thème de l’histoire.  </a:t>
            </a:r>
            <a:endParaRPr/>
          </a:p>
          <a:p>
            <a:pPr indent="0" lvl="0" marL="0" rtl="0" algn="l">
              <a:spcBef>
                <a:spcPts val="0"/>
              </a:spcBef>
              <a:spcAft>
                <a:spcPts val="0"/>
              </a:spcAft>
              <a:buNone/>
            </a:pPr>
            <a:r>
              <a:t/>
            </a:r>
            <a:endParaRPr/>
          </a:p>
          <a:p>
            <a:pPr indent="0" lvl="0" marL="0" rtl="0" algn="l">
              <a:lnSpc>
                <a:spcPct val="115000"/>
              </a:lnSpc>
              <a:spcBef>
                <a:spcPts val="0"/>
              </a:spcBef>
              <a:spcAft>
                <a:spcPts val="0"/>
              </a:spcAft>
              <a:buClr>
                <a:schemeClr val="dk1"/>
              </a:buClr>
              <a:buSzPts val="1100"/>
              <a:buFont typeface="Arial"/>
              <a:buNone/>
            </a:pPr>
            <a:r>
              <a:rPr lang="en-US">
                <a:latin typeface="Arial"/>
                <a:ea typeface="Arial"/>
                <a:cs typeface="Arial"/>
                <a:sym typeface="Arial"/>
              </a:rPr>
              <a:t>La discussion suite à la lecture n’est pas dans le but de vérifier si l’apprenant a compris le texte, tel qu’on le ferait dans une situation d’évaluation mais plutôt dans le but </a:t>
            </a:r>
            <a:endParaRPr/>
          </a:p>
          <a:p>
            <a:pPr indent="0" lvl="0" marL="0" rtl="0" algn="l">
              <a:lnSpc>
                <a:spcPct val="115000"/>
              </a:lnSpc>
              <a:spcBef>
                <a:spcPts val="0"/>
              </a:spcBef>
              <a:spcAft>
                <a:spcPts val="0"/>
              </a:spcAft>
              <a:buClr>
                <a:schemeClr val="dk1"/>
              </a:buClr>
              <a:buSzPts val="1100"/>
              <a:buFont typeface="Arial"/>
              <a:buNone/>
            </a:pPr>
            <a:r>
              <a:rPr lang="en-US">
                <a:latin typeface="Arial"/>
                <a:ea typeface="Arial"/>
                <a:cs typeface="Arial"/>
                <a:sym typeface="Arial"/>
              </a:rPr>
              <a:t>de réfléchir davantage au message. Cela dit, en faisant cela, vous demeurez toujours en mode « </a:t>
            </a:r>
            <a:r>
              <a:rPr b="1" lang="en-US">
                <a:latin typeface="Arial"/>
                <a:ea typeface="Arial"/>
                <a:cs typeface="Arial"/>
                <a:sym typeface="Arial"/>
              </a:rPr>
              <a:t>évaluation formative »</a:t>
            </a:r>
            <a:r>
              <a:rPr lang="en-US">
                <a:latin typeface="Arial"/>
                <a:ea typeface="Arial"/>
                <a:cs typeface="Arial"/>
                <a:sym typeface="Arial"/>
              </a:rPr>
              <a:t>, observant tout au long de votre leçon, les capacités de vos apprenants à inférer, à synthétiser, etc. Ces observations informations sont très précieuses pour guider le prochain enseignement.</a:t>
            </a:r>
            <a:endParaRPr/>
          </a:p>
          <a:p>
            <a:pPr indent="0" lvl="0" marL="0" rtl="0" algn="l">
              <a:spcBef>
                <a:spcPts val="0"/>
              </a:spcBef>
              <a:spcAft>
                <a:spcPts val="0"/>
              </a:spcAft>
              <a:buClr>
                <a:schemeClr val="dk1"/>
              </a:buClr>
              <a:buSzPts val="1100"/>
              <a:buFont typeface="Arial"/>
              <a:buNone/>
            </a:pPr>
            <a:r>
              <a:rPr i="1" lang="en-US">
                <a:latin typeface="Arial"/>
                <a:ea typeface="Arial"/>
                <a:cs typeface="Arial"/>
                <a:sym typeface="Arial"/>
              </a:rPr>
              <a:t> </a:t>
            </a:r>
            <a:endParaRPr i="1"/>
          </a:p>
          <a:p>
            <a:pPr indent="0" lvl="0" marL="0" rtl="0" algn="l">
              <a:lnSpc>
                <a:spcPct val="100000"/>
              </a:lnSpc>
              <a:spcBef>
                <a:spcPts val="0"/>
              </a:spcBef>
              <a:spcAft>
                <a:spcPts val="0"/>
              </a:spcAft>
              <a:buClr>
                <a:schemeClr val="dk1"/>
              </a:buClr>
              <a:buSzPts val="1400"/>
              <a:buFont typeface="Calibri"/>
              <a:buNone/>
            </a:pPr>
            <a:r>
              <a:t/>
            </a:r>
            <a:endParaRPr b="1"/>
          </a:p>
        </p:txBody>
      </p:sp>
      <p:sp>
        <p:nvSpPr>
          <p:cNvPr id="391" name="Google Shape;391;p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8" name="Google Shape;398;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0" lang="en-US" sz="1200" u="none">
                <a:solidFill>
                  <a:schemeClr val="dk1"/>
                </a:solidFill>
                <a:latin typeface="Arial"/>
                <a:ea typeface="Arial"/>
                <a:cs typeface="Arial"/>
                <a:sym typeface="Arial"/>
              </a:rPr>
              <a:t>APRÈS LA LECTURE </a:t>
            </a:r>
            <a:r>
              <a:rPr b="1" lang="en-US" sz="1200">
                <a:solidFill>
                  <a:schemeClr val="dk1"/>
                </a:solidFill>
                <a:latin typeface="Arial"/>
                <a:ea typeface="Arial"/>
                <a:cs typeface="Arial"/>
                <a:sym typeface="Arial"/>
              </a:rPr>
              <a:t>: </a:t>
            </a:r>
            <a:r>
              <a:rPr lang="en-US" sz="1200">
                <a:solidFill>
                  <a:schemeClr val="dk1"/>
                </a:solidFill>
                <a:latin typeface="Arial"/>
                <a:ea typeface="Arial"/>
                <a:cs typeface="Arial"/>
                <a:sym typeface="Arial"/>
              </a:rPr>
              <a:t>Courte discussion sur un aspect relié au sens plus profond du texte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a:t>
            </a:r>
            <a:r>
              <a:rPr i="1" lang="en-US" sz="1200">
                <a:solidFill>
                  <a:schemeClr val="dk1"/>
                </a:solidFill>
                <a:latin typeface="Arial"/>
                <a:ea typeface="Arial"/>
                <a:cs typeface="Arial"/>
                <a:sym typeface="Arial"/>
              </a:rPr>
              <a:t>En première langue étrangère, il faut parfois passer quelques minutes à explorer la compréhension des apprenants afin d’assurer que le sens littéral du texte fut compris avant de passer au sens plus profond.</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Aujourd’hui, nous avons réfléchi tout au long de la lecture aux personnages de l’histoire.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Cela nous aide à mieux comprendre les actions et à anticiper les réactions des personnages.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avons commencé à réfléchir à la courbe narrative de l’histoire. Ceci nous aide à nous rappeler ce que nous lisons et surtout à mieux comprendre l’histoire.</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highlight>
                  <a:schemeClr val="lt1"/>
                </a:highlight>
                <a:latin typeface="Arial"/>
                <a:ea typeface="Arial"/>
                <a:cs typeface="Arial"/>
                <a:sym typeface="Arial"/>
              </a:rPr>
              <a:t>Je vous propose de lire la suite du livre. N’oubliez pas de</a:t>
            </a:r>
            <a:r>
              <a:rPr b="1" i="1" lang="en-US" sz="1200">
                <a:solidFill>
                  <a:schemeClr val="dk1"/>
                </a:solidFill>
                <a:latin typeface="Arial"/>
                <a:ea typeface="Arial"/>
                <a:cs typeface="Arial"/>
                <a:sym typeface="Arial"/>
              </a:rPr>
              <a:t> continuer à noter les informations importantes sur les personnages et sur la courbe narrative.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Bonne lecture !</a:t>
            </a:r>
            <a:endParaRPr b="1" i="1" sz="1200">
              <a:solidFill>
                <a:schemeClr val="dk1"/>
              </a:solidFill>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t/>
            </a:r>
            <a:endParaRPr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i="1" lang="en-US" sz="1200">
                <a:solidFill>
                  <a:schemeClr val="dk1"/>
                </a:solidFill>
                <a:latin typeface="Arial"/>
                <a:ea typeface="Arial"/>
                <a:cs typeface="Arial"/>
                <a:sym typeface="Arial"/>
              </a:rPr>
              <a:t> </a:t>
            </a:r>
            <a:endParaRPr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i="1" lang="en-US" sz="1200">
                <a:solidFill>
                  <a:schemeClr val="dk1"/>
                </a:solidFill>
                <a:latin typeface="Arial"/>
                <a:ea typeface="Arial"/>
                <a:cs typeface="Arial"/>
                <a:sym typeface="Arial"/>
              </a:rPr>
              <a:t> </a:t>
            </a:r>
            <a:endParaRPr i="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Calibri"/>
              <a:buNone/>
            </a:pPr>
            <a:r>
              <a:t/>
            </a:r>
            <a:endParaRPr sz="1200">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8" name="Google Shape;408;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409" name="Google Shape;409;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800"/>
              <a:buFont typeface="Arial"/>
              <a:buNone/>
            </a:pPr>
            <a:r>
              <a:rPr b="0" lang="en-US" sz="1200">
                <a:solidFill>
                  <a:schemeClr val="dk1"/>
                </a:solidFill>
                <a:latin typeface="Arial"/>
                <a:ea typeface="Arial"/>
                <a:cs typeface="Arial"/>
                <a:sym typeface="Arial"/>
              </a:rPr>
              <a:t>Mademoiselle Blanche - Rose Marie-Noëlle Gressier</a:t>
            </a:r>
            <a:endParaRPr b="0"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*Comme il s’agit d’un texte à chapitres assez long, comme cela arrive souvent pour les grands, nous suggérons de lire les trois ou quatre premiers chapitres du livre en lecture à voix haute dans une première séance. Par la suite, vous pouvez décider si vous voulez lire tout le livre en situation de lecture à voix haute à toute la classe comme enseignante ou d’inviter les apprenants eux-mêmes à lire de façon indépendante suite à la lecture à voix haute en groupe. </a:t>
            </a:r>
            <a:r>
              <a:rPr i="1" lang="en-US" sz="1200" u="sng">
                <a:solidFill>
                  <a:schemeClr val="dk1"/>
                </a:solidFill>
                <a:latin typeface="Arial"/>
                <a:ea typeface="Arial"/>
                <a:cs typeface="Arial"/>
                <a:sym typeface="Arial"/>
              </a:rPr>
              <a:t>*Cette planification touchera uniquement les 3 premiers chapitres.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0" lang="en-US" sz="1200" u="none">
                <a:solidFill>
                  <a:schemeClr val="dk1"/>
                </a:solidFill>
                <a:latin typeface="Arial"/>
                <a:ea typeface="Arial"/>
                <a:cs typeface="Arial"/>
                <a:sym typeface="Arial"/>
              </a:rPr>
              <a:t>AVANT LA LECTURE : </a:t>
            </a:r>
            <a:r>
              <a:rPr lang="en-US" sz="1200">
                <a:solidFill>
                  <a:schemeClr val="dk1"/>
                </a:solidFill>
                <a:latin typeface="Arial"/>
                <a:ea typeface="Arial"/>
                <a:cs typeface="Arial"/>
                <a:sym typeface="Arial"/>
              </a:rPr>
              <a:t>Présenter le titre, l’auteur et l’illustrateur du livre, susciter la curiosité et faire le survol du texte</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Aujourd’hui, nous allons lire Mademoiselle Blanche, écrit par Rose Marie-Noëlle Gressier.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C’est un roman qui comporte plusieurs chapitres.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J’adore lire les romans car  je peux imaginer que je suis l'un des personnages ou que je regarde un film dans ma tête.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Avant de commencer à lire, que faites-vous pour bien comprendre une histoire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Vous savez, les lecteurs commencent à réfléchir avant même de débuter la lecture. Ils font cela en lisant le titre et la 4</a:t>
            </a:r>
            <a:r>
              <a:rPr b="1" baseline="30000" i="1" lang="en-US" sz="1200">
                <a:solidFill>
                  <a:schemeClr val="dk1"/>
                </a:solidFill>
                <a:latin typeface="Arial"/>
                <a:ea typeface="Arial"/>
                <a:cs typeface="Arial"/>
                <a:sym typeface="Arial"/>
              </a:rPr>
              <a:t>e</a:t>
            </a:r>
            <a:r>
              <a:rPr b="1" i="1" lang="en-US" sz="1200">
                <a:solidFill>
                  <a:schemeClr val="dk1"/>
                </a:solidFill>
                <a:latin typeface="Arial"/>
                <a:ea typeface="Arial"/>
                <a:cs typeface="Arial"/>
                <a:sym typeface="Arial"/>
              </a:rPr>
              <a:t> de couverture et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en feuilletant quelque peu le livre. Puis ils se demandent : qu’est-ce que j’apprends déjà au sujet des personnages et des actions dans le livre?</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Examinons ensemble le titre et la 4</a:t>
            </a:r>
            <a:r>
              <a:rPr b="1" baseline="30000" i="1" lang="en-US" sz="1200">
                <a:solidFill>
                  <a:schemeClr val="dk1"/>
                </a:solidFill>
                <a:latin typeface="Arial"/>
                <a:ea typeface="Arial"/>
                <a:cs typeface="Arial"/>
                <a:sym typeface="Arial"/>
              </a:rPr>
              <a:t>e</a:t>
            </a:r>
            <a:r>
              <a:rPr b="1" i="1" lang="en-US" sz="1200">
                <a:solidFill>
                  <a:schemeClr val="dk1"/>
                </a:solidFill>
                <a:latin typeface="Arial"/>
                <a:ea typeface="Arial"/>
                <a:cs typeface="Arial"/>
                <a:sym typeface="Arial"/>
              </a:rPr>
              <a:t> de couverture.</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Pour les discussions entre les partenaires, il n’est pas nécessaire de recueillir systématiquement les réponses. </a:t>
            </a:r>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L’important est de s’assurer qu’ils participent aux discussions, circuler parmi eux pour écouter les échanges.</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Lire le titre et la 4</a:t>
            </a:r>
            <a:r>
              <a:rPr baseline="30000" lang="en-US" sz="1200">
                <a:solidFill>
                  <a:schemeClr val="dk1"/>
                </a:solidFill>
                <a:latin typeface="Arial"/>
                <a:ea typeface="Arial"/>
                <a:cs typeface="Arial"/>
                <a:sym typeface="Arial"/>
              </a:rPr>
              <a:t>ème</a:t>
            </a:r>
            <a:r>
              <a:rPr lang="en-US" sz="1200">
                <a:solidFill>
                  <a:schemeClr val="dk1"/>
                </a:solidFill>
                <a:latin typeface="Arial"/>
                <a:ea typeface="Arial"/>
                <a:cs typeface="Arial"/>
                <a:sym typeface="Arial"/>
              </a:rPr>
              <a:t> de couverture</a:t>
            </a:r>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Qu’est-ce qui nous montre le pronom « Je »  dans la 4</a:t>
            </a:r>
            <a:r>
              <a:rPr b="1" baseline="30000" i="1" lang="en-US" sz="1200">
                <a:solidFill>
                  <a:schemeClr val="dk1"/>
                </a:solidFill>
                <a:latin typeface="Arial"/>
                <a:ea typeface="Arial"/>
                <a:cs typeface="Arial"/>
                <a:sym typeface="Arial"/>
              </a:rPr>
              <a:t>ème</a:t>
            </a:r>
            <a:r>
              <a:rPr b="1" i="1" lang="en-US" sz="1200">
                <a:solidFill>
                  <a:schemeClr val="dk1"/>
                </a:solidFill>
                <a:latin typeface="Arial"/>
                <a:ea typeface="Arial"/>
                <a:cs typeface="Arial"/>
                <a:sym typeface="Arial"/>
              </a:rPr>
              <a:t> de couverture ?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3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Cela montre que l’histoire sera racontée par une fille ou un garçon parce qu’elle ou il parle en utilisant le pronom « je ». </a:t>
            </a:r>
            <a:endParaRPr b="1" i="1" sz="1200">
              <a:solidFill>
                <a:schemeClr val="dk1"/>
              </a:solidFill>
              <a:latin typeface="Arial"/>
              <a:ea typeface="Arial"/>
              <a:cs typeface="Arial"/>
              <a:sym typeface="Arial"/>
            </a:endParaRPr>
          </a:p>
          <a:p>
            <a:pPr indent="0" lvl="0" marL="0" marR="0" rtl="0" algn="l">
              <a:lnSpc>
                <a:spcPct val="109090"/>
              </a:lnSpc>
              <a:spcBef>
                <a:spcPts val="1200"/>
              </a:spcBef>
              <a:spcAft>
                <a:spcPts val="0"/>
              </a:spcAft>
              <a:buClr>
                <a:srgbClr val="000000"/>
              </a:buClr>
              <a:buSzPts val="1100"/>
              <a:buFont typeface="Arial"/>
              <a:buNone/>
            </a:pPr>
            <a:r>
              <a:rPr b="1" i="1" lang="en-US" sz="1200">
                <a:solidFill>
                  <a:schemeClr val="dk1"/>
                </a:solidFill>
                <a:latin typeface="Arial"/>
                <a:ea typeface="Arial"/>
                <a:cs typeface="Arial"/>
                <a:sym typeface="Arial"/>
              </a:rPr>
              <a:t>Qu’avons-nous appris au sujet des personnages et de l’intrigue, ceci veut dire le problème auquel fera face le personnage ? </a:t>
            </a:r>
            <a:endParaRPr/>
          </a:p>
          <a:p>
            <a:pPr indent="0" lvl="0" marL="0" marR="0" rtl="0" algn="l">
              <a:lnSpc>
                <a:spcPct val="109090"/>
              </a:lnSpc>
              <a:spcBef>
                <a:spcPts val="1200"/>
              </a:spcBef>
              <a:spcAft>
                <a:spcPts val="0"/>
              </a:spcAft>
              <a:buClr>
                <a:srgbClr val="000000"/>
              </a:buClr>
              <a:buSzPts val="1100"/>
              <a:buFont typeface="Arial"/>
              <a:buNone/>
            </a:pPr>
            <a:r>
              <a:rPr b="1" i="1" lang="en-US" sz="1200">
                <a:solidFill>
                  <a:schemeClr val="dk1"/>
                </a:solidFill>
                <a:latin typeface="Arial"/>
                <a:ea typeface="Arial"/>
                <a:cs typeface="Arial"/>
                <a:sym typeface="Arial"/>
              </a:rPr>
              <a:t>Essayez de le dire dans votre tête. Dites-le à votre voisin.</a:t>
            </a:r>
            <a:endParaRPr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15 secondes] </a:t>
            </a:r>
            <a:endParaRPr b="0" i="0"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Je vais vous dire ce à quoi j’ai pensé. Cela vous donnera une idée comment je fais avant de lire un roman.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À mon avis, l’histoire sera racontée par une fille ou un garçon qui est en vacances et dans un lieu lointain.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Le personnage ne pouvait pas dormir à la fin de la journée et il a été réveillé </a:t>
            </a:r>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marR="0" rtl="0" algn="l">
              <a:lnSpc>
                <a:spcPct val="109090"/>
              </a:lnSpc>
              <a:spcBef>
                <a:spcPts val="1200"/>
              </a:spcBef>
              <a:spcAft>
                <a:spcPts val="0"/>
              </a:spcAft>
              <a:buClr>
                <a:srgbClr val="000000"/>
              </a:buClr>
              <a:buSzPts val="1100"/>
              <a:buFont typeface="Arial"/>
              <a:buNone/>
            </a:pPr>
            <a:r>
              <a:rPr b="1" i="1" lang="en-US" sz="1200">
                <a:solidFill>
                  <a:schemeClr val="dk1"/>
                </a:solidFill>
                <a:latin typeface="Arial"/>
                <a:ea typeface="Arial"/>
                <a:cs typeface="Arial"/>
                <a:sym typeface="Arial"/>
              </a:rPr>
              <a:t>Qu’est-ce qui a fait réveiller le personnage principal ? </a:t>
            </a:r>
            <a:endParaRPr/>
          </a:p>
          <a:p>
            <a:pPr indent="0" lvl="0" marL="0" marR="0" rtl="0" algn="l">
              <a:lnSpc>
                <a:spcPct val="109090"/>
              </a:lnSpc>
              <a:spcBef>
                <a:spcPts val="1200"/>
              </a:spcBef>
              <a:spcAft>
                <a:spcPts val="0"/>
              </a:spcAft>
              <a:buClr>
                <a:srgbClr val="000000"/>
              </a:buClr>
              <a:buSzPts val="1100"/>
              <a:buFont typeface="Arial"/>
              <a:buNone/>
            </a:pPr>
            <a:r>
              <a:rPr b="0" i="0" lang="en-US" sz="1200">
                <a:solidFill>
                  <a:schemeClr val="dk1"/>
                </a:solidFill>
                <a:latin typeface="Arial"/>
                <a:ea typeface="Arial"/>
                <a:cs typeface="Arial"/>
                <a:sym typeface="Arial"/>
              </a:rPr>
              <a:t>[Pause 10 secondes]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Il a été réveillé par des bruits étranges, des cognements à la porte, des pleurs et des plaintes, dans le milieu de la nuit, 3 heures du matin.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Hum ! Ceci m’amène à conclure que ce livre est probablement un mystère.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Il y a quelque chose d’étrange qui se passe dans l’histoire et nous allons le découvrir comme si nous étions des détectives.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Le titre est Mademoiselle Blanche. Je me demande : Est-ce que Mademoiselle Blanche est le personnage principal de l’histoire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que c’est elle qui raconte l’histoire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Voilà ! </a:t>
            </a:r>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Qu’est-ce que nous avons fait alors avant de commencer à lire le livre ?</a:t>
            </a:r>
            <a:endParaRPr/>
          </a:p>
          <a:p>
            <a:pPr indent="0" lvl="0" marL="0" rtl="0" algn="l">
              <a:lnSpc>
                <a:spcPct val="109090"/>
              </a:lnSpc>
              <a:spcBef>
                <a:spcPts val="12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5 secondes]</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avons réfléchi déjà à ce qui pourrait se passer dans l’histoire à partir de ce que nous avons vu et lu avant de commencer le livre.</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Notre travail de lecteur tout au long du livre, sera de réfléchir aux différents personnages de l’histoire : en nous posant les questions suivantes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qui sont-ils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Comment sont-ils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font-ils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veulent-ils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Qu’aiment-ils ? </a:t>
            </a:r>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Que détestent-ils ?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Étudier les personnages est une façon de comprendre ce qui se passe dans une histoire et de réfléchir à leurs réactions.</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9090"/>
              </a:lnSpc>
              <a:spcBef>
                <a:spcPts val="12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penserons également à l’intrigue, c’est-à-dire ce qui arrive aux personnages dans l’histoire.</a:t>
            </a:r>
            <a:endParaRPr sz="1200">
              <a:solidFill>
                <a:schemeClr val="dk1"/>
              </a:solidFill>
              <a:latin typeface="Arial"/>
              <a:ea typeface="Arial"/>
              <a:cs typeface="Arial"/>
              <a:sym typeface="Arial"/>
            </a:endParaRPr>
          </a:p>
          <a:p>
            <a:pPr indent="0" lvl="0" marL="0" rtl="0" algn="l">
              <a:lnSpc>
                <a:spcPct val="109090"/>
              </a:lnSpc>
              <a:spcBef>
                <a:spcPts val="1200"/>
              </a:spcBef>
              <a:spcAft>
                <a:spcPts val="1200"/>
              </a:spcAft>
              <a:buClr>
                <a:schemeClr val="dk1"/>
              </a:buClr>
              <a:buSzPts val="1100"/>
              <a:buFont typeface="Arial"/>
              <a:buNone/>
            </a:pPr>
            <a:r>
              <a:rPr b="1" i="1" lang="en-US" sz="1200">
                <a:solidFill>
                  <a:schemeClr val="dk1"/>
                </a:solidFill>
                <a:latin typeface="Arial"/>
                <a:ea typeface="Arial"/>
                <a:cs typeface="Arial"/>
                <a:sym typeface="Arial"/>
              </a:rPr>
              <a:t>Préparez tout de suite votre carnet de lecture.  </a:t>
            </a:r>
            <a:endParaRPr b="1" i="1" sz="12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200">
                <a:latin typeface="Arial"/>
                <a:ea typeface="Arial"/>
                <a:cs typeface="Arial"/>
                <a:sym typeface="Arial"/>
              </a:rPr>
              <a:t>Notes à l’enseignant(e) au sujet de « pendant la lecture » </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Lorsque nous lisons un livre à voix haute, certaines actions génériques sont suggérées afin de </a:t>
            </a:r>
            <a:r>
              <a:rPr lang="en-US">
                <a:latin typeface="Arial"/>
                <a:ea typeface="Arial"/>
                <a:cs typeface="Arial"/>
                <a:sym typeface="Arial"/>
              </a:rPr>
              <a:t>familiariser les apprenants</a:t>
            </a:r>
            <a:r>
              <a:rPr lang="en-US" sz="1200">
                <a:latin typeface="Arial"/>
                <a:ea typeface="Arial"/>
                <a:cs typeface="Arial"/>
                <a:sym typeface="Arial"/>
              </a:rPr>
              <a:t> </a:t>
            </a:r>
            <a:r>
              <a:rPr lang="en-US">
                <a:latin typeface="Arial"/>
                <a:ea typeface="Arial"/>
                <a:cs typeface="Arial"/>
                <a:sym typeface="Arial"/>
              </a:rPr>
              <a:t>avec la </a:t>
            </a:r>
            <a:r>
              <a:rPr lang="en-US"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La lecture à voix haute par l</a:t>
            </a:r>
            <a:r>
              <a:rPr lang="en-US">
                <a:latin typeface="Arial"/>
                <a:ea typeface="Arial"/>
                <a:cs typeface="Arial"/>
                <a:sym typeface="Arial"/>
              </a:rPr>
              <a:t>’enseignant(e) </a:t>
            </a:r>
            <a:r>
              <a:rPr lang="en-US" sz="1200">
                <a:latin typeface="Arial"/>
                <a:ea typeface="Arial"/>
                <a:cs typeface="Arial"/>
                <a:sym typeface="Arial"/>
              </a:rPr>
              <a:t>est le moment par excellence pour </a:t>
            </a:r>
            <a:r>
              <a:rPr lang="en-US">
                <a:latin typeface="Arial"/>
                <a:ea typeface="Arial"/>
                <a:cs typeface="Arial"/>
                <a:sym typeface="Arial"/>
              </a:rPr>
              <a:t>faire découvrir et modeler</a:t>
            </a:r>
            <a:r>
              <a:rPr lang="en-US"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Calibri"/>
              <a:buNone/>
            </a:pPr>
            <a:r>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41" name="Google Shape;141;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Calibri"/>
              <a:buNone/>
            </a:pPr>
            <a:r>
              <a:t/>
            </a:r>
            <a:endParaRPr b="1" sz="1200">
              <a:latin typeface="Arial"/>
              <a:ea typeface="Arial"/>
              <a:cs typeface="Arial"/>
              <a:sym typeface="Arial"/>
            </a:endParaRPr>
          </a:p>
        </p:txBody>
      </p:sp>
      <p:sp>
        <p:nvSpPr>
          <p:cNvPr id="149" name="Google Shape;149;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9090"/>
              </a:lnSpc>
              <a:spcBef>
                <a:spcPts val="1200"/>
              </a:spcBef>
              <a:spcAft>
                <a:spcPts val="0"/>
              </a:spcAft>
              <a:buClr>
                <a:schemeClr val="dk1"/>
              </a:buClr>
              <a:buSzPts val="1100"/>
              <a:buFont typeface="Arial"/>
              <a:buNone/>
            </a:pPr>
            <a:r>
              <a:rPr b="0" lang="en-US" u="none">
                <a:solidFill>
                  <a:schemeClr val="dk1"/>
                </a:solidFill>
                <a:latin typeface="Arial"/>
                <a:ea typeface="Arial"/>
                <a:cs typeface="Arial"/>
                <a:sym typeface="Arial"/>
              </a:rPr>
              <a:t>PENDANT LA LECTURE -</a:t>
            </a:r>
            <a:r>
              <a:rPr lang="en-US" u="none">
                <a:solidFill>
                  <a:schemeClr val="dk1"/>
                </a:solidFill>
                <a:latin typeface="Arial"/>
                <a:ea typeface="Arial"/>
                <a:cs typeface="Arial"/>
                <a:sym typeface="Arial"/>
              </a:rPr>
              <a:t> </a:t>
            </a:r>
            <a:r>
              <a:rPr lang="en-US">
                <a:solidFill>
                  <a:schemeClr val="dk1"/>
                </a:solidFill>
                <a:latin typeface="Arial"/>
                <a:ea typeface="Arial"/>
                <a:cs typeface="Arial"/>
                <a:sym typeface="Arial"/>
              </a:rPr>
              <a:t>Lire l’histoire de façon fluide et expressive en faisant des gestes simples pour susciter l’intérêt des apprenants</a:t>
            </a:r>
            <a:endParaRPr>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7" name="Shape 67"/>
        <p:cNvGrpSpPr/>
        <p:nvPr/>
      </p:nvGrpSpPr>
      <p:grpSpPr>
        <a:xfrm>
          <a:off x="0" y="0"/>
          <a:ext cx="0" cy="0"/>
          <a:chOff x="0" y="0"/>
          <a:chExt cx="0" cy="0"/>
        </a:xfrm>
      </p:grpSpPr>
      <p:sp>
        <p:nvSpPr>
          <p:cNvPr id="68" name="Google Shape;68;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p:nvPr>
            <p:ph idx="2" type="pic"/>
          </p:nvPr>
        </p:nvSpPr>
        <p:spPr>
          <a:xfrm>
            <a:off x="5183188" y="987425"/>
            <a:ext cx="6172200" cy="4873625"/>
          </a:xfrm>
          <a:prstGeom prst="rect">
            <a:avLst/>
          </a:prstGeom>
          <a:noFill/>
          <a:ln>
            <a:noFill/>
          </a:ln>
        </p:spPr>
      </p:sp>
      <p:sp>
        <p:nvSpPr>
          <p:cNvPr id="70" name="Google Shape;70;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4" name="Shape 74"/>
        <p:cNvGrpSpPr/>
        <p:nvPr/>
      </p:nvGrpSpPr>
      <p:grpSpPr>
        <a:xfrm>
          <a:off x="0" y="0"/>
          <a:ext cx="0" cy="0"/>
          <a:chOff x="0" y="0"/>
          <a:chExt cx="0" cy="0"/>
        </a:xfrm>
      </p:grpSpPr>
      <p:sp>
        <p:nvSpPr>
          <p:cNvPr id="75" name="Google Shape;7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0" name="Shape 80"/>
        <p:cNvGrpSpPr/>
        <p:nvPr/>
      </p:nvGrpSpPr>
      <p:grpSpPr>
        <a:xfrm>
          <a:off x="0" y="0"/>
          <a:ext cx="0" cy="0"/>
          <a:chOff x="0" y="0"/>
          <a:chExt cx="0" cy="0"/>
        </a:xfrm>
      </p:grpSpPr>
      <p:sp>
        <p:nvSpPr>
          <p:cNvPr id="81" name="Google Shape;81;p1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25" name="Shape 25"/>
        <p:cNvGrpSpPr/>
        <p:nvPr/>
      </p:nvGrpSpPr>
      <p:grpSpPr>
        <a:xfrm>
          <a:off x="0" y="0"/>
          <a:ext cx="0" cy="0"/>
          <a:chOff x="0" y="0"/>
          <a:chExt cx="0" cy="0"/>
        </a:xfrm>
      </p:grpSpPr>
      <p:sp>
        <p:nvSpPr>
          <p:cNvPr id="26" name="Google Shape;26;p4"/>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002060"/>
              </a:buClr>
              <a:buSzPts val="3200"/>
              <a:buFont typeface="Arial"/>
              <a:buNone/>
              <a:defRPr b="1" i="0" sz="3200" u="none" cap="none" strike="noStrike">
                <a:solidFill>
                  <a:srgbClr val="002060"/>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 name="Shape 27"/>
        <p:cNvGrpSpPr/>
        <p:nvPr/>
      </p:nvGrpSpPr>
      <p:grpSpPr>
        <a:xfrm>
          <a:off x="0" y="0"/>
          <a:ext cx="0" cy="0"/>
          <a:chOff x="0" y="0"/>
          <a:chExt cx="0" cy="0"/>
        </a:xfrm>
      </p:grpSpPr>
      <p:sp>
        <p:nvSpPr>
          <p:cNvPr id="28" name="Google Shape;28;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0" name="Shape 60"/>
        <p:cNvGrpSpPr/>
        <p:nvPr/>
      </p:nvGrpSpPr>
      <p:grpSpPr>
        <a:xfrm>
          <a:off x="0" y="0"/>
          <a:ext cx="0" cy="0"/>
          <a:chOff x="0" y="0"/>
          <a:chExt cx="0" cy="0"/>
        </a:xfrm>
      </p:grpSpPr>
      <p:sp>
        <p:nvSpPr>
          <p:cNvPr id="61" name="Google Shape;61;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3" name="Google Shape;63;p1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4" name="Google Shape;6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2.jpg"/><Relationship Id="rId5"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20.png"/><Relationship Id="rId6"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17.png"/><Relationship Id="rId6"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20.png"/><Relationship Id="rId6" Type="http://schemas.openxmlformats.org/officeDocument/2006/relationships/image" Target="../media/image26.png"/><Relationship Id="rId7"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20.png"/><Relationship Id="rId6" Type="http://schemas.openxmlformats.org/officeDocument/2006/relationships/image" Target="../media/image17.png"/><Relationship Id="rId7"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20.png"/><Relationship Id="rId6" Type="http://schemas.openxmlformats.org/officeDocument/2006/relationships/image" Target="../media/image17.png"/><Relationship Id="rId7" Type="http://schemas.openxmlformats.org/officeDocument/2006/relationships/image" Target="../media/image32.png"/><Relationship Id="rId8"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20.png"/><Relationship Id="rId6" Type="http://schemas.openxmlformats.org/officeDocument/2006/relationships/image" Target="../media/image17.png"/><Relationship Id="rId7" Type="http://schemas.openxmlformats.org/officeDocument/2006/relationships/image" Target="../media/image25.png"/><Relationship Id="rId8"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2.png"/><Relationship Id="rId4" Type="http://schemas.openxmlformats.org/officeDocument/2006/relationships/image" Target="../media/image31.png"/><Relationship Id="rId9" Type="http://schemas.openxmlformats.org/officeDocument/2006/relationships/image" Target="../media/image25.png"/><Relationship Id="rId5" Type="http://schemas.openxmlformats.org/officeDocument/2006/relationships/image" Target="../media/image20.png"/><Relationship Id="rId6" Type="http://schemas.openxmlformats.org/officeDocument/2006/relationships/image" Target="../media/image26.png"/><Relationship Id="rId7" Type="http://schemas.openxmlformats.org/officeDocument/2006/relationships/image" Target="../media/image33.png"/><Relationship Id="rId8"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2.png"/><Relationship Id="rId4" Type="http://schemas.openxmlformats.org/officeDocument/2006/relationships/image" Target="../media/image31.png"/><Relationship Id="rId9" Type="http://schemas.openxmlformats.org/officeDocument/2006/relationships/image" Target="../media/image33.png"/><Relationship Id="rId5" Type="http://schemas.openxmlformats.org/officeDocument/2006/relationships/image" Target="../media/image20.png"/><Relationship Id="rId6" Type="http://schemas.openxmlformats.org/officeDocument/2006/relationships/image" Target="../media/image17.png"/><Relationship Id="rId7" Type="http://schemas.openxmlformats.org/officeDocument/2006/relationships/image" Target="../media/image32.png"/><Relationship Id="rId8"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png"/><Relationship Id="rId4" Type="http://schemas.openxmlformats.org/officeDocument/2006/relationships/image" Target="../media/image31.png"/><Relationship Id="rId9" Type="http://schemas.openxmlformats.org/officeDocument/2006/relationships/image" Target="../media/image25.png"/><Relationship Id="rId5" Type="http://schemas.openxmlformats.org/officeDocument/2006/relationships/image" Target="../media/image20.png"/><Relationship Id="rId6" Type="http://schemas.openxmlformats.org/officeDocument/2006/relationships/image" Target="../media/image26.png"/><Relationship Id="rId7" Type="http://schemas.openxmlformats.org/officeDocument/2006/relationships/image" Target="../media/image33.png"/><Relationship Id="rId8"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1.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9.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8.png"/><Relationship Id="rId4" Type="http://schemas.openxmlformats.org/officeDocument/2006/relationships/image" Target="../media/image22.png"/><Relationship Id="rId5" Type="http://schemas.openxmlformats.org/officeDocument/2006/relationships/image" Target="../media/image3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2.jpg"/><Relationship Id="rId4" Type="http://schemas.openxmlformats.org/officeDocument/2006/relationships/image" Target="../media/image36.jpg"/><Relationship Id="rId5" Type="http://schemas.openxmlformats.org/officeDocument/2006/relationships/image" Target="../media/image4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8.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4"/>
          <p:cNvSpPr/>
          <p:nvPr/>
        </p:nvSpPr>
        <p:spPr>
          <a:xfrm>
            <a:off x="-1858" y="2975632"/>
            <a:ext cx="6927314" cy="1626848"/>
          </a:xfrm>
          <a:prstGeom prst="rect">
            <a:avLst/>
          </a:prstGeom>
          <a:solidFill>
            <a:srgbClr val="DDEAF6"/>
          </a:solidFill>
          <a:ln cap="flat" cmpd="sng" w="12700">
            <a:solidFill>
              <a:srgbClr val="DDEAF6"/>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10000"/>
              </a:lnSpc>
              <a:spcBef>
                <a:spcPts val="0"/>
              </a:spcBef>
              <a:spcAft>
                <a:spcPts val="0"/>
              </a:spcAft>
              <a:buClr>
                <a:srgbClr val="002060"/>
              </a:buClr>
              <a:buSzPts val="4000"/>
              <a:buFont typeface="Arial"/>
              <a:buNone/>
            </a:pPr>
            <a:r>
              <a:rPr b="1" i="0" lang="en-US" sz="4000" u="none" cap="none" strike="noStrike">
                <a:solidFill>
                  <a:srgbClr val="002060"/>
                </a:solidFill>
                <a:latin typeface="Arial"/>
                <a:ea typeface="Arial"/>
                <a:cs typeface="Arial"/>
                <a:sym typeface="Arial"/>
              </a:rPr>
              <a:t>Classe - EB6 </a:t>
            </a:r>
            <a:endParaRPr/>
          </a:p>
          <a:p>
            <a:pPr indent="0" lvl="0" marL="182880" marR="0" rtl="0" algn="l">
              <a:lnSpc>
                <a:spcPct val="110000"/>
              </a:lnSpc>
              <a:spcBef>
                <a:spcPts val="0"/>
              </a:spcBef>
              <a:spcAft>
                <a:spcPts val="0"/>
              </a:spcAft>
              <a:buClr>
                <a:srgbClr val="002060"/>
              </a:buClr>
              <a:buSzPts val="4000"/>
              <a:buFont typeface="Arial"/>
              <a:buNone/>
            </a:pPr>
            <a:r>
              <a:rPr b="1" i="0" lang="en-US" sz="4000" u="none" cap="none" strike="noStrike">
                <a:solidFill>
                  <a:srgbClr val="002060"/>
                </a:solidFill>
                <a:latin typeface="Arial"/>
                <a:ea typeface="Arial"/>
                <a:cs typeface="Arial"/>
                <a:sym typeface="Arial"/>
              </a:rPr>
              <a:t>Leçon 5 - </a:t>
            </a:r>
            <a:r>
              <a:rPr b="1" i="0" lang="en-US" sz="4000" u="none" cap="none" strike="noStrike">
                <a:solidFill>
                  <a:srgbClr val="002060"/>
                </a:solidFill>
                <a:latin typeface="Calibri"/>
                <a:ea typeface="Calibri"/>
                <a:cs typeface="Calibri"/>
                <a:sym typeface="Calibri"/>
              </a:rPr>
              <a:t>À</a:t>
            </a:r>
            <a:r>
              <a:rPr b="1" i="0" lang="en-US" sz="4000" u="none" cap="none" strike="noStrike">
                <a:solidFill>
                  <a:srgbClr val="002060"/>
                </a:solidFill>
                <a:latin typeface="Arial"/>
                <a:ea typeface="Arial"/>
                <a:cs typeface="Arial"/>
                <a:sym typeface="Arial"/>
              </a:rPr>
              <a:t> nos droits !</a:t>
            </a:r>
            <a:endParaRPr b="1" i="0" sz="4000" u="none" cap="none" strike="noStrike">
              <a:solidFill>
                <a:srgbClr val="002060"/>
              </a:solidFill>
              <a:latin typeface="Arial"/>
              <a:ea typeface="Arial"/>
              <a:cs typeface="Arial"/>
              <a:sym typeface="Arial"/>
            </a:endParaRPr>
          </a:p>
        </p:txBody>
      </p:sp>
      <p:sp>
        <p:nvSpPr>
          <p:cNvPr id="92" name="Google Shape;92;p14"/>
          <p:cNvSpPr/>
          <p:nvPr/>
        </p:nvSpPr>
        <p:spPr>
          <a:xfrm>
            <a:off x="-1858" y="1857589"/>
            <a:ext cx="6927314" cy="1091427"/>
          </a:xfrm>
          <a:prstGeom prst="rect">
            <a:avLst/>
          </a:prstGeom>
          <a:solidFill>
            <a:srgbClr val="578CC3"/>
          </a:solidFill>
          <a:ln cap="flat" cmpd="sng" w="12700">
            <a:solidFill>
              <a:srgbClr val="578CC3"/>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00000"/>
              </a:lnSpc>
              <a:spcBef>
                <a:spcPts val="0"/>
              </a:spcBef>
              <a:spcAft>
                <a:spcPts val="0"/>
              </a:spcAft>
              <a:buClr>
                <a:srgbClr val="FFFFFF"/>
              </a:buClr>
              <a:buSzPts val="5400"/>
              <a:buFont typeface="Arial"/>
              <a:buNone/>
            </a:pPr>
            <a:r>
              <a:rPr b="1" i="0" lang="en-US" sz="5400" u="none" cap="none" strike="noStrike">
                <a:solidFill>
                  <a:srgbClr val="FFFFFF"/>
                </a:solidFill>
                <a:latin typeface="Arial"/>
                <a:ea typeface="Arial"/>
                <a:cs typeface="Arial"/>
                <a:sym typeface="Arial"/>
              </a:rPr>
              <a:t>Unité 1 - Mes droits </a:t>
            </a:r>
            <a:endParaRPr b="1" i="0" sz="5400" u="none" cap="none" strike="noStrike">
              <a:solidFill>
                <a:srgbClr val="FFFFFF"/>
              </a:solidFill>
              <a:latin typeface="Arial"/>
              <a:ea typeface="Arial"/>
              <a:cs typeface="Arial"/>
              <a:sym typeface="Arial"/>
            </a:endParaRPr>
          </a:p>
        </p:txBody>
      </p:sp>
      <p:pic>
        <p:nvPicPr>
          <p:cNvPr id="93" name="Google Shape;93;p14"/>
          <p:cNvPicPr preferRelativeResize="0"/>
          <p:nvPr/>
        </p:nvPicPr>
        <p:blipFill rotWithShape="1">
          <a:blip r:embed="rId3">
            <a:alphaModFix/>
          </a:blip>
          <a:srcRect b="0" l="0" r="0" t="0"/>
          <a:stretch/>
        </p:blipFill>
        <p:spPr>
          <a:xfrm>
            <a:off x="7130097" y="1218494"/>
            <a:ext cx="4198303" cy="4057935"/>
          </a:xfrm>
          <a:prstGeom prst="rect">
            <a:avLst/>
          </a:prstGeom>
          <a:noFill/>
          <a:ln>
            <a:noFill/>
          </a:ln>
        </p:spPr>
      </p:pic>
      <p:pic>
        <p:nvPicPr>
          <p:cNvPr id="94" name="Google Shape;94;p14"/>
          <p:cNvPicPr preferRelativeResize="0"/>
          <p:nvPr/>
        </p:nvPicPr>
        <p:blipFill rotWithShape="1">
          <a:blip r:embed="rId4">
            <a:alphaModFix/>
          </a:blip>
          <a:srcRect b="84635" l="0" r="0" t="0"/>
          <a:stretch/>
        </p:blipFill>
        <p:spPr>
          <a:xfrm>
            <a:off x="0" y="0"/>
            <a:ext cx="12192000" cy="1053737"/>
          </a:xfrm>
          <a:prstGeom prst="rect">
            <a:avLst/>
          </a:prstGeom>
          <a:noFill/>
          <a:ln>
            <a:noFill/>
          </a:ln>
        </p:spPr>
      </p:pic>
      <p:pic>
        <p:nvPicPr>
          <p:cNvPr id="95" name="Google Shape;95;p14"/>
          <p:cNvPicPr preferRelativeResize="0"/>
          <p:nvPr/>
        </p:nvPicPr>
        <p:blipFill rotWithShape="1">
          <a:blip r:embed="rId5">
            <a:alphaModFix/>
          </a:blip>
          <a:srcRect b="0" l="0" r="0" t="0"/>
          <a:stretch/>
        </p:blipFill>
        <p:spPr>
          <a:xfrm>
            <a:off x="3172968" y="5433686"/>
            <a:ext cx="5846064" cy="774192"/>
          </a:xfrm>
          <a:prstGeom prst="rect">
            <a:avLst/>
          </a:prstGeom>
          <a:noFill/>
          <a:ln>
            <a:noFill/>
          </a:ln>
        </p:spPr>
      </p:pic>
      <p:sp>
        <p:nvSpPr>
          <p:cNvPr id="96" name="Google Shape;96;p14"/>
          <p:cNvSpPr/>
          <p:nvPr/>
        </p:nvSpPr>
        <p:spPr>
          <a:xfrm>
            <a:off x="494211" y="6281856"/>
            <a:ext cx="11508378" cy="545983"/>
          </a:xfrm>
          <a:prstGeom prst="rect">
            <a:avLst/>
          </a:prstGeom>
          <a:noFill/>
          <a:ln>
            <a:noFill/>
          </a:ln>
        </p:spPr>
        <p:txBody>
          <a:bodyPr anchorCtr="0" anchor="t" bIns="45700" lIns="91425" spcFirstLastPara="1" rIns="91425" wrap="square" tIns="45700">
            <a:noAutofit/>
          </a:bodyPr>
          <a:lstStyle/>
          <a:p>
            <a:pPr indent="0" lvl="0" marL="0" marR="0" rtl="0" algn="ctr">
              <a:lnSpc>
                <a:spcPct val="133333"/>
              </a:lnSpc>
              <a:spcBef>
                <a:spcPts val="0"/>
              </a:spcBef>
              <a:spcAft>
                <a:spcPts val="0"/>
              </a:spcAft>
              <a:buClr>
                <a:srgbClr val="000000"/>
              </a:buClr>
              <a:buSzPts val="900"/>
              <a:buFont typeface="Arial"/>
              <a:buNone/>
            </a:pPr>
            <a:r>
              <a:rPr b="0" i="0" lang="en-US" sz="900" u="none" cap="none" strike="noStrike">
                <a:solidFill>
                  <a:srgbClr val="3C3C3B"/>
                </a:solidFill>
                <a:latin typeface="Calibri"/>
                <a:ea typeface="Calibri"/>
                <a:cs typeface="Calibri"/>
                <a:sym typeface="Calibri"/>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endParaRPr/>
          </a:p>
        </p:txBody>
      </p:sp>
      <p:cxnSp>
        <p:nvCxnSpPr>
          <p:cNvPr id="97" name="Google Shape;97;p14"/>
          <p:cNvCxnSpPr/>
          <p:nvPr/>
        </p:nvCxnSpPr>
        <p:spPr>
          <a:xfrm>
            <a:off x="557349" y="6246361"/>
            <a:ext cx="11382102" cy="0"/>
          </a:xfrm>
          <a:prstGeom prst="straightConnector1">
            <a:avLst/>
          </a:prstGeom>
          <a:noFill/>
          <a:ln cap="flat" cmpd="sng" w="19050">
            <a:solidFill>
              <a:srgbClr val="5B8CC1"/>
            </a:solidFill>
            <a:prstDash val="solid"/>
            <a:miter lim="800000"/>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23"/>
          <p:cNvPicPr preferRelativeResize="0"/>
          <p:nvPr/>
        </p:nvPicPr>
        <p:blipFill rotWithShape="1">
          <a:blip r:embed="rId3">
            <a:alphaModFix/>
          </a:blip>
          <a:srcRect b="0" l="0" r="0" t="0"/>
          <a:stretch/>
        </p:blipFill>
        <p:spPr>
          <a:xfrm>
            <a:off x="3723055" y="0"/>
            <a:ext cx="4745889" cy="6858000"/>
          </a:xfrm>
          <a:prstGeom prst="rect">
            <a:avLst/>
          </a:prstGeom>
          <a:noFill/>
          <a:ln cap="flat" cmpd="sng" w="9525">
            <a:solidFill>
              <a:srgbClr val="D8D8D8"/>
            </a:solidFill>
            <a:prstDash val="solid"/>
            <a:round/>
            <a:headEnd len="sm" w="sm" type="none"/>
            <a:tailEnd len="sm" w="sm" type="none"/>
          </a:ln>
        </p:spPr>
      </p:pic>
      <p:grpSp>
        <p:nvGrpSpPr>
          <p:cNvPr id="164" name="Google Shape;164;p23"/>
          <p:cNvGrpSpPr/>
          <p:nvPr/>
        </p:nvGrpSpPr>
        <p:grpSpPr>
          <a:xfrm>
            <a:off x="8468944" y="948090"/>
            <a:ext cx="3323771" cy="3321893"/>
            <a:chOff x="8468944" y="948090"/>
            <a:chExt cx="3323771" cy="3321893"/>
          </a:xfrm>
        </p:grpSpPr>
        <p:sp>
          <p:nvSpPr>
            <p:cNvPr id="165" name="Google Shape;165;p23"/>
            <p:cNvSpPr txBox="1"/>
            <p:nvPr/>
          </p:nvSpPr>
          <p:spPr>
            <a:xfrm>
              <a:off x="9042401" y="3531350"/>
              <a:ext cx="2220686" cy="738633"/>
            </a:xfrm>
            <a:prstGeom prst="rect">
              <a:avLst/>
            </a:prstGeom>
            <a:noFill/>
            <a:ln>
              <a:noFill/>
            </a:ln>
          </p:spPr>
          <p:txBody>
            <a:bodyPr anchorCtr="0" anchor="t" bIns="91425" lIns="91425" spcFirstLastPara="1" rIns="91425" wrap="square" tIns="91425">
              <a:spAutoFit/>
            </a:bodyPr>
            <a:lstStyle/>
            <a:p>
              <a:pPr indent="0" lvl="0" marL="0" marR="0" rtl="0" algn="ctr">
                <a:spcBef>
                  <a:spcPts val="0"/>
                </a:spcBef>
                <a:spcAft>
                  <a:spcPts val="0"/>
                </a:spcAft>
                <a:buClr>
                  <a:srgbClr val="2E75B5"/>
                </a:buClr>
                <a:buSzPts val="3600"/>
                <a:buFont typeface="Arial"/>
                <a:buNone/>
              </a:pPr>
              <a:r>
                <a:rPr b="1" i="0" lang="en-US" sz="3600" u="none" cap="none" strike="noStrike">
                  <a:solidFill>
                    <a:srgbClr val="2E75B5"/>
                  </a:solidFill>
                  <a:latin typeface="Arial"/>
                  <a:ea typeface="Arial"/>
                  <a:cs typeface="Arial"/>
                  <a:sym typeface="Arial"/>
                </a:rPr>
                <a:t>un portail</a:t>
              </a:r>
              <a:endParaRPr b="1" i="0" sz="3600" u="none" cap="none" strike="noStrike">
                <a:solidFill>
                  <a:srgbClr val="2E75B5"/>
                </a:solidFill>
                <a:latin typeface="Arial"/>
                <a:ea typeface="Arial"/>
                <a:cs typeface="Arial"/>
                <a:sym typeface="Arial"/>
              </a:endParaRPr>
            </a:p>
          </p:txBody>
        </p:sp>
        <p:pic>
          <p:nvPicPr>
            <p:cNvPr id="166" name="Google Shape;166;p23"/>
            <p:cNvPicPr preferRelativeResize="0"/>
            <p:nvPr/>
          </p:nvPicPr>
          <p:blipFill rotWithShape="1">
            <a:blip r:embed="rId4">
              <a:alphaModFix/>
            </a:blip>
            <a:srcRect b="0" l="14074" r="14568" t="0"/>
            <a:stretch/>
          </p:blipFill>
          <p:spPr>
            <a:xfrm>
              <a:off x="8468944" y="948090"/>
              <a:ext cx="3323771" cy="258326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gtEl>
                                        <p:attrNameLst>
                                          <p:attrName>style.visibility</p:attrName>
                                        </p:attrNameLst>
                                      </p:cBhvr>
                                      <p:to>
                                        <p:strVal val="visible"/>
                                      </p:to>
                                    </p:set>
                                    <p:animEffect filter="fade" transition="in">
                                      <p:cBhvr>
                                        <p:cTn dur="500"/>
                                        <p:tgtEl>
                                          <p:spTgt spid="1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24"/>
          <p:cNvPicPr preferRelativeResize="0"/>
          <p:nvPr/>
        </p:nvPicPr>
        <p:blipFill rotWithShape="1">
          <a:blip r:embed="rId3">
            <a:alphaModFix/>
          </a:blip>
          <a:srcRect b="0" l="0" r="0" t="0"/>
          <a:stretch/>
        </p:blipFill>
        <p:spPr>
          <a:xfrm>
            <a:off x="3735779" y="0"/>
            <a:ext cx="4720442"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5"/>
          <p:cNvPicPr preferRelativeResize="0"/>
          <p:nvPr/>
        </p:nvPicPr>
        <p:blipFill rotWithShape="1">
          <a:blip r:embed="rId3">
            <a:alphaModFix/>
          </a:blip>
          <a:srcRect b="0" l="0" r="0" t="0"/>
          <a:stretch/>
        </p:blipFill>
        <p:spPr>
          <a:xfrm>
            <a:off x="3761599" y="0"/>
            <a:ext cx="4668801"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6"/>
          <p:cNvPicPr preferRelativeResize="0"/>
          <p:nvPr/>
        </p:nvPicPr>
        <p:blipFill rotWithShape="1">
          <a:blip r:embed="rId3">
            <a:alphaModFix/>
          </a:blip>
          <a:srcRect b="0" l="0" r="0" t="0"/>
          <a:stretch/>
        </p:blipFill>
        <p:spPr>
          <a:xfrm>
            <a:off x="3723055" y="0"/>
            <a:ext cx="4745889"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grpSp>
        <p:nvGrpSpPr>
          <p:cNvPr id="186" name="Google Shape;186;p27"/>
          <p:cNvGrpSpPr/>
          <p:nvPr/>
        </p:nvGrpSpPr>
        <p:grpSpPr>
          <a:xfrm>
            <a:off x="3478744" y="354443"/>
            <a:ext cx="7663699" cy="2791355"/>
            <a:chOff x="139181" y="4214508"/>
            <a:chExt cx="3782465" cy="1377690"/>
          </a:xfrm>
        </p:grpSpPr>
        <p:sp>
          <p:nvSpPr>
            <p:cNvPr id="187" name="Google Shape;187;p27"/>
            <p:cNvSpPr/>
            <p:nvPr/>
          </p:nvSpPr>
          <p:spPr>
            <a:xfrm>
              <a:off x="355486" y="4546195"/>
              <a:ext cx="3566160" cy="1046003"/>
            </a:xfrm>
            <a:custGeom>
              <a:rect b="b" l="l" r="r" t="t"/>
              <a:pathLst>
                <a:path extrusionOk="0" fill="none" h="1046003" w="3566160">
                  <a:moveTo>
                    <a:pt x="0" y="174337"/>
                  </a:moveTo>
                  <a:cubicBezTo>
                    <a:pt x="6155" y="57916"/>
                    <a:pt x="67424" y="11868"/>
                    <a:pt x="174337" y="0"/>
                  </a:cubicBezTo>
                  <a:cubicBezTo>
                    <a:pt x="309529" y="-5068"/>
                    <a:pt x="501847" y="6253"/>
                    <a:pt x="646235" y="0"/>
                  </a:cubicBezTo>
                  <a:cubicBezTo>
                    <a:pt x="790623" y="-6253"/>
                    <a:pt x="926499" y="1345"/>
                    <a:pt x="1085958" y="0"/>
                  </a:cubicBezTo>
                  <a:cubicBezTo>
                    <a:pt x="1245417" y="-1345"/>
                    <a:pt x="1536789" y="39138"/>
                    <a:pt x="1654381" y="0"/>
                  </a:cubicBezTo>
                  <a:cubicBezTo>
                    <a:pt x="1771973" y="-39138"/>
                    <a:pt x="1925608" y="18955"/>
                    <a:pt x="2126279" y="0"/>
                  </a:cubicBezTo>
                  <a:cubicBezTo>
                    <a:pt x="2326950" y="-18955"/>
                    <a:pt x="2445242" y="16559"/>
                    <a:pt x="2694701" y="0"/>
                  </a:cubicBezTo>
                  <a:cubicBezTo>
                    <a:pt x="2944160" y="-16559"/>
                    <a:pt x="3069039" y="12039"/>
                    <a:pt x="3391823" y="0"/>
                  </a:cubicBezTo>
                  <a:cubicBezTo>
                    <a:pt x="3461704" y="-1632"/>
                    <a:pt x="3569811" y="91494"/>
                    <a:pt x="3566160" y="174337"/>
                  </a:cubicBezTo>
                  <a:cubicBezTo>
                    <a:pt x="3602781" y="317437"/>
                    <a:pt x="3546526" y="390166"/>
                    <a:pt x="3566160" y="509055"/>
                  </a:cubicBezTo>
                  <a:cubicBezTo>
                    <a:pt x="3585794" y="627944"/>
                    <a:pt x="3533333" y="762701"/>
                    <a:pt x="3566160" y="871666"/>
                  </a:cubicBezTo>
                  <a:cubicBezTo>
                    <a:pt x="3562112" y="952025"/>
                    <a:pt x="3483799" y="1048562"/>
                    <a:pt x="3391823" y="1046003"/>
                  </a:cubicBezTo>
                  <a:cubicBezTo>
                    <a:pt x="3239124" y="1067428"/>
                    <a:pt x="3152812" y="1017716"/>
                    <a:pt x="2919925" y="1046003"/>
                  </a:cubicBezTo>
                  <a:cubicBezTo>
                    <a:pt x="2687038" y="1074290"/>
                    <a:pt x="2641863" y="1018761"/>
                    <a:pt x="2480202" y="1046003"/>
                  </a:cubicBezTo>
                  <a:cubicBezTo>
                    <a:pt x="2318541" y="1073245"/>
                    <a:pt x="2150753" y="1009487"/>
                    <a:pt x="1976129" y="1046003"/>
                  </a:cubicBezTo>
                  <a:cubicBezTo>
                    <a:pt x="1801505" y="1082519"/>
                    <a:pt x="1514457" y="1026580"/>
                    <a:pt x="1375532" y="1046003"/>
                  </a:cubicBezTo>
                  <a:cubicBezTo>
                    <a:pt x="1236607" y="1065426"/>
                    <a:pt x="1097398" y="1006958"/>
                    <a:pt x="871459" y="1046003"/>
                  </a:cubicBezTo>
                  <a:cubicBezTo>
                    <a:pt x="645520" y="1085048"/>
                    <a:pt x="439284" y="1022007"/>
                    <a:pt x="174337" y="1046003"/>
                  </a:cubicBezTo>
                  <a:cubicBezTo>
                    <a:pt x="65737" y="1030091"/>
                    <a:pt x="-8115" y="976180"/>
                    <a:pt x="0" y="871666"/>
                  </a:cubicBezTo>
                  <a:cubicBezTo>
                    <a:pt x="-29965" y="743560"/>
                    <a:pt x="18023" y="682271"/>
                    <a:pt x="0" y="536948"/>
                  </a:cubicBezTo>
                  <a:cubicBezTo>
                    <a:pt x="-18023" y="391625"/>
                    <a:pt x="15671" y="278057"/>
                    <a:pt x="0" y="174337"/>
                  </a:cubicBezTo>
                  <a:close/>
                </a:path>
                <a:path extrusionOk="0" h="1046003" w="3566160">
                  <a:moveTo>
                    <a:pt x="0" y="174337"/>
                  </a:moveTo>
                  <a:cubicBezTo>
                    <a:pt x="-22608" y="79844"/>
                    <a:pt x="95837" y="288"/>
                    <a:pt x="174337" y="0"/>
                  </a:cubicBezTo>
                  <a:cubicBezTo>
                    <a:pt x="309707" y="-32167"/>
                    <a:pt x="506668" y="10785"/>
                    <a:pt x="614060" y="0"/>
                  </a:cubicBezTo>
                  <a:cubicBezTo>
                    <a:pt x="721452" y="-10785"/>
                    <a:pt x="926268" y="27044"/>
                    <a:pt x="1053783" y="0"/>
                  </a:cubicBezTo>
                  <a:cubicBezTo>
                    <a:pt x="1181298" y="-27044"/>
                    <a:pt x="1358340" y="32697"/>
                    <a:pt x="1622206" y="0"/>
                  </a:cubicBezTo>
                  <a:cubicBezTo>
                    <a:pt x="1886072" y="-32697"/>
                    <a:pt x="2056696" y="33255"/>
                    <a:pt x="2190628" y="0"/>
                  </a:cubicBezTo>
                  <a:cubicBezTo>
                    <a:pt x="2324560" y="-33255"/>
                    <a:pt x="2453470" y="51823"/>
                    <a:pt x="2630351" y="0"/>
                  </a:cubicBezTo>
                  <a:cubicBezTo>
                    <a:pt x="2807232" y="-51823"/>
                    <a:pt x="3115058" y="40091"/>
                    <a:pt x="3391823" y="0"/>
                  </a:cubicBezTo>
                  <a:cubicBezTo>
                    <a:pt x="3492417" y="983"/>
                    <a:pt x="3562869" y="84533"/>
                    <a:pt x="3566160" y="174337"/>
                  </a:cubicBezTo>
                  <a:cubicBezTo>
                    <a:pt x="3596935" y="269138"/>
                    <a:pt x="3534335" y="371560"/>
                    <a:pt x="3566160" y="529975"/>
                  </a:cubicBezTo>
                  <a:cubicBezTo>
                    <a:pt x="3597985" y="688390"/>
                    <a:pt x="3557268" y="803246"/>
                    <a:pt x="3566160" y="871666"/>
                  </a:cubicBezTo>
                  <a:cubicBezTo>
                    <a:pt x="3546604" y="983436"/>
                    <a:pt x="3494283" y="1038315"/>
                    <a:pt x="3391823" y="1046003"/>
                  </a:cubicBezTo>
                  <a:cubicBezTo>
                    <a:pt x="3288277" y="1070748"/>
                    <a:pt x="3110290" y="989393"/>
                    <a:pt x="2919925" y="1046003"/>
                  </a:cubicBezTo>
                  <a:cubicBezTo>
                    <a:pt x="2729560" y="1102613"/>
                    <a:pt x="2670121" y="1007592"/>
                    <a:pt x="2448027" y="1046003"/>
                  </a:cubicBezTo>
                  <a:cubicBezTo>
                    <a:pt x="2225933" y="1084414"/>
                    <a:pt x="2029959" y="987592"/>
                    <a:pt x="1911779" y="1046003"/>
                  </a:cubicBezTo>
                  <a:cubicBezTo>
                    <a:pt x="1793599" y="1104414"/>
                    <a:pt x="1502704" y="988803"/>
                    <a:pt x="1343357" y="1046003"/>
                  </a:cubicBezTo>
                  <a:cubicBezTo>
                    <a:pt x="1184010" y="1103203"/>
                    <a:pt x="931863" y="1030477"/>
                    <a:pt x="742760" y="1046003"/>
                  </a:cubicBezTo>
                  <a:cubicBezTo>
                    <a:pt x="553657" y="1061529"/>
                    <a:pt x="356503" y="986936"/>
                    <a:pt x="174337" y="1046003"/>
                  </a:cubicBezTo>
                  <a:cubicBezTo>
                    <a:pt x="82889" y="1066091"/>
                    <a:pt x="4715" y="971447"/>
                    <a:pt x="0" y="871666"/>
                  </a:cubicBezTo>
                  <a:cubicBezTo>
                    <a:pt x="-14767" y="767625"/>
                    <a:pt x="5113" y="647197"/>
                    <a:pt x="0" y="536948"/>
                  </a:cubicBezTo>
                  <a:cubicBezTo>
                    <a:pt x="-5113" y="426699"/>
                    <a:pt x="24387" y="261633"/>
                    <a:pt x="0" y="174337"/>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5400" u="sng" cap="none" strike="noStrike">
                  <a:solidFill>
                    <a:srgbClr val="FFF2CC"/>
                  </a:solidFill>
                  <a:latin typeface="Arial"/>
                  <a:ea typeface="Arial"/>
                  <a:cs typeface="Arial"/>
                  <a:sym typeface="Arial"/>
                </a:rPr>
                <a:t>La situation initiale</a:t>
              </a:r>
              <a:endParaRPr b="1" i="0" sz="5400" u="sng" cap="none" strike="noStrike">
                <a:solidFill>
                  <a:srgbClr val="FFF2CC"/>
                </a:solidFill>
                <a:latin typeface="Arial"/>
                <a:ea typeface="Arial"/>
                <a:cs typeface="Arial"/>
                <a:sym typeface="Arial"/>
              </a:endParaRPr>
            </a:p>
          </p:txBody>
        </p:sp>
        <p:sp>
          <p:nvSpPr>
            <p:cNvPr id="188" name="Google Shape;188;p27"/>
            <p:cNvSpPr/>
            <p:nvPr/>
          </p:nvSpPr>
          <p:spPr>
            <a:xfrm>
              <a:off x="139181" y="4214508"/>
              <a:ext cx="640080" cy="640080"/>
            </a:xfrm>
            <a:prstGeom prst="ellipse">
              <a:avLst/>
            </a:prstGeom>
            <a:solidFill>
              <a:srgbClr val="F4EADE"/>
            </a:solidFill>
            <a:ln cap="flat" cmpd="sng" w="381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i="0" lang="en-US" sz="6600" u="none" cap="none" strike="noStrike">
                  <a:solidFill>
                    <a:srgbClr val="2988BC"/>
                  </a:solidFill>
                  <a:latin typeface="Arial"/>
                  <a:ea typeface="Arial"/>
                  <a:cs typeface="Arial"/>
                  <a:sym typeface="Arial"/>
                </a:rPr>
                <a:t>1</a:t>
              </a:r>
              <a:endParaRPr b="1" i="0" sz="6600" u="none" cap="none" strike="noStrike">
                <a:solidFill>
                  <a:srgbClr val="2988BC"/>
                </a:solidFill>
                <a:latin typeface="Arial"/>
                <a:ea typeface="Arial"/>
                <a:cs typeface="Arial"/>
                <a:sym typeface="Arial"/>
              </a:endParaRPr>
            </a:p>
          </p:txBody>
        </p:sp>
      </p:grpSp>
      <p:sp>
        <p:nvSpPr>
          <p:cNvPr id="189" name="Google Shape;189;p27"/>
          <p:cNvSpPr/>
          <p:nvPr/>
        </p:nvSpPr>
        <p:spPr>
          <a:xfrm>
            <a:off x="798749" y="1395597"/>
            <a:ext cx="2679995" cy="2119320"/>
          </a:xfrm>
          <a:custGeom>
            <a:rect b="b" l="l" r="r" t="t"/>
            <a:pathLst>
              <a:path extrusionOk="0" fill="none" h="2119320" w="2679995">
                <a:moveTo>
                  <a:pt x="0" y="353227"/>
                </a:moveTo>
                <a:cubicBezTo>
                  <a:pt x="-9741" y="158567"/>
                  <a:pt x="137088" y="-37709"/>
                  <a:pt x="353227" y="0"/>
                </a:cubicBezTo>
                <a:cubicBezTo>
                  <a:pt x="475513" y="-2875"/>
                  <a:pt x="772847" y="59264"/>
                  <a:pt x="886083" y="0"/>
                </a:cubicBezTo>
                <a:cubicBezTo>
                  <a:pt x="999319" y="-59264"/>
                  <a:pt x="1147465" y="30293"/>
                  <a:pt x="1339998" y="0"/>
                </a:cubicBezTo>
                <a:cubicBezTo>
                  <a:pt x="1532531" y="-30293"/>
                  <a:pt x="1650712" y="54098"/>
                  <a:pt x="1872854" y="0"/>
                </a:cubicBezTo>
                <a:cubicBezTo>
                  <a:pt x="2094996" y="-54098"/>
                  <a:pt x="2232406" y="16809"/>
                  <a:pt x="2326768" y="0"/>
                </a:cubicBezTo>
                <a:cubicBezTo>
                  <a:pt x="2538094" y="44234"/>
                  <a:pt x="2648453" y="145589"/>
                  <a:pt x="2679995" y="353227"/>
                </a:cubicBezTo>
                <a:cubicBezTo>
                  <a:pt x="2686334" y="573090"/>
                  <a:pt x="2653519" y="610108"/>
                  <a:pt x="2679995" y="852440"/>
                </a:cubicBezTo>
                <a:cubicBezTo>
                  <a:pt x="2706471" y="1094772"/>
                  <a:pt x="2663323" y="1137315"/>
                  <a:pt x="2679995" y="1337524"/>
                </a:cubicBezTo>
                <a:cubicBezTo>
                  <a:pt x="2696667" y="1537733"/>
                  <a:pt x="2640312" y="1585637"/>
                  <a:pt x="2679995" y="1766093"/>
                </a:cubicBezTo>
                <a:cubicBezTo>
                  <a:pt x="2697954" y="2016574"/>
                  <a:pt x="2560306" y="2147810"/>
                  <a:pt x="2326768" y="2119320"/>
                </a:cubicBezTo>
                <a:cubicBezTo>
                  <a:pt x="2218077" y="2147450"/>
                  <a:pt x="1975745" y="2115728"/>
                  <a:pt x="1793912" y="2119320"/>
                </a:cubicBezTo>
                <a:cubicBezTo>
                  <a:pt x="1612079" y="2122912"/>
                  <a:pt x="1495285" y="2061088"/>
                  <a:pt x="1300527" y="2119320"/>
                </a:cubicBezTo>
                <a:cubicBezTo>
                  <a:pt x="1105770" y="2177552"/>
                  <a:pt x="670555" y="2031217"/>
                  <a:pt x="353227" y="2119320"/>
                </a:cubicBezTo>
                <a:cubicBezTo>
                  <a:pt x="110842" y="2126526"/>
                  <a:pt x="15218" y="1979040"/>
                  <a:pt x="0" y="1766093"/>
                </a:cubicBezTo>
                <a:cubicBezTo>
                  <a:pt x="-42503" y="1655184"/>
                  <a:pt x="46897" y="1471045"/>
                  <a:pt x="0" y="1323395"/>
                </a:cubicBezTo>
                <a:cubicBezTo>
                  <a:pt x="-46897" y="1175745"/>
                  <a:pt x="23138" y="1041720"/>
                  <a:pt x="0" y="824182"/>
                </a:cubicBezTo>
                <a:cubicBezTo>
                  <a:pt x="-23138" y="606644"/>
                  <a:pt x="21873" y="457110"/>
                  <a:pt x="0" y="353227"/>
                </a:cubicBezTo>
                <a:close/>
              </a:path>
              <a:path extrusionOk="0" h="2119320" w="2679995">
                <a:moveTo>
                  <a:pt x="0" y="353227"/>
                </a:moveTo>
                <a:cubicBezTo>
                  <a:pt x="-19985" y="159729"/>
                  <a:pt x="188593" y="493"/>
                  <a:pt x="353227" y="0"/>
                </a:cubicBezTo>
                <a:cubicBezTo>
                  <a:pt x="440232" y="-35876"/>
                  <a:pt x="683253" y="41629"/>
                  <a:pt x="787406" y="0"/>
                </a:cubicBezTo>
                <a:cubicBezTo>
                  <a:pt x="891559" y="-41629"/>
                  <a:pt x="1101940" y="27608"/>
                  <a:pt x="1221585" y="0"/>
                </a:cubicBezTo>
                <a:cubicBezTo>
                  <a:pt x="1341230" y="-27608"/>
                  <a:pt x="1583667" y="20442"/>
                  <a:pt x="1734706" y="0"/>
                </a:cubicBezTo>
                <a:cubicBezTo>
                  <a:pt x="1885745" y="-20442"/>
                  <a:pt x="2061640" y="68944"/>
                  <a:pt x="2326768" y="0"/>
                </a:cubicBezTo>
                <a:cubicBezTo>
                  <a:pt x="2520165" y="12694"/>
                  <a:pt x="2686916" y="191330"/>
                  <a:pt x="2679995" y="353227"/>
                </a:cubicBezTo>
                <a:cubicBezTo>
                  <a:pt x="2696074" y="578790"/>
                  <a:pt x="2655670" y="611214"/>
                  <a:pt x="2679995" y="824182"/>
                </a:cubicBezTo>
                <a:cubicBezTo>
                  <a:pt x="2704320" y="1037150"/>
                  <a:pt x="2669409" y="1085434"/>
                  <a:pt x="2679995" y="1266880"/>
                </a:cubicBezTo>
                <a:cubicBezTo>
                  <a:pt x="2690581" y="1448326"/>
                  <a:pt x="2676357" y="1562287"/>
                  <a:pt x="2679995" y="1766093"/>
                </a:cubicBezTo>
                <a:cubicBezTo>
                  <a:pt x="2624810" y="1971546"/>
                  <a:pt x="2473995" y="2114029"/>
                  <a:pt x="2326768" y="2119320"/>
                </a:cubicBezTo>
                <a:cubicBezTo>
                  <a:pt x="2153881" y="2139275"/>
                  <a:pt x="2064150" y="2096432"/>
                  <a:pt x="1853118" y="2119320"/>
                </a:cubicBezTo>
                <a:cubicBezTo>
                  <a:pt x="1642086" y="2142208"/>
                  <a:pt x="1512487" y="2116934"/>
                  <a:pt x="1320262" y="2119320"/>
                </a:cubicBezTo>
                <a:cubicBezTo>
                  <a:pt x="1128037" y="2121706"/>
                  <a:pt x="1049190" y="2106223"/>
                  <a:pt x="866348" y="2119320"/>
                </a:cubicBezTo>
                <a:cubicBezTo>
                  <a:pt x="683506" y="2132417"/>
                  <a:pt x="488092" y="2064777"/>
                  <a:pt x="353227" y="2119320"/>
                </a:cubicBezTo>
                <a:cubicBezTo>
                  <a:pt x="145789" y="2127916"/>
                  <a:pt x="-12501" y="1971493"/>
                  <a:pt x="0" y="1766093"/>
                </a:cubicBezTo>
                <a:cubicBezTo>
                  <a:pt x="-43125" y="1567224"/>
                  <a:pt x="45947" y="1429403"/>
                  <a:pt x="0" y="1295138"/>
                </a:cubicBezTo>
                <a:cubicBezTo>
                  <a:pt x="-45947" y="1160874"/>
                  <a:pt x="12030" y="983061"/>
                  <a:pt x="0" y="852440"/>
                </a:cubicBezTo>
                <a:cubicBezTo>
                  <a:pt x="-12030" y="721819"/>
                  <a:pt x="7001" y="469129"/>
                  <a:pt x="0" y="353227"/>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Où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Dans une vieille villa.</a:t>
            </a:r>
            <a:endParaRPr/>
          </a:p>
        </p:txBody>
      </p:sp>
      <p:sp>
        <p:nvSpPr>
          <p:cNvPr id="190" name="Google Shape;190;p27"/>
          <p:cNvSpPr/>
          <p:nvPr/>
        </p:nvSpPr>
        <p:spPr>
          <a:xfrm>
            <a:off x="822795" y="4233588"/>
            <a:ext cx="2679995" cy="1922999"/>
          </a:xfrm>
          <a:custGeom>
            <a:rect b="b" l="l" r="r" t="t"/>
            <a:pathLst>
              <a:path extrusionOk="0" fill="none" h="1922999" w="2679995">
                <a:moveTo>
                  <a:pt x="0" y="320506"/>
                </a:moveTo>
                <a:cubicBezTo>
                  <a:pt x="-4553" y="143692"/>
                  <a:pt x="120054" y="-41978"/>
                  <a:pt x="320506" y="0"/>
                </a:cubicBezTo>
                <a:cubicBezTo>
                  <a:pt x="588200" y="-41986"/>
                  <a:pt x="686339" y="29231"/>
                  <a:pt x="871031" y="0"/>
                </a:cubicBezTo>
                <a:cubicBezTo>
                  <a:pt x="1055724" y="-29231"/>
                  <a:pt x="1147169" y="25997"/>
                  <a:pt x="1339998" y="0"/>
                </a:cubicBezTo>
                <a:cubicBezTo>
                  <a:pt x="1532827" y="-25997"/>
                  <a:pt x="1708037" y="61007"/>
                  <a:pt x="1890523" y="0"/>
                </a:cubicBezTo>
                <a:cubicBezTo>
                  <a:pt x="2073009" y="-61007"/>
                  <a:pt x="2249879" y="219"/>
                  <a:pt x="2359489" y="0"/>
                </a:cubicBezTo>
                <a:cubicBezTo>
                  <a:pt x="2552775" y="44317"/>
                  <a:pt x="2641768" y="128278"/>
                  <a:pt x="2679995" y="320506"/>
                </a:cubicBezTo>
                <a:cubicBezTo>
                  <a:pt x="2708777" y="544566"/>
                  <a:pt x="2643386" y="664782"/>
                  <a:pt x="2679995" y="773475"/>
                </a:cubicBezTo>
                <a:cubicBezTo>
                  <a:pt x="2716604" y="882168"/>
                  <a:pt x="2629373" y="1095731"/>
                  <a:pt x="2679995" y="1213624"/>
                </a:cubicBezTo>
                <a:cubicBezTo>
                  <a:pt x="2730617" y="1331517"/>
                  <a:pt x="2677926" y="1430059"/>
                  <a:pt x="2679995" y="1602493"/>
                </a:cubicBezTo>
                <a:cubicBezTo>
                  <a:pt x="2695148" y="1826246"/>
                  <a:pt x="2542571" y="1927497"/>
                  <a:pt x="2359489" y="1922999"/>
                </a:cubicBezTo>
                <a:cubicBezTo>
                  <a:pt x="2146306" y="1961375"/>
                  <a:pt x="2078880" y="1875258"/>
                  <a:pt x="1808964" y="1922999"/>
                </a:cubicBezTo>
                <a:cubicBezTo>
                  <a:pt x="1539049" y="1970740"/>
                  <a:pt x="1528556" y="1900290"/>
                  <a:pt x="1299218" y="1922999"/>
                </a:cubicBezTo>
                <a:cubicBezTo>
                  <a:pt x="1069880" y="1945708"/>
                  <a:pt x="667450" y="1873699"/>
                  <a:pt x="320506" y="1922999"/>
                </a:cubicBezTo>
                <a:cubicBezTo>
                  <a:pt x="91495" y="1930921"/>
                  <a:pt x="23695" y="1807321"/>
                  <a:pt x="0" y="1602493"/>
                </a:cubicBezTo>
                <a:cubicBezTo>
                  <a:pt x="-37259" y="1459137"/>
                  <a:pt x="22125" y="1337811"/>
                  <a:pt x="0" y="1200804"/>
                </a:cubicBezTo>
                <a:cubicBezTo>
                  <a:pt x="-22125" y="1063797"/>
                  <a:pt x="48936" y="955776"/>
                  <a:pt x="0" y="747835"/>
                </a:cubicBezTo>
                <a:cubicBezTo>
                  <a:pt x="-48936" y="539894"/>
                  <a:pt x="36230" y="434278"/>
                  <a:pt x="0" y="320506"/>
                </a:cubicBezTo>
                <a:close/>
              </a:path>
              <a:path extrusionOk="0" h="1922999" w="2679995">
                <a:moveTo>
                  <a:pt x="0" y="320506"/>
                </a:moveTo>
                <a:cubicBezTo>
                  <a:pt x="-7511" y="144090"/>
                  <a:pt x="181003" y="608"/>
                  <a:pt x="320506" y="0"/>
                </a:cubicBezTo>
                <a:cubicBezTo>
                  <a:pt x="469648" y="-23713"/>
                  <a:pt x="578005" y="45766"/>
                  <a:pt x="769082" y="0"/>
                </a:cubicBezTo>
                <a:cubicBezTo>
                  <a:pt x="960159" y="-45766"/>
                  <a:pt x="1082143" y="15599"/>
                  <a:pt x="1217659" y="0"/>
                </a:cubicBezTo>
                <a:cubicBezTo>
                  <a:pt x="1353175" y="-15599"/>
                  <a:pt x="1500273" y="57719"/>
                  <a:pt x="1747794" y="0"/>
                </a:cubicBezTo>
                <a:cubicBezTo>
                  <a:pt x="1995315" y="-57719"/>
                  <a:pt x="2100671" y="72266"/>
                  <a:pt x="2359489" y="0"/>
                </a:cubicBezTo>
                <a:cubicBezTo>
                  <a:pt x="2534549" y="14701"/>
                  <a:pt x="2683629" y="160920"/>
                  <a:pt x="2679995" y="320506"/>
                </a:cubicBezTo>
                <a:cubicBezTo>
                  <a:pt x="2715473" y="529746"/>
                  <a:pt x="2669615" y="551924"/>
                  <a:pt x="2679995" y="747835"/>
                </a:cubicBezTo>
                <a:cubicBezTo>
                  <a:pt x="2690375" y="943746"/>
                  <a:pt x="2672948" y="981974"/>
                  <a:pt x="2679995" y="1149524"/>
                </a:cubicBezTo>
                <a:cubicBezTo>
                  <a:pt x="2687042" y="1317074"/>
                  <a:pt x="2634396" y="1426902"/>
                  <a:pt x="2679995" y="1602493"/>
                </a:cubicBezTo>
                <a:cubicBezTo>
                  <a:pt x="2635020" y="1787956"/>
                  <a:pt x="2527083" y="1921958"/>
                  <a:pt x="2359489" y="1922999"/>
                </a:cubicBezTo>
                <a:cubicBezTo>
                  <a:pt x="2234118" y="1976377"/>
                  <a:pt x="2064286" y="1886187"/>
                  <a:pt x="1870133" y="1922999"/>
                </a:cubicBezTo>
                <a:cubicBezTo>
                  <a:pt x="1675980" y="1959811"/>
                  <a:pt x="1460767" y="1869522"/>
                  <a:pt x="1319608" y="1922999"/>
                </a:cubicBezTo>
                <a:cubicBezTo>
                  <a:pt x="1178449" y="1976476"/>
                  <a:pt x="999285" y="1885768"/>
                  <a:pt x="850642" y="1922999"/>
                </a:cubicBezTo>
                <a:cubicBezTo>
                  <a:pt x="701999" y="1960230"/>
                  <a:pt x="466448" y="1876562"/>
                  <a:pt x="320506" y="1922999"/>
                </a:cubicBezTo>
                <a:cubicBezTo>
                  <a:pt x="131244" y="1931522"/>
                  <a:pt x="-5505" y="1784047"/>
                  <a:pt x="0" y="1602493"/>
                </a:cubicBezTo>
                <a:cubicBezTo>
                  <a:pt x="-21561" y="1479460"/>
                  <a:pt x="33234" y="1286745"/>
                  <a:pt x="0" y="1175164"/>
                </a:cubicBezTo>
                <a:cubicBezTo>
                  <a:pt x="-33234" y="1063583"/>
                  <a:pt x="9421" y="943724"/>
                  <a:pt x="0" y="773475"/>
                </a:cubicBezTo>
                <a:cubicBezTo>
                  <a:pt x="-9421" y="603226"/>
                  <a:pt x="33095" y="485572"/>
                  <a:pt x="0" y="320506"/>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Quand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En août</a:t>
            </a:r>
            <a:endParaRPr/>
          </a:p>
        </p:txBody>
      </p:sp>
      <p:sp>
        <p:nvSpPr>
          <p:cNvPr id="191" name="Google Shape;191;p27"/>
          <p:cNvSpPr/>
          <p:nvPr/>
        </p:nvSpPr>
        <p:spPr>
          <a:xfrm>
            <a:off x="4341791" y="3514917"/>
            <a:ext cx="6375861" cy="2635808"/>
          </a:xfrm>
          <a:custGeom>
            <a:rect b="b" l="l" r="r" t="t"/>
            <a:pathLst>
              <a:path extrusionOk="0" fill="none" h="2635808" w="6375861">
                <a:moveTo>
                  <a:pt x="0" y="439310"/>
                </a:moveTo>
                <a:cubicBezTo>
                  <a:pt x="-6329" y="206484"/>
                  <a:pt x="157438" y="54079"/>
                  <a:pt x="439310" y="0"/>
                </a:cubicBezTo>
                <a:cubicBezTo>
                  <a:pt x="546711" y="-50756"/>
                  <a:pt x="701095" y="2429"/>
                  <a:pt x="879089" y="0"/>
                </a:cubicBezTo>
                <a:cubicBezTo>
                  <a:pt x="1057083" y="-2429"/>
                  <a:pt x="1309585" y="59753"/>
                  <a:pt x="1428813" y="0"/>
                </a:cubicBezTo>
                <a:cubicBezTo>
                  <a:pt x="1548041" y="-59753"/>
                  <a:pt x="1639435" y="41566"/>
                  <a:pt x="1813620" y="0"/>
                </a:cubicBezTo>
                <a:cubicBezTo>
                  <a:pt x="1987805" y="-41566"/>
                  <a:pt x="2063881" y="17021"/>
                  <a:pt x="2308372" y="0"/>
                </a:cubicBezTo>
                <a:cubicBezTo>
                  <a:pt x="2552863" y="-17021"/>
                  <a:pt x="2648527" y="44497"/>
                  <a:pt x="2968041" y="0"/>
                </a:cubicBezTo>
                <a:cubicBezTo>
                  <a:pt x="3287555" y="-44497"/>
                  <a:pt x="3288633" y="26256"/>
                  <a:pt x="3462793" y="0"/>
                </a:cubicBezTo>
                <a:cubicBezTo>
                  <a:pt x="3636953" y="-26256"/>
                  <a:pt x="3790444" y="2184"/>
                  <a:pt x="3902572" y="0"/>
                </a:cubicBezTo>
                <a:cubicBezTo>
                  <a:pt x="4014700" y="-2184"/>
                  <a:pt x="4160499" y="41503"/>
                  <a:pt x="4342351" y="0"/>
                </a:cubicBezTo>
                <a:cubicBezTo>
                  <a:pt x="4524203" y="-41503"/>
                  <a:pt x="4645945" y="50121"/>
                  <a:pt x="4837103" y="0"/>
                </a:cubicBezTo>
                <a:cubicBezTo>
                  <a:pt x="5028261" y="-50121"/>
                  <a:pt x="5298978" y="9149"/>
                  <a:pt x="5441799" y="0"/>
                </a:cubicBezTo>
                <a:cubicBezTo>
                  <a:pt x="5584620" y="-9149"/>
                  <a:pt x="5750141" y="44257"/>
                  <a:pt x="5936551" y="0"/>
                </a:cubicBezTo>
                <a:cubicBezTo>
                  <a:pt x="6203618" y="20302"/>
                  <a:pt x="6344152" y="218361"/>
                  <a:pt x="6375861" y="439310"/>
                </a:cubicBezTo>
                <a:cubicBezTo>
                  <a:pt x="6434068" y="615625"/>
                  <a:pt x="6318487" y="751807"/>
                  <a:pt x="6375861" y="989896"/>
                </a:cubicBezTo>
                <a:cubicBezTo>
                  <a:pt x="6433235" y="1227985"/>
                  <a:pt x="6316717" y="1339127"/>
                  <a:pt x="6375861" y="1522909"/>
                </a:cubicBezTo>
                <a:cubicBezTo>
                  <a:pt x="6435005" y="1706691"/>
                  <a:pt x="6356581" y="1885870"/>
                  <a:pt x="6375861" y="2196498"/>
                </a:cubicBezTo>
                <a:cubicBezTo>
                  <a:pt x="6313736" y="2435303"/>
                  <a:pt x="6192407" y="2677411"/>
                  <a:pt x="5936551" y="2635808"/>
                </a:cubicBezTo>
                <a:cubicBezTo>
                  <a:pt x="5802378" y="2671614"/>
                  <a:pt x="5552844" y="2580494"/>
                  <a:pt x="5441799" y="2635808"/>
                </a:cubicBezTo>
                <a:cubicBezTo>
                  <a:pt x="5330754" y="2691122"/>
                  <a:pt x="5123152" y="2580498"/>
                  <a:pt x="4892075" y="2635808"/>
                </a:cubicBezTo>
                <a:cubicBezTo>
                  <a:pt x="4660998" y="2691118"/>
                  <a:pt x="4514509" y="2582497"/>
                  <a:pt x="4342351" y="2635808"/>
                </a:cubicBezTo>
                <a:cubicBezTo>
                  <a:pt x="4170193" y="2689119"/>
                  <a:pt x="4063530" y="2576158"/>
                  <a:pt x="3792627" y="2635808"/>
                </a:cubicBezTo>
                <a:cubicBezTo>
                  <a:pt x="3521724" y="2695458"/>
                  <a:pt x="3397719" y="2567774"/>
                  <a:pt x="3132958" y="2635808"/>
                </a:cubicBezTo>
                <a:cubicBezTo>
                  <a:pt x="2868197" y="2703842"/>
                  <a:pt x="2909501" y="2606702"/>
                  <a:pt x="2748151" y="2635808"/>
                </a:cubicBezTo>
                <a:cubicBezTo>
                  <a:pt x="2586801" y="2664914"/>
                  <a:pt x="2288078" y="2579538"/>
                  <a:pt x="2088482" y="2635808"/>
                </a:cubicBezTo>
                <a:cubicBezTo>
                  <a:pt x="1888886" y="2692078"/>
                  <a:pt x="1874519" y="2607250"/>
                  <a:pt x="1703675" y="2635808"/>
                </a:cubicBezTo>
                <a:cubicBezTo>
                  <a:pt x="1532831" y="2664366"/>
                  <a:pt x="1335247" y="2628222"/>
                  <a:pt x="1208924" y="2635808"/>
                </a:cubicBezTo>
                <a:cubicBezTo>
                  <a:pt x="1082601" y="2643394"/>
                  <a:pt x="699666" y="2572169"/>
                  <a:pt x="439310" y="2635808"/>
                </a:cubicBezTo>
                <a:cubicBezTo>
                  <a:pt x="240255" y="2634211"/>
                  <a:pt x="-63312" y="2414863"/>
                  <a:pt x="0" y="2196498"/>
                </a:cubicBezTo>
                <a:cubicBezTo>
                  <a:pt x="-6812" y="1971172"/>
                  <a:pt x="52891" y="1852230"/>
                  <a:pt x="0" y="1575625"/>
                </a:cubicBezTo>
                <a:cubicBezTo>
                  <a:pt x="-52891" y="1299020"/>
                  <a:pt x="38762" y="1279709"/>
                  <a:pt x="0" y="989896"/>
                </a:cubicBezTo>
                <a:cubicBezTo>
                  <a:pt x="-38762" y="700083"/>
                  <a:pt x="22084" y="661479"/>
                  <a:pt x="0" y="439310"/>
                </a:cubicBezTo>
                <a:close/>
              </a:path>
              <a:path extrusionOk="0" h="2635808" w="6375861">
                <a:moveTo>
                  <a:pt x="0" y="439310"/>
                </a:moveTo>
                <a:cubicBezTo>
                  <a:pt x="-43284" y="200116"/>
                  <a:pt x="241309" y="723"/>
                  <a:pt x="439310" y="0"/>
                </a:cubicBezTo>
                <a:cubicBezTo>
                  <a:pt x="583372" y="-42268"/>
                  <a:pt x="732642" y="37526"/>
                  <a:pt x="824117" y="0"/>
                </a:cubicBezTo>
                <a:cubicBezTo>
                  <a:pt x="915592" y="-37526"/>
                  <a:pt x="1123561" y="15130"/>
                  <a:pt x="1208924" y="0"/>
                </a:cubicBezTo>
                <a:cubicBezTo>
                  <a:pt x="1294287" y="-15130"/>
                  <a:pt x="1647165" y="8917"/>
                  <a:pt x="1813620" y="0"/>
                </a:cubicBezTo>
                <a:cubicBezTo>
                  <a:pt x="1980075" y="-8917"/>
                  <a:pt x="2146280" y="4824"/>
                  <a:pt x="2418317" y="0"/>
                </a:cubicBezTo>
                <a:cubicBezTo>
                  <a:pt x="2690354" y="-4824"/>
                  <a:pt x="2675059" y="45051"/>
                  <a:pt x="2803124" y="0"/>
                </a:cubicBezTo>
                <a:cubicBezTo>
                  <a:pt x="2931189" y="-45051"/>
                  <a:pt x="3131995" y="34157"/>
                  <a:pt x="3297875" y="0"/>
                </a:cubicBezTo>
                <a:cubicBezTo>
                  <a:pt x="3463755" y="-34157"/>
                  <a:pt x="3609915" y="5449"/>
                  <a:pt x="3792627" y="0"/>
                </a:cubicBezTo>
                <a:cubicBezTo>
                  <a:pt x="3975339" y="-5449"/>
                  <a:pt x="4056562" y="47879"/>
                  <a:pt x="4232406" y="0"/>
                </a:cubicBezTo>
                <a:cubicBezTo>
                  <a:pt x="4408250" y="-47879"/>
                  <a:pt x="4525959" y="28248"/>
                  <a:pt x="4617213" y="0"/>
                </a:cubicBezTo>
                <a:cubicBezTo>
                  <a:pt x="4708467" y="-28248"/>
                  <a:pt x="5046134" y="61542"/>
                  <a:pt x="5166937" y="0"/>
                </a:cubicBezTo>
                <a:cubicBezTo>
                  <a:pt x="5287740" y="-61542"/>
                  <a:pt x="5678162" y="56244"/>
                  <a:pt x="5936551" y="0"/>
                </a:cubicBezTo>
                <a:cubicBezTo>
                  <a:pt x="6140099" y="-7054"/>
                  <a:pt x="6356650" y="221532"/>
                  <a:pt x="6375861" y="439310"/>
                </a:cubicBezTo>
                <a:cubicBezTo>
                  <a:pt x="6377967" y="565214"/>
                  <a:pt x="6352223" y="747588"/>
                  <a:pt x="6375861" y="972324"/>
                </a:cubicBezTo>
                <a:cubicBezTo>
                  <a:pt x="6399499" y="1197060"/>
                  <a:pt x="6369335" y="1375861"/>
                  <a:pt x="6375861" y="1558053"/>
                </a:cubicBezTo>
                <a:cubicBezTo>
                  <a:pt x="6382387" y="1740245"/>
                  <a:pt x="6304822" y="1947964"/>
                  <a:pt x="6375861" y="2196498"/>
                </a:cubicBezTo>
                <a:cubicBezTo>
                  <a:pt x="6417754" y="2452227"/>
                  <a:pt x="6235687" y="2662962"/>
                  <a:pt x="5936551" y="2635808"/>
                </a:cubicBezTo>
                <a:cubicBezTo>
                  <a:pt x="5756588" y="2692399"/>
                  <a:pt x="5618810" y="2632601"/>
                  <a:pt x="5386827" y="2635808"/>
                </a:cubicBezTo>
                <a:cubicBezTo>
                  <a:pt x="5154844" y="2639015"/>
                  <a:pt x="5029526" y="2566040"/>
                  <a:pt x="4727158" y="2635808"/>
                </a:cubicBezTo>
                <a:cubicBezTo>
                  <a:pt x="4424790" y="2705576"/>
                  <a:pt x="4497684" y="2591158"/>
                  <a:pt x="4287379" y="2635808"/>
                </a:cubicBezTo>
                <a:cubicBezTo>
                  <a:pt x="4077074" y="2680458"/>
                  <a:pt x="3849851" y="2631496"/>
                  <a:pt x="3737655" y="2635808"/>
                </a:cubicBezTo>
                <a:cubicBezTo>
                  <a:pt x="3625459" y="2640120"/>
                  <a:pt x="3394702" y="2590000"/>
                  <a:pt x="3242903" y="2635808"/>
                </a:cubicBezTo>
                <a:cubicBezTo>
                  <a:pt x="3091104" y="2681616"/>
                  <a:pt x="2953974" y="2585357"/>
                  <a:pt x="2803124" y="2635808"/>
                </a:cubicBezTo>
                <a:cubicBezTo>
                  <a:pt x="2652274" y="2686259"/>
                  <a:pt x="2369578" y="2593984"/>
                  <a:pt x="2143455" y="2635808"/>
                </a:cubicBezTo>
                <a:cubicBezTo>
                  <a:pt x="1917332" y="2677632"/>
                  <a:pt x="1868159" y="2611458"/>
                  <a:pt x="1758648" y="2635808"/>
                </a:cubicBezTo>
                <a:cubicBezTo>
                  <a:pt x="1649137" y="2660158"/>
                  <a:pt x="1396916" y="2609733"/>
                  <a:pt x="1153951" y="2635808"/>
                </a:cubicBezTo>
                <a:cubicBezTo>
                  <a:pt x="910986" y="2661883"/>
                  <a:pt x="610980" y="2602641"/>
                  <a:pt x="439310" y="2635808"/>
                </a:cubicBezTo>
                <a:cubicBezTo>
                  <a:pt x="235040" y="2594769"/>
                  <a:pt x="-55375" y="2422945"/>
                  <a:pt x="0" y="2196498"/>
                </a:cubicBezTo>
                <a:cubicBezTo>
                  <a:pt x="-13612" y="1979603"/>
                  <a:pt x="50060" y="1904459"/>
                  <a:pt x="0" y="1663484"/>
                </a:cubicBezTo>
                <a:cubicBezTo>
                  <a:pt x="-50060" y="1422509"/>
                  <a:pt x="34056" y="1276034"/>
                  <a:pt x="0" y="1130471"/>
                </a:cubicBezTo>
                <a:cubicBezTo>
                  <a:pt x="-34056" y="984908"/>
                  <a:pt x="22965" y="680098"/>
                  <a:pt x="0" y="439310"/>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Qui ? Quoi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spcBef>
                <a:spcPts val="0"/>
              </a:spcBef>
              <a:spcAft>
                <a:spcPts val="0"/>
              </a:spcAft>
              <a:buNone/>
            </a:pPr>
            <a:r>
              <a:rPr b="1" i="0" lang="en-US" sz="2800" u="none" cap="none" strike="noStrike">
                <a:solidFill>
                  <a:srgbClr val="FBE4D4"/>
                </a:solidFill>
                <a:latin typeface="Arial"/>
                <a:ea typeface="Arial"/>
                <a:cs typeface="Arial"/>
                <a:sym typeface="Arial"/>
              </a:rPr>
              <a:t>Lilou. 12 ans (       lire histoires de fantômes. Veut devenir écrivaine</a:t>
            </a:r>
            <a:r>
              <a:rPr b="1" i="0" lang="en-US" sz="2800" u="none" cap="none" strike="noStrike">
                <a:solidFill>
                  <a:srgbClr val="FBE4D4"/>
                </a:solidFill>
                <a:latin typeface="Calibri"/>
                <a:ea typeface="Calibri"/>
                <a:cs typeface="Calibri"/>
                <a:sym typeface="Calibri"/>
              </a:rPr>
              <a:t>. Beaucoup d’imagination)</a:t>
            </a:r>
            <a:endParaRPr b="0" i="1" sz="3200" u="none" cap="none" strike="noStrike">
              <a:solidFill>
                <a:srgbClr val="FBE4D4"/>
              </a:solidFill>
              <a:latin typeface="Arial"/>
              <a:ea typeface="Arial"/>
              <a:cs typeface="Arial"/>
              <a:sym typeface="Arial"/>
            </a:endParaRPr>
          </a:p>
        </p:txBody>
      </p:sp>
      <p:pic>
        <p:nvPicPr>
          <p:cNvPr id="192" name="Google Shape;192;p27"/>
          <p:cNvPicPr preferRelativeResize="0"/>
          <p:nvPr/>
        </p:nvPicPr>
        <p:blipFill rotWithShape="1">
          <a:blip r:embed="rId3">
            <a:alphaModFix/>
          </a:blip>
          <a:srcRect b="0" l="0" r="0" t="0"/>
          <a:stretch/>
        </p:blipFill>
        <p:spPr>
          <a:xfrm>
            <a:off x="7156021" y="4514850"/>
            <a:ext cx="462020" cy="4280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1000"/>
                                        <p:tgtEl>
                                          <p:spTgt spid="1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gtEl>
                                        <p:attrNameLst>
                                          <p:attrName>style.visibility</p:attrName>
                                        </p:attrNameLst>
                                      </p:cBhvr>
                                      <p:to>
                                        <p:strVal val="visible"/>
                                      </p:to>
                                    </p:set>
                                    <p:animEffect filter="fade" transition="in">
                                      <p:cBhvr>
                                        <p:cTn dur="1000"/>
                                        <p:tgtEl>
                                          <p:spTgt spid="19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500"/>
                                        <p:tgtEl>
                                          <p:spTgt spid="1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grpSp>
        <p:nvGrpSpPr>
          <p:cNvPr id="197" name="Google Shape;197;p28"/>
          <p:cNvGrpSpPr/>
          <p:nvPr/>
        </p:nvGrpSpPr>
        <p:grpSpPr>
          <a:xfrm>
            <a:off x="3021947" y="774080"/>
            <a:ext cx="7059898" cy="5309839"/>
            <a:chOff x="4264594" y="2488407"/>
            <a:chExt cx="4124317" cy="3101951"/>
          </a:xfrm>
        </p:grpSpPr>
        <p:pic>
          <p:nvPicPr>
            <p:cNvPr id="198" name="Google Shape;198;p28"/>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199" name="Google Shape;199;p28"/>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grpSp>
        <p:nvGrpSpPr>
          <p:cNvPr id="204" name="Google Shape;204;p29"/>
          <p:cNvGrpSpPr/>
          <p:nvPr/>
        </p:nvGrpSpPr>
        <p:grpSpPr>
          <a:xfrm>
            <a:off x="4264594" y="2488407"/>
            <a:ext cx="4124317" cy="3101951"/>
            <a:chOff x="4264594" y="2488407"/>
            <a:chExt cx="4124317" cy="3101951"/>
          </a:xfrm>
        </p:grpSpPr>
        <p:pic>
          <p:nvPicPr>
            <p:cNvPr id="205" name="Google Shape;205;p29"/>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06" name="Google Shape;206;p29"/>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grpSp>
      <p:grpSp>
        <p:nvGrpSpPr>
          <p:cNvPr id="207" name="Google Shape;207;p29"/>
          <p:cNvGrpSpPr/>
          <p:nvPr/>
        </p:nvGrpSpPr>
        <p:grpSpPr>
          <a:xfrm>
            <a:off x="618209" y="4016347"/>
            <a:ext cx="3565098" cy="2168407"/>
            <a:chOff x="618209" y="4016347"/>
            <a:chExt cx="3565098" cy="2168407"/>
          </a:xfrm>
        </p:grpSpPr>
        <p:grpSp>
          <p:nvGrpSpPr>
            <p:cNvPr id="208" name="Google Shape;208;p29"/>
            <p:cNvGrpSpPr/>
            <p:nvPr/>
          </p:nvGrpSpPr>
          <p:grpSpPr>
            <a:xfrm>
              <a:off x="618209" y="4016347"/>
              <a:ext cx="3471644" cy="2168407"/>
              <a:chOff x="618209" y="4016347"/>
              <a:chExt cx="3471644" cy="2168407"/>
            </a:xfrm>
          </p:grpSpPr>
          <p:sp>
            <p:nvSpPr>
              <p:cNvPr id="209" name="Google Shape;209;p29"/>
              <p:cNvSpPr/>
              <p:nvPr/>
            </p:nvSpPr>
            <p:spPr>
              <a:xfrm>
                <a:off x="795911" y="4305825"/>
                <a:ext cx="3291067" cy="1878929"/>
              </a:xfrm>
              <a:custGeom>
                <a:rect b="b" l="l" r="r" t="t"/>
                <a:pathLst>
                  <a:path extrusionOk="0" h="1878929" w="3291067">
                    <a:moveTo>
                      <a:pt x="15153" y="325103"/>
                    </a:moveTo>
                    <a:cubicBezTo>
                      <a:pt x="17477" y="147351"/>
                      <a:pt x="140626" y="-10651"/>
                      <a:pt x="321863" y="18393"/>
                    </a:cubicBezTo>
                    <a:cubicBezTo>
                      <a:pt x="446174" y="-22269"/>
                      <a:pt x="603014" y="19555"/>
                      <a:pt x="772634" y="18393"/>
                    </a:cubicBezTo>
                    <a:cubicBezTo>
                      <a:pt x="942253" y="17232"/>
                      <a:pt x="1063079" y="41629"/>
                      <a:pt x="1302405" y="18393"/>
                    </a:cubicBezTo>
                    <a:cubicBezTo>
                      <a:pt x="1541732" y="-4842"/>
                      <a:pt x="1662557" y="66026"/>
                      <a:pt x="1778735" y="18393"/>
                    </a:cubicBezTo>
                    <a:cubicBezTo>
                      <a:pt x="1894913" y="-29240"/>
                      <a:pt x="2198137" y="32335"/>
                      <a:pt x="2308506" y="18393"/>
                    </a:cubicBezTo>
                    <a:cubicBezTo>
                      <a:pt x="2418875" y="4452"/>
                      <a:pt x="2701188" y="59056"/>
                      <a:pt x="2970721" y="18393"/>
                    </a:cubicBezTo>
                    <a:cubicBezTo>
                      <a:pt x="3155443" y="-22269"/>
                      <a:pt x="3297181" y="194984"/>
                      <a:pt x="3277430" y="325103"/>
                    </a:cubicBezTo>
                    <a:cubicBezTo>
                      <a:pt x="3279754" y="497046"/>
                      <a:pt x="3242577" y="651563"/>
                      <a:pt x="3277430" y="746829"/>
                    </a:cubicBezTo>
                    <a:cubicBezTo>
                      <a:pt x="3312284" y="840933"/>
                      <a:pt x="3240254" y="948979"/>
                      <a:pt x="3277430" y="1131378"/>
                    </a:cubicBezTo>
                    <a:cubicBezTo>
                      <a:pt x="3314607" y="1313778"/>
                      <a:pt x="3262327" y="1431117"/>
                      <a:pt x="3277430" y="1553104"/>
                    </a:cubicBezTo>
                    <a:cubicBezTo>
                      <a:pt x="3229797" y="1736665"/>
                      <a:pt x="3162414" y="1848196"/>
                      <a:pt x="2970721" y="1859814"/>
                    </a:cubicBezTo>
                    <a:cubicBezTo>
                      <a:pt x="2834792" y="1901638"/>
                      <a:pt x="2581524" y="1835417"/>
                      <a:pt x="2440949" y="1859814"/>
                    </a:cubicBezTo>
                    <a:cubicBezTo>
                      <a:pt x="2300374" y="1884211"/>
                      <a:pt x="2195814" y="1859814"/>
                      <a:pt x="1964619" y="1859814"/>
                    </a:cubicBezTo>
                    <a:cubicBezTo>
                      <a:pt x="1733425" y="1859814"/>
                      <a:pt x="1607953" y="1813343"/>
                      <a:pt x="1461569" y="1859814"/>
                    </a:cubicBezTo>
                    <a:cubicBezTo>
                      <a:pt x="1315185" y="1906285"/>
                      <a:pt x="1124653" y="1802887"/>
                      <a:pt x="905076" y="1859814"/>
                    </a:cubicBezTo>
                    <a:cubicBezTo>
                      <a:pt x="685500" y="1916741"/>
                      <a:pt x="561190" y="1824961"/>
                      <a:pt x="321863" y="1859814"/>
                    </a:cubicBezTo>
                    <a:cubicBezTo>
                      <a:pt x="168508" y="1902800"/>
                      <a:pt x="26771" y="1771519"/>
                      <a:pt x="15153" y="1553104"/>
                    </a:cubicBezTo>
                    <a:cubicBezTo>
                      <a:pt x="-23185" y="1446220"/>
                      <a:pt x="24448" y="1355602"/>
                      <a:pt x="15153" y="1168555"/>
                    </a:cubicBezTo>
                    <a:cubicBezTo>
                      <a:pt x="5859" y="981509"/>
                      <a:pt x="33742" y="857198"/>
                      <a:pt x="15153" y="746829"/>
                    </a:cubicBezTo>
                    <a:cubicBezTo>
                      <a:pt x="-3435" y="636460"/>
                      <a:pt x="34904" y="481943"/>
                      <a:pt x="15153" y="325103"/>
                    </a:cubicBezTo>
                    <a:lnTo>
                      <a:pt x="15153" y="325103"/>
                    </a:lnTo>
                    <a:close/>
                  </a:path>
                </a:pathLst>
              </a:custGeom>
              <a:solidFill>
                <a:srgbClr val="2D89B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 name="Google Shape;210;p29"/>
              <p:cNvSpPr/>
              <p:nvPr/>
            </p:nvSpPr>
            <p:spPr>
              <a:xfrm>
                <a:off x="806413" y="4303949"/>
                <a:ext cx="3283440" cy="1880208"/>
              </a:xfrm>
              <a:custGeom>
                <a:rect b="b" l="l" r="r" t="t"/>
                <a:pathLst>
                  <a:path extrusionOk="0" h="1880208" w="3283440">
                    <a:moveTo>
                      <a:pt x="4652" y="326980"/>
                    </a:moveTo>
                    <a:cubicBezTo>
                      <a:pt x="18593" y="187566"/>
                      <a:pt x="125477" y="48153"/>
                      <a:pt x="311362" y="20270"/>
                    </a:cubicBezTo>
                    <a:cubicBezTo>
                      <a:pt x="561144" y="-1804"/>
                      <a:pt x="636660" y="71388"/>
                      <a:pt x="841133" y="20270"/>
                    </a:cubicBezTo>
                    <a:cubicBezTo>
                      <a:pt x="1045606" y="-30848"/>
                      <a:pt x="1162946" y="85330"/>
                      <a:pt x="1397626" y="20270"/>
                    </a:cubicBezTo>
                    <a:cubicBezTo>
                      <a:pt x="1632305" y="-44790"/>
                      <a:pt x="1695041" y="81844"/>
                      <a:pt x="1954118" y="20270"/>
                    </a:cubicBezTo>
                    <a:cubicBezTo>
                      <a:pt x="2213195" y="-41304"/>
                      <a:pt x="2709275" y="60932"/>
                      <a:pt x="2960219" y="20270"/>
                    </a:cubicBezTo>
                    <a:cubicBezTo>
                      <a:pt x="3142619" y="520"/>
                      <a:pt x="3273900" y="162007"/>
                      <a:pt x="3266929" y="326980"/>
                    </a:cubicBezTo>
                    <a:cubicBezTo>
                      <a:pt x="3278547" y="454776"/>
                      <a:pt x="3219296" y="539586"/>
                      <a:pt x="3266929" y="748706"/>
                    </a:cubicBezTo>
                    <a:cubicBezTo>
                      <a:pt x="3314562" y="957826"/>
                      <a:pt x="3241370" y="975253"/>
                      <a:pt x="3266929" y="1133255"/>
                    </a:cubicBezTo>
                    <a:cubicBezTo>
                      <a:pt x="3292488" y="1291257"/>
                      <a:pt x="3254149" y="1390008"/>
                      <a:pt x="3266929" y="1554981"/>
                    </a:cubicBezTo>
                    <a:cubicBezTo>
                      <a:pt x="3285518" y="1702527"/>
                      <a:pt x="3136810" y="1862853"/>
                      <a:pt x="2960219" y="1861691"/>
                    </a:cubicBezTo>
                    <a:cubicBezTo>
                      <a:pt x="2849850" y="1901191"/>
                      <a:pt x="2555920" y="1815220"/>
                      <a:pt x="2430448" y="1861691"/>
                    </a:cubicBezTo>
                    <a:cubicBezTo>
                      <a:pt x="2304976" y="1908162"/>
                      <a:pt x="2034281" y="1851235"/>
                      <a:pt x="1927397" y="1861691"/>
                    </a:cubicBezTo>
                    <a:cubicBezTo>
                      <a:pt x="1820513" y="1872147"/>
                      <a:pt x="1528907" y="1853558"/>
                      <a:pt x="1397626" y="1861691"/>
                    </a:cubicBezTo>
                    <a:cubicBezTo>
                      <a:pt x="1266345" y="1869823"/>
                      <a:pt x="1119960" y="1836132"/>
                      <a:pt x="921296" y="1861691"/>
                    </a:cubicBezTo>
                    <a:cubicBezTo>
                      <a:pt x="722632" y="1887250"/>
                      <a:pt x="530938" y="1810573"/>
                      <a:pt x="312524" y="1861691"/>
                    </a:cubicBezTo>
                    <a:cubicBezTo>
                      <a:pt x="124315" y="1876794"/>
                      <a:pt x="-32525" y="1733895"/>
                      <a:pt x="5814" y="1554981"/>
                    </a:cubicBezTo>
                    <a:cubicBezTo>
                      <a:pt x="-1157" y="1449259"/>
                      <a:pt x="24402" y="1301713"/>
                      <a:pt x="5814" y="1183212"/>
                    </a:cubicBezTo>
                    <a:cubicBezTo>
                      <a:pt x="-12775" y="1064710"/>
                      <a:pt x="23240" y="869531"/>
                      <a:pt x="5814" y="761485"/>
                    </a:cubicBezTo>
                    <a:cubicBezTo>
                      <a:pt x="-12775" y="653440"/>
                      <a:pt x="37182" y="480335"/>
                      <a:pt x="4652" y="326980"/>
                    </a:cubicBezTo>
                    <a:lnTo>
                      <a:pt x="4652" y="326980"/>
                    </a:lnTo>
                    <a:close/>
                  </a:path>
                </a:pathLst>
              </a:custGeom>
              <a:noFill/>
              <a:ln cap="flat" cmpd="sng" w="69575">
                <a:solidFill>
                  <a:srgbClr val="2F89B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11" name="Google Shape;211;p29"/>
              <p:cNvGrpSpPr/>
              <p:nvPr/>
            </p:nvGrpSpPr>
            <p:grpSpPr>
              <a:xfrm>
                <a:off x="618209" y="4016347"/>
                <a:ext cx="585536" cy="585536"/>
                <a:chOff x="618209" y="4016347"/>
                <a:chExt cx="585536" cy="585536"/>
              </a:xfrm>
            </p:grpSpPr>
            <p:sp>
              <p:nvSpPr>
                <p:cNvPr id="212" name="Google Shape;212;p29"/>
                <p:cNvSpPr/>
                <p:nvPr/>
              </p:nvSpPr>
              <p:spPr>
                <a:xfrm>
                  <a:off x="618209" y="4016347"/>
                  <a:ext cx="585536" cy="585536"/>
                </a:xfrm>
                <a:custGeom>
                  <a:rect b="b" l="l" r="r" t="t"/>
                  <a:pathLst>
                    <a:path extrusionOk="0" h="585536" w="585536">
                      <a:moveTo>
                        <a:pt x="0" y="292768"/>
                      </a:moveTo>
                      <a:cubicBezTo>
                        <a:pt x="0" y="131281"/>
                        <a:pt x="131281" y="0"/>
                        <a:pt x="292768" y="0"/>
                      </a:cubicBezTo>
                      <a:cubicBezTo>
                        <a:pt x="454256" y="0"/>
                        <a:pt x="585537" y="131281"/>
                        <a:pt x="585537" y="292768"/>
                      </a:cubicBezTo>
                      <a:cubicBezTo>
                        <a:pt x="585537" y="454256"/>
                        <a:pt x="454256" y="585537"/>
                        <a:pt x="292768" y="585537"/>
                      </a:cubicBezTo>
                      <a:cubicBezTo>
                        <a:pt x="131281" y="585537"/>
                        <a:pt x="0" y="454256"/>
                        <a:pt x="0" y="292768"/>
                      </a:cubicBezTo>
                      <a:lnTo>
                        <a:pt x="0" y="292768"/>
                      </a:lnTo>
                      <a:close/>
                    </a:path>
                  </a:pathLst>
                </a:custGeom>
                <a:solidFill>
                  <a:srgbClr val="F3E9DE"/>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 name="Google Shape;213;p29"/>
                <p:cNvSpPr/>
                <p:nvPr/>
              </p:nvSpPr>
              <p:spPr>
                <a:xfrm>
                  <a:off x="618209" y="4016347"/>
                  <a:ext cx="585536" cy="585536"/>
                </a:xfrm>
                <a:custGeom>
                  <a:rect b="b" l="l" r="r" t="t"/>
                  <a:pathLst>
                    <a:path extrusionOk="0" h="585536" w="585536">
                      <a:moveTo>
                        <a:pt x="0" y="292768"/>
                      </a:moveTo>
                      <a:cubicBezTo>
                        <a:pt x="0" y="131281"/>
                        <a:pt x="131281" y="0"/>
                        <a:pt x="292768" y="0"/>
                      </a:cubicBezTo>
                      <a:cubicBezTo>
                        <a:pt x="454256" y="0"/>
                        <a:pt x="585537" y="131281"/>
                        <a:pt x="585537" y="292768"/>
                      </a:cubicBezTo>
                      <a:cubicBezTo>
                        <a:pt x="585537" y="454256"/>
                        <a:pt x="454256" y="585537"/>
                        <a:pt x="292768" y="585537"/>
                      </a:cubicBezTo>
                      <a:cubicBezTo>
                        <a:pt x="131281" y="585537"/>
                        <a:pt x="0" y="454256"/>
                        <a:pt x="0" y="292768"/>
                      </a:cubicBezTo>
                      <a:lnTo>
                        <a:pt x="0" y="292768"/>
                      </a:lnTo>
                      <a:close/>
                    </a:path>
                  </a:pathLst>
                </a:custGeom>
                <a:noFill/>
                <a:ln cap="flat" cmpd="sng" w="34775">
                  <a:solidFill>
                    <a:srgbClr val="2D89B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 name="Google Shape;214;p29"/>
                <p:cNvSpPr txBox="1"/>
                <p:nvPr/>
              </p:nvSpPr>
              <p:spPr>
                <a:xfrm>
                  <a:off x="728934" y="4103761"/>
                  <a:ext cx="333911" cy="45159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100">
                      <a:solidFill>
                        <a:srgbClr val="2D89BC"/>
                      </a:solidFill>
                      <a:latin typeface="Arial"/>
                      <a:ea typeface="Arial"/>
                      <a:cs typeface="Arial"/>
                      <a:sym typeface="Arial"/>
                    </a:rPr>
                    <a:t>1</a:t>
                  </a:r>
                  <a:endParaRPr/>
                </a:p>
              </p:txBody>
            </p:sp>
          </p:grpSp>
        </p:grpSp>
        <p:sp>
          <p:nvSpPr>
            <p:cNvPr id="215" name="Google Shape;215;p29"/>
            <p:cNvSpPr txBox="1"/>
            <p:nvPr/>
          </p:nvSpPr>
          <p:spPr>
            <a:xfrm>
              <a:off x="1184994"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L</a:t>
              </a:r>
              <a:endParaRPr/>
            </a:p>
          </p:txBody>
        </p:sp>
        <p:sp>
          <p:nvSpPr>
            <p:cNvPr id="216" name="Google Shape;216;p29"/>
            <p:cNvSpPr txBox="1"/>
            <p:nvPr/>
          </p:nvSpPr>
          <p:spPr>
            <a:xfrm>
              <a:off x="1336025"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a</a:t>
              </a:r>
              <a:endParaRPr/>
            </a:p>
          </p:txBody>
        </p:sp>
        <p:sp>
          <p:nvSpPr>
            <p:cNvPr id="217" name="Google Shape;217;p29"/>
            <p:cNvSpPr txBox="1"/>
            <p:nvPr/>
          </p:nvSpPr>
          <p:spPr>
            <a:xfrm>
              <a:off x="1491704" y="4491958"/>
              <a:ext cx="299057"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 </a:t>
              </a:r>
              <a:endParaRPr/>
            </a:p>
          </p:txBody>
        </p:sp>
        <p:sp>
          <p:nvSpPr>
            <p:cNvPr id="218" name="Google Shape;218;p29"/>
            <p:cNvSpPr txBox="1"/>
            <p:nvPr/>
          </p:nvSpPr>
          <p:spPr>
            <a:xfrm>
              <a:off x="1609044" y="4491958"/>
              <a:ext cx="299057"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s</a:t>
              </a:r>
              <a:endParaRPr/>
            </a:p>
          </p:txBody>
        </p:sp>
        <p:sp>
          <p:nvSpPr>
            <p:cNvPr id="219" name="Google Shape;219;p29"/>
            <p:cNvSpPr txBox="1"/>
            <p:nvPr/>
          </p:nvSpPr>
          <p:spPr>
            <a:xfrm>
              <a:off x="1726383" y="4491958"/>
              <a:ext cx="240968"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a:t>
              </a:r>
              <a:endParaRPr/>
            </a:p>
          </p:txBody>
        </p:sp>
        <p:sp>
          <p:nvSpPr>
            <p:cNvPr id="220" name="Google Shape;220;p29"/>
            <p:cNvSpPr txBox="1"/>
            <p:nvPr/>
          </p:nvSpPr>
          <p:spPr>
            <a:xfrm>
              <a:off x="1782149" y="4491958"/>
              <a:ext cx="28744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t</a:t>
              </a:r>
              <a:endParaRPr/>
            </a:p>
          </p:txBody>
        </p:sp>
        <p:sp>
          <p:nvSpPr>
            <p:cNvPr id="221" name="Google Shape;221;p29"/>
            <p:cNvSpPr txBox="1"/>
            <p:nvPr/>
          </p:nvSpPr>
          <p:spPr>
            <a:xfrm>
              <a:off x="1892518" y="4491958"/>
              <a:ext cx="310675"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u</a:t>
              </a:r>
              <a:endParaRPr/>
            </a:p>
          </p:txBody>
        </p:sp>
        <p:sp>
          <p:nvSpPr>
            <p:cNvPr id="222" name="Google Shape;222;p29"/>
            <p:cNvSpPr txBox="1"/>
            <p:nvPr/>
          </p:nvSpPr>
          <p:spPr>
            <a:xfrm>
              <a:off x="2024961"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a</a:t>
              </a:r>
              <a:endParaRPr/>
            </a:p>
          </p:txBody>
        </p:sp>
        <p:sp>
          <p:nvSpPr>
            <p:cNvPr id="223" name="Google Shape;223;p29"/>
            <p:cNvSpPr txBox="1"/>
            <p:nvPr/>
          </p:nvSpPr>
          <p:spPr>
            <a:xfrm>
              <a:off x="2179477" y="4491958"/>
              <a:ext cx="28744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t</a:t>
              </a:r>
              <a:endParaRPr/>
            </a:p>
          </p:txBody>
        </p:sp>
        <p:sp>
          <p:nvSpPr>
            <p:cNvPr id="224" name="Google Shape;224;p29"/>
            <p:cNvSpPr txBox="1"/>
            <p:nvPr/>
          </p:nvSpPr>
          <p:spPr>
            <a:xfrm>
              <a:off x="2289846" y="4491958"/>
              <a:ext cx="635974"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ion </a:t>
              </a:r>
              <a:endParaRPr/>
            </a:p>
          </p:txBody>
        </p:sp>
        <p:sp>
          <p:nvSpPr>
            <p:cNvPr id="225" name="Google Shape;225;p29"/>
            <p:cNvSpPr txBox="1"/>
            <p:nvPr/>
          </p:nvSpPr>
          <p:spPr>
            <a:xfrm>
              <a:off x="2746426" y="4491958"/>
              <a:ext cx="426853"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ini</a:t>
              </a:r>
              <a:endParaRPr/>
            </a:p>
          </p:txBody>
        </p:sp>
        <p:sp>
          <p:nvSpPr>
            <p:cNvPr id="226" name="Google Shape;226;p29"/>
            <p:cNvSpPr txBox="1"/>
            <p:nvPr/>
          </p:nvSpPr>
          <p:spPr>
            <a:xfrm>
              <a:off x="2991561" y="4491958"/>
              <a:ext cx="28744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t</a:t>
              </a:r>
              <a:endParaRPr/>
            </a:p>
          </p:txBody>
        </p:sp>
        <p:sp>
          <p:nvSpPr>
            <p:cNvPr id="227" name="Google Shape;227;p29"/>
            <p:cNvSpPr txBox="1"/>
            <p:nvPr/>
          </p:nvSpPr>
          <p:spPr>
            <a:xfrm>
              <a:off x="3101930" y="4491958"/>
              <a:ext cx="240968"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i</a:t>
              </a:r>
              <a:endParaRPr/>
            </a:p>
          </p:txBody>
        </p:sp>
        <p:sp>
          <p:nvSpPr>
            <p:cNvPr id="228" name="Google Shape;228;p29"/>
            <p:cNvSpPr txBox="1"/>
            <p:nvPr/>
          </p:nvSpPr>
          <p:spPr>
            <a:xfrm>
              <a:off x="3156534" y="4491958"/>
              <a:ext cx="333911"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a</a:t>
              </a:r>
              <a:endParaRPr/>
            </a:p>
          </p:txBody>
        </p:sp>
        <p:sp>
          <p:nvSpPr>
            <p:cNvPr id="229" name="Google Shape;229;p29"/>
            <p:cNvSpPr txBox="1"/>
            <p:nvPr/>
          </p:nvSpPr>
          <p:spPr>
            <a:xfrm>
              <a:off x="3311051" y="4491958"/>
              <a:ext cx="392000" cy="3935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F3CD"/>
                  </a:solidFill>
                  <a:latin typeface="Arial"/>
                  <a:ea typeface="Arial"/>
                  <a:cs typeface="Arial"/>
                  <a:sym typeface="Arial"/>
                </a:rPr>
                <a:t>le</a:t>
              </a:r>
              <a:endParaRPr/>
            </a:p>
          </p:txBody>
        </p:sp>
        <p:sp>
          <p:nvSpPr>
            <p:cNvPr id="230" name="Google Shape;230;p29"/>
            <p:cNvSpPr/>
            <p:nvPr/>
          </p:nvSpPr>
          <p:spPr>
            <a:xfrm>
              <a:off x="1288556" y="4795901"/>
              <a:ext cx="2304970" cy="5808"/>
            </a:xfrm>
            <a:custGeom>
              <a:rect b="b" l="l" r="r" t="t"/>
              <a:pathLst>
                <a:path extrusionOk="0" h="5808" w="2304970">
                  <a:moveTo>
                    <a:pt x="0" y="0"/>
                  </a:moveTo>
                  <a:lnTo>
                    <a:pt x="576243" y="0"/>
                  </a:lnTo>
                  <a:lnTo>
                    <a:pt x="1152485" y="0"/>
                  </a:lnTo>
                  <a:lnTo>
                    <a:pt x="1728728" y="0"/>
                  </a:lnTo>
                  <a:lnTo>
                    <a:pt x="2304971" y="0"/>
                  </a:lnTo>
                  <a:lnTo>
                    <a:pt x="2304971" y="5809"/>
                  </a:lnTo>
                  <a:lnTo>
                    <a:pt x="1728728" y="5809"/>
                  </a:lnTo>
                  <a:lnTo>
                    <a:pt x="1152485" y="5809"/>
                  </a:lnTo>
                  <a:lnTo>
                    <a:pt x="576243" y="5809"/>
                  </a:lnTo>
                  <a:lnTo>
                    <a:pt x="0" y="5809"/>
                  </a:lnTo>
                  <a:lnTo>
                    <a:pt x="0" y="0"/>
                  </a:lnTo>
                  <a:close/>
                </a:path>
              </a:pathLst>
            </a:custGeom>
            <a:solidFill>
              <a:srgbClr val="FFF3CD"/>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 name="Google Shape;231;p29"/>
            <p:cNvSpPr txBox="1"/>
            <p:nvPr/>
          </p:nvSpPr>
          <p:spPr>
            <a:xfrm>
              <a:off x="1243919" y="5099714"/>
              <a:ext cx="2005677"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FDC010"/>
                  </a:solidFill>
                  <a:latin typeface="Arial"/>
                  <a:ea typeface="Arial"/>
                  <a:cs typeface="Arial"/>
                  <a:sym typeface="Arial"/>
                </a:rPr>
                <a:t>Le début de l’histoire</a:t>
              </a:r>
              <a:endParaRPr sz="1500">
                <a:solidFill>
                  <a:srgbClr val="FDC010"/>
                </a:solidFill>
                <a:latin typeface="Arial"/>
                <a:ea typeface="Arial"/>
                <a:cs typeface="Arial"/>
                <a:sym typeface="Arial"/>
              </a:endParaRPr>
            </a:p>
          </p:txBody>
        </p:sp>
        <p:sp>
          <p:nvSpPr>
            <p:cNvPr id="232" name="Google Shape;232;p29"/>
            <p:cNvSpPr txBox="1"/>
            <p:nvPr/>
          </p:nvSpPr>
          <p:spPr>
            <a:xfrm>
              <a:off x="1981723" y="5099714"/>
              <a:ext cx="18473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500">
                <a:solidFill>
                  <a:srgbClr val="FDC010"/>
                </a:solidFill>
                <a:latin typeface="Arial"/>
                <a:ea typeface="Arial"/>
                <a:cs typeface="Arial"/>
                <a:sym typeface="Arial"/>
              </a:endParaRPr>
            </a:p>
          </p:txBody>
        </p:sp>
        <p:sp>
          <p:nvSpPr>
            <p:cNvPr id="233" name="Google Shape;233;p29"/>
            <p:cNvSpPr txBox="1"/>
            <p:nvPr/>
          </p:nvSpPr>
          <p:spPr>
            <a:xfrm>
              <a:off x="1146898" y="5673492"/>
              <a:ext cx="3036409" cy="3347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75">
                  <a:solidFill>
                    <a:srgbClr val="FFFFFF"/>
                  </a:solidFill>
                  <a:latin typeface="Arial"/>
                  <a:ea typeface="Arial"/>
                  <a:cs typeface="Arial"/>
                  <a:sym typeface="Arial"/>
                </a:rPr>
                <a:t>Où ? Quand ? Qui ? Quoi ? </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30"/>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39" name="Google Shape;239;p30"/>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40" name="Google Shape;240;p30"/>
          <p:cNvPicPr preferRelativeResize="0"/>
          <p:nvPr/>
        </p:nvPicPr>
        <p:blipFill rotWithShape="1">
          <a:blip r:embed="rId5">
            <a:alphaModFix/>
          </a:blip>
          <a:srcRect b="0" l="0" r="0" t="0"/>
          <a:stretch/>
        </p:blipFill>
        <p:spPr>
          <a:xfrm>
            <a:off x="600783" y="1901010"/>
            <a:ext cx="6915908" cy="427428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id="245" name="Google Shape;245;p31"/>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46" name="Google Shape;246;p31"/>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47" name="Google Shape;247;p31"/>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48" name="Google Shape;248;p31"/>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500"/>
                                        <p:tgtEl>
                                          <p:spTgt spid="2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32"/>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54" name="Google Shape;254;p32"/>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55" name="Google Shape;255;p32"/>
          <p:cNvPicPr preferRelativeResize="0"/>
          <p:nvPr/>
        </p:nvPicPr>
        <p:blipFill rotWithShape="1">
          <a:blip r:embed="rId5">
            <a:alphaModFix/>
          </a:blip>
          <a:srcRect b="0" l="0" r="0" t="0"/>
          <a:stretch/>
        </p:blipFill>
        <p:spPr>
          <a:xfrm>
            <a:off x="600783" y="4020616"/>
            <a:ext cx="3520192" cy="2175609"/>
          </a:xfrm>
          <a:prstGeom prst="rect">
            <a:avLst/>
          </a:prstGeom>
          <a:noFill/>
          <a:ln>
            <a:noFill/>
          </a:ln>
        </p:spPr>
      </p:pic>
      <p:pic>
        <p:nvPicPr>
          <p:cNvPr id="256" name="Google Shape;256;p32"/>
          <p:cNvPicPr preferRelativeResize="0"/>
          <p:nvPr/>
        </p:nvPicPr>
        <p:blipFill rotWithShape="1">
          <a:blip r:embed="rId6">
            <a:alphaModFix/>
          </a:blip>
          <a:srcRect b="0" l="0" r="0" t="0"/>
          <a:stretch/>
        </p:blipFill>
        <p:spPr>
          <a:xfrm>
            <a:off x="600782" y="1597940"/>
            <a:ext cx="6737864" cy="4247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grpSp>
        <p:nvGrpSpPr>
          <p:cNvPr id="103" name="Google Shape;103;p15"/>
          <p:cNvGrpSpPr/>
          <p:nvPr/>
        </p:nvGrpSpPr>
        <p:grpSpPr>
          <a:xfrm>
            <a:off x="4268212" y="837955"/>
            <a:ext cx="3654826" cy="2929444"/>
            <a:chOff x="3718431" y="332123"/>
            <a:chExt cx="5010241" cy="4015847"/>
          </a:xfrm>
        </p:grpSpPr>
        <p:pic>
          <p:nvPicPr>
            <p:cNvPr id="104" name="Google Shape;104;p15"/>
            <p:cNvPicPr preferRelativeResize="0"/>
            <p:nvPr/>
          </p:nvPicPr>
          <p:blipFill rotWithShape="1">
            <a:blip r:embed="rId3">
              <a:alphaModFix/>
            </a:blip>
            <a:srcRect b="0" l="0" r="0" t="0"/>
            <a:stretch/>
          </p:blipFill>
          <p:spPr>
            <a:xfrm>
              <a:off x="3718431" y="332123"/>
              <a:ext cx="5010241" cy="4015847"/>
            </a:xfrm>
            <a:prstGeom prst="rect">
              <a:avLst/>
            </a:prstGeom>
            <a:noFill/>
            <a:ln>
              <a:noFill/>
            </a:ln>
          </p:spPr>
        </p:pic>
        <p:sp>
          <p:nvSpPr>
            <p:cNvPr id="105" name="Google Shape;105;p15"/>
            <p:cNvSpPr/>
            <p:nvPr/>
          </p:nvSpPr>
          <p:spPr>
            <a:xfrm>
              <a:off x="5012173" y="1237812"/>
              <a:ext cx="1963262" cy="1407016"/>
            </a:xfrm>
            <a:custGeom>
              <a:rect b="b" l="l" r="r" t="t"/>
              <a:pathLst>
                <a:path extrusionOk="0" h="1797386" w="2507960">
                  <a:moveTo>
                    <a:pt x="2507961" y="1571033"/>
                  </a:moveTo>
                  <a:lnTo>
                    <a:pt x="2158529" y="1426327"/>
                  </a:lnTo>
                  <a:cubicBezTo>
                    <a:pt x="2255098" y="1314307"/>
                    <a:pt x="2317942" y="1181933"/>
                    <a:pt x="2335176" y="1035593"/>
                  </a:cubicBezTo>
                  <a:cubicBezTo>
                    <a:pt x="2392820" y="545170"/>
                    <a:pt x="1917848" y="86244"/>
                    <a:pt x="1274252" y="10623"/>
                  </a:cubicBezTo>
                  <a:cubicBezTo>
                    <a:pt x="630655" y="-64998"/>
                    <a:pt x="62383" y="271211"/>
                    <a:pt x="4738" y="761783"/>
                  </a:cubicBezTo>
                  <a:cubicBezTo>
                    <a:pt x="-52906" y="1252354"/>
                    <a:pt x="422066" y="1711132"/>
                    <a:pt x="1065663" y="1786753"/>
                  </a:cubicBezTo>
                  <a:cubicBezTo>
                    <a:pt x="1440648" y="1830878"/>
                    <a:pt x="1789783" y="1734903"/>
                    <a:pt x="2027640" y="1550233"/>
                  </a:cubicBezTo>
                  <a:lnTo>
                    <a:pt x="2507961" y="1571033"/>
                  </a:lnTo>
                  <a:close/>
                </a:path>
              </a:pathLst>
            </a:custGeom>
            <a:solidFill>
              <a:srgbClr val="F0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6" name="Google Shape;106;p15"/>
            <p:cNvPicPr preferRelativeResize="0"/>
            <p:nvPr/>
          </p:nvPicPr>
          <p:blipFill rotWithShape="1">
            <a:blip r:embed="rId4">
              <a:alphaModFix/>
            </a:blip>
            <a:srcRect b="25543" l="8457" r="36344" t="19620"/>
            <a:stretch/>
          </p:blipFill>
          <p:spPr>
            <a:xfrm>
              <a:off x="5352469" y="1493010"/>
              <a:ext cx="1125373" cy="919546"/>
            </a:xfrm>
            <a:prstGeom prst="ellipse">
              <a:avLst/>
            </a:prstGeom>
            <a:noFill/>
            <a:ln>
              <a:noFill/>
            </a:ln>
          </p:spPr>
        </p:pic>
      </p:grpSp>
      <p:sp>
        <p:nvSpPr>
          <p:cNvPr id="107" name="Google Shape;107;p15"/>
          <p:cNvSpPr/>
          <p:nvPr/>
        </p:nvSpPr>
        <p:spPr>
          <a:xfrm>
            <a:off x="1024501" y="4007796"/>
            <a:ext cx="10142998" cy="1749339"/>
          </a:xfrm>
          <a:prstGeom prst="rect">
            <a:avLst/>
          </a:prstGeom>
          <a:solidFill>
            <a:srgbClr val="578CC3"/>
          </a:solidFill>
          <a:ln cap="flat" cmpd="sng" w="9525">
            <a:solidFill>
              <a:srgbClr val="BBD6EE"/>
            </a:solidFill>
            <a:prstDash val="solid"/>
            <a:miter lim="800000"/>
            <a:headEnd len="sm" w="sm" type="none"/>
            <a:tailEnd len="sm" w="sm" type="none"/>
          </a:ln>
          <a:effectLst>
            <a:outerShdw blurRad="63500" rotWithShape="0" algn="ctr" dir="2700000" dist="38099">
              <a:srgbClr val="000000">
                <a:alpha val="74901"/>
              </a:srgbClr>
            </a:outerShdw>
          </a:effectLst>
        </p:spPr>
        <p:txBody>
          <a:bodyPr anchorCtr="0" anchor="ctr" bIns="36000" lIns="72000" spcFirstLastPara="1" rIns="72000" wrap="square" tIns="36000">
            <a:noAutofit/>
          </a:bodyPr>
          <a:lstStyle/>
          <a:p>
            <a:pPr indent="0" lvl="0" marL="0" marR="0" rtl="1" algn="ctr">
              <a:lnSpc>
                <a:spcPct val="100000"/>
              </a:lnSpc>
              <a:spcBef>
                <a:spcPts val="0"/>
              </a:spcBef>
              <a:spcAft>
                <a:spcPts val="0"/>
              </a:spcAft>
              <a:buClr>
                <a:srgbClr val="FFFFFF"/>
              </a:buClr>
              <a:buSzPts val="5400"/>
              <a:buFont typeface="Arial"/>
              <a:buNone/>
            </a:pPr>
            <a:r>
              <a:rPr b="1" i="0" lang="en-US" sz="5400" u="none" cap="none" strike="noStrike">
                <a:solidFill>
                  <a:srgbClr val="FFFFFF"/>
                </a:solidFill>
                <a:latin typeface="Arial"/>
                <a:ea typeface="Arial"/>
                <a:cs typeface="Arial"/>
                <a:sym typeface="Arial"/>
              </a:rPr>
              <a:t>La lecture à voix haute par l’enseignant(e) </a:t>
            </a:r>
            <a:endParaRPr b="0" i="0" sz="5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3"/>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62" name="Google Shape;262;p33"/>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63" name="Google Shape;263;p33"/>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64" name="Google Shape;264;p33"/>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65" name="Google Shape;265;p33"/>
          <p:cNvPicPr preferRelativeResize="0"/>
          <p:nvPr/>
        </p:nvPicPr>
        <p:blipFill rotWithShape="1">
          <a:blip r:embed="rId7">
            <a:alphaModFix/>
          </a:blip>
          <a:srcRect b="0" l="0" r="0" t="0"/>
          <a:stretch/>
        </p:blipFill>
        <p:spPr>
          <a:xfrm>
            <a:off x="4371476" y="143330"/>
            <a:ext cx="3520192" cy="22189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500"/>
                                        <p:tgtEl>
                                          <p:spTgt spid="2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34"/>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71" name="Google Shape;271;p34"/>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72" name="Google Shape;272;p34"/>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73" name="Google Shape;273;p34"/>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74" name="Google Shape;274;p34"/>
          <p:cNvPicPr preferRelativeResize="0"/>
          <p:nvPr/>
        </p:nvPicPr>
        <p:blipFill rotWithShape="1">
          <a:blip r:embed="rId7">
            <a:alphaModFix/>
          </a:blip>
          <a:srcRect b="0" l="0" r="0" t="0"/>
          <a:stretch/>
        </p:blipFill>
        <p:spPr>
          <a:xfrm>
            <a:off x="3030268" y="243434"/>
            <a:ext cx="6116461" cy="385559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pic>
        <p:nvPicPr>
          <p:cNvPr id="279" name="Google Shape;279;p35"/>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80" name="Google Shape;280;p35"/>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81" name="Google Shape;281;p35"/>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82" name="Google Shape;282;p35"/>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83" name="Google Shape;283;p35"/>
          <p:cNvPicPr preferRelativeResize="0"/>
          <p:nvPr/>
        </p:nvPicPr>
        <p:blipFill rotWithShape="1">
          <a:blip r:embed="rId7">
            <a:alphaModFix/>
          </a:blip>
          <a:srcRect b="0" l="0" r="0" t="0"/>
          <a:stretch/>
        </p:blipFill>
        <p:spPr>
          <a:xfrm>
            <a:off x="8063523" y="1604557"/>
            <a:ext cx="3485338" cy="2184145"/>
          </a:xfrm>
          <a:prstGeom prst="rect">
            <a:avLst/>
          </a:prstGeom>
          <a:noFill/>
          <a:ln>
            <a:noFill/>
          </a:ln>
        </p:spPr>
      </p:pic>
      <p:pic>
        <p:nvPicPr>
          <p:cNvPr id="284" name="Google Shape;284;p35"/>
          <p:cNvPicPr preferRelativeResize="0"/>
          <p:nvPr/>
        </p:nvPicPr>
        <p:blipFill rotWithShape="1">
          <a:blip r:embed="rId8">
            <a:alphaModFix/>
          </a:blip>
          <a:srcRect b="0" l="0" r="0" t="0"/>
          <a:stretch/>
        </p:blipFill>
        <p:spPr>
          <a:xfrm>
            <a:off x="4371476" y="143330"/>
            <a:ext cx="3520192" cy="22189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3"/>
                                        </p:tgtEl>
                                        <p:attrNameLst>
                                          <p:attrName>style.visibility</p:attrName>
                                        </p:attrNameLst>
                                      </p:cBhvr>
                                      <p:to>
                                        <p:strVal val="visible"/>
                                      </p:to>
                                    </p:set>
                                    <p:animEffect filter="fade" transition="in">
                                      <p:cBhvr>
                                        <p:cTn dur="500"/>
                                        <p:tgtEl>
                                          <p:spTgt spid="2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36"/>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290" name="Google Shape;290;p36"/>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291" name="Google Shape;291;p36"/>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292" name="Google Shape;292;p36"/>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293" name="Google Shape;293;p36"/>
          <p:cNvPicPr preferRelativeResize="0"/>
          <p:nvPr/>
        </p:nvPicPr>
        <p:blipFill rotWithShape="1">
          <a:blip r:embed="rId7">
            <a:alphaModFix/>
          </a:blip>
          <a:srcRect b="0" l="0" r="0" t="0"/>
          <a:stretch/>
        </p:blipFill>
        <p:spPr>
          <a:xfrm>
            <a:off x="4371476" y="143330"/>
            <a:ext cx="3520192" cy="2218999"/>
          </a:xfrm>
          <a:prstGeom prst="rect">
            <a:avLst/>
          </a:prstGeom>
          <a:noFill/>
          <a:ln>
            <a:noFill/>
          </a:ln>
        </p:spPr>
      </p:pic>
      <p:pic>
        <p:nvPicPr>
          <p:cNvPr id="294" name="Google Shape;294;p36"/>
          <p:cNvPicPr preferRelativeResize="0"/>
          <p:nvPr/>
        </p:nvPicPr>
        <p:blipFill rotWithShape="1">
          <a:blip r:embed="rId8">
            <a:alphaModFix/>
          </a:blip>
          <a:srcRect b="0" l="0" r="0" t="0"/>
          <a:stretch/>
        </p:blipFill>
        <p:spPr>
          <a:xfrm>
            <a:off x="4995630" y="388981"/>
            <a:ext cx="6553231" cy="410669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37"/>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300" name="Google Shape;300;p37"/>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301" name="Google Shape;301;p37"/>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302" name="Google Shape;302;p37"/>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303" name="Google Shape;303;p37"/>
          <p:cNvPicPr preferRelativeResize="0"/>
          <p:nvPr/>
        </p:nvPicPr>
        <p:blipFill rotWithShape="1">
          <a:blip r:embed="rId7">
            <a:alphaModFix/>
          </a:blip>
          <a:srcRect b="0" l="0" r="0" t="0"/>
          <a:stretch/>
        </p:blipFill>
        <p:spPr>
          <a:xfrm>
            <a:off x="8071024" y="3998921"/>
            <a:ext cx="3520192" cy="2218999"/>
          </a:xfrm>
          <a:prstGeom prst="rect">
            <a:avLst/>
          </a:prstGeom>
          <a:noFill/>
          <a:ln>
            <a:noFill/>
          </a:ln>
        </p:spPr>
      </p:pic>
      <p:pic>
        <p:nvPicPr>
          <p:cNvPr id="304" name="Google Shape;304;p37"/>
          <p:cNvPicPr preferRelativeResize="0"/>
          <p:nvPr/>
        </p:nvPicPr>
        <p:blipFill rotWithShape="1">
          <a:blip r:embed="rId8">
            <a:alphaModFix/>
          </a:blip>
          <a:srcRect b="0" l="0" r="0" t="0"/>
          <a:stretch/>
        </p:blipFill>
        <p:spPr>
          <a:xfrm>
            <a:off x="8063523" y="1604557"/>
            <a:ext cx="3485338" cy="2184145"/>
          </a:xfrm>
          <a:prstGeom prst="rect">
            <a:avLst/>
          </a:prstGeom>
          <a:noFill/>
          <a:ln>
            <a:noFill/>
          </a:ln>
        </p:spPr>
      </p:pic>
      <p:pic>
        <p:nvPicPr>
          <p:cNvPr id="305" name="Google Shape;305;p37"/>
          <p:cNvPicPr preferRelativeResize="0"/>
          <p:nvPr/>
        </p:nvPicPr>
        <p:blipFill rotWithShape="1">
          <a:blip r:embed="rId9">
            <a:alphaModFix/>
          </a:blip>
          <a:srcRect b="0" l="0" r="0" t="0"/>
          <a:stretch/>
        </p:blipFill>
        <p:spPr>
          <a:xfrm>
            <a:off x="4371476" y="143330"/>
            <a:ext cx="3520192" cy="22189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3"/>
                                        </p:tgtEl>
                                        <p:attrNameLst>
                                          <p:attrName>style.visibility</p:attrName>
                                        </p:attrNameLst>
                                      </p:cBhvr>
                                      <p:to>
                                        <p:strVal val="visible"/>
                                      </p:to>
                                    </p:set>
                                    <p:animEffect filter="fade" transition="in">
                                      <p:cBhvr>
                                        <p:cTn dur="500"/>
                                        <p:tgtEl>
                                          <p:spTgt spid="3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pic>
        <p:nvPicPr>
          <p:cNvPr id="310" name="Google Shape;310;p38"/>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311" name="Google Shape;311;p38"/>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312" name="Google Shape;312;p38"/>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313" name="Google Shape;313;p38"/>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314" name="Google Shape;314;p38"/>
          <p:cNvPicPr preferRelativeResize="0"/>
          <p:nvPr/>
        </p:nvPicPr>
        <p:blipFill rotWithShape="1">
          <a:blip r:embed="rId7">
            <a:alphaModFix/>
          </a:blip>
          <a:srcRect b="0" l="0" r="0" t="0"/>
          <a:stretch/>
        </p:blipFill>
        <p:spPr>
          <a:xfrm>
            <a:off x="8063523" y="1604557"/>
            <a:ext cx="3485338" cy="2184145"/>
          </a:xfrm>
          <a:prstGeom prst="rect">
            <a:avLst/>
          </a:prstGeom>
          <a:noFill/>
          <a:ln>
            <a:noFill/>
          </a:ln>
        </p:spPr>
      </p:pic>
      <p:pic>
        <p:nvPicPr>
          <p:cNvPr id="315" name="Google Shape;315;p38"/>
          <p:cNvPicPr preferRelativeResize="0"/>
          <p:nvPr/>
        </p:nvPicPr>
        <p:blipFill rotWithShape="1">
          <a:blip r:embed="rId8">
            <a:alphaModFix/>
          </a:blip>
          <a:srcRect b="0" l="0" r="0" t="0"/>
          <a:stretch/>
        </p:blipFill>
        <p:spPr>
          <a:xfrm>
            <a:off x="4371476" y="143330"/>
            <a:ext cx="3520192" cy="2218999"/>
          </a:xfrm>
          <a:prstGeom prst="rect">
            <a:avLst/>
          </a:prstGeom>
          <a:noFill/>
          <a:ln>
            <a:noFill/>
          </a:ln>
        </p:spPr>
      </p:pic>
      <p:pic>
        <p:nvPicPr>
          <p:cNvPr id="316" name="Google Shape;316;p38"/>
          <p:cNvPicPr preferRelativeResize="0"/>
          <p:nvPr/>
        </p:nvPicPr>
        <p:blipFill rotWithShape="1">
          <a:blip r:embed="rId9">
            <a:alphaModFix/>
          </a:blip>
          <a:srcRect b="0" l="0" r="0" t="0"/>
          <a:stretch/>
        </p:blipFill>
        <p:spPr>
          <a:xfrm>
            <a:off x="5462954" y="2354891"/>
            <a:ext cx="6128262" cy="386303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39"/>
          <p:cNvPicPr preferRelativeResize="0"/>
          <p:nvPr/>
        </p:nvPicPr>
        <p:blipFill rotWithShape="1">
          <a:blip r:embed="rId3">
            <a:alphaModFix/>
          </a:blip>
          <a:srcRect b="0" l="0" r="0" t="0"/>
          <a:stretch/>
        </p:blipFill>
        <p:spPr>
          <a:xfrm>
            <a:off x="4264594" y="2488407"/>
            <a:ext cx="4124317" cy="3101951"/>
          </a:xfrm>
          <a:prstGeom prst="rect">
            <a:avLst/>
          </a:prstGeom>
          <a:noFill/>
          <a:ln>
            <a:noFill/>
          </a:ln>
        </p:spPr>
      </p:pic>
      <p:pic>
        <p:nvPicPr>
          <p:cNvPr id="322" name="Google Shape;322;p39"/>
          <p:cNvPicPr preferRelativeResize="0"/>
          <p:nvPr/>
        </p:nvPicPr>
        <p:blipFill rotWithShape="1">
          <a:blip r:embed="rId4">
            <a:alphaModFix/>
          </a:blip>
          <a:srcRect b="0" l="0" r="0" t="0"/>
          <a:stretch/>
        </p:blipFill>
        <p:spPr>
          <a:xfrm>
            <a:off x="4995630" y="3365551"/>
            <a:ext cx="2521061" cy="1347664"/>
          </a:xfrm>
          <a:prstGeom prst="rect">
            <a:avLst/>
          </a:prstGeom>
          <a:noFill/>
          <a:ln>
            <a:noFill/>
          </a:ln>
        </p:spPr>
      </p:pic>
      <p:pic>
        <p:nvPicPr>
          <p:cNvPr id="323" name="Google Shape;323;p39"/>
          <p:cNvPicPr preferRelativeResize="0"/>
          <p:nvPr/>
        </p:nvPicPr>
        <p:blipFill rotWithShape="1">
          <a:blip r:embed="rId5">
            <a:alphaModFix/>
          </a:blip>
          <a:srcRect b="0" l="0" r="0" t="0"/>
          <a:stretch/>
        </p:blipFill>
        <p:spPr>
          <a:xfrm>
            <a:off x="600783" y="1597940"/>
            <a:ext cx="3520192" cy="2218999"/>
          </a:xfrm>
          <a:prstGeom prst="rect">
            <a:avLst/>
          </a:prstGeom>
          <a:noFill/>
          <a:ln>
            <a:noFill/>
          </a:ln>
        </p:spPr>
      </p:pic>
      <p:pic>
        <p:nvPicPr>
          <p:cNvPr id="324" name="Google Shape;324;p39"/>
          <p:cNvPicPr preferRelativeResize="0"/>
          <p:nvPr/>
        </p:nvPicPr>
        <p:blipFill rotWithShape="1">
          <a:blip r:embed="rId6">
            <a:alphaModFix/>
          </a:blip>
          <a:srcRect b="0" l="0" r="0" t="0"/>
          <a:stretch/>
        </p:blipFill>
        <p:spPr>
          <a:xfrm>
            <a:off x="600783" y="4020616"/>
            <a:ext cx="3520192" cy="2175609"/>
          </a:xfrm>
          <a:prstGeom prst="rect">
            <a:avLst/>
          </a:prstGeom>
          <a:noFill/>
          <a:ln>
            <a:noFill/>
          </a:ln>
        </p:spPr>
      </p:pic>
      <p:pic>
        <p:nvPicPr>
          <p:cNvPr id="325" name="Google Shape;325;p39"/>
          <p:cNvPicPr preferRelativeResize="0"/>
          <p:nvPr/>
        </p:nvPicPr>
        <p:blipFill rotWithShape="1">
          <a:blip r:embed="rId7">
            <a:alphaModFix/>
          </a:blip>
          <a:srcRect b="0" l="0" r="0" t="0"/>
          <a:stretch/>
        </p:blipFill>
        <p:spPr>
          <a:xfrm>
            <a:off x="8071024" y="3998921"/>
            <a:ext cx="3520192" cy="2218999"/>
          </a:xfrm>
          <a:prstGeom prst="rect">
            <a:avLst/>
          </a:prstGeom>
          <a:noFill/>
          <a:ln>
            <a:noFill/>
          </a:ln>
        </p:spPr>
      </p:pic>
      <p:pic>
        <p:nvPicPr>
          <p:cNvPr id="326" name="Google Shape;326;p39"/>
          <p:cNvPicPr preferRelativeResize="0"/>
          <p:nvPr/>
        </p:nvPicPr>
        <p:blipFill rotWithShape="1">
          <a:blip r:embed="rId8">
            <a:alphaModFix/>
          </a:blip>
          <a:srcRect b="0" l="0" r="0" t="0"/>
          <a:stretch/>
        </p:blipFill>
        <p:spPr>
          <a:xfrm>
            <a:off x="8063523" y="1604557"/>
            <a:ext cx="3485338" cy="2184145"/>
          </a:xfrm>
          <a:prstGeom prst="rect">
            <a:avLst/>
          </a:prstGeom>
          <a:noFill/>
          <a:ln>
            <a:noFill/>
          </a:ln>
        </p:spPr>
      </p:pic>
      <p:pic>
        <p:nvPicPr>
          <p:cNvPr id="327" name="Google Shape;327;p39"/>
          <p:cNvPicPr preferRelativeResize="0"/>
          <p:nvPr/>
        </p:nvPicPr>
        <p:blipFill rotWithShape="1">
          <a:blip r:embed="rId9">
            <a:alphaModFix/>
          </a:blip>
          <a:srcRect b="0" l="0" r="0" t="0"/>
          <a:stretch/>
        </p:blipFill>
        <p:spPr>
          <a:xfrm>
            <a:off x="4371476" y="143330"/>
            <a:ext cx="3520192" cy="221899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pic>
        <p:nvPicPr>
          <p:cNvPr id="332" name="Google Shape;332;p40"/>
          <p:cNvPicPr preferRelativeResize="0"/>
          <p:nvPr/>
        </p:nvPicPr>
        <p:blipFill rotWithShape="1">
          <a:blip r:embed="rId3">
            <a:alphaModFix/>
          </a:blip>
          <a:srcRect b="0" l="0" r="0" t="0"/>
          <a:stretch/>
        </p:blipFill>
        <p:spPr>
          <a:xfrm>
            <a:off x="3726003" y="0"/>
            <a:ext cx="4739994"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41"/>
          <p:cNvPicPr preferRelativeResize="0"/>
          <p:nvPr/>
        </p:nvPicPr>
        <p:blipFill rotWithShape="1">
          <a:blip r:embed="rId3">
            <a:alphaModFix/>
          </a:blip>
          <a:srcRect b="0" l="0" r="0" t="0"/>
          <a:stretch/>
        </p:blipFill>
        <p:spPr>
          <a:xfrm>
            <a:off x="3724036" y="0"/>
            <a:ext cx="4743928"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pic>
        <p:nvPicPr>
          <p:cNvPr id="342" name="Google Shape;342;p42"/>
          <p:cNvPicPr preferRelativeResize="0"/>
          <p:nvPr/>
        </p:nvPicPr>
        <p:blipFill rotWithShape="1">
          <a:blip r:embed="rId3">
            <a:alphaModFix/>
          </a:blip>
          <a:srcRect b="0" l="0" r="0" t="0"/>
          <a:stretch/>
        </p:blipFill>
        <p:spPr>
          <a:xfrm>
            <a:off x="1322311" y="0"/>
            <a:ext cx="4714080" cy="6858000"/>
          </a:xfrm>
          <a:prstGeom prst="rect">
            <a:avLst/>
          </a:prstGeom>
          <a:noFill/>
          <a:ln cap="flat" cmpd="sng" w="9525">
            <a:solidFill>
              <a:srgbClr val="D8D8D8"/>
            </a:solidFill>
            <a:prstDash val="solid"/>
            <a:round/>
            <a:headEnd len="sm" w="sm" type="none"/>
            <a:tailEnd len="sm" w="sm" type="none"/>
          </a:ln>
        </p:spPr>
      </p:pic>
      <p:pic>
        <p:nvPicPr>
          <p:cNvPr id="343" name="Google Shape;343;p42"/>
          <p:cNvPicPr preferRelativeResize="0"/>
          <p:nvPr/>
        </p:nvPicPr>
        <p:blipFill rotWithShape="1">
          <a:blip r:embed="rId4">
            <a:alphaModFix/>
          </a:blip>
          <a:srcRect b="0" l="0" r="0" t="0"/>
          <a:stretch/>
        </p:blipFill>
        <p:spPr>
          <a:xfrm>
            <a:off x="6134100" y="0"/>
            <a:ext cx="4735589"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2" name="Shape 112"/>
        <p:cNvGrpSpPr/>
        <p:nvPr/>
      </p:nvGrpSpPr>
      <p:grpSpPr>
        <a:xfrm>
          <a:off x="0" y="0"/>
          <a:ext cx="0" cy="0"/>
          <a:chOff x="0" y="0"/>
          <a:chExt cx="0" cy="0"/>
        </a:xfrm>
      </p:grpSpPr>
      <p:sp>
        <p:nvSpPr>
          <p:cNvPr id="113" name="Google Shape;113;p16"/>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fontScale="92500"/>
          </a:bodyPr>
          <a:lstStyle/>
          <a:p>
            <a:pPr indent="0" lvl="0" marL="457200" rtl="0" algn="l">
              <a:lnSpc>
                <a:spcPct val="90000"/>
              </a:lnSpc>
              <a:spcBef>
                <a:spcPts val="0"/>
              </a:spcBef>
              <a:spcAft>
                <a:spcPts val="0"/>
              </a:spcAft>
              <a:buClr>
                <a:srgbClr val="002060"/>
              </a:buClr>
              <a:buSzPct val="100000"/>
              <a:buFont typeface="Arial"/>
              <a:buNone/>
            </a:pPr>
            <a:r>
              <a:rPr lang="en-US"/>
              <a:t>Voici des suggestions génériques reliées à « avant la lecture » :</a:t>
            </a:r>
            <a:endParaRPr/>
          </a:p>
        </p:txBody>
      </p:sp>
      <p:pic>
        <p:nvPicPr>
          <p:cNvPr descr="A picture containing text, vector graphics&#10;&#10;Description automatically generated" id="114" name="Google Shape;114;p16"/>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115" name="Google Shape;115;p16"/>
          <p:cNvSpPr txBox="1"/>
          <p:nvPr/>
        </p:nvSpPr>
        <p:spPr>
          <a:xfrm>
            <a:off x="418407" y="1267456"/>
            <a:ext cx="11355186" cy="4737835"/>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Clr>
                <a:srgbClr val="000000"/>
              </a:buClr>
              <a:buSzPts val="2500"/>
              <a:buFont typeface="Arial"/>
              <a:buNone/>
            </a:pPr>
            <a:r>
              <a:rPr b="1" i="0" lang="en-US" sz="2500" u="none" cap="none" strike="noStrike">
                <a:solidFill>
                  <a:srgbClr val="595959"/>
                </a:solidFill>
                <a:latin typeface="Arial"/>
                <a:ea typeface="Arial"/>
                <a:cs typeface="Arial"/>
                <a:sym typeface="Arial"/>
              </a:rPr>
              <a:t>Présenter le livre et stimuler l’intérêt</a:t>
            </a:r>
            <a:endParaRPr/>
          </a:p>
          <a:p>
            <a:pPr indent="-342900" lvl="0" marL="800100" marR="0" rtl="0" algn="l">
              <a:lnSpc>
                <a:spcPct val="150000"/>
              </a:lnSpc>
              <a:spcBef>
                <a:spcPts val="60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Faire un survol rapide du livre afin de fournir à l’apprenant les informations </a:t>
            </a:r>
            <a:r>
              <a:rPr b="0" i="0" lang="en-US" sz="2500" u="sng" cap="none" strike="noStrike">
                <a:solidFill>
                  <a:srgbClr val="595959"/>
                </a:solidFill>
                <a:latin typeface="Arial"/>
                <a:ea typeface="Arial"/>
                <a:cs typeface="Arial"/>
                <a:sym typeface="Arial"/>
              </a:rPr>
              <a:t>nécessaires</a:t>
            </a:r>
            <a:r>
              <a:rPr b="0" i="0" lang="en-US" sz="2500" u="none" cap="none" strike="noStrike">
                <a:solidFill>
                  <a:srgbClr val="595959"/>
                </a:solidFill>
                <a:latin typeface="Arial"/>
                <a:ea typeface="Arial"/>
                <a:cs typeface="Arial"/>
                <a:sym typeface="Arial"/>
              </a:rPr>
              <a:t> lui permettant l’accès à la compréhension du livre (concept, vocabulaire, langage, etc.).</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Susciter la curiosité des enfants.</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Mentionner l’auteur et l’illustrateur.</a:t>
            </a:r>
            <a:endParaRPr/>
          </a:p>
          <a:p>
            <a:pPr indent="-342900" lvl="0" marL="7874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Si vous continuez la lecture d’un livre, invitez les apprenants à récapituler les faits saillants de la lecture précédente.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grpSp>
        <p:nvGrpSpPr>
          <p:cNvPr id="348" name="Google Shape;348;p43"/>
          <p:cNvGrpSpPr/>
          <p:nvPr/>
        </p:nvGrpSpPr>
        <p:grpSpPr>
          <a:xfrm>
            <a:off x="4627606" y="258349"/>
            <a:ext cx="5234514" cy="1906571"/>
            <a:chOff x="139181" y="4214508"/>
            <a:chExt cx="3782465" cy="1377690"/>
          </a:xfrm>
        </p:grpSpPr>
        <p:sp>
          <p:nvSpPr>
            <p:cNvPr id="349" name="Google Shape;349;p43"/>
            <p:cNvSpPr/>
            <p:nvPr/>
          </p:nvSpPr>
          <p:spPr>
            <a:xfrm>
              <a:off x="355486" y="4546195"/>
              <a:ext cx="3566160" cy="1046003"/>
            </a:xfrm>
            <a:custGeom>
              <a:rect b="b" l="l" r="r" t="t"/>
              <a:pathLst>
                <a:path extrusionOk="0" fill="none" h="1046003" w="3566160">
                  <a:moveTo>
                    <a:pt x="0" y="174337"/>
                  </a:moveTo>
                  <a:cubicBezTo>
                    <a:pt x="6155" y="57916"/>
                    <a:pt x="67424" y="11868"/>
                    <a:pt x="174337" y="0"/>
                  </a:cubicBezTo>
                  <a:cubicBezTo>
                    <a:pt x="309529" y="-5068"/>
                    <a:pt x="501847" y="6253"/>
                    <a:pt x="646235" y="0"/>
                  </a:cubicBezTo>
                  <a:cubicBezTo>
                    <a:pt x="790623" y="-6253"/>
                    <a:pt x="926499" y="1345"/>
                    <a:pt x="1085958" y="0"/>
                  </a:cubicBezTo>
                  <a:cubicBezTo>
                    <a:pt x="1245417" y="-1345"/>
                    <a:pt x="1536789" y="39138"/>
                    <a:pt x="1654381" y="0"/>
                  </a:cubicBezTo>
                  <a:cubicBezTo>
                    <a:pt x="1771973" y="-39138"/>
                    <a:pt x="1925608" y="18955"/>
                    <a:pt x="2126279" y="0"/>
                  </a:cubicBezTo>
                  <a:cubicBezTo>
                    <a:pt x="2326950" y="-18955"/>
                    <a:pt x="2445242" y="16559"/>
                    <a:pt x="2694701" y="0"/>
                  </a:cubicBezTo>
                  <a:cubicBezTo>
                    <a:pt x="2944160" y="-16559"/>
                    <a:pt x="3069039" y="12039"/>
                    <a:pt x="3391823" y="0"/>
                  </a:cubicBezTo>
                  <a:cubicBezTo>
                    <a:pt x="3461704" y="-1632"/>
                    <a:pt x="3569811" y="91494"/>
                    <a:pt x="3566160" y="174337"/>
                  </a:cubicBezTo>
                  <a:cubicBezTo>
                    <a:pt x="3602781" y="317437"/>
                    <a:pt x="3546526" y="390166"/>
                    <a:pt x="3566160" y="509055"/>
                  </a:cubicBezTo>
                  <a:cubicBezTo>
                    <a:pt x="3585794" y="627944"/>
                    <a:pt x="3533333" y="762701"/>
                    <a:pt x="3566160" y="871666"/>
                  </a:cubicBezTo>
                  <a:cubicBezTo>
                    <a:pt x="3562112" y="952025"/>
                    <a:pt x="3483799" y="1048562"/>
                    <a:pt x="3391823" y="1046003"/>
                  </a:cubicBezTo>
                  <a:cubicBezTo>
                    <a:pt x="3239124" y="1067428"/>
                    <a:pt x="3152812" y="1017716"/>
                    <a:pt x="2919925" y="1046003"/>
                  </a:cubicBezTo>
                  <a:cubicBezTo>
                    <a:pt x="2687038" y="1074290"/>
                    <a:pt x="2641863" y="1018761"/>
                    <a:pt x="2480202" y="1046003"/>
                  </a:cubicBezTo>
                  <a:cubicBezTo>
                    <a:pt x="2318541" y="1073245"/>
                    <a:pt x="2150753" y="1009487"/>
                    <a:pt x="1976129" y="1046003"/>
                  </a:cubicBezTo>
                  <a:cubicBezTo>
                    <a:pt x="1801505" y="1082519"/>
                    <a:pt x="1514457" y="1026580"/>
                    <a:pt x="1375532" y="1046003"/>
                  </a:cubicBezTo>
                  <a:cubicBezTo>
                    <a:pt x="1236607" y="1065426"/>
                    <a:pt x="1097398" y="1006958"/>
                    <a:pt x="871459" y="1046003"/>
                  </a:cubicBezTo>
                  <a:cubicBezTo>
                    <a:pt x="645520" y="1085048"/>
                    <a:pt x="439284" y="1022007"/>
                    <a:pt x="174337" y="1046003"/>
                  </a:cubicBezTo>
                  <a:cubicBezTo>
                    <a:pt x="65737" y="1030091"/>
                    <a:pt x="-8115" y="976180"/>
                    <a:pt x="0" y="871666"/>
                  </a:cubicBezTo>
                  <a:cubicBezTo>
                    <a:pt x="-29965" y="743560"/>
                    <a:pt x="18023" y="682271"/>
                    <a:pt x="0" y="536948"/>
                  </a:cubicBezTo>
                  <a:cubicBezTo>
                    <a:pt x="-18023" y="391625"/>
                    <a:pt x="15671" y="278057"/>
                    <a:pt x="0" y="174337"/>
                  </a:cubicBezTo>
                  <a:close/>
                </a:path>
                <a:path extrusionOk="0" h="1046003" w="3566160">
                  <a:moveTo>
                    <a:pt x="0" y="174337"/>
                  </a:moveTo>
                  <a:cubicBezTo>
                    <a:pt x="-22608" y="79844"/>
                    <a:pt x="95837" y="288"/>
                    <a:pt x="174337" y="0"/>
                  </a:cubicBezTo>
                  <a:cubicBezTo>
                    <a:pt x="309707" y="-32167"/>
                    <a:pt x="506668" y="10785"/>
                    <a:pt x="614060" y="0"/>
                  </a:cubicBezTo>
                  <a:cubicBezTo>
                    <a:pt x="721452" y="-10785"/>
                    <a:pt x="926268" y="27044"/>
                    <a:pt x="1053783" y="0"/>
                  </a:cubicBezTo>
                  <a:cubicBezTo>
                    <a:pt x="1181298" y="-27044"/>
                    <a:pt x="1358340" y="32697"/>
                    <a:pt x="1622206" y="0"/>
                  </a:cubicBezTo>
                  <a:cubicBezTo>
                    <a:pt x="1886072" y="-32697"/>
                    <a:pt x="2056696" y="33255"/>
                    <a:pt x="2190628" y="0"/>
                  </a:cubicBezTo>
                  <a:cubicBezTo>
                    <a:pt x="2324560" y="-33255"/>
                    <a:pt x="2453470" y="51823"/>
                    <a:pt x="2630351" y="0"/>
                  </a:cubicBezTo>
                  <a:cubicBezTo>
                    <a:pt x="2807232" y="-51823"/>
                    <a:pt x="3115058" y="40091"/>
                    <a:pt x="3391823" y="0"/>
                  </a:cubicBezTo>
                  <a:cubicBezTo>
                    <a:pt x="3492417" y="983"/>
                    <a:pt x="3562869" y="84533"/>
                    <a:pt x="3566160" y="174337"/>
                  </a:cubicBezTo>
                  <a:cubicBezTo>
                    <a:pt x="3596935" y="269138"/>
                    <a:pt x="3534335" y="371560"/>
                    <a:pt x="3566160" y="529975"/>
                  </a:cubicBezTo>
                  <a:cubicBezTo>
                    <a:pt x="3597985" y="688390"/>
                    <a:pt x="3557268" y="803246"/>
                    <a:pt x="3566160" y="871666"/>
                  </a:cubicBezTo>
                  <a:cubicBezTo>
                    <a:pt x="3546604" y="983436"/>
                    <a:pt x="3494283" y="1038315"/>
                    <a:pt x="3391823" y="1046003"/>
                  </a:cubicBezTo>
                  <a:cubicBezTo>
                    <a:pt x="3288277" y="1070748"/>
                    <a:pt x="3110290" y="989393"/>
                    <a:pt x="2919925" y="1046003"/>
                  </a:cubicBezTo>
                  <a:cubicBezTo>
                    <a:pt x="2729560" y="1102613"/>
                    <a:pt x="2670121" y="1007592"/>
                    <a:pt x="2448027" y="1046003"/>
                  </a:cubicBezTo>
                  <a:cubicBezTo>
                    <a:pt x="2225933" y="1084414"/>
                    <a:pt x="2029959" y="987592"/>
                    <a:pt x="1911779" y="1046003"/>
                  </a:cubicBezTo>
                  <a:cubicBezTo>
                    <a:pt x="1793599" y="1104414"/>
                    <a:pt x="1502704" y="988803"/>
                    <a:pt x="1343357" y="1046003"/>
                  </a:cubicBezTo>
                  <a:cubicBezTo>
                    <a:pt x="1184010" y="1103203"/>
                    <a:pt x="931863" y="1030477"/>
                    <a:pt x="742760" y="1046003"/>
                  </a:cubicBezTo>
                  <a:cubicBezTo>
                    <a:pt x="553657" y="1061529"/>
                    <a:pt x="356503" y="986936"/>
                    <a:pt x="174337" y="1046003"/>
                  </a:cubicBezTo>
                  <a:cubicBezTo>
                    <a:pt x="82889" y="1066091"/>
                    <a:pt x="4715" y="971447"/>
                    <a:pt x="0" y="871666"/>
                  </a:cubicBezTo>
                  <a:cubicBezTo>
                    <a:pt x="-14767" y="767625"/>
                    <a:pt x="5113" y="647197"/>
                    <a:pt x="0" y="536948"/>
                  </a:cubicBezTo>
                  <a:cubicBezTo>
                    <a:pt x="-5113" y="426699"/>
                    <a:pt x="24387" y="261633"/>
                    <a:pt x="0" y="174337"/>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4000" u="sng" cap="none" strike="noStrike">
                  <a:solidFill>
                    <a:srgbClr val="FFF2CC"/>
                  </a:solidFill>
                  <a:latin typeface="Arial"/>
                  <a:ea typeface="Arial"/>
                  <a:cs typeface="Arial"/>
                  <a:sym typeface="Arial"/>
                </a:rPr>
                <a:t>La situation initiale</a:t>
              </a:r>
              <a:endParaRPr b="1" i="0" sz="4000" u="sng" cap="none" strike="noStrike">
                <a:solidFill>
                  <a:srgbClr val="FFF2CC"/>
                </a:solidFill>
                <a:latin typeface="Arial"/>
                <a:ea typeface="Arial"/>
                <a:cs typeface="Arial"/>
                <a:sym typeface="Arial"/>
              </a:endParaRPr>
            </a:p>
          </p:txBody>
        </p:sp>
        <p:sp>
          <p:nvSpPr>
            <p:cNvPr id="350" name="Google Shape;350;p43"/>
            <p:cNvSpPr/>
            <p:nvPr/>
          </p:nvSpPr>
          <p:spPr>
            <a:xfrm>
              <a:off x="139181" y="4214508"/>
              <a:ext cx="640080" cy="640080"/>
            </a:xfrm>
            <a:prstGeom prst="ellipse">
              <a:avLst/>
            </a:prstGeom>
            <a:solidFill>
              <a:srgbClr val="F4EADE"/>
            </a:solidFill>
            <a:ln cap="flat" cmpd="sng" w="381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US" sz="4800">
                  <a:solidFill>
                    <a:srgbClr val="2988BC"/>
                  </a:solidFill>
                  <a:latin typeface="Arial"/>
                  <a:ea typeface="Arial"/>
                  <a:cs typeface="Arial"/>
                  <a:sym typeface="Arial"/>
                </a:rPr>
                <a:t>1</a:t>
              </a:r>
              <a:endParaRPr b="1" sz="4800">
                <a:solidFill>
                  <a:srgbClr val="2988BC"/>
                </a:solidFill>
                <a:latin typeface="Arial"/>
                <a:ea typeface="Arial"/>
                <a:cs typeface="Arial"/>
                <a:sym typeface="Arial"/>
              </a:endParaRPr>
            </a:p>
          </p:txBody>
        </p:sp>
      </p:grpSp>
      <p:sp>
        <p:nvSpPr>
          <p:cNvPr id="351" name="Google Shape;351;p43"/>
          <p:cNvSpPr/>
          <p:nvPr/>
        </p:nvSpPr>
        <p:spPr>
          <a:xfrm>
            <a:off x="685800" y="1413240"/>
            <a:ext cx="2272097" cy="1796757"/>
          </a:xfrm>
          <a:custGeom>
            <a:rect b="b" l="l" r="r" t="t"/>
            <a:pathLst>
              <a:path extrusionOk="0" fill="none" h="1796757" w="2272097">
                <a:moveTo>
                  <a:pt x="0" y="299465"/>
                </a:moveTo>
                <a:cubicBezTo>
                  <a:pt x="28119" y="142871"/>
                  <a:pt x="148929" y="7138"/>
                  <a:pt x="299465" y="0"/>
                </a:cubicBezTo>
                <a:cubicBezTo>
                  <a:pt x="576391" y="-30536"/>
                  <a:pt x="695894" y="37522"/>
                  <a:pt x="857187" y="0"/>
                </a:cubicBezTo>
                <a:cubicBezTo>
                  <a:pt x="1018480" y="-37522"/>
                  <a:pt x="1306228" y="67164"/>
                  <a:pt x="1448373" y="0"/>
                </a:cubicBezTo>
                <a:cubicBezTo>
                  <a:pt x="1590518" y="-67164"/>
                  <a:pt x="1733725" y="17192"/>
                  <a:pt x="1972632" y="0"/>
                </a:cubicBezTo>
                <a:cubicBezTo>
                  <a:pt x="2152129" y="1256"/>
                  <a:pt x="2269404" y="161158"/>
                  <a:pt x="2272097" y="299465"/>
                </a:cubicBezTo>
                <a:cubicBezTo>
                  <a:pt x="2302431" y="570372"/>
                  <a:pt x="2236539" y="709631"/>
                  <a:pt x="2272097" y="922335"/>
                </a:cubicBezTo>
                <a:cubicBezTo>
                  <a:pt x="2307655" y="1135039"/>
                  <a:pt x="2247228" y="1273450"/>
                  <a:pt x="2272097" y="1497292"/>
                </a:cubicBezTo>
                <a:cubicBezTo>
                  <a:pt x="2230376" y="1677370"/>
                  <a:pt x="2151663" y="1844363"/>
                  <a:pt x="1972632" y="1796757"/>
                </a:cubicBezTo>
                <a:cubicBezTo>
                  <a:pt x="1802664" y="1810419"/>
                  <a:pt x="1543846" y="1753401"/>
                  <a:pt x="1431641" y="1796757"/>
                </a:cubicBezTo>
                <a:cubicBezTo>
                  <a:pt x="1319436" y="1840113"/>
                  <a:pt x="1024008" y="1762560"/>
                  <a:pt x="857187" y="1796757"/>
                </a:cubicBezTo>
                <a:cubicBezTo>
                  <a:pt x="690366" y="1830954"/>
                  <a:pt x="555022" y="1762312"/>
                  <a:pt x="299465" y="1796757"/>
                </a:cubicBezTo>
                <a:cubicBezTo>
                  <a:pt x="124251" y="1796150"/>
                  <a:pt x="3023" y="1673811"/>
                  <a:pt x="0" y="1497292"/>
                </a:cubicBezTo>
                <a:cubicBezTo>
                  <a:pt x="-53008" y="1371880"/>
                  <a:pt x="25691" y="1143040"/>
                  <a:pt x="0" y="922335"/>
                </a:cubicBezTo>
                <a:cubicBezTo>
                  <a:pt x="-25691" y="701630"/>
                  <a:pt x="23275" y="424983"/>
                  <a:pt x="0" y="299465"/>
                </a:cubicBezTo>
                <a:close/>
              </a:path>
              <a:path extrusionOk="0" h="1796757" w="2272097">
                <a:moveTo>
                  <a:pt x="0" y="299465"/>
                </a:moveTo>
                <a:cubicBezTo>
                  <a:pt x="-37065" y="137012"/>
                  <a:pt x="175138" y="665"/>
                  <a:pt x="299465" y="0"/>
                </a:cubicBezTo>
                <a:cubicBezTo>
                  <a:pt x="504063" y="-59494"/>
                  <a:pt x="594953" y="38142"/>
                  <a:pt x="806992" y="0"/>
                </a:cubicBezTo>
                <a:cubicBezTo>
                  <a:pt x="1019031" y="-38142"/>
                  <a:pt x="1162824" y="47306"/>
                  <a:pt x="1314520" y="0"/>
                </a:cubicBezTo>
                <a:cubicBezTo>
                  <a:pt x="1466216" y="-47306"/>
                  <a:pt x="1763717" y="28863"/>
                  <a:pt x="1972632" y="0"/>
                </a:cubicBezTo>
                <a:cubicBezTo>
                  <a:pt x="2134952" y="14803"/>
                  <a:pt x="2275799" y="168439"/>
                  <a:pt x="2272097" y="299465"/>
                </a:cubicBezTo>
                <a:cubicBezTo>
                  <a:pt x="2284337" y="461441"/>
                  <a:pt x="2241301" y="598776"/>
                  <a:pt x="2272097" y="862444"/>
                </a:cubicBezTo>
                <a:cubicBezTo>
                  <a:pt x="2302893" y="1126112"/>
                  <a:pt x="2210101" y="1194329"/>
                  <a:pt x="2272097" y="1497292"/>
                </a:cubicBezTo>
                <a:cubicBezTo>
                  <a:pt x="2307651" y="1674327"/>
                  <a:pt x="2136653" y="1821594"/>
                  <a:pt x="1972632" y="1796757"/>
                </a:cubicBezTo>
                <a:cubicBezTo>
                  <a:pt x="1810358" y="1827501"/>
                  <a:pt x="1576717" y="1778146"/>
                  <a:pt x="1431641" y="1796757"/>
                </a:cubicBezTo>
                <a:cubicBezTo>
                  <a:pt x="1286565" y="1815368"/>
                  <a:pt x="1006060" y="1778238"/>
                  <a:pt x="840456" y="1796757"/>
                </a:cubicBezTo>
                <a:cubicBezTo>
                  <a:pt x="674853" y="1815276"/>
                  <a:pt x="533236" y="1788607"/>
                  <a:pt x="299465" y="1796757"/>
                </a:cubicBezTo>
                <a:cubicBezTo>
                  <a:pt x="88019" y="1779062"/>
                  <a:pt x="8997" y="1654638"/>
                  <a:pt x="0" y="1497292"/>
                </a:cubicBezTo>
                <a:cubicBezTo>
                  <a:pt x="-70585" y="1206795"/>
                  <a:pt x="62162" y="1178770"/>
                  <a:pt x="0" y="886400"/>
                </a:cubicBezTo>
                <a:cubicBezTo>
                  <a:pt x="-62162" y="594030"/>
                  <a:pt x="50005" y="576967"/>
                  <a:pt x="0" y="299465"/>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Où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Dans une vieille villa.</a:t>
            </a:r>
            <a:endParaRPr/>
          </a:p>
        </p:txBody>
      </p:sp>
      <p:sp>
        <p:nvSpPr>
          <p:cNvPr id="352" name="Google Shape;352;p43"/>
          <p:cNvSpPr/>
          <p:nvPr/>
        </p:nvSpPr>
        <p:spPr>
          <a:xfrm>
            <a:off x="685799" y="4309863"/>
            <a:ext cx="2272097" cy="1630317"/>
          </a:xfrm>
          <a:custGeom>
            <a:rect b="b" l="l" r="r" t="t"/>
            <a:pathLst>
              <a:path extrusionOk="0" fill="none" h="1630317" w="2272097">
                <a:moveTo>
                  <a:pt x="0" y="271725"/>
                </a:moveTo>
                <a:cubicBezTo>
                  <a:pt x="32731" y="131894"/>
                  <a:pt x="145806" y="11604"/>
                  <a:pt x="271725" y="0"/>
                </a:cubicBezTo>
                <a:cubicBezTo>
                  <a:pt x="457182" y="-13244"/>
                  <a:pt x="585210" y="59254"/>
                  <a:pt x="847941" y="0"/>
                </a:cubicBezTo>
                <a:cubicBezTo>
                  <a:pt x="1110672" y="-59254"/>
                  <a:pt x="1241911" y="35446"/>
                  <a:pt x="1458729" y="0"/>
                </a:cubicBezTo>
                <a:cubicBezTo>
                  <a:pt x="1675547" y="-35446"/>
                  <a:pt x="1809060" y="32781"/>
                  <a:pt x="2000372" y="0"/>
                </a:cubicBezTo>
                <a:cubicBezTo>
                  <a:pt x="2193173" y="3806"/>
                  <a:pt x="2268054" y="162308"/>
                  <a:pt x="2272097" y="271725"/>
                </a:cubicBezTo>
                <a:cubicBezTo>
                  <a:pt x="2294755" y="474343"/>
                  <a:pt x="2249430" y="685463"/>
                  <a:pt x="2272097" y="836896"/>
                </a:cubicBezTo>
                <a:cubicBezTo>
                  <a:pt x="2294764" y="988329"/>
                  <a:pt x="2236089" y="1207739"/>
                  <a:pt x="2272097" y="1358592"/>
                </a:cubicBezTo>
                <a:cubicBezTo>
                  <a:pt x="2252668" y="1515502"/>
                  <a:pt x="2151409" y="1633690"/>
                  <a:pt x="2000372" y="1630317"/>
                </a:cubicBezTo>
                <a:cubicBezTo>
                  <a:pt x="1876431" y="1667287"/>
                  <a:pt x="1671766" y="1565307"/>
                  <a:pt x="1441443" y="1630317"/>
                </a:cubicBezTo>
                <a:cubicBezTo>
                  <a:pt x="1211120" y="1695327"/>
                  <a:pt x="1018638" y="1576802"/>
                  <a:pt x="847941" y="1630317"/>
                </a:cubicBezTo>
                <a:cubicBezTo>
                  <a:pt x="677244" y="1683832"/>
                  <a:pt x="549339" y="1594596"/>
                  <a:pt x="271725" y="1630317"/>
                </a:cubicBezTo>
                <a:cubicBezTo>
                  <a:pt x="111437" y="1629685"/>
                  <a:pt x="2693" y="1518575"/>
                  <a:pt x="0" y="1358592"/>
                </a:cubicBezTo>
                <a:cubicBezTo>
                  <a:pt x="-9201" y="1180103"/>
                  <a:pt x="2823" y="1040752"/>
                  <a:pt x="0" y="836896"/>
                </a:cubicBezTo>
                <a:cubicBezTo>
                  <a:pt x="-2823" y="633040"/>
                  <a:pt x="50605" y="513532"/>
                  <a:pt x="0" y="271725"/>
                </a:cubicBezTo>
                <a:close/>
              </a:path>
              <a:path extrusionOk="0" h="1630317" w="2272097">
                <a:moveTo>
                  <a:pt x="0" y="271725"/>
                </a:moveTo>
                <a:cubicBezTo>
                  <a:pt x="-12708" y="122662"/>
                  <a:pt x="125123" y="56"/>
                  <a:pt x="271725" y="0"/>
                </a:cubicBezTo>
                <a:cubicBezTo>
                  <a:pt x="390362" y="-32332"/>
                  <a:pt x="543439" y="48320"/>
                  <a:pt x="796081" y="0"/>
                </a:cubicBezTo>
                <a:cubicBezTo>
                  <a:pt x="1048723" y="-48320"/>
                  <a:pt x="1160000" y="44077"/>
                  <a:pt x="1320438" y="0"/>
                </a:cubicBezTo>
                <a:cubicBezTo>
                  <a:pt x="1480876" y="-44077"/>
                  <a:pt x="1862722" y="2231"/>
                  <a:pt x="2000372" y="0"/>
                </a:cubicBezTo>
                <a:cubicBezTo>
                  <a:pt x="2143104" y="35379"/>
                  <a:pt x="2276840" y="165686"/>
                  <a:pt x="2272097" y="271725"/>
                </a:cubicBezTo>
                <a:cubicBezTo>
                  <a:pt x="2326097" y="493621"/>
                  <a:pt x="2223366" y="567235"/>
                  <a:pt x="2272097" y="782552"/>
                </a:cubicBezTo>
                <a:cubicBezTo>
                  <a:pt x="2320828" y="997869"/>
                  <a:pt x="2209359" y="1225431"/>
                  <a:pt x="2272097" y="1358592"/>
                </a:cubicBezTo>
                <a:cubicBezTo>
                  <a:pt x="2305100" y="1519471"/>
                  <a:pt x="2148127" y="1672334"/>
                  <a:pt x="2000372" y="1630317"/>
                </a:cubicBezTo>
                <a:cubicBezTo>
                  <a:pt x="1766176" y="1680448"/>
                  <a:pt x="1701248" y="1574527"/>
                  <a:pt x="1441443" y="1630317"/>
                </a:cubicBezTo>
                <a:cubicBezTo>
                  <a:pt x="1181638" y="1686107"/>
                  <a:pt x="955969" y="1576391"/>
                  <a:pt x="830654" y="1630317"/>
                </a:cubicBezTo>
                <a:cubicBezTo>
                  <a:pt x="705339" y="1684243"/>
                  <a:pt x="478862" y="1566581"/>
                  <a:pt x="271725" y="1630317"/>
                </a:cubicBezTo>
                <a:cubicBezTo>
                  <a:pt x="106154" y="1624361"/>
                  <a:pt x="24786" y="1486503"/>
                  <a:pt x="0" y="1358592"/>
                </a:cubicBezTo>
                <a:cubicBezTo>
                  <a:pt x="-15680" y="1246450"/>
                  <a:pt x="8178" y="987538"/>
                  <a:pt x="0" y="804290"/>
                </a:cubicBezTo>
                <a:cubicBezTo>
                  <a:pt x="-8178" y="621042"/>
                  <a:pt x="26713" y="471258"/>
                  <a:pt x="0" y="271725"/>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Quand ?</a:t>
            </a:r>
            <a:endParaRPr/>
          </a:p>
          <a:p>
            <a:pPr indent="0" lvl="0" marL="0" marR="0" rtl="0" algn="ctr">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500"/>
              <a:buFont typeface="Arial"/>
              <a:buNone/>
            </a:pPr>
            <a:r>
              <a:rPr b="1" i="0" lang="en-US" sz="2800" u="none" cap="none" strike="noStrike">
                <a:solidFill>
                  <a:srgbClr val="FBE4D4"/>
                </a:solidFill>
                <a:latin typeface="Arial"/>
                <a:ea typeface="Arial"/>
                <a:cs typeface="Arial"/>
                <a:sym typeface="Arial"/>
              </a:rPr>
              <a:t>En Août</a:t>
            </a:r>
            <a:endParaRPr/>
          </a:p>
        </p:txBody>
      </p:sp>
      <p:sp>
        <p:nvSpPr>
          <p:cNvPr id="353" name="Google Shape;353;p43"/>
          <p:cNvSpPr/>
          <p:nvPr/>
        </p:nvSpPr>
        <p:spPr>
          <a:xfrm>
            <a:off x="3368585" y="2412445"/>
            <a:ext cx="8612400" cy="4187205"/>
          </a:xfrm>
          <a:custGeom>
            <a:rect b="b" l="l" r="r" t="t"/>
            <a:pathLst>
              <a:path extrusionOk="0" fill="none" h="4187205" w="8612400">
                <a:moveTo>
                  <a:pt x="0" y="697881"/>
                </a:moveTo>
                <a:cubicBezTo>
                  <a:pt x="-47140" y="207684"/>
                  <a:pt x="277383" y="87345"/>
                  <a:pt x="697881" y="0"/>
                </a:cubicBezTo>
                <a:cubicBezTo>
                  <a:pt x="930111" y="-37548"/>
                  <a:pt x="1157221" y="12943"/>
                  <a:pt x="1325173" y="0"/>
                </a:cubicBezTo>
                <a:cubicBezTo>
                  <a:pt x="1493125" y="-12943"/>
                  <a:pt x="1495791" y="30004"/>
                  <a:pt x="1663800" y="0"/>
                </a:cubicBezTo>
                <a:cubicBezTo>
                  <a:pt x="1831809" y="-30004"/>
                  <a:pt x="2007130" y="26309"/>
                  <a:pt x="2218926" y="0"/>
                </a:cubicBezTo>
                <a:cubicBezTo>
                  <a:pt x="2430722" y="-26309"/>
                  <a:pt x="2570373" y="71430"/>
                  <a:pt x="2846219" y="0"/>
                </a:cubicBezTo>
                <a:cubicBezTo>
                  <a:pt x="3122065" y="-71430"/>
                  <a:pt x="3088282" y="35087"/>
                  <a:pt x="3184845" y="0"/>
                </a:cubicBezTo>
                <a:cubicBezTo>
                  <a:pt x="3281408" y="-35087"/>
                  <a:pt x="3464122" y="27188"/>
                  <a:pt x="3595639" y="0"/>
                </a:cubicBezTo>
                <a:cubicBezTo>
                  <a:pt x="3727156" y="-27188"/>
                  <a:pt x="4093957" y="11936"/>
                  <a:pt x="4295097" y="0"/>
                </a:cubicBezTo>
                <a:cubicBezTo>
                  <a:pt x="4496237" y="-11936"/>
                  <a:pt x="4561510" y="22218"/>
                  <a:pt x="4705891" y="0"/>
                </a:cubicBezTo>
                <a:cubicBezTo>
                  <a:pt x="4850272" y="-22218"/>
                  <a:pt x="4932372" y="39145"/>
                  <a:pt x="5044518" y="0"/>
                </a:cubicBezTo>
                <a:cubicBezTo>
                  <a:pt x="5156664" y="-39145"/>
                  <a:pt x="5349700" y="21104"/>
                  <a:pt x="5599644" y="0"/>
                </a:cubicBezTo>
                <a:cubicBezTo>
                  <a:pt x="5849588" y="-21104"/>
                  <a:pt x="5913560" y="4972"/>
                  <a:pt x="6154770" y="0"/>
                </a:cubicBezTo>
                <a:cubicBezTo>
                  <a:pt x="6395980" y="-4972"/>
                  <a:pt x="6453333" y="15213"/>
                  <a:pt x="6709896" y="0"/>
                </a:cubicBezTo>
                <a:cubicBezTo>
                  <a:pt x="6966459" y="-15213"/>
                  <a:pt x="7125247" y="11315"/>
                  <a:pt x="7409354" y="0"/>
                </a:cubicBezTo>
                <a:cubicBezTo>
                  <a:pt x="7693461" y="-11315"/>
                  <a:pt x="7672084" y="52854"/>
                  <a:pt x="7914519" y="0"/>
                </a:cubicBezTo>
                <a:cubicBezTo>
                  <a:pt x="8249631" y="63188"/>
                  <a:pt x="8662110" y="321920"/>
                  <a:pt x="8612400" y="697881"/>
                </a:cubicBezTo>
                <a:cubicBezTo>
                  <a:pt x="8618379" y="810872"/>
                  <a:pt x="8597308" y="994219"/>
                  <a:pt x="8612400" y="1172426"/>
                </a:cubicBezTo>
                <a:cubicBezTo>
                  <a:pt x="8627492" y="1350634"/>
                  <a:pt x="8557936" y="1545642"/>
                  <a:pt x="8612400" y="1730715"/>
                </a:cubicBezTo>
                <a:cubicBezTo>
                  <a:pt x="8666864" y="1915788"/>
                  <a:pt x="8555564" y="2031657"/>
                  <a:pt x="8612400" y="2289004"/>
                </a:cubicBezTo>
                <a:cubicBezTo>
                  <a:pt x="8669236" y="2546351"/>
                  <a:pt x="8555825" y="2713190"/>
                  <a:pt x="8612400" y="2875207"/>
                </a:cubicBezTo>
                <a:cubicBezTo>
                  <a:pt x="8668975" y="3037224"/>
                  <a:pt x="8587289" y="3294334"/>
                  <a:pt x="8612400" y="3489324"/>
                </a:cubicBezTo>
                <a:cubicBezTo>
                  <a:pt x="8613969" y="3862165"/>
                  <a:pt x="8345221" y="4268211"/>
                  <a:pt x="7914519" y="4187205"/>
                </a:cubicBezTo>
                <a:cubicBezTo>
                  <a:pt x="7765642" y="4218324"/>
                  <a:pt x="7564913" y="4137431"/>
                  <a:pt x="7287227" y="4187205"/>
                </a:cubicBezTo>
                <a:cubicBezTo>
                  <a:pt x="7009541" y="4236979"/>
                  <a:pt x="7069673" y="4152761"/>
                  <a:pt x="6876433" y="4187205"/>
                </a:cubicBezTo>
                <a:cubicBezTo>
                  <a:pt x="6683193" y="4221649"/>
                  <a:pt x="6478325" y="4132628"/>
                  <a:pt x="6176975" y="4187205"/>
                </a:cubicBezTo>
                <a:cubicBezTo>
                  <a:pt x="5875625" y="4241782"/>
                  <a:pt x="5972738" y="4175239"/>
                  <a:pt x="5838348" y="4187205"/>
                </a:cubicBezTo>
                <a:cubicBezTo>
                  <a:pt x="5703958" y="4199171"/>
                  <a:pt x="5632179" y="4156892"/>
                  <a:pt x="5427555" y="4187205"/>
                </a:cubicBezTo>
                <a:cubicBezTo>
                  <a:pt x="5222931" y="4217518"/>
                  <a:pt x="4873694" y="4118329"/>
                  <a:pt x="4728096" y="4187205"/>
                </a:cubicBezTo>
                <a:cubicBezTo>
                  <a:pt x="4582498" y="4256081"/>
                  <a:pt x="4422265" y="4144986"/>
                  <a:pt x="4317303" y="4187205"/>
                </a:cubicBezTo>
                <a:cubicBezTo>
                  <a:pt x="4212341" y="4229424"/>
                  <a:pt x="3927569" y="4155347"/>
                  <a:pt x="3617844" y="4187205"/>
                </a:cubicBezTo>
                <a:cubicBezTo>
                  <a:pt x="3308119" y="4219063"/>
                  <a:pt x="3065553" y="4127636"/>
                  <a:pt x="2918385" y="4187205"/>
                </a:cubicBezTo>
                <a:cubicBezTo>
                  <a:pt x="2771217" y="4246774"/>
                  <a:pt x="2562193" y="4145387"/>
                  <a:pt x="2363259" y="4187205"/>
                </a:cubicBezTo>
                <a:cubicBezTo>
                  <a:pt x="2164325" y="4229023"/>
                  <a:pt x="2189914" y="4179960"/>
                  <a:pt x="2024632" y="4187205"/>
                </a:cubicBezTo>
                <a:cubicBezTo>
                  <a:pt x="1859350" y="4194450"/>
                  <a:pt x="1745145" y="4181866"/>
                  <a:pt x="1613839" y="4187205"/>
                </a:cubicBezTo>
                <a:cubicBezTo>
                  <a:pt x="1482533" y="4192544"/>
                  <a:pt x="949580" y="4138775"/>
                  <a:pt x="697881" y="4187205"/>
                </a:cubicBezTo>
                <a:cubicBezTo>
                  <a:pt x="246278" y="4251060"/>
                  <a:pt x="23229" y="3965785"/>
                  <a:pt x="0" y="3489324"/>
                </a:cubicBezTo>
                <a:cubicBezTo>
                  <a:pt x="-4155" y="3299639"/>
                  <a:pt x="32446" y="3191138"/>
                  <a:pt x="0" y="2931035"/>
                </a:cubicBezTo>
                <a:cubicBezTo>
                  <a:pt x="-32446" y="2670932"/>
                  <a:pt x="17496" y="2600833"/>
                  <a:pt x="0" y="2428576"/>
                </a:cubicBezTo>
                <a:cubicBezTo>
                  <a:pt x="-17496" y="2256319"/>
                  <a:pt x="26510" y="2092809"/>
                  <a:pt x="0" y="1898201"/>
                </a:cubicBezTo>
                <a:cubicBezTo>
                  <a:pt x="-26510" y="1703594"/>
                  <a:pt x="15311" y="1474928"/>
                  <a:pt x="0" y="1284084"/>
                </a:cubicBezTo>
                <a:cubicBezTo>
                  <a:pt x="-15311" y="1093240"/>
                  <a:pt x="31501" y="986767"/>
                  <a:pt x="0" y="697881"/>
                </a:cubicBezTo>
                <a:close/>
              </a:path>
              <a:path extrusionOk="0" h="4187205" w="8612400">
                <a:moveTo>
                  <a:pt x="0" y="697881"/>
                </a:moveTo>
                <a:cubicBezTo>
                  <a:pt x="-61269" y="317307"/>
                  <a:pt x="326935" y="235"/>
                  <a:pt x="697881" y="0"/>
                </a:cubicBezTo>
                <a:cubicBezTo>
                  <a:pt x="814149" y="-5220"/>
                  <a:pt x="937790" y="34931"/>
                  <a:pt x="1036508" y="0"/>
                </a:cubicBezTo>
                <a:cubicBezTo>
                  <a:pt x="1135226" y="-34931"/>
                  <a:pt x="1212075" y="5345"/>
                  <a:pt x="1375135" y="0"/>
                </a:cubicBezTo>
                <a:cubicBezTo>
                  <a:pt x="1538195" y="-5345"/>
                  <a:pt x="1706460" y="10658"/>
                  <a:pt x="2002427" y="0"/>
                </a:cubicBezTo>
                <a:cubicBezTo>
                  <a:pt x="2298394" y="-10658"/>
                  <a:pt x="2430382" y="51575"/>
                  <a:pt x="2629719" y="0"/>
                </a:cubicBezTo>
                <a:cubicBezTo>
                  <a:pt x="2829056" y="-51575"/>
                  <a:pt x="2873338" y="37671"/>
                  <a:pt x="2968346" y="0"/>
                </a:cubicBezTo>
                <a:cubicBezTo>
                  <a:pt x="3063354" y="-37671"/>
                  <a:pt x="3231710" y="56363"/>
                  <a:pt x="3451306" y="0"/>
                </a:cubicBezTo>
                <a:cubicBezTo>
                  <a:pt x="3670902" y="-56363"/>
                  <a:pt x="3835346" y="39832"/>
                  <a:pt x="3934266" y="0"/>
                </a:cubicBezTo>
                <a:cubicBezTo>
                  <a:pt x="4033186" y="-39832"/>
                  <a:pt x="4152156" y="11085"/>
                  <a:pt x="4345059" y="0"/>
                </a:cubicBezTo>
                <a:cubicBezTo>
                  <a:pt x="4537962" y="-11085"/>
                  <a:pt x="4547772" y="21651"/>
                  <a:pt x="4683686" y="0"/>
                </a:cubicBezTo>
                <a:cubicBezTo>
                  <a:pt x="4819600" y="-21651"/>
                  <a:pt x="5120261" y="17448"/>
                  <a:pt x="5238812" y="0"/>
                </a:cubicBezTo>
                <a:cubicBezTo>
                  <a:pt x="5357363" y="-17448"/>
                  <a:pt x="5657745" y="64761"/>
                  <a:pt x="5938270" y="0"/>
                </a:cubicBezTo>
                <a:cubicBezTo>
                  <a:pt x="6218795" y="-64761"/>
                  <a:pt x="6185901" y="27790"/>
                  <a:pt x="6349064" y="0"/>
                </a:cubicBezTo>
                <a:cubicBezTo>
                  <a:pt x="6512227" y="-27790"/>
                  <a:pt x="6705624" y="13551"/>
                  <a:pt x="7048522" y="0"/>
                </a:cubicBezTo>
                <a:cubicBezTo>
                  <a:pt x="7391420" y="-13551"/>
                  <a:pt x="7493119" y="79626"/>
                  <a:pt x="7914519" y="0"/>
                </a:cubicBezTo>
                <a:cubicBezTo>
                  <a:pt x="8319816" y="-103181"/>
                  <a:pt x="8670769" y="359416"/>
                  <a:pt x="8612400" y="697881"/>
                </a:cubicBezTo>
                <a:cubicBezTo>
                  <a:pt x="8650910" y="903930"/>
                  <a:pt x="8606778" y="1106038"/>
                  <a:pt x="8612400" y="1284084"/>
                </a:cubicBezTo>
                <a:cubicBezTo>
                  <a:pt x="8618022" y="1462130"/>
                  <a:pt x="8572581" y="1615516"/>
                  <a:pt x="8612400" y="1814458"/>
                </a:cubicBezTo>
                <a:cubicBezTo>
                  <a:pt x="8652219" y="2013400"/>
                  <a:pt x="8554022" y="2165706"/>
                  <a:pt x="8612400" y="2316918"/>
                </a:cubicBezTo>
                <a:cubicBezTo>
                  <a:pt x="8670778" y="2468130"/>
                  <a:pt x="8593993" y="2669880"/>
                  <a:pt x="8612400" y="2931035"/>
                </a:cubicBezTo>
                <a:cubicBezTo>
                  <a:pt x="8630807" y="3192190"/>
                  <a:pt x="8611424" y="3239618"/>
                  <a:pt x="8612400" y="3489324"/>
                </a:cubicBezTo>
                <a:cubicBezTo>
                  <a:pt x="8690336" y="3881694"/>
                  <a:pt x="8291258" y="4274593"/>
                  <a:pt x="7914519" y="4187205"/>
                </a:cubicBezTo>
                <a:cubicBezTo>
                  <a:pt x="7587153" y="4188650"/>
                  <a:pt x="7469002" y="4123942"/>
                  <a:pt x="7215060" y="4187205"/>
                </a:cubicBezTo>
                <a:cubicBezTo>
                  <a:pt x="6961118" y="4250468"/>
                  <a:pt x="6687442" y="4128133"/>
                  <a:pt x="6515601" y="4187205"/>
                </a:cubicBezTo>
                <a:cubicBezTo>
                  <a:pt x="6343760" y="4246277"/>
                  <a:pt x="6262646" y="4171686"/>
                  <a:pt x="6176975" y="4187205"/>
                </a:cubicBezTo>
                <a:cubicBezTo>
                  <a:pt x="6091304" y="4202724"/>
                  <a:pt x="5754170" y="4112809"/>
                  <a:pt x="5549682" y="4187205"/>
                </a:cubicBezTo>
                <a:cubicBezTo>
                  <a:pt x="5345194" y="4261601"/>
                  <a:pt x="5303534" y="4157578"/>
                  <a:pt x="5138889" y="4187205"/>
                </a:cubicBezTo>
                <a:cubicBezTo>
                  <a:pt x="4974244" y="4216832"/>
                  <a:pt x="4743141" y="4182609"/>
                  <a:pt x="4511597" y="4187205"/>
                </a:cubicBezTo>
                <a:cubicBezTo>
                  <a:pt x="4280053" y="4191801"/>
                  <a:pt x="4051934" y="4169738"/>
                  <a:pt x="3884304" y="4187205"/>
                </a:cubicBezTo>
                <a:cubicBezTo>
                  <a:pt x="3716674" y="4204672"/>
                  <a:pt x="3575404" y="4162905"/>
                  <a:pt x="3473511" y="4187205"/>
                </a:cubicBezTo>
                <a:cubicBezTo>
                  <a:pt x="3371618" y="4211505"/>
                  <a:pt x="3269852" y="4163527"/>
                  <a:pt x="3134884" y="4187205"/>
                </a:cubicBezTo>
                <a:cubicBezTo>
                  <a:pt x="2999916" y="4210883"/>
                  <a:pt x="2891934" y="4163854"/>
                  <a:pt x="2796257" y="4187205"/>
                </a:cubicBezTo>
                <a:cubicBezTo>
                  <a:pt x="2700580" y="4210556"/>
                  <a:pt x="2366602" y="4142070"/>
                  <a:pt x="2241131" y="4187205"/>
                </a:cubicBezTo>
                <a:cubicBezTo>
                  <a:pt x="2115660" y="4232340"/>
                  <a:pt x="1822367" y="4151559"/>
                  <a:pt x="1686005" y="4187205"/>
                </a:cubicBezTo>
                <a:cubicBezTo>
                  <a:pt x="1549643" y="4222851"/>
                  <a:pt x="1101550" y="4163464"/>
                  <a:pt x="697881" y="4187205"/>
                </a:cubicBezTo>
                <a:cubicBezTo>
                  <a:pt x="287230" y="4191047"/>
                  <a:pt x="73202" y="3960690"/>
                  <a:pt x="0" y="3489324"/>
                </a:cubicBezTo>
                <a:cubicBezTo>
                  <a:pt x="-16235" y="3302808"/>
                  <a:pt x="11230" y="3155970"/>
                  <a:pt x="0" y="2986864"/>
                </a:cubicBezTo>
                <a:cubicBezTo>
                  <a:pt x="-11230" y="2817758"/>
                  <a:pt x="39837" y="2675192"/>
                  <a:pt x="0" y="2372747"/>
                </a:cubicBezTo>
                <a:cubicBezTo>
                  <a:pt x="-39837" y="2070302"/>
                  <a:pt x="25957" y="1976533"/>
                  <a:pt x="0" y="1842373"/>
                </a:cubicBezTo>
                <a:cubicBezTo>
                  <a:pt x="-25957" y="1708213"/>
                  <a:pt x="43798" y="1480940"/>
                  <a:pt x="0" y="1339913"/>
                </a:cubicBezTo>
                <a:cubicBezTo>
                  <a:pt x="-43798" y="1198886"/>
                  <a:pt x="51336" y="886707"/>
                  <a:pt x="0" y="697881"/>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Qui? Quoi?</a:t>
            </a:r>
            <a:endParaRPr/>
          </a:p>
          <a:p>
            <a:pPr indent="0" lvl="0" marL="0" marR="0" rtl="0" algn="l">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l">
              <a:spcBef>
                <a:spcPts val="0"/>
              </a:spcBef>
              <a:spcAft>
                <a:spcPts val="0"/>
              </a:spcAft>
              <a:buNone/>
            </a:pPr>
            <a:r>
              <a:rPr b="1" i="0" lang="en-US" sz="2800" u="none" cap="none" strike="noStrike">
                <a:solidFill>
                  <a:srgbClr val="FBE4D4"/>
                </a:solidFill>
                <a:latin typeface="Arial"/>
                <a:ea typeface="Arial"/>
                <a:cs typeface="Arial"/>
                <a:sym typeface="Arial"/>
              </a:rPr>
              <a:t>Lilou. 12 ans (       lire histoires de fantômes. Veut devenir écrivaine</a:t>
            </a:r>
            <a:r>
              <a:rPr b="1" lang="en-US" sz="2800">
                <a:solidFill>
                  <a:srgbClr val="FBE4D4"/>
                </a:solidFill>
                <a:latin typeface="Calibri"/>
                <a:ea typeface="Calibri"/>
                <a:cs typeface="Calibri"/>
                <a:sym typeface="Calibri"/>
              </a:rPr>
              <a:t>. Beaucoup d’imagination)</a:t>
            </a:r>
            <a:endParaRPr b="0" i="1" sz="32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i="1" sz="28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0" i="1" sz="3200" u="none" cap="none" strike="noStrike">
              <a:solidFill>
                <a:srgbClr val="FBE4D4"/>
              </a:solidFill>
              <a:latin typeface="Arial"/>
              <a:ea typeface="Arial"/>
              <a:cs typeface="Arial"/>
              <a:sym typeface="Arial"/>
            </a:endParaRPr>
          </a:p>
        </p:txBody>
      </p:sp>
      <p:sp>
        <p:nvSpPr>
          <p:cNvPr id="354" name="Google Shape;354;p43"/>
          <p:cNvSpPr txBox="1"/>
          <p:nvPr/>
        </p:nvSpPr>
        <p:spPr>
          <a:xfrm>
            <a:off x="3577563" y="4127206"/>
            <a:ext cx="8168959" cy="2246769"/>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Edgar Maxence Père de Lilou (peintre)</a:t>
            </a:r>
            <a:endParaRPr/>
          </a:p>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Ernest Grévin (hôtelier, 50 ans+, vieilles lunettes rondes, fine moustache en pointe, cheveux poivre et sel gominés, regard étrange, yeux gris, se déplace comme s’il flottait.)</a:t>
            </a:r>
            <a:endParaRPr/>
          </a:p>
        </p:txBody>
      </p:sp>
      <p:pic>
        <p:nvPicPr>
          <p:cNvPr id="355" name="Google Shape;355;p43"/>
          <p:cNvPicPr preferRelativeResize="0"/>
          <p:nvPr/>
        </p:nvPicPr>
        <p:blipFill rotWithShape="1">
          <a:blip r:embed="rId3">
            <a:alphaModFix/>
          </a:blip>
          <a:srcRect b="0" l="0" r="0" t="0"/>
          <a:stretch/>
        </p:blipFill>
        <p:spPr>
          <a:xfrm>
            <a:off x="6096000" y="3064992"/>
            <a:ext cx="462020" cy="4280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xEl>
                                              <p:pRg end="0" st="0"/>
                                            </p:txEl>
                                          </p:spTgt>
                                        </p:tgtEl>
                                        <p:attrNameLst>
                                          <p:attrName>style.visibility</p:attrName>
                                        </p:attrNameLst>
                                      </p:cBhvr>
                                      <p:to>
                                        <p:strVal val="visible"/>
                                      </p:to>
                                    </p:set>
                                    <p:animEffect filter="fade" transition="in">
                                      <p:cBhvr>
                                        <p:cTn dur="1000"/>
                                        <p:tgtEl>
                                          <p:spTgt spid="35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xEl>
                                              <p:pRg end="1" st="1"/>
                                            </p:txEl>
                                          </p:spTgt>
                                        </p:tgtEl>
                                        <p:attrNameLst>
                                          <p:attrName>style.visibility</p:attrName>
                                        </p:attrNameLst>
                                      </p:cBhvr>
                                      <p:to>
                                        <p:strVal val="visible"/>
                                      </p:to>
                                    </p:set>
                                    <p:animEffect filter="fade" transition="in">
                                      <p:cBhvr>
                                        <p:cTn dur="1000"/>
                                        <p:tgtEl>
                                          <p:spTgt spid="354">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pic>
        <p:nvPicPr>
          <p:cNvPr id="360" name="Google Shape;360;p44"/>
          <p:cNvPicPr preferRelativeResize="0"/>
          <p:nvPr/>
        </p:nvPicPr>
        <p:blipFill rotWithShape="1">
          <a:blip r:embed="rId3">
            <a:alphaModFix/>
          </a:blip>
          <a:srcRect b="0" l="0" r="0" t="0"/>
          <a:stretch/>
        </p:blipFill>
        <p:spPr>
          <a:xfrm>
            <a:off x="4011111" y="0"/>
            <a:ext cx="4518121"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pic>
        <p:nvPicPr>
          <p:cNvPr id="365" name="Google Shape;365;p45"/>
          <p:cNvPicPr preferRelativeResize="0"/>
          <p:nvPr/>
        </p:nvPicPr>
        <p:blipFill rotWithShape="1">
          <a:blip r:embed="rId3">
            <a:alphaModFix/>
          </a:blip>
          <a:srcRect b="0" l="0" r="0" t="0"/>
          <a:stretch/>
        </p:blipFill>
        <p:spPr>
          <a:xfrm>
            <a:off x="3871076" y="0"/>
            <a:ext cx="4449847"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pic>
        <p:nvPicPr>
          <p:cNvPr id="370" name="Google Shape;370;p46"/>
          <p:cNvPicPr preferRelativeResize="0"/>
          <p:nvPr/>
        </p:nvPicPr>
        <p:blipFill rotWithShape="1">
          <a:blip r:embed="rId3">
            <a:alphaModFix/>
          </a:blip>
          <a:srcRect b="0" l="0" r="0" t="0"/>
          <a:stretch/>
        </p:blipFill>
        <p:spPr>
          <a:xfrm>
            <a:off x="1286204" y="0"/>
            <a:ext cx="4539592" cy="6858000"/>
          </a:xfrm>
          <a:prstGeom prst="rect">
            <a:avLst/>
          </a:prstGeom>
          <a:noFill/>
          <a:ln cap="flat" cmpd="sng" w="9525">
            <a:solidFill>
              <a:srgbClr val="D8D8D8"/>
            </a:solidFill>
            <a:prstDash val="solid"/>
            <a:round/>
            <a:headEnd len="sm" w="sm" type="none"/>
            <a:tailEnd len="sm" w="sm" type="none"/>
          </a:ln>
        </p:spPr>
      </p:pic>
      <p:pic>
        <p:nvPicPr>
          <p:cNvPr id="371" name="Google Shape;371;p46"/>
          <p:cNvPicPr preferRelativeResize="0"/>
          <p:nvPr/>
        </p:nvPicPr>
        <p:blipFill rotWithShape="1">
          <a:blip r:embed="rId4">
            <a:alphaModFix/>
          </a:blip>
          <a:srcRect b="0" l="0" r="0" t="0"/>
          <a:stretch/>
        </p:blipFill>
        <p:spPr>
          <a:xfrm>
            <a:off x="6466873" y="0"/>
            <a:ext cx="4599512"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47"/>
          <p:cNvSpPr/>
          <p:nvPr/>
        </p:nvSpPr>
        <p:spPr>
          <a:xfrm>
            <a:off x="1985262" y="590854"/>
            <a:ext cx="8612400" cy="5622377"/>
          </a:xfrm>
          <a:custGeom>
            <a:rect b="b" l="l" r="r" t="t"/>
            <a:pathLst>
              <a:path extrusionOk="0" fill="none" h="5622377" w="8612400">
                <a:moveTo>
                  <a:pt x="0" y="937082"/>
                </a:moveTo>
                <a:cubicBezTo>
                  <a:pt x="76711" y="483260"/>
                  <a:pt x="405288" y="9746"/>
                  <a:pt x="937082" y="0"/>
                </a:cubicBezTo>
                <a:cubicBezTo>
                  <a:pt x="1035363" y="-46272"/>
                  <a:pt x="1246861" y="42529"/>
                  <a:pt x="1363837" y="0"/>
                </a:cubicBezTo>
                <a:cubicBezTo>
                  <a:pt x="1480814" y="-42529"/>
                  <a:pt x="1623228" y="39878"/>
                  <a:pt x="1723210" y="0"/>
                </a:cubicBezTo>
                <a:cubicBezTo>
                  <a:pt x="1823192" y="-39878"/>
                  <a:pt x="1967890" y="43214"/>
                  <a:pt x="2149964" y="0"/>
                </a:cubicBezTo>
                <a:cubicBezTo>
                  <a:pt x="2332038" y="-43214"/>
                  <a:pt x="2536594" y="62766"/>
                  <a:pt x="2846249" y="0"/>
                </a:cubicBezTo>
                <a:cubicBezTo>
                  <a:pt x="3155905" y="-62766"/>
                  <a:pt x="3147362" y="567"/>
                  <a:pt x="3273004" y="0"/>
                </a:cubicBezTo>
                <a:cubicBezTo>
                  <a:pt x="3398646" y="-567"/>
                  <a:pt x="3479938" y="7848"/>
                  <a:pt x="3632376" y="0"/>
                </a:cubicBezTo>
                <a:cubicBezTo>
                  <a:pt x="3784814" y="-7848"/>
                  <a:pt x="4051249" y="56454"/>
                  <a:pt x="4193896" y="0"/>
                </a:cubicBezTo>
                <a:cubicBezTo>
                  <a:pt x="4336543" y="-56454"/>
                  <a:pt x="4584106" y="47837"/>
                  <a:pt x="4755416" y="0"/>
                </a:cubicBezTo>
                <a:cubicBezTo>
                  <a:pt x="4926726" y="-47837"/>
                  <a:pt x="5046872" y="40673"/>
                  <a:pt x="5316935" y="0"/>
                </a:cubicBezTo>
                <a:cubicBezTo>
                  <a:pt x="5586998" y="-40673"/>
                  <a:pt x="5867584" y="18731"/>
                  <a:pt x="6013220" y="0"/>
                </a:cubicBezTo>
                <a:cubicBezTo>
                  <a:pt x="6158856" y="-18731"/>
                  <a:pt x="6218972" y="28688"/>
                  <a:pt x="6372592" y="0"/>
                </a:cubicBezTo>
                <a:cubicBezTo>
                  <a:pt x="6526212" y="-28688"/>
                  <a:pt x="6832228" y="48579"/>
                  <a:pt x="7068877" y="0"/>
                </a:cubicBezTo>
                <a:cubicBezTo>
                  <a:pt x="7305527" y="-48579"/>
                  <a:pt x="7428914" y="5564"/>
                  <a:pt x="7675318" y="0"/>
                </a:cubicBezTo>
                <a:cubicBezTo>
                  <a:pt x="8196708" y="-46237"/>
                  <a:pt x="8581258" y="342234"/>
                  <a:pt x="8612400" y="937082"/>
                </a:cubicBezTo>
                <a:cubicBezTo>
                  <a:pt x="8633024" y="1189612"/>
                  <a:pt x="8570790" y="1280480"/>
                  <a:pt x="8612400" y="1472541"/>
                </a:cubicBezTo>
                <a:cubicBezTo>
                  <a:pt x="8654010" y="1664602"/>
                  <a:pt x="8580488" y="1844774"/>
                  <a:pt x="8612400" y="2045482"/>
                </a:cubicBezTo>
                <a:cubicBezTo>
                  <a:pt x="8644312" y="2246190"/>
                  <a:pt x="8561489" y="2354455"/>
                  <a:pt x="8612400" y="2505977"/>
                </a:cubicBezTo>
                <a:cubicBezTo>
                  <a:pt x="8663311" y="2657500"/>
                  <a:pt x="8562697" y="2805090"/>
                  <a:pt x="8612400" y="3041436"/>
                </a:cubicBezTo>
                <a:cubicBezTo>
                  <a:pt x="8662103" y="3277782"/>
                  <a:pt x="8603773" y="3357404"/>
                  <a:pt x="8612400" y="3501931"/>
                </a:cubicBezTo>
                <a:cubicBezTo>
                  <a:pt x="8621027" y="3646459"/>
                  <a:pt x="8611166" y="3860361"/>
                  <a:pt x="8612400" y="4074872"/>
                </a:cubicBezTo>
                <a:cubicBezTo>
                  <a:pt x="8613634" y="4289383"/>
                  <a:pt x="8597561" y="4425025"/>
                  <a:pt x="8612400" y="4685295"/>
                </a:cubicBezTo>
                <a:cubicBezTo>
                  <a:pt x="8554283" y="5216121"/>
                  <a:pt x="8278364" y="5687210"/>
                  <a:pt x="7675318" y="5622377"/>
                </a:cubicBezTo>
                <a:cubicBezTo>
                  <a:pt x="7536894" y="5647690"/>
                  <a:pt x="7440003" y="5599249"/>
                  <a:pt x="7248563" y="5622377"/>
                </a:cubicBezTo>
                <a:cubicBezTo>
                  <a:pt x="7057124" y="5645505"/>
                  <a:pt x="6851490" y="5565851"/>
                  <a:pt x="6552279" y="5622377"/>
                </a:cubicBezTo>
                <a:cubicBezTo>
                  <a:pt x="6253068" y="5678903"/>
                  <a:pt x="6295032" y="5600037"/>
                  <a:pt x="6125524" y="5622377"/>
                </a:cubicBezTo>
                <a:cubicBezTo>
                  <a:pt x="5956016" y="5644717"/>
                  <a:pt x="5682690" y="5614166"/>
                  <a:pt x="5429239" y="5622377"/>
                </a:cubicBezTo>
                <a:cubicBezTo>
                  <a:pt x="5175789" y="5630588"/>
                  <a:pt x="4995757" y="5598647"/>
                  <a:pt x="4732955" y="5622377"/>
                </a:cubicBezTo>
                <a:cubicBezTo>
                  <a:pt x="4470153" y="5646107"/>
                  <a:pt x="4450443" y="5614933"/>
                  <a:pt x="4171435" y="5622377"/>
                </a:cubicBezTo>
                <a:cubicBezTo>
                  <a:pt x="3892427" y="5629821"/>
                  <a:pt x="3931982" y="5583283"/>
                  <a:pt x="3812063" y="5622377"/>
                </a:cubicBezTo>
                <a:cubicBezTo>
                  <a:pt x="3692144" y="5661471"/>
                  <a:pt x="3548148" y="5573361"/>
                  <a:pt x="3385308" y="5622377"/>
                </a:cubicBezTo>
                <a:cubicBezTo>
                  <a:pt x="3222468" y="5671393"/>
                  <a:pt x="2943523" y="5576139"/>
                  <a:pt x="2756406" y="5622377"/>
                </a:cubicBezTo>
                <a:cubicBezTo>
                  <a:pt x="2569289" y="5668615"/>
                  <a:pt x="2529639" y="5606039"/>
                  <a:pt x="2397033" y="5622377"/>
                </a:cubicBezTo>
                <a:cubicBezTo>
                  <a:pt x="2264427" y="5638715"/>
                  <a:pt x="2084705" y="5584319"/>
                  <a:pt x="1970278" y="5622377"/>
                </a:cubicBezTo>
                <a:cubicBezTo>
                  <a:pt x="1855852" y="5660435"/>
                  <a:pt x="1704794" y="5609403"/>
                  <a:pt x="1543523" y="5622377"/>
                </a:cubicBezTo>
                <a:cubicBezTo>
                  <a:pt x="1382252" y="5635351"/>
                  <a:pt x="1146016" y="5581285"/>
                  <a:pt x="937082" y="5622377"/>
                </a:cubicBezTo>
                <a:cubicBezTo>
                  <a:pt x="343816" y="5626409"/>
                  <a:pt x="24477" y="5160991"/>
                  <a:pt x="0" y="4685295"/>
                </a:cubicBezTo>
                <a:cubicBezTo>
                  <a:pt x="-40971" y="4482856"/>
                  <a:pt x="50142" y="4335705"/>
                  <a:pt x="0" y="4149836"/>
                </a:cubicBezTo>
                <a:cubicBezTo>
                  <a:pt x="-50142" y="3963967"/>
                  <a:pt x="16680" y="3675332"/>
                  <a:pt x="0" y="3539413"/>
                </a:cubicBezTo>
                <a:cubicBezTo>
                  <a:pt x="-16680" y="3403494"/>
                  <a:pt x="5001" y="3306642"/>
                  <a:pt x="0" y="3116400"/>
                </a:cubicBezTo>
                <a:cubicBezTo>
                  <a:pt x="-5001" y="2926158"/>
                  <a:pt x="54101" y="2698335"/>
                  <a:pt x="0" y="2580941"/>
                </a:cubicBezTo>
                <a:cubicBezTo>
                  <a:pt x="-54101" y="2463547"/>
                  <a:pt x="24776" y="2249790"/>
                  <a:pt x="0" y="2120446"/>
                </a:cubicBezTo>
                <a:cubicBezTo>
                  <a:pt x="-24776" y="1991102"/>
                  <a:pt x="36349" y="1903986"/>
                  <a:pt x="0" y="1697434"/>
                </a:cubicBezTo>
                <a:cubicBezTo>
                  <a:pt x="-36349" y="1490882"/>
                  <a:pt x="40913" y="1215719"/>
                  <a:pt x="0" y="937082"/>
                </a:cubicBezTo>
                <a:close/>
              </a:path>
              <a:path extrusionOk="0" h="5622377" w="8612400">
                <a:moveTo>
                  <a:pt x="0" y="937082"/>
                </a:moveTo>
                <a:cubicBezTo>
                  <a:pt x="-131169" y="429939"/>
                  <a:pt x="496417" y="1245"/>
                  <a:pt x="937082" y="0"/>
                </a:cubicBezTo>
                <a:cubicBezTo>
                  <a:pt x="1081587" y="-36503"/>
                  <a:pt x="1119790" y="30348"/>
                  <a:pt x="1296455" y="0"/>
                </a:cubicBezTo>
                <a:cubicBezTo>
                  <a:pt x="1473120" y="-30348"/>
                  <a:pt x="1510921" y="26339"/>
                  <a:pt x="1655827" y="0"/>
                </a:cubicBezTo>
                <a:cubicBezTo>
                  <a:pt x="1800733" y="-26339"/>
                  <a:pt x="2068913" y="42627"/>
                  <a:pt x="2284729" y="0"/>
                </a:cubicBezTo>
                <a:cubicBezTo>
                  <a:pt x="2500545" y="-42627"/>
                  <a:pt x="2765166" y="71919"/>
                  <a:pt x="2913631" y="0"/>
                </a:cubicBezTo>
                <a:cubicBezTo>
                  <a:pt x="3062096" y="-71919"/>
                  <a:pt x="3164242" y="30638"/>
                  <a:pt x="3273004" y="0"/>
                </a:cubicBezTo>
                <a:cubicBezTo>
                  <a:pt x="3381766" y="-30638"/>
                  <a:pt x="3581986" y="24593"/>
                  <a:pt x="3767141" y="0"/>
                </a:cubicBezTo>
                <a:cubicBezTo>
                  <a:pt x="3952296" y="-24593"/>
                  <a:pt x="4018697" y="43681"/>
                  <a:pt x="4261278" y="0"/>
                </a:cubicBezTo>
                <a:cubicBezTo>
                  <a:pt x="4503859" y="-43681"/>
                  <a:pt x="4542827" y="28853"/>
                  <a:pt x="4688033" y="0"/>
                </a:cubicBezTo>
                <a:cubicBezTo>
                  <a:pt x="4833240" y="-28853"/>
                  <a:pt x="4967236" y="18752"/>
                  <a:pt x="5047406" y="0"/>
                </a:cubicBezTo>
                <a:cubicBezTo>
                  <a:pt x="5127576" y="-18752"/>
                  <a:pt x="5431136" y="52830"/>
                  <a:pt x="5608926" y="0"/>
                </a:cubicBezTo>
                <a:cubicBezTo>
                  <a:pt x="5786716" y="-52830"/>
                  <a:pt x="6109836" y="9145"/>
                  <a:pt x="6305210" y="0"/>
                </a:cubicBezTo>
                <a:cubicBezTo>
                  <a:pt x="6500584" y="-9145"/>
                  <a:pt x="6622816" y="5437"/>
                  <a:pt x="6731965" y="0"/>
                </a:cubicBezTo>
                <a:cubicBezTo>
                  <a:pt x="6841115" y="-5437"/>
                  <a:pt x="7232681" y="94843"/>
                  <a:pt x="7675318" y="0"/>
                </a:cubicBezTo>
                <a:cubicBezTo>
                  <a:pt x="8266241" y="-135643"/>
                  <a:pt x="8663100" y="421807"/>
                  <a:pt x="8612400" y="937082"/>
                </a:cubicBezTo>
                <a:cubicBezTo>
                  <a:pt x="8617971" y="1114420"/>
                  <a:pt x="8571505" y="1226306"/>
                  <a:pt x="8612400" y="1472541"/>
                </a:cubicBezTo>
                <a:cubicBezTo>
                  <a:pt x="8653295" y="1718776"/>
                  <a:pt x="8558817" y="1802796"/>
                  <a:pt x="8612400" y="2082964"/>
                </a:cubicBezTo>
                <a:cubicBezTo>
                  <a:pt x="8665983" y="2363132"/>
                  <a:pt x="8609952" y="2436923"/>
                  <a:pt x="8612400" y="2580941"/>
                </a:cubicBezTo>
                <a:cubicBezTo>
                  <a:pt x="8614848" y="2724959"/>
                  <a:pt x="8557726" y="2885920"/>
                  <a:pt x="8612400" y="3041436"/>
                </a:cubicBezTo>
                <a:cubicBezTo>
                  <a:pt x="8667074" y="3196953"/>
                  <a:pt x="8584758" y="3371340"/>
                  <a:pt x="8612400" y="3651859"/>
                </a:cubicBezTo>
                <a:cubicBezTo>
                  <a:pt x="8640042" y="3932378"/>
                  <a:pt x="8600276" y="4001042"/>
                  <a:pt x="8612400" y="4112354"/>
                </a:cubicBezTo>
                <a:cubicBezTo>
                  <a:pt x="8624524" y="4223666"/>
                  <a:pt x="8576778" y="4538582"/>
                  <a:pt x="8612400" y="4685295"/>
                </a:cubicBezTo>
                <a:cubicBezTo>
                  <a:pt x="8622084" y="5171147"/>
                  <a:pt x="8112153" y="5712491"/>
                  <a:pt x="7675318" y="5622377"/>
                </a:cubicBezTo>
                <a:cubicBezTo>
                  <a:pt x="7573302" y="5669678"/>
                  <a:pt x="7446724" y="5578774"/>
                  <a:pt x="7248563" y="5622377"/>
                </a:cubicBezTo>
                <a:cubicBezTo>
                  <a:pt x="7050402" y="5665980"/>
                  <a:pt x="6986228" y="5599892"/>
                  <a:pt x="6889190" y="5622377"/>
                </a:cubicBezTo>
                <a:cubicBezTo>
                  <a:pt x="6792152" y="5644862"/>
                  <a:pt x="6474590" y="5549487"/>
                  <a:pt x="6260288" y="5622377"/>
                </a:cubicBezTo>
                <a:cubicBezTo>
                  <a:pt x="6045986" y="5695267"/>
                  <a:pt x="5995182" y="5592741"/>
                  <a:pt x="5833533" y="5622377"/>
                </a:cubicBezTo>
                <a:cubicBezTo>
                  <a:pt x="5671885" y="5652013"/>
                  <a:pt x="5505992" y="5603770"/>
                  <a:pt x="5204631" y="5622377"/>
                </a:cubicBezTo>
                <a:cubicBezTo>
                  <a:pt x="4903270" y="5640984"/>
                  <a:pt x="4819332" y="5573577"/>
                  <a:pt x="4575729" y="5622377"/>
                </a:cubicBezTo>
                <a:cubicBezTo>
                  <a:pt x="4332126" y="5671177"/>
                  <a:pt x="4360286" y="5587292"/>
                  <a:pt x="4148974" y="5622377"/>
                </a:cubicBezTo>
                <a:cubicBezTo>
                  <a:pt x="3937662" y="5657462"/>
                  <a:pt x="3915575" y="5581925"/>
                  <a:pt x="3789602" y="5622377"/>
                </a:cubicBezTo>
                <a:cubicBezTo>
                  <a:pt x="3663629" y="5662829"/>
                  <a:pt x="3557437" y="5621266"/>
                  <a:pt x="3430229" y="5622377"/>
                </a:cubicBezTo>
                <a:cubicBezTo>
                  <a:pt x="3303021" y="5623488"/>
                  <a:pt x="2986147" y="5574412"/>
                  <a:pt x="2868710" y="5622377"/>
                </a:cubicBezTo>
                <a:cubicBezTo>
                  <a:pt x="2751273" y="5670342"/>
                  <a:pt x="2491434" y="5597534"/>
                  <a:pt x="2307190" y="5622377"/>
                </a:cubicBezTo>
                <a:cubicBezTo>
                  <a:pt x="2122946" y="5647220"/>
                  <a:pt x="1815832" y="5611021"/>
                  <a:pt x="1610906" y="5622377"/>
                </a:cubicBezTo>
                <a:cubicBezTo>
                  <a:pt x="1405980" y="5633733"/>
                  <a:pt x="1251935" y="5566245"/>
                  <a:pt x="937082" y="5622377"/>
                </a:cubicBezTo>
                <a:cubicBezTo>
                  <a:pt x="439938" y="5749337"/>
                  <a:pt x="53288" y="5147464"/>
                  <a:pt x="0" y="4685295"/>
                </a:cubicBezTo>
                <a:cubicBezTo>
                  <a:pt x="-55767" y="4535409"/>
                  <a:pt x="35569" y="4376368"/>
                  <a:pt x="0" y="4149836"/>
                </a:cubicBezTo>
                <a:cubicBezTo>
                  <a:pt x="-35569" y="3923304"/>
                  <a:pt x="1095" y="3848710"/>
                  <a:pt x="0" y="3651859"/>
                </a:cubicBezTo>
                <a:cubicBezTo>
                  <a:pt x="-1095" y="3455008"/>
                  <a:pt x="49792" y="3416879"/>
                  <a:pt x="0" y="3191364"/>
                </a:cubicBezTo>
                <a:cubicBezTo>
                  <a:pt x="-49792" y="2965850"/>
                  <a:pt x="54922" y="2922748"/>
                  <a:pt x="0" y="2730870"/>
                </a:cubicBezTo>
                <a:cubicBezTo>
                  <a:pt x="-54922" y="2538992"/>
                  <a:pt x="54521" y="2459102"/>
                  <a:pt x="0" y="2232893"/>
                </a:cubicBezTo>
                <a:cubicBezTo>
                  <a:pt x="-54521" y="2006684"/>
                  <a:pt x="14033" y="1783833"/>
                  <a:pt x="0" y="1659952"/>
                </a:cubicBezTo>
                <a:cubicBezTo>
                  <a:pt x="-14033" y="1536071"/>
                  <a:pt x="27624" y="1160680"/>
                  <a:pt x="0" y="937082"/>
                </a:cubicBezTo>
                <a:close/>
              </a:path>
            </a:pathLst>
          </a:custGeom>
          <a:solidFill>
            <a:srgbClr val="2988BC"/>
          </a:solidFill>
          <a:ln cap="flat" cmpd="sng" w="76200">
            <a:solidFill>
              <a:srgbClr val="2988B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1" lang="en-US" sz="3200" u="none" cap="none" strike="noStrike">
                <a:solidFill>
                  <a:srgbClr val="F4B081"/>
                </a:solidFill>
                <a:latin typeface="Arial"/>
                <a:ea typeface="Arial"/>
                <a:cs typeface="Arial"/>
                <a:sym typeface="Arial"/>
              </a:rPr>
              <a:t>Qui? Quoi?</a:t>
            </a:r>
            <a:endParaRPr/>
          </a:p>
          <a:p>
            <a:pPr indent="0" lvl="0" marL="0" marR="0" rtl="0" algn="l">
              <a:lnSpc>
                <a:spcPct val="100000"/>
              </a:lnSpc>
              <a:spcBef>
                <a:spcPts val="0"/>
              </a:spcBef>
              <a:spcAft>
                <a:spcPts val="0"/>
              </a:spcAft>
              <a:buClr>
                <a:srgbClr val="000000"/>
              </a:buClr>
              <a:buSzPts val="2000"/>
              <a:buFont typeface="Arial"/>
              <a:buNone/>
            </a:pPr>
            <a:r>
              <a:t/>
            </a:r>
            <a:endParaRPr b="0" i="1" sz="1000" u="none" cap="none" strike="noStrike">
              <a:solidFill>
                <a:srgbClr val="F4B081"/>
              </a:solidFill>
              <a:latin typeface="Arial"/>
              <a:ea typeface="Arial"/>
              <a:cs typeface="Arial"/>
              <a:sym typeface="Arial"/>
            </a:endParaRPr>
          </a:p>
          <a:p>
            <a:pPr indent="0" lvl="0" marL="0" marR="0" rtl="0" algn="l">
              <a:spcBef>
                <a:spcPts val="0"/>
              </a:spcBef>
              <a:spcAft>
                <a:spcPts val="0"/>
              </a:spcAft>
              <a:buNone/>
            </a:pPr>
            <a:r>
              <a:rPr b="1" i="0" lang="en-US" sz="2800" u="none" cap="none" strike="noStrike">
                <a:solidFill>
                  <a:srgbClr val="FBE4D4"/>
                </a:solidFill>
                <a:latin typeface="Arial"/>
                <a:ea typeface="Arial"/>
                <a:cs typeface="Arial"/>
                <a:sym typeface="Arial"/>
              </a:rPr>
              <a:t>Lilou. 12 ans (       lire histoires de fantômes. Veut devenir écrivaine</a:t>
            </a:r>
            <a:r>
              <a:rPr b="1" lang="en-US" sz="2800">
                <a:solidFill>
                  <a:srgbClr val="FBE4D4"/>
                </a:solidFill>
                <a:latin typeface="Calibri"/>
                <a:ea typeface="Calibri"/>
                <a:cs typeface="Calibri"/>
                <a:sym typeface="Calibri"/>
              </a:rPr>
              <a:t>. Beaucoup d’imagination)</a:t>
            </a:r>
            <a:endParaRPr b="0" i="1" sz="32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sz="28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1" i="1" sz="28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0" i="1" sz="3200" u="none" cap="none" strike="noStrike">
              <a:solidFill>
                <a:srgbClr val="FBE4D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i="1" sz="3200">
              <a:solidFill>
                <a:srgbClr val="FBE4D4"/>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500"/>
              <a:buFont typeface="Arial"/>
              <a:buNone/>
            </a:pPr>
            <a:r>
              <a:t/>
            </a:r>
            <a:endParaRPr b="0" i="1" sz="3200" u="none" cap="none" strike="noStrike">
              <a:solidFill>
                <a:srgbClr val="FBE4D4"/>
              </a:solidFill>
              <a:latin typeface="Arial"/>
              <a:ea typeface="Arial"/>
              <a:cs typeface="Arial"/>
              <a:sym typeface="Arial"/>
            </a:endParaRPr>
          </a:p>
        </p:txBody>
      </p:sp>
      <p:sp>
        <p:nvSpPr>
          <p:cNvPr id="377" name="Google Shape;377;p47"/>
          <p:cNvSpPr txBox="1"/>
          <p:nvPr/>
        </p:nvSpPr>
        <p:spPr>
          <a:xfrm>
            <a:off x="2194240" y="2469737"/>
            <a:ext cx="8168959" cy="2246769"/>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Edgar Maxence Père de Lilou (peintre)</a:t>
            </a:r>
            <a:endParaRPr/>
          </a:p>
          <a:p>
            <a:pPr indent="-457200" lvl="0" marL="457200" marR="0" rtl="0" algn="l">
              <a:spcBef>
                <a:spcPts val="0"/>
              </a:spcBef>
              <a:spcAft>
                <a:spcPts val="0"/>
              </a:spcAft>
              <a:buClr>
                <a:schemeClr val="lt1"/>
              </a:buClr>
              <a:buSzPts val="2800"/>
              <a:buFont typeface="Arial"/>
              <a:buChar char="‐"/>
            </a:pPr>
            <a:r>
              <a:rPr b="1" i="0" lang="en-US" sz="2800" u="none" cap="none" strike="noStrike">
                <a:solidFill>
                  <a:srgbClr val="FEE599"/>
                </a:solidFill>
                <a:latin typeface="Arial"/>
                <a:ea typeface="Arial"/>
                <a:cs typeface="Arial"/>
                <a:sym typeface="Arial"/>
              </a:rPr>
              <a:t>Ernest Grévin (hôtelier, 50 ans+, vieilles lunettes rondes, fine moustache en pointe, cheveux poivre et sel gominés, regard étrange, yeux gris, se déplace comme s’il flottait.)</a:t>
            </a:r>
            <a:endParaRPr/>
          </a:p>
        </p:txBody>
      </p:sp>
      <p:sp>
        <p:nvSpPr>
          <p:cNvPr id="378" name="Google Shape;378;p47"/>
          <p:cNvSpPr txBox="1"/>
          <p:nvPr/>
        </p:nvSpPr>
        <p:spPr>
          <a:xfrm>
            <a:off x="2194240" y="5056338"/>
            <a:ext cx="8168959" cy="954107"/>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lt1"/>
              </a:buClr>
              <a:buSzPts val="2800"/>
              <a:buFont typeface="Arial"/>
              <a:buChar char="‐"/>
            </a:pPr>
            <a:r>
              <a:rPr b="1" lang="en-US" sz="2800">
                <a:solidFill>
                  <a:srgbClr val="E1EFD8"/>
                </a:solidFill>
                <a:latin typeface="Calibri"/>
                <a:ea typeface="Calibri"/>
                <a:cs typeface="Calibri"/>
                <a:sym typeface="Calibri"/>
              </a:rPr>
              <a:t>Blanche - apparaît puis disparaît rapidement.  Est-ce un fantôme ?</a:t>
            </a:r>
            <a:endParaRPr/>
          </a:p>
        </p:txBody>
      </p:sp>
      <p:pic>
        <p:nvPicPr>
          <p:cNvPr id="379" name="Google Shape;379;p47"/>
          <p:cNvPicPr preferRelativeResize="0"/>
          <p:nvPr/>
        </p:nvPicPr>
        <p:blipFill rotWithShape="1">
          <a:blip r:embed="rId3">
            <a:alphaModFix/>
          </a:blip>
          <a:srcRect b="0" l="0" r="0" t="0"/>
          <a:stretch/>
        </p:blipFill>
        <p:spPr>
          <a:xfrm>
            <a:off x="4901218" y="1539508"/>
            <a:ext cx="462020" cy="4280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1000"/>
                                        <p:tgtEl>
                                          <p:spTgt spid="3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grpSp>
        <p:nvGrpSpPr>
          <p:cNvPr id="384" name="Google Shape;384;p48"/>
          <p:cNvGrpSpPr/>
          <p:nvPr/>
        </p:nvGrpSpPr>
        <p:grpSpPr>
          <a:xfrm>
            <a:off x="2619820" y="509473"/>
            <a:ext cx="7763743" cy="4825450"/>
            <a:chOff x="3679550" y="1739473"/>
            <a:chExt cx="3778164" cy="2348267"/>
          </a:xfrm>
        </p:grpSpPr>
        <p:sp>
          <p:nvSpPr>
            <p:cNvPr id="385" name="Google Shape;385;p48"/>
            <p:cNvSpPr/>
            <p:nvPr/>
          </p:nvSpPr>
          <p:spPr>
            <a:xfrm>
              <a:off x="3891554" y="2076060"/>
              <a:ext cx="3566160" cy="2011680"/>
            </a:xfrm>
            <a:custGeom>
              <a:rect b="b" l="l" r="r" t="t"/>
              <a:pathLst>
                <a:path extrusionOk="0" fill="none" h="2011680" w="3566160">
                  <a:moveTo>
                    <a:pt x="0" y="335287"/>
                  </a:moveTo>
                  <a:cubicBezTo>
                    <a:pt x="14790" y="182550"/>
                    <a:pt x="132464" y="30361"/>
                    <a:pt x="335287" y="0"/>
                  </a:cubicBezTo>
                  <a:cubicBezTo>
                    <a:pt x="608528" y="-24745"/>
                    <a:pt x="691078" y="55693"/>
                    <a:pt x="914404" y="0"/>
                  </a:cubicBezTo>
                  <a:cubicBezTo>
                    <a:pt x="1137730" y="-55693"/>
                    <a:pt x="1265800" y="71344"/>
                    <a:pt x="1522477" y="0"/>
                  </a:cubicBezTo>
                  <a:cubicBezTo>
                    <a:pt x="1779154" y="-71344"/>
                    <a:pt x="1847345" y="67478"/>
                    <a:pt x="2130550" y="0"/>
                  </a:cubicBezTo>
                  <a:cubicBezTo>
                    <a:pt x="2413755" y="-67478"/>
                    <a:pt x="2955653" y="43912"/>
                    <a:pt x="3230873" y="0"/>
                  </a:cubicBezTo>
                  <a:cubicBezTo>
                    <a:pt x="3430648" y="-21045"/>
                    <a:pt x="3573632" y="155526"/>
                    <a:pt x="3566160" y="335287"/>
                  </a:cubicBezTo>
                  <a:cubicBezTo>
                    <a:pt x="3578943" y="475479"/>
                    <a:pt x="3513576" y="567938"/>
                    <a:pt x="3566160" y="795733"/>
                  </a:cubicBezTo>
                  <a:cubicBezTo>
                    <a:pt x="3618744" y="1023528"/>
                    <a:pt x="3538829" y="1043400"/>
                    <a:pt x="3566160" y="1215947"/>
                  </a:cubicBezTo>
                  <a:cubicBezTo>
                    <a:pt x="3593491" y="1388494"/>
                    <a:pt x="3552141" y="1496868"/>
                    <a:pt x="3566160" y="1676393"/>
                  </a:cubicBezTo>
                  <a:cubicBezTo>
                    <a:pt x="3586542" y="1838206"/>
                    <a:pt x="3424431" y="2013301"/>
                    <a:pt x="3230873" y="2011680"/>
                  </a:cubicBezTo>
                  <a:cubicBezTo>
                    <a:pt x="3109796" y="2054398"/>
                    <a:pt x="2788636" y="1960290"/>
                    <a:pt x="2651756" y="2011680"/>
                  </a:cubicBezTo>
                  <a:cubicBezTo>
                    <a:pt x="2514876" y="2063070"/>
                    <a:pt x="2218964" y="2000039"/>
                    <a:pt x="2101594" y="2011680"/>
                  </a:cubicBezTo>
                  <a:cubicBezTo>
                    <a:pt x="1984224" y="2023321"/>
                    <a:pt x="1666004" y="2002399"/>
                    <a:pt x="1522477" y="2011680"/>
                  </a:cubicBezTo>
                  <a:cubicBezTo>
                    <a:pt x="1378950" y="2020961"/>
                    <a:pt x="1218933" y="1984158"/>
                    <a:pt x="1001272" y="2011680"/>
                  </a:cubicBezTo>
                  <a:cubicBezTo>
                    <a:pt x="783611" y="2039202"/>
                    <a:pt x="574141" y="1955316"/>
                    <a:pt x="335287" y="2011680"/>
                  </a:cubicBezTo>
                  <a:cubicBezTo>
                    <a:pt x="129967" y="2027992"/>
                    <a:pt x="-41273" y="1871541"/>
                    <a:pt x="0" y="1676393"/>
                  </a:cubicBezTo>
                  <a:cubicBezTo>
                    <a:pt x="-7699" y="1561359"/>
                    <a:pt x="20280" y="1400023"/>
                    <a:pt x="0" y="1269591"/>
                  </a:cubicBezTo>
                  <a:cubicBezTo>
                    <a:pt x="-20280" y="1139159"/>
                    <a:pt x="19335" y="926218"/>
                    <a:pt x="0" y="809144"/>
                  </a:cubicBezTo>
                  <a:cubicBezTo>
                    <a:pt x="-19335" y="692070"/>
                    <a:pt x="35881" y="503589"/>
                    <a:pt x="0" y="335287"/>
                  </a:cubicBezTo>
                  <a:close/>
                </a:path>
                <a:path extrusionOk="0" h="2011680" w="3566160">
                  <a:moveTo>
                    <a:pt x="0" y="335287"/>
                  </a:moveTo>
                  <a:cubicBezTo>
                    <a:pt x="2477" y="141672"/>
                    <a:pt x="137147" y="-31652"/>
                    <a:pt x="335287" y="0"/>
                  </a:cubicBezTo>
                  <a:cubicBezTo>
                    <a:pt x="471692" y="-44700"/>
                    <a:pt x="642273" y="921"/>
                    <a:pt x="827537" y="0"/>
                  </a:cubicBezTo>
                  <a:cubicBezTo>
                    <a:pt x="1012801" y="-921"/>
                    <a:pt x="1145568" y="25150"/>
                    <a:pt x="1406654" y="0"/>
                  </a:cubicBezTo>
                  <a:cubicBezTo>
                    <a:pt x="1667740" y="-25150"/>
                    <a:pt x="1799976" y="52627"/>
                    <a:pt x="1927859" y="0"/>
                  </a:cubicBezTo>
                  <a:cubicBezTo>
                    <a:pt x="2055742" y="-52627"/>
                    <a:pt x="2386087" y="14979"/>
                    <a:pt x="2506977" y="0"/>
                  </a:cubicBezTo>
                  <a:cubicBezTo>
                    <a:pt x="2627867" y="-14979"/>
                    <a:pt x="2935983" y="44317"/>
                    <a:pt x="3230873" y="0"/>
                  </a:cubicBezTo>
                  <a:cubicBezTo>
                    <a:pt x="3433037" y="-44052"/>
                    <a:pt x="3587749" y="193433"/>
                    <a:pt x="3566160" y="335287"/>
                  </a:cubicBezTo>
                  <a:cubicBezTo>
                    <a:pt x="3569296" y="523792"/>
                    <a:pt x="3528059" y="692398"/>
                    <a:pt x="3566160" y="795733"/>
                  </a:cubicBezTo>
                  <a:cubicBezTo>
                    <a:pt x="3604261" y="899068"/>
                    <a:pt x="3525559" y="1016681"/>
                    <a:pt x="3566160" y="1215947"/>
                  </a:cubicBezTo>
                  <a:cubicBezTo>
                    <a:pt x="3606761" y="1415213"/>
                    <a:pt x="3549468" y="1543906"/>
                    <a:pt x="3566160" y="1676393"/>
                  </a:cubicBezTo>
                  <a:cubicBezTo>
                    <a:pt x="3514049" y="1876791"/>
                    <a:pt x="3440588" y="1998443"/>
                    <a:pt x="3230873" y="2011680"/>
                  </a:cubicBezTo>
                  <a:cubicBezTo>
                    <a:pt x="3081816" y="2056926"/>
                    <a:pt x="2804844" y="1985517"/>
                    <a:pt x="2651756" y="2011680"/>
                  </a:cubicBezTo>
                  <a:cubicBezTo>
                    <a:pt x="2498668" y="2037843"/>
                    <a:pt x="2383705" y="2011464"/>
                    <a:pt x="2130550" y="2011680"/>
                  </a:cubicBezTo>
                  <a:cubicBezTo>
                    <a:pt x="1877395" y="2011896"/>
                    <a:pt x="1740851" y="1961032"/>
                    <a:pt x="1580389" y="2011680"/>
                  </a:cubicBezTo>
                  <a:cubicBezTo>
                    <a:pt x="1419927" y="2062328"/>
                    <a:pt x="1211605" y="1948926"/>
                    <a:pt x="972316" y="2011680"/>
                  </a:cubicBezTo>
                  <a:cubicBezTo>
                    <a:pt x="733027" y="2074434"/>
                    <a:pt x="595836" y="1973785"/>
                    <a:pt x="335287" y="2011680"/>
                  </a:cubicBezTo>
                  <a:cubicBezTo>
                    <a:pt x="167561" y="2058970"/>
                    <a:pt x="12354" y="1915693"/>
                    <a:pt x="0" y="1676393"/>
                  </a:cubicBezTo>
                  <a:cubicBezTo>
                    <a:pt x="-41632" y="1558989"/>
                    <a:pt x="9705" y="1460720"/>
                    <a:pt x="0" y="1256180"/>
                  </a:cubicBezTo>
                  <a:cubicBezTo>
                    <a:pt x="-9705" y="1051640"/>
                    <a:pt x="20215" y="916183"/>
                    <a:pt x="0" y="795733"/>
                  </a:cubicBezTo>
                  <a:cubicBezTo>
                    <a:pt x="-20215" y="675283"/>
                    <a:pt x="21667" y="507391"/>
                    <a:pt x="0" y="335287"/>
                  </a:cubicBezTo>
                  <a:close/>
                </a:path>
              </a:pathLst>
            </a:custGeom>
            <a:solidFill>
              <a:srgbClr val="A57C65"/>
            </a:solidFill>
            <a:ln cap="flat" cmpd="sng" w="76200">
              <a:solidFill>
                <a:srgbClr val="A57C6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4800" u="sng" cap="none" strike="noStrike">
                  <a:solidFill>
                    <a:srgbClr val="FFF2CC"/>
                  </a:solidFill>
                  <a:latin typeface="Arial"/>
                  <a:ea typeface="Arial"/>
                  <a:cs typeface="Arial"/>
                  <a:sym typeface="Arial"/>
                </a:rPr>
                <a:t>L’élément déclencheur</a:t>
              </a:r>
              <a:endParaRPr b="1" i="0" sz="4800" u="sng" cap="none" strike="noStrike">
                <a:solidFill>
                  <a:srgbClr val="FFF2C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sz="4800" u="sng">
                <a:solidFill>
                  <a:srgbClr val="FFF2CC"/>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000"/>
                <a:buFont typeface="Arial"/>
                <a:buNone/>
              </a:pPr>
              <a:r>
                <a:t/>
              </a:r>
              <a:endParaRPr b="1" i="0" sz="4800" u="sng" cap="none" strike="noStrike">
                <a:solidFill>
                  <a:srgbClr val="FFF2C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FFC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1" sz="2000">
                <a:solidFill>
                  <a:srgbClr val="FFC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FFC000"/>
                </a:solidFill>
                <a:latin typeface="Arial"/>
                <a:ea typeface="Arial"/>
                <a:cs typeface="Arial"/>
                <a:sym typeface="Arial"/>
              </a:endParaRPr>
            </a:p>
          </p:txBody>
        </p:sp>
        <p:sp>
          <p:nvSpPr>
            <p:cNvPr id="386" name="Google Shape;386;p48"/>
            <p:cNvSpPr/>
            <p:nvPr/>
          </p:nvSpPr>
          <p:spPr>
            <a:xfrm>
              <a:off x="3679550" y="1739473"/>
              <a:ext cx="640080" cy="640080"/>
            </a:xfrm>
            <a:prstGeom prst="ellipse">
              <a:avLst/>
            </a:prstGeom>
            <a:solidFill>
              <a:srgbClr val="F4EADE"/>
            </a:solidFill>
            <a:ln cap="flat" cmpd="sng" w="38100">
              <a:solidFill>
                <a:srgbClr val="A57C6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US" sz="6600">
                  <a:solidFill>
                    <a:srgbClr val="2988BC"/>
                  </a:solidFill>
                  <a:latin typeface="Arial"/>
                  <a:ea typeface="Arial"/>
                  <a:cs typeface="Arial"/>
                  <a:sym typeface="Arial"/>
                </a:rPr>
                <a:t>2</a:t>
              </a:r>
              <a:endParaRPr b="1" sz="6600">
                <a:solidFill>
                  <a:srgbClr val="2988BC"/>
                </a:solidFill>
                <a:latin typeface="Arial"/>
                <a:ea typeface="Arial"/>
                <a:cs typeface="Arial"/>
                <a:sym typeface="Arial"/>
              </a:endParaRPr>
            </a:p>
          </p:txBody>
        </p:sp>
      </p:grpSp>
      <p:sp>
        <p:nvSpPr>
          <p:cNvPr id="387" name="Google Shape;387;p48"/>
          <p:cNvSpPr txBox="1"/>
          <p:nvPr/>
        </p:nvSpPr>
        <p:spPr>
          <a:xfrm>
            <a:off x="3563076" y="2979683"/>
            <a:ext cx="6312877"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3600" u="none" cap="none" strike="noStrike">
                <a:solidFill>
                  <a:srgbClr val="FFC000"/>
                </a:solidFill>
                <a:latin typeface="Arial"/>
                <a:ea typeface="Arial"/>
                <a:cs typeface="Arial"/>
                <a:sym typeface="Arial"/>
              </a:rPr>
              <a:t>Lilou a vu un fantôme qui s’appelle Blanche.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7"/>
                                        </p:tgtEl>
                                        <p:attrNameLst>
                                          <p:attrName>style.visibility</p:attrName>
                                        </p:attrNameLst>
                                      </p:cBhvr>
                                      <p:to>
                                        <p:strVal val="visible"/>
                                      </p:to>
                                    </p:set>
                                    <p:animEffect filter="fade" transition="in">
                                      <p:cBhvr>
                                        <p:cTn dur="1000"/>
                                        <p:tgtEl>
                                          <p:spTgt spid="3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92" name="Shape 392"/>
        <p:cNvGrpSpPr/>
        <p:nvPr/>
      </p:nvGrpSpPr>
      <p:grpSpPr>
        <a:xfrm>
          <a:off x="0" y="0"/>
          <a:ext cx="0" cy="0"/>
          <a:chOff x="0" y="0"/>
          <a:chExt cx="0" cy="0"/>
        </a:xfrm>
      </p:grpSpPr>
      <p:sp>
        <p:nvSpPr>
          <p:cNvPr id="393" name="Google Shape;393;p49"/>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Après la lecture  </a:t>
            </a:r>
            <a:endParaRPr/>
          </a:p>
        </p:txBody>
      </p:sp>
      <p:pic>
        <p:nvPicPr>
          <p:cNvPr descr="A picture containing text, vector graphics&#10;&#10;Description automatically generated" id="394" name="Google Shape;394;p49"/>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395" name="Google Shape;395;p49"/>
          <p:cNvSpPr txBox="1"/>
          <p:nvPr/>
        </p:nvSpPr>
        <p:spPr>
          <a:xfrm>
            <a:off x="518160" y="1430908"/>
            <a:ext cx="11155680" cy="4662815"/>
          </a:xfrm>
          <a:prstGeom prst="rect">
            <a:avLst/>
          </a:prstGeom>
          <a:noFill/>
          <a:ln>
            <a:noFill/>
          </a:ln>
        </p:spPr>
        <p:txBody>
          <a:bodyPr anchorCtr="0" anchor="t" bIns="45700" lIns="91425" spcFirstLastPara="1" rIns="91425" wrap="square" tIns="45700">
            <a:spAutoFit/>
          </a:bodyPr>
          <a:lstStyle/>
          <a:p>
            <a:pPr indent="0" lvl="0" marL="38100" marR="0" rtl="0" algn="l">
              <a:lnSpc>
                <a:spcPct val="90000"/>
              </a:lnSpc>
              <a:spcBef>
                <a:spcPts val="0"/>
              </a:spcBef>
              <a:spcAft>
                <a:spcPts val="0"/>
              </a:spcAft>
              <a:buClr>
                <a:srgbClr val="000000"/>
              </a:buClr>
              <a:buSzPts val="2400"/>
              <a:buFont typeface="Arial"/>
              <a:buNone/>
            </a:pPr>
            <a:r>
              <a:rPr b="1" i="0" lang="en-US" sz="2400" u="none" cap="none" strike="noStrike">
                <a:solidFill>
                  <a:srgbClr val="3A729A"/>
                </a:solidFill>
                <a:latin typeface="Arial"/>
                <a:ea typeface="Arial"/>
                <a:cs typeface="Arial"/>
                <a:sym typeface="Arial"/>
              </a:rPr>
              <a:t>Discussion, objectivation et prolongement</a:t>
            </a:r>
            <a:endParaRPr/>
          </a:p>
          <a:p>
            <a:pPr indent="-133350" lvl="0" marL="285750" marR="0" rtl="0" algn="l">
              <a:lnSpc>
                <a:spcPct val="90000"/>
              </a:lnSpc>
              <a:spcBef>
                <a:spcPts val="0"/>
              </a:spcBef>
              <a:spcAft>
                <a:spcPts val="0"/>
              </a:spcAft>
              <a:buClr>
                <a:srgbClr val="000000"/>
              </a:buClr>
              <a:buSzPts val="2400"/>
              <a:buFont typeface="Arial"/>
              <a:buNone/>
            </a:pPr>
            <a:r>
              <a:t/>
            </a:r>
            <a:endParaRPr b="0" i="0" sz="1400" u="none" cap="none" strike="noStrike">
              <a:solidFill>
                <a:srgbClr val="000000"/>
              </a:solidFill>
              <a:latin typeface="Arial"/>
              <a:ea typeface="Arial"/>
              <a:cs typeface="Arial"/>
              <a:sym typeface="Arial"/>
            </a:endParaRPr>
          </a:p>
          <a:p>
            <a:pPr indent="-342900" lvl="0" marL="514350" marR="0" rtl="0" algn="l">
              <a:lnSpc>
                <a:spcPct val="140000"/>
              </a:lnSpc>
              <a:spcBef>
                <a:spcPts val="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Courte discussion portant sur le sens du texte : ex : le thème, les personnages, faire des liens, critiquer, etc.</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Faire un retour sur certains passages pour justifier.</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Noter le vocabulaire et/ou le langage que l’on veut inscrire dans nos banques de vocabulaire. </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Parfois nous pourrions inviter les apprenants à réagir au texte à l’écrit ou par un dessin.</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descr="A picture containing square&#10;&#10;Description automatically generated" id="400" name="Google Shape;400;p50"/>
          <p:cNvPicPr preferRelativeResize="0"/>
          <p:nvPr/>
        </p:nvPicPr>
        <p:blipFill rotWithShape="1">
          <a:blip r:embed="rId3">
            <a:alphaModFix/>
          </a:blip>
          <a:srcRect b="0" l="0" r="0" t="0"/>
          <a:stretch/>
        </p:blipFill>
        <p:spPr>
          <a:xfrm>
            <a:off x="5181600" y="-281352"/>
            <a:ext cx="7432430" cy="7432430"/>
          </a:xfrm>
          <a:prstGeom prst="rect">
            <a:avLst/>
          </a:prstGeom>
          <a:noFill/>
          <a:ln>
            <a:noFill/>
          </a:ln>
        </p:spPr>
      </p:pic>
      <p:sp>
        <p:nvSpPr>
          <p:cNvPr id="401" name="Google Shape;401;p50"/>
          <p:cNvSpPr txBox="1"/>
          <p:nvPr/>
        </p:nvSpPr>
        <p:spPr>
          <a:xfrm>
            <a:off x="6096001" y="982803"/>
            <a:ext cx="5796044" cy="1412023"/>
          </a:xfrm>
          <a:prstGeom prst="rect">
            <a:avLst/>
          </a:prstGeom>
          <a:noFill/>
          <a:ln>
            <a:noFill/>
          </a:ln>
        </p:spPr>
        <p:txBody>
          <a:bodyPr anchorCtr="0" anchor="t" bIns="91425" lIns="91425" spcFirstLastPara="1" rIns="91425" wrap="square" tIns="91425">
            <a:spAutoFit/>
          </a:bodyPr>
          <a:lstStyle/>
          <a:p>
            <a:pPr indent="0" lvl="0" marL="0" marR="0" rtl="0" algn="l">
              <a:lnSpc>
                <a:spcPct val="109090"/>
              </a:lnSpc>
              <a:spcBef>
                <a:spcPts val="1200"/>
              </a:spcBef>
              <a:spcAft>
                <a:spcPts val="0"/>
              </a:spcAft>
              <a:buClr>
                <a:srgbClr val="595959"/>
              </a:buClr>
              <a:buSzPts val="3200"/>
              <a:buFont typeface="Arial"/>
              <a:buNone/>
            </a:pPr>
            <a:r>
              <a:rPr b="1" lang="en-US" sz="3200">
                <a:solidFill>
                  <a:srgbClr val="595959"/>
                </a:solidFill>
                <a:latin typeface="Arial"/>
                <a:ea typeface="Arial"/>
                <a:cs typeface="Arial"/>
                <a:sym typeface="Arial"/>
              </a:rPr>
              <a:t>Réfléchir aux différents personnages</a:t>
            </a:r>
            <a:endParaRPr sz="3200">
              <a:solidFill>
                <a:srgbClr val="595959"/>
              </a:solidFill>
              <a:latin typeface="Arial"/>
              <a:ea typeface="Arial"/>
              <a:cs typeface="Arial"/>
              <a:sym typeface="Arial"/>
            </a:endParaRPr>
          </a:p>
        </p:txBody>
      </p:sp>
      <p:sp>
        <p:nvSpPr>
          <p:cNvPr id="402" name="Google Shape;402;p50"/>
          <p:cNvSpPr txBox="1"/>
          <p:nvPr/>
        </p:nvSpPr>
        <p:spPr>
          <a:xfrm>
            <a:off x="6466315" y="2262552"/>
            <a:ext cx="4542277" cy="4328462"/>
          </a:xfrm>
          <a:prstGeom prst="rect">
            <a:avLst/>
          </a:prstGeom>
          <a:noFill/>
          <a:ln>
            <a:noFill/>
          </a:ln>
        </p:spPr>
        <p:txBody>
          <a:bodyPr anchorCtr="0" anchor="t" bIns="91425" lIns="91425" spcFirstLastPara="1" rIns="91425" wrap="square" tIns="91425">
            <a:spAutoFit/>
          </a:bodyPr>
          <a:lstStyle/>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Qui sont-ils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Comment sont-ils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Que font-ils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Que veulent-ils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Qu’aiment-ils ? </a:t>
            </a:r>
            <a:endParaRPr sz="3200">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3200"/>
              <a:buFont typeface="Arial"/>
              <a:buChar char="•"/>
            </a:pPr>
            <a:r>
              <a:rPr lang="en-US" sz="3200">
                <a:solidFill>
                  <a:srgbClr val="595959"/>
                </a:solidFill>
                <a:latin typeface="Arial"/>
                <a:ea typeface="Arial"/>
                <a:cs typeface="Arial"/>
                <a:sym typeface="Arial"/>
              </a:rPr>
              <a:t>Que détestent-ils ? </a:t>
            </a:r>
            <a:endParaRPr sz="3200">
              <a:solidFill>
                <a:srgbClr val="595959"/>
              </a:solidFill>
              <a:latin typeface="Arial"/>
              <a:ea typeface="Arial"/>
              <a:cs typeface="Arial"/>
              <a:sym typeface="Arial"/>
            </a:endParaRPr>
          </a:p>
        </p:txBody>
      </p:sp>
      <p:grpSp>
        <p:nvGrpSpPr>
          <p:cNvPr id="403" name="Google Shape;403;p50"/>
          <p:cNvGrpSpPr/>
          <p:nvPr/>
        </p:nvGrpSpPr>
        <p:grpSpPr>
          <a:xfrm>
            <a:off x="299956" y="1196448"/>
            <a:ext cx="5449176" cy="4098395"/>
            <a:chOff x="4264594" y="2488407"/>
            <a:chExt cx="4124317" cy="3101951"/>
          </a:xfrm>
        </p:grpSpPr>
        <p:pic>
          <p:nvPicPr>
            <p:cNvPr id="404" name="Google Shape;404;p50"/>
            <p:cNvPicPr preferRelativeResize="0"/>
            <p:nvPr/>
          </p:nvPicPr>
          <p:blipFill rotWithShape="1">
            <a:blip r:embed="rId4">
              <a:alphaModFix/>
            </a:blip>
            <a:srcRect b="0" l="0" r="0" t="0"/>
            <a:stretch/>
          </p:blipFill>
          <p:spPr>
            <a:xfrm>
              <a:off x="4264594" y="2488407"/>
              <a:ext cx="4124317" cy="3101951"/>
            </a:xfrm>
            <a:prstGeom prst="rect">
              <a:avLst/>
            </a:prstGeom>
            <a:noFill/>
            <a:ln>
              <a:noFill/>
            </a:ln>
          </p:spPr>
        </p:pic>
        <p:pic>
          <p:nvPicPr>
            <p:cNvPr id="405" name="Google Shape;405;p50"/>
            <p:cNvPicPr preferRelativeResize="0"/>
            <p:nvPr/>
          </p:nvPicPr>
          <p:blipFill rotWithShape="1">
            <a:blip r:embed="rId5">
              <a:alphaModFix/>
            </a:blip>
            <a:srcRect b="0" l="0" r="0" t="0"/>
            <a:stretch/>
          </p:blipFill>
          <p:spPr>
            <a:xfrm>
              <a:off x="4995630" y="3365551"/>
              <a:ext cx="2521061" cy="1347664"/>
            </a:xfrm>
            <a:prstGeom prst="rect">
              <a:avLst/>
            </a:prstGeom>
            <a:noFill/>
            <a:ln>
              <a:noFill/>
            </a:ln>
          </p:spPr>
        </p:pic>
      </p:gr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pic>
        <p:nvPicPr>
          <p:cNvPr id="411" name="Google Shape;411;p51"/>
          <p:cNvPicPr preferRelativeResize="0"/>
          <p:nvPr/>
        </p:nvPicPr>
        <p:blipFill rotWithShape="1">
          <a:blip r:embed="rId3">
            <a:alphaModFix/>
          </a:blip>
          <a:srcRect b="84635" l="0" r="0" t="0"/>
          <a:stretch/>
        </p:blipFill>
        <p:spPr>
          <a:xfrm>
            <a:off x="0" y="0"/>
            <a:ext cx="12192000" cy="1053737"/>
          </a:xfrm>
          <a:prstGeom prst="rect">
            <a:avLst/>
          </a:prstGeom>
          <a:noFill/>
          <a:ln>
            <a:noFill/>
          </a:ln>
        </p:spPr>
      </p:pic>
      <p:pic>
        <p:nvPicPr>
          <p:cNvPr id="412" name="Google Shape;412;p51"/>
          <p:cNvPicPr preferRelativeResize="0"/>
          <p:nvPr/>
        </p:nvPicPr>
        <p:blipFill rotWithShape="1">
          <a:blip r:embed="rId4">
            <a:alphaModFix/>
          </a:blip>
          <a:srcRect b="20380" l="0" r="0" t="21372"/>
          <a:stretch/>
        </p:blipFill>
        <p:spPr>
          <a:xfrm>
            <a:off x="2368" y="1465729"/>
            <a:ext cx="12187263" cy="3994546"/>
          </a:xfrm>
          <a:prstGeom prst="rect">
            <a:avLst/>
          </a:prstGeom>
          <a:noFill/>
          <a:ln>
            <a:noFill/>
          </a:ln>
        </p:spPr>
      </p:pic>
      <p:pic>
        <p:nvPicPr>
          <p:cNvPr id="413" name="Google Shape;413;p51"/>
          <p:cNvPicPr preferRelativeResize="0"/>
          <p:nvPr/>
        </p:nvPicPr>
        <p:blipFill rotWithShape="1">
          <a:blip r:embed="rId5">
            <a:alphaModFix/>
          </a:blip>
          <a:srcRect b="2095" l="0" r="0" t="77968"/>
          <a:stretch/>
        </p:blipFill>
        <p:spPr>
          <a:xfrm>
            <a:off x="5414" y="5490753"/>
            <a:ext cx="12181172" cy="136724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17"/>
          <p:cNvPicPr preferRelativeResize="0"/>
          <p:nvPr/>
        </p:nvPicPr>
        <p:blipFill rotWithShape="1">
          <a:blip r:embed="rId3">
            <a:alphaModFix/>
          </a:blip>
          <a:srcRect b="0" l="0" r="0" t="0"/>
          <a:stretch/>
        </p:blipFill>
        <p:spPr>
          <a:xfrm>
            <a:off x="3733800" y="0"/>
            <a:ext cx="47244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8"/>
          <p:cNvPicPr preferRelativeResize="0"/>
          <p:nvPr/>
        </p:nvPicPr>
        <p:blipFill rotWithShape="1">
          <a:blip r:embed="rId3">
            <a:alphaModFix/>
          </a:blip>
          <a:srcRect b="0" l="0" r="0" t="0"/>
          <a:stretch/>
        </p:blipFill>
        <p:spPr>
          <a:xfrm>
            <a:off x="6607630" y="0"/>
            <a:ext cx="4747846" cy="6858000"/>
          </a:xfrm>
          <a:prstGeom prst="rect">
            <a:avLst/>
          </a:prstGeom>
          <a:noFill/>
          <a:ln>
            <a:noFill/>
          </a:ln>
        </p:spPr>
      </p:pic>
      <p:pic>
        <p:nvPicPr>
          <p:cNvPr id="126" name="Google Shape;126;p18"/>
          <p:cNvPicPr preferRelativeResize="0"/>
          <p:nvPr/>
        </p:nvPicPr>
        <p:blipFill rotWithShape="1">
          <a:blip r:embed="rId4">
            <a:alphaModFix/>
          </a:blip>
          <a:srcRect b="0" l="0" r="0" t="0"/>
          <a:stretch/>
        </p:blipFill>
        <p:spPr>
          <a:xfrm>
            <a:off x="859972" y="0"/>
            <a:ext cx="4724400" cy="6858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descr="A picture containing square&#10;&#10;Description automatically generated" id="131" name="Google Shape;131;p19"/>
          <p:cNvPicPr preferRelativeResize="0"/>
          <p:nvPr/>
        </p:nvPicPr>
        <p:blipFill rotWithShape="1">
          <a:blip r:embed="rId3">
            <a:alphaModFix amt="80000"/>
          </a:blip>
          <a:srcRect b="0" l="0" r="0" t="0"/>
          <a:stretch/>
        </p:blipFill>
        <p:spPr>
          <a:xfrm>
            <a:off x="-313637" y="-293801"/>
            <a:ext cx="6963115" cy="6963115"/>
          </a:xfrm>
          <a:prstGeom prst="rect">
            <a:avLst/>
          </a:prstGeom>
          <a:noFill/>
          <a:ln>
            <a:noFill/>
          </a:ln>
        </p:spPr>
      </p:pic>
      <p:pic>
        <p:nvPicPr>
          <p:cNvPr descr="A picture containing square&#10;&#10;Description automatically generated" id="132" name="Google Shape;132;p19"/>
          <p:cNvPicPr preferRelativeResize="0"/>
          <p:nvPr/>
        </p:nvPicPr>
        <p:blipFill rotWithShape="1">
          <a:blip r:embed="rId3">
            <a:alphaModFix amt="80000"/>
          </a:blip>
          <a:srcRect b="0" l="0" r="0" t="0"/>
          <a:stretch/>
        </p:blipFill>
        <p:spPr>
          <a:xfrm>
            <a:off x="5690378" y="-293801"/>
            <a:ext cx="6963115" cy="6963115"/>
          </a:xfrm>
          <a:prstGeom prst="rect">
            <a:avLst/>
          </a:prstGeom>
          <a:noFill/>
          <a:ln>
            <a:noFill/>
          </a:ln>
        </p:spPr>
      </p:pic>
      <p:sp>
        <p:nvSpPr>
          <p:cNvPr id="133" name="Google Shape;133;p19"/>
          <p:cNvSpPr txBox="1"/>
          <p:nvPr/>
        </p:nvSpPr>
        <p:spPr>
          <a:xfrm>
            <a:off x="478618" y="677308"/>
            <a:ext cx="5280398" cy="1412023"/>
          </a:xfrm>
          <a:prstGeom prst="rect">
            <a:avLst/>
          </a:prstGeom>
          <a:noFill/>
          <a:ln>
            <a:noFill/>
          </a:ln>
        </p:spPr>
        <p:txBody>
          <a:bodyPr anchorCtr="0" anchor="t" bIns="91425" lIns="91425" spcFirstLastPara="1" rIns="91425" wrap="square" tIns="91425">
            <a:spAutoFit/>
          </a:bodyPr>
          <a:lstStyle/>
          <a:p>
            <a:pPr indent="0" lvl="0" marL="0" marR="0" rtl="0" algn="ctr">
              <a:lnSpc>
                <a:spcPct val="109090"/>
              </a:lnSpc>
              <a:spcBef>
                <a:spcPts val="1200"/>
              </a:spcBef>
              <a:spcAft>
                <a:spcPts val="0"/>
              </a:spcAft>
              <a:buClr>
                <a:srgbClr val="2E75B5"/>
              </a:buClr>
              <a:buSzPts val="3200"/>
              <a:buFont typeface="Arial"/>
              <a:buNone/>
            </a:pPr>
            <a:r>
              <a:rPr b="1" i="0" lang="en-US" sz="3200" u="none" cap="none" strike="noStrike">
                <a:solidFill>
                  <a:srgbClr val="2E75B5"/>
                </a:solidFill>
                <a:latin typeface="Arial"/>
                <a:ea typeface="Arial"/>
                <a:cs typeface="Arial"/>
                <a:sym typeface="Arial"/>
              </a:rPr>
              <a:t>Réfléchir aux différents personnages</a:t>
            </a:r>
            <a:endParaRPr b="0" i="0" sz="3200" u="none" cap="none" strike="noStrike">
              <a:solidFill>
                <a:srgbClr val="2E75B5"/>
              </a:solidFill>
              <a:latin typeface="Arial"/>
              <a:ea typeface="Arial"/>
              <a:cs typeface="Arial"/>
              <a:sym typeface="Arial"/>
            </a:endParaRPr>
          </a:p>
        </p:txBody>
      </p:sp>
      <p:sp>
        <p:nvSpPr>
          <p:cNvPr id="134" name="Google Shape;134;p19"/>
          <p:cNvSpPr txBox="1"/>
          <p:nvPr/>
        </p:nvSpPr>
        <p:spPr>
          <a:xfrm>
            <a:off x="690076" y="1960308"/>
            <a:ext cx="4045500" cy="3926044"/>
          </a:xfrm>
          <a:prstGeom prst="rect">
            <a:avLst/>
          </a:prstGeom>
          <a:noFill/>
          <a:ln>
            <a:noFill/>
          </a:ln>
        </p:spPr>
        <p:txBody>
          <a:bodyPr anchorCtr="0" anchor="t" bIns="91425" lIns="91425" spcFirstLastPara="1" rIns="91425" wrap="square" tIns="91425">
            <a:spAutoFit/>
          </a:bodyPr>
          <a:lstStyle/>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Qui sont-ils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Comment sont-ils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Que font-ils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Que veulent-ils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Qu’aiment-ils ? </a:t>
            </a:r>
            <a:endParaRPr b="1" i="0" sz="2800" u="none" cap="none" strike="noStrike">
              <a:solidFill>
                <a:srgbClr val="595959"/>
              </a:solidFill>
              <a:latin typeface="Arial"/>
              <a:ea typeface="Arial"/>
              <a:cs typeface="Arial"/>
              <a:sym typeface="Arial"/>
            </a:endParaRPr>
          </a:p>
          <a:p>
            <a:pPr indent="-457200" lvl="0" marL="457200" marR="0" rtl="0" algn="l">
              <a:lnSpc>
                <a:spcPct val="109090"/>
              </a:lnSpc>
              <a:spcBef>
                <a:spcPts val="1200"/>
              </a:spcBef>
              <a:spcAft>
                <a:spcPts val="0"/>
              </a:spcAft>
              <a:buClr>
                <a:srgbClr val="2E75B5"/>
              </a:buClr>
              <a:buSzPts val="2800"/>
              <a:buFont typeface="Arial"/>
              <a:buChar char="•"/>
            </a:pPr>
            <a:r>
              <a:rPr b="1" i="0" lang="en-US" sz="2800" u="none" cap="none" strike="noStrike">
                <a:solidFill>
                  <a:srgbClr val="595959"/>
                </a:solidFill>
                <a:latin typeface="Arial"/>
                <a:ea typeface="Arial"/>
                <a:cs typeface="Arial"/>
                <a:sym typeface="Arial"/>
              </a:rPr>
              <a:t>Que détestent-ils ? </a:t>
            </a:r>
            <a:endParaRPr b="1" i="0" sz="2800" u="none" cap="none" strike="noStrike">
              <a:solidFill>
                <a:srgbClr val="595959"/>
              </a:solidFill>
              <a:latin typeface="Arial"/>
              <a:ea typeface="Arial"/>
              <a:cs typeface="Arial"/>
              <a:sym typeface="Arial"/>
            </a:endParaRPr>
          </a:p>
        </p:txBody>
      </p:sp>
      <p:sp>
        <p:nvSpPr>
          <p:cNvPr id="135" name="Google Shape;135;p19"/>
          <p:cNvSpPr txBox="1"/>
          <p:nvPr/>
        </p:nvSpPr>
        <p:spPr>
          <a:xfrm>
            <a:off x="6473160" y="882813"/>
            <a:ext cx="5339496" cy="875274"/>
          </a:xfrm>
          <a:prstGeom prst="rect">
            <a:avLst/>
          </a:prstGeom>
          <a:noFill/>
          <a:ln>
            <a:noFill/>
          </a:ln>
        </p:spPr>
        <p:txBody>
          <a:bodyPr anchorCtr="0" anchor="t" bIns="91425" lIns="91425" spcFirstLastPara="1" rIns="91425" wrap="square" tIns="91425">
            <a:spAutoFit/>
          </a:bodyPr>
          <a:lstStyle/>
          <a:p>
            <a:pPr indent="0" lvl="0" marL="0" marR="0" rtl="0" algn="ctr">
              <a:lnSpc>
                <a:spcPct val="109090"/>
              </a:lnSpc>
              <a:spcBef>
                <a:spcPts val="1200"/>
              </a:spcBef>
              <a:spcAft>
                <a:spcPts val="0"/>
              </a:spcAft>
              <a:buClr>
                <a:srgbClr val="2E75B5"/>
              </a:buClr>
              <a:buSzPts val="3200"/>
              <a:buFont typeface="Arial"/>
              <a:buNone/>
            </a:pPr>
            <a:r>
              <a:rPr b="1" i="0" lang="en-US" sz="3200" u="none" cap="none" strike="noStrike">
                <a:solidFill>
                  <a:srgbClr val="2E75B5"/>
                </a:solidFill>
                <a:latin typeface="Arial"/>
                <a:ea typeface="Arial"/>
                <a:cs typeface="Arial"/>
                <a:sym typeface="Arial"/>
              </a:rPr>
              <a:t>Réfléchir à l’intrigue </a:t>
            </a:r>
            <a:endParaRPr b="0" i="0" sz="3200" u="none" cap="none" strike="noStrike">
              <a:solidFill>
                <a:srgbClr val="2E75B5"/>
              </a:solidFill>
              <a:latin typeface="Arial"/>
              <a:ea typeface="Arial"/>
              <a:cs typeface="Arial"/>
              <a:sym typeface="Arial"/>
            </a:endParaRPr>
          </a:p>
        </p:txBody>
      </p:sp>
      <p:sp>
        <p:nvSpPr>
          <p:cNvPr id="136" name="Google Shape;136;p19"/>
          <p:cNvSpPr txBox="1"/>
          <p:nvPr/>
        </p:nvSpPr>
        <p:spPr>
          <a:xfrm>
            <a:off x="6800096" y="1909872"/>
            <a:ext cx="4609500" cy="1277884"/>
          </a:xfrm>
          <a:prstGeom prst="rect">
            <a:avLst/>
          </a:prstGeom>
          <a:noFill/>
          <a:ln>
            <a:noFill/>
          </a:ln>
        </p:spPr>
        <p:txBody>
          <a:bodyPr anchorCtr="0" anchor="t" bIns="91425" lIns="91425" spcFirstLastPara="1" rIns="91425" wrap="square" tIns="91425">
            <a:spAutoFit/>
          </a:bodyPr>
          <a:lstStyle/>
          <a:p>
            <a:pPr indent="0" lvl="0" marL="0" marR="0" rtl="0" algn="l">
              <a:lnSpc>
                <a:spcPct val="109090"/>
              </a:lnSpc>
              <a:spcBef>
                <a:spcPts val="1200"/>
              </a:spcBef>
              <a:spcAft>
                <a:spcPts val="0"/>
              </a:spcAft>
              <a:buClr>
                <a:srgbClr val="595959"/>
              </a:buClr>
              <a:buSzPts val="2800"/>
              <a:buFont typeface="Calibri"/>
              <a:buNone/>
            </a:pPr>
            <a:r>
              <a:rPr b="1" i="0" lang="en-US" sz="2800" u="none" cap="none" strike="noStrike">
                <a:solidFill>
                  <a:srgbClr val="595959"/>
                </a:solidFill>
                <a:latin typeface="Calibri"/>
                <a:ea typeface="Calibri"/>
                <a:cs typeface="Calibri"/>
                <a:sym typeface="Calibri"/>
              </a:rPr>
              <a:t>C</a:t>
            </a:r>
            <a:r>
              <a:rPr b="1" i="0" lang="en-US" sz="2800" u="none" cap="none" strike="noStrike">
                <a:solidFill>
                  <a:srgbClr val="595959"/>
                </a:solidFill>
                <a:latin typeface="Arial"/>
                <a:ea typeface="Arial"/>
                <a:cs typeface="Arial"/>
                <a:sym typeface="Arial"/>
              </a:rPr>
              <a:t>e qui arrive aux personnages dans l’histoire.</a:t>
            </a:r>
            <a:endParaRPr b="1" i="0" sz="2800" u="none" cap="none" strike="noStrike">
              <a:solidFill>
                <a:srgbClr val="595959"/>
              </a:solidFill>
              <a:latin typeface="Arial"/>
              <a:ea typeface="Arial"/>
              <a:cs typeface="Arial"/>
              <a:sym typeface="Arial"/>
            </a:endParaRPr>
          </a:p>
        </p:txBody>
      </p:sp>
      <p:pic>
        <p:nvPicPr>
          <p:cNvPr id="137" name="Google Shape;137;p19"/>
          <p:cNvPicPr preferRelativeResize="0"/>
          <p:nvPr/>
        </p:nvPicPr>
        <p:blipFill rotWithShape="1">
          <a:blip r:embed="rId4">
            <a:alphaModFix/>
          </a:blip>
          <a:srcRect b="0" l="0" r="0" t="0"/>
          <a:stretch/>
        </p:blipFill>
        <p:spPr>
          <a:xfrm>
            <a:off x="4151073" y="3411357"/>
            <a:ext cx="5419725" cy="27146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000"/>
                                        <p:tgtEl>
                                          <p:spTgt spid="1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500"/>
                                        <p:tgtEl>
                                          <p:spTgt spid="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0" st="0"/>
                                            </p:txEl>
                                          </p:spTgt>
                                        </p:tgtEl>
                                        <p:attrNameLst>
                                          <p:attrName>style.visibility</p:attrName>
                                        </p:attrNameLst>
                                      </p:cBhvr>
                                      <p:to>
                                        <p:strVal val="visible"/>
                                      </p:to>
                                    </p:set>
                                    <p:animEffect filter="fade" transition="in">
                                      <p:cBhvr>
                                        <p:cTn dur="1000"/>
                                        <p:tgtEl>
                                          <p:spTgt spid="13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1" st="1"/>
                                            </p:txEl>
                                          </p:spTgt>
                                        </p:tgtEl>
                                        <p:attrNameLst>
                                          <p:attrName>style.visibility</p:attrName>
                                        </p:attrNameLst>
                                      </p:cBhvr>
                                      <p:to>
                                        <p:strVal val="visible"/>
                                      </p:to>
                                    </p:set>
                                    <p:animEffect filter="fade" transition="in">
                                      <p:cBhvr>
                                        <p:cTn dur="1000"/>
                                        <p:tgtEl>
                                          <p:spTgt spid="13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2" st="2"/>
                                            </p:txEl>
                                          </p:spTgt>
                                        </p:tgtEl>
                                        <p:attrNameLst>
                                          <p:attrName>style.visibility</p:attrName>
                                        </p:attrNameLst>
                                      </p:cBhvr>
                                      <p:to>
                                        <p:strVal val="visible"/>
                                      </p:to>
                                    </p:set>
                                    <p:animEffect filter="fade" transition="in">
                                      <p:cBhvr>
                                        <p:cTn dur="1000"/>
                                        <p:tgtEl>
                                          <p:spTgt spid="13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3" st="3"/>
                                            </p:txEl>
                                          </p:spTgt>
                                        </p:tgtEl>
                                        <p:attrNameLst>
                                          <p:attrName>style.visibility</p:attrName>
                                        </p:attrNameLst>
                                      </p:cBhvr>
                                      <p:to>
                                        <p:strVal val="visible"/>
                                      </p:to>
                                    </p:set>
                                    <p:animEffect filter="fade" transition="in">
                                      <p:cBhvr>
                                        <p:cTn dur="1000"/>
                                        <p:tgtEl>
                                          <p:spTgt spid="13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4" st="4"/>
                                            </p:txEl>
                                          </p:spTgt>
                                        </p:tgtEl>
                                        <p:attrNameLst>
                                          <p:attrName>style.visibility</p:attrName>
                                        </p:attrNameLst>
                                      </p:cBhvr>
                                      <p:to>
                                        <p:strVal val="visible"/>
                                      </p:to>
                                    </p:set>
                                    <p:animEffect filter="fade" transition="in">
                                      <p:cBhvr>
                                        <p:cTn dur="1000"/>
                                        <p:tgtEl>
                                          <p:spTgt spid="13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xEl>
                                              <p:pRg end="5" st="5"/>
                                            </p:txEl>
                                          </p:spTgt>
                                        </p:tgtEl>
                                        <p:attrNameLst>
                                          <p:attrName>style.visibility</p:attrName>
                                        </p:attrNameLst>
                                      </p:cBhvr>
                                      <p:to>
                                        <p:strVal val="visible"/>
                                      </p:to>
                                    </p:set>
                                    <p:animEffect filter="fade" transition="in">
                                      <p:cBhvr>
                                        <p:cTn dur="1000"/>
                                        <p:tgtEl>
                                          <p:spTgt spid="13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500"/>
                                        <p:tgtEl>
                                          <p:spTgt spid="1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1000"/>
                                        <p:tgtEl>
                                          <p:spTgt spid="1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2" name="Shape 142"/>
        <p:cNvGrpSpPr/>
        <p:nvPr/>
      </p:nvGrpSpPr>
      <p:grpSpPr>
        <a:xfrm>
          <a:off x="0" y="0"/>
          <a:ext cx="0" cy="0"/>
          <a:chOff x="0" y="0"/>
          <a:chExt cx="0" cy="0"/>
        </a:xfrm>
      </p:grpSpPr>
      <p:sp>
        <p:nvSpPr>
          <p:cNvPr id="143" name="Google Shape;143;p20"/>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44" name="Google Shape;144;p20"/>
          <p:cNvSpPr txBox="1"/>
          <p:nvPr/>
        </p:nvSpPr>
        <p:spPr>
          <a:xfrm>
            <a:off x="261279" y="1239106"/>
            <a:ext cx="11200037"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Lire de façon fluide et expressive. Faire découvrir et modeler l’émotion.</a:t>
            </a:r>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Faire découvrir et modeler des stratégies internes qu’utilise l’enseignant pour comprendre en réfléchissant soi-même à voix haute selon les trois types de réflexion.</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Fournir des temps d’arrêt stratégiques afin d’entretenir quelques conversations qui amèneront l’élève à réfléchir de différentes façons (réflexions littérales, interprétations analytico-critiques). Par exemple, dans la phase de préparation, noter sur des papillons adhésifs.</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45" name="Google Shape;145;p20"/>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0" name="Shape 150"/>
        <p:cNvGrpSpPr/>
        <p:nvPr/>
      </p:nvGrpSpPr>
      <p:grpSpPr>
        <a:xfrm>
          <a:off x="0" y="0"/>
          <a:ext cx="0" cy="0"/>
          <a:chOff x="0" y="0"/>
          <a:chExt cx="0" cy="0"/>
        </a:xfrm>
      </p:grpSpPr>
      <p:sp>
        <p:nvSpPr>
          <p:cNvPr id="151" name="Google Shape;151;p21"/>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52" name="Google Shape;152;p21"/>
          <p:cNvSpPr txBox="1"/>
          <p:nvPr/>
        </p:nvSpPr>
        <p:spPr>
          <a:xfrm>
            <a:off x="210660" y="1301249"/>
            <a:ext cx="10906831"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Poser parfois des questions qui feront appel aux trois types de réflexion (littéral, interprétatif, réactions) sans que cela ne devienne un </a:t>
            </a:r>
            <a:endParaRPr/>
          </a:p>
          <a:p>
            <a:pPr indent="0" lvl="0" marL="228600" marR="0" rtl="0" algn="l">
              <a:lnSpc>
                <a:spcPct val="115000"/>
              </a:lnSpc>
              <a:spcBef>
                <a:spcPts val="0"/>
              </a:spcBef>
              <a:spcAft>
                <a:spcPts val="0"/>
              </a:spcAft>
              <a:buNone/>
            </a:pPr>
            <a:r>
              <a:rPr b="0" i="0" lang="en-US" sz="2400" u="none" cap="none" strike="noStrike">
                <a:solidFill>
                  <a:srgbClr val="595959"/>
                </a:solidFill>
                <a:latin typeface="Arial"/>
                <a:ea typeface="Arial"/>
                <a:cs typeface="Arial"/>
                <a:sym typeface="Arial"/>
              </a:rPr>
              <a:t>   « interrogatoire » qui risque de tuer le goût de lire.</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Profiter des moments spontanés où les enfants feront des réflexions auxquelles l’enseignant n’aura pas pensé et qui sont importantes pour eux.</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Commenter et exploiter le vocabulaire ou le langage littéraire/ le sens figuré.</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53" name="Google Shape;153;p21"/>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p22"/>
          <p:cNvPicPr preferRelativeResize="0"/>
          <p:nvPr/>
        </p:nvPicPr>
        <p:blipFill rotWithShape="1">
          <a:blip r:embed="rId3">
            <a:alphaModFix/>
          </a:blip>
          <a:srcRect b="0" l="0" r="0" t="0"/>
          <a:stretch/>
        </p:blipFill>
        <p:spPr>
          <a:xfrm>
            <a:off x="3717668" y="0"/>
            <a:ext cx="4756663" cy="6858000"/>
          </a:xfrm>
          <a:prstGeom prst="rect">
            <a:avLst/>
          </a:prstGeom>
          <a:noFill/>
          <a:ln cap="flat" cmpd="sng" w="9525">
            <a:solidFill>
              <a:srgbClr val="D8D8D8"/>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