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Lst>
  <p:sldSz cy="6858000" cx="12192000"/>
  <p:notesSz cx="6858000" cy="9144000"/>
  <p:embeddedFontLst>
    <p:embeddedFont>
      <p:font typeface="Helvetica Neue"/>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HelveticaNeue-regular.fntdata"/><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font" Target="fonts/HelveticaNeue-italic.fntdata"/><Relationship Id="rId10" Type="http://schemas.openxmlformats.org/officeDocument/2006/relationships/slide" Target="slides/slide6.xml"/><Relationship Id="rId32" Type="http://schemas.openxmlformats.org/officeDocument/2006/relationships/font" Target="fonts/HelveticaNeue-bold.fntdata"/><Relationship Id="rId13" Type="http://schemas.openxmlformats.org/officeDocument/2006/relationships/slide" Target="slides/slide9.xml"/><Relationship Id="rId12" Type="http://schemas.openxmlformats.org/officeDocument/2006/relationships/slide" Target="slides/slide8.xml"/><Relationship Id="rId34" Type="http://schemas.openxmlformats.org/officeDocument/2006/relationships/font" Target="fonts/HelveticaNeue-boldItalic.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fr-FR"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r.wikipedia.org/wiki/S%C3%A9n%C3%A9gal"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latin typeface="Arial"/>
                <a:ea typeface="Arial"/>
                <a:cs typeface="Arial"/>
                <a:sym typeface="Arial"/>
              </a:rPr>
              <a:t>Note à l’attention de l’enseignant(e) </a:t>
            </a:r>
            <a:endParaRPr/>
          </a:p>
          <a:p>
            <a:pPr indent="0" lvl="0" marL="0" rtl="0" algn="l">
              <a:lnSpc>
                <a:spcPct val="100000"/>
              </a:lnSpc>
              <a:spcBef>
                <a:spcPts val="0"/>
              </a:spcBef>
              <a:spcAft>
                <a:spcPts val="0"/>
              </a:spcAft>
              <a:buClr>
                <a:schemeClr val="dk1"/>
              </a:buClr>
              <a:buSzPts val="1400"/>
              <a:buFont typeface="Calibri"/>
              <a:buNone/>
            </a:pPr>
            <a:r>
              <a:t/>
            </a:r>
            <a:endParaRPr b="1" i="1">
              <a:latin typeface="Arial"/>
              <a:ea typeface="Arial"/>
              <a:cs typeface="Arial"/>
              <a:sym typeface="Arial"/>
            </a:endParaRPr>
          </a:p>
          <a:p>
            <a:pPr indent="0" lvl="0" marL="0" rtl="0" algn="l">
              <a:spcBef>
                <a:spcPts val="0"/>
              </a:spcBef>
              <a:spcAft>
                <a:spcPts val="0"/>
              </a:spcAft>
              <a:buNone/>
            </a:pPr>
            <a:r>
              <a:rPr lang="fr-FR">
                <a:latin typeface="Arial"/>
                <a:ea typeface="Arial"/>
                <a:cs typeface="Arial"/>
                <a:sym typeface="Arial"/>
              </a:rPr>
              <a:t>Si le livre est long, il est conseillé de répartir la lecture à voix haute sur toute la semaine.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p>
        </p:txBody>
      </p:sp>
      <p:sp>
        <p:nvSpPr>
          <p:cNvPr id="89" name="Google Shape;8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p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les pages 10 et 11]</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b="1" i="1">
              <a:solidFill>
                <a:srgbClr val="403152"/>
              </a:solidFill>
              <a:latin typeface="Arial"/>
              <a:ea typeface="Arial"/>
              <a:cs typeface="Arial"/>
              <a:sym typeface="Arial"/>
            </a:endParaRPr>
          </a:p>
        </p:txBody>
      </p:sp>
      <p:sp>
        <p:nvSpPr>
          <p:cNvPr id="160" name="Google Shape;160;p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p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les pages 12 et 13]</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Arrêtons-nous encore une fois sur nos deux personnages.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Qu’avons-nous appris de plus maintenant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[Pause 10 secondes]</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solidFill>
                <a:srgbClr val="403152"/>
              </a:solidFill>
              <a:latin typeface="Helvetica Neue"/>
              <a:ea typeface="Helvetica Neue"/>
              <a:cs typeface="Helvetica Neue"/>
              <a:sym typeface="Helvetica Neue"/>
            </a:endParaRPr>
          </a:p>
        </p:txBody>
      </p:sp>
      <p:sp>
        <p:nvSpPr>
          <p:cNvPr id="167" name="Google Shape;167;p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p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solidFill>
                  <a:srgbClr val="000000"/>
                </a:solidFill>
                <a:latin typeface="Arial"/>
                <a:ea typeface="Arial"/>
                <a:cs typeface="Arial"/>
                <a:sym typeface="Arial"/>
              </a:rPr>
              <a:t>Aliou est fier de sa maison, même si elle n’est pas entièrement terminée. Il aime aider son papa à la construire.</a:t>
            </a:r>
            <a:endParaRPr b="1" i="1">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 Il n’a pas d’électricité et il mange ce que sa mère n’a pas vendu.</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Les élèves de l’école se moquent </a:t>
            </a:r>
            <a:r>
              <a:rPr b="1" i="1" lang="fr-FR">
                <a:solidFill>
                  <a:srgbClr val="000000"/>
                </a:solidFill>
                <a:latin typeface="Arial"/>
                <a:ea typeface="Arial"/>
                <a:cs typeface="Arial"/>
                <a:sym typeface="Arial"/>
              </a:rPr>
              <a:t>de lui. </a:t>
            </a:r>
            <a:endParaRPr b="1" i="1">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Jean est déjà allé à l’écol</a:t>
            </a:r>
            <a:r>
              <a:rPr b="1" i="1" lang="fr-FR">
                <a:highlight>
                  <a:srgbClr val="FFFFFF"/>
                </a:highlight>
                <a:latin typeface="Arial"/>
                <a:ea typeface="Arial"/>
                <a:cs typeface="Arial"/>
                <a:sym typeface="Arial"/>
              </a:rPr>
              <a:t>e mais pas Aliou car l’école coûte trop cher.</a:t>
            </a:r>
            <a:endParaRPr b="1" i="1">
              <a:highlight>
                <a:srgbClr val="FFFFFF"/>
              </a:highlight>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Ils ne peuvent ni faire du karaté ni jouer au football car tout cela coûte de l’argent. Ils n’ont même pas de ballon!</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Poursuivons notre lecture.</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a:solidFill>
                <a:srgbClr val="403152"/>
              </a:solidFill>
              <a:latin typeface="Helvetica Neue"/>
              <a:ea typeface="Helvetica Neue"/>
              <a:cs typeface="Helvetica Neue"/>
              <a:sym typeface="Helvetica Neue"/>
            </a:endParaRPr>
          </a:p>
        </p:txBody>
      </p:sp>
      <p:sp>
        <p:nvSpPr>
          <p:cNvPr id="174" name="Google Shape;174;p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Google Shape;179;p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15]</a:t>
            </a:r>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Helvetica Neue"/>
              <a:ea typeface="Helvetica Neue"/>
              <a:cs typeface="Helvetica Neue"/>
              <a:sym typeface="Helvetica Neue"/>
            </a:endParaRPr>
          </a:p>
        </p:txBody>
      </p:sp>
      <p:sp>
        <p:nvSpPr>
          <p:cNvPr id="180" name="Google Shape;180;p1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p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p>
          <a:p>
            <a:pPr indent="0" lvl="0" marL="0" rtl="0" algn="l">
              <a:spcBef>
                <a:spcPts val="0"/>
              </a:spcBef>
              <a:spcAft>
                <a:spcPts val="0"/>
              </a:spcAft>
              <a:buNone/>
            </a:pPr>
            <a:r>
              <a:rPr b="1" i="1" lang="fr-FR">
                <a:latin typeface="Arial"/>
                <a:ea typeface="Arial"/>
                <a:cs typeface="Arial"/>
                <a:sym typeface="Arial"/>
              </a:rPr>
              <a:t>Que fait Aliou dans cette image ?</a:t>
            </a:r>
            <a:r>
              <a:rPr lang="fr-FR">
                <a:latin typeface="Arial"/>
                <a:ea typeface="Arial"/>
                <a:cs typeface="Arial"/>
                <a:sym typeface="Arial"/>
              </a:rPr>
              <a:t> [Pause 3 secondes]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On a déjà découvert que Aliou n’a pas assez d’argent.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Pourtant, on le voit ici partager son argent avec une femme qui mendie.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Pourquoi le fait-il à ton avis ?</a:t>
            </a:r>
            <a:r>
              <a:rPr lang="fr-FR">
                <a:latin typeface="Arial"/>
                <a:ea typeface="Arial"/>
                <a:cs typeface="Arial"/>
                <a:sym typeface="Arial"/>
              </a:rPr>
              <a:t> [Pause 10 secondes]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16]</a:t>
            </a:r>
            <a:endParaRPr>
              <a:solidFill>
                <a:srgbClr val="403152"/>
              </a:solidFill>
              <a:latin typeface="Arial"/>
              <a:ea typeface="Arial"/>
              <a:cs typeface="Arial"/>
              <a:sym typeface="Arial"/>
            </a:endParaRPr>
          </a:p>
        </p:txBody>
      </p:sp>
      <p:sp>
        <p:nvSpPr>
          <p:cNvPr id="187" name="Google Shape;187;p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 name="Google Shape;193;p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19]</a:t>
            </a:r>
            <a:endParaRPr>
              <a:solidFill>
                <a:srgbClr val="403152"/>
              </a:solidFill>
              <a:latin typeface="Helvetica Neue"/>
              <a:ea typeface="Helvetica Neue"/>
              <a:cs typeface="Helvetica Neue"/>
              <a:sym typeface="Helvetica Neue"/>
            </a:endParaRPr>
          </a:p>
        </p:txBody>
      </p:sp>
      <p:sp>
        <p:nvSpPr>
          <p:cNvPr id="194" name="Google Shape;194;p1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p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20]</a:t>
            </a:r>
            <a:endParaRPr/>
          </a:p>
          <a:p>
            <a:pPr indent="0" lvl="0" marL="0" rtl="0" algn="l">
              <a:spcBef>
                <a:spcPts val="0"/>
              </a:spcBef>
              <a:spcAft>
                <a:spcPts val="0"/>
              </a:spcAft>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Que font-ils pendant que les autres sont à l’école ?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Qu’apprend-on de plus sur eux ? </a:t>
            </a:r>
            <a:endParaRPr b="1" i="1">
              <a:latin typeface="Arial"/>
              <a:ea typeface="Arial"/>
              <a:cs typeface="Arial"/>
              <a:sym typeface="Arial"/>
            </a:endParaRPr>
          </a:p>
          <a:p>
            <a:pPr indent="0" lvl="0" marL="0" rtl="0" algn="l">
              <a:spcBef>
                <a:spcPts val="0"/>
              </a:spcBef>
              <a:spcAft>
                <a:spcPts val="0"/>
              </a:spcAft>
              <a:buNone/>
            </a:pPr>
            <a:r>
              <a:rPr lang="fr-FR">
                <a:latin typeface="Arial"/>
                <a:ea typeface="Arial"/>
                <a:cs typeface="Arial"/>
                <a:sym typeface="Arial"/>
              </a:rPr>
              <a:t>[Pause 10 secondes]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Ils vont au stade pour aider les femmes qui travaillent, tout en espérant voir un peu le match.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Ils vont parfois au cinéma, ils fouillent dans les poubelles pour trouver des jouets ou des choses à vendre.</a:t>
            </a:r>
            <a:endParaRPr/>
          </a:p>
          <a:p>
            <a:pPr indent="0" lvl="0" marL="0" rtl="0" algn="l">
              <a:spcBef>
                <a:spcPts val="0"/>
              </a:spcBef>
              <a:spcAft>
                <a:spcPts val="0"/>
              </a:spcAft>
              <a:buNone/>
            </a:pPr>
            <a:r>
              <a:rPr b="1" i="1" lang="fr-FR">
                <a:latin typeface="Arial"/>
                <a:ea typeface="Arial"/>
                <a:cs typeface="Arial"/>
                <a:sym typeface="Arial"/>
              </a:rPr>
              <a:t>Ils vont à la plage pour aider les pêcheurs.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Et chaque fois, même s’ils n’ont rien, ils font preuve de générosi</a:t>
            </a:r>
            <a:r>
              <a:rPr b="1" i="1" lang="fr-FR">
                <a:highlight>
                  <a:srgbClr val="FFFFFF"/>
                </a:highlight>
                <a:latin typeface="Arial"/>
                <a:ea typeface="Arial"/>
                <a:cs typeface="Arial"/>
                <a:sym typeface="Arial"/>
              </a:rPr>
              <a:t>té </a:t>
            </a:r>
            <a:r>
              <a:rPr b="1" i="1" lang="fr-FR">
                <a:latin typeface="Arial"/>
                <a:ea typeface="Arial"/>
                <a:cs typeface="Arial"/>
                <a:sym typeface="Arial"/>
              </a:rPr>
              <a:t>et aiment faire plaisir</a:t>
            </a:r>
            <a:r>
              <a:rPr b="1" i="1" lang="fr-FR">
                <a:solidFill>
                  <a:srgbClr val="FF0000"/>
                </a:solidFill>
                <a:latin typeface="Arial"/>
                <a:ea typeface="Arial"/>
                <a:cs typeface="Arial"/>
                <a:sym typeface="Arial"/>
              </a:rPr>
              <a:t> </a:t>
            </a:r>
            <a:r>
              <a:rPr b="1" i="1" lang="fr-FR">
                <a:solidFill>
                  <a:srgbClr val="000000"/>
                </a:solidFill>
                <a:latin typeface="Arial"/>
                <a:ea typeface="Arial"/>
                <a:cs typeface="Arial"/>
                <a:sym typeface="Arial"/>
              </a:rPr>
              <a:t>aux autres.</a:t>
            </a:r>
            <a:endParaRPr/>
          </a:p>
          <a:p>
            <a:pPr indent="0" lvl="0" marL="0" rtl="0" algn="l">
              <a:spcBef>
                <a:spcPts val="0"/>
              </a:spcBef>
              <a:spcAft>
                <a:spcPts val="0"/>
              </a:spcAft>
              <a:buNone/>
            </a:pPr>
            <a:r>
              <a:rPr b="1" i="1" lang="fr-FR">
                <a:latin typeface="Arial"/>
                <a:ea typeface="Arial"/>
                <a:cs typeface="Arial"/>
                <a:sym typeface="Arial"/>
              </a:rPr>
              <a:t>Et surtout, ils sont heureux d’être ensemble.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Leur amitié est précieuse.</a:t>
            </a:r>
            <a:endParaRPr/>
          </a:p>
          <a:p>
            <a:pPr indent="0" lvl="0" marL="0" rtl="0" algn="l">
              <a:spcBef>
                <a:spcPts val="0"/>
              </a:spcBef>
              <a:spcAft>
                <a:spcPts val="0"/>
              </a:spcAft>
              <a:buNone/>
            </a:pPr>
            <a:r>
              <a:rPr b="1" i="1" lang="fr-FR">
                <a:latin typeface="Arial"/>
                <a:ea typeface="Arial"/>
                <a:cs typeface="Arial"/>
                <a:sym typeface="Arial"/>
              </a:rPr>
              <a: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Continuons à lire.</a:t>
            </a:r>
            <a:endParaRPr/>
          </a:p>
          <a:p>
            <a:pPr indent="0" lvl="0" marL="0" rtl="0" algn="l">
              <a:spcBef>
                <a:spcPts val="0"/>
              </a:spcBef>
              <a:spcAft>
                <a:spcPts val="0"/>
              </a:spcAft>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Helvetica Neue"/>
              <a:ea typeface="Helvetica Neue"/>
              <a:cs typeface="Helvetica Neue"/>
              <a:sym typeface="Helvetica Neue"/>
            </a:endParaRPr>
          </a:p>
        </p:txBody>
      </p:sp>
      <p:sp>
        <p:nvSpPr>
          <p:cNvPr id="201" name="Google Shape;201;p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22 jusqu’à la fin sans s'arrêter sauf pour expliquer quelques mots de vocabulaire]</a:t>
            </a:r>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[À la page 22, faire remarquer la définition du mot</a:t>
            </a:r>
            <a:r>
              <a:rPr b="1" lang="fr-FR">
                <a:latin typeface="Arial"/>
                <a:ea typeface="Arial"/>
                <a:cs typeface="Arial"/>
                <a:sym typeface="Arial"/>
              </a:rPr>
              <a:t> talibé</a:t>
            </a:r>
            <a:r>
              <a:rPr lang="fr-FR">
                <a:latin typeface="Arial"/>
                <a:ea typeface="Arial"/>
                <a:cs typeface="Arial"/>
                <a:sym typeface="Arial"/>
              </a:rPr>
              <a:t> et </a:t>
            </a:r>
            <a:r>
              <a:rPr b="1" lang="fr-FR">
                <a:latin typeface="Arial"/>
                <a:ea typeface="Arial"/>
                <a:cs typeface="Arial"/>
                <a:sym typeface="Arial"/>
              </a:rPr>
              <a:t>fugue</a:t>
            </a:r>
            <a:r>
              <a:rPr lang="fr-FR">
                <a:latin typeface="Arial"/>
                <a:ea typeface="Arial"/>
                <a:cs typeface="Arial"/>
                <a:sym typeface="Arial"/>
              </a:rPr>
              <a:t> ]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As-tu remarqué le petit chiffre 1, à côté du mot talibé ?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Cela signifie qu’une note en bas de page explique ce mot.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b="1" i="1">
              <a:latin typeface="Arial"/>
              <a:ea typeface="Arial"/>
              <a:cs typeface="Arial"/>
              <a:sym typeface="Arial"/>
            </a:endParaRPr>
          </a:p>
          <a:p>
            <a:pPr indent="0" lvl="0" marL="0" rtl="0" algn="l">
              <a:lnSpc>
                <a:spcPct val="100000"/>
              </a:lnSpc>
              <a:spcBef>
                <a:spcPts val="0"/>
              </a:spcBef>
              <a:spcAft>
                <a:spcPts val="0"/>
              </a:spcAft>
              <a:buClr>
                <a:srgbClr val="202122"/>
              </a:buClr>
              <a:buSzPts val="1400"/>
              <a:buFont typeface="Arial"/>
              <a:buNone/>
            </a:pPr>
            <a:r>
              <a:rPr b="1" i="1" lang="fr-FR">
                <a:solidFill>
                  <a:srgbClr val="202122"/>
                </a:solidFill>
                <a:highlight>
                  <a:srgbClr val="FFFFFF"/>
                </a:highlight>
                <a:latin typeface="Arial"/>
                <a:ea typeface="Arial"/>
                <a:cs typeface="Arial"/>
                <a:sym typeface="Arial"/>
              </a:rPr>
              <a:t>Ce qu’il faut savoir c’est qu’au </a:t>
            </a:r>
            <a:r>
              <a:rPr b="1" i="1" lang="fr-FR">
                <a:solidFill>
                  <a:schemeClr val="hlink"/>
                </a:solidFill>
                <a:highlight>
                  <a:srgbClr val="FFFFFF"/>
                </a:highlight>
                <a:uFill>
                  <a:noFill/>
                </a:uFill>
                <a:latin typeface="Arial"/>
                <a:ea typeface="Arial"/>
                <a:cs typeface="Arial"/>
                <a:sym typeface="Arial"/>
                <a:hlinkClick r:id="rId2"/>
              </a:rPr>
              <a:t>Sénégal</a:t>
            </a:r>
            <a:r>
              <a:rPr b="1" i="1" lang="fr-FR">
                <a:solidFill>
                  <a:srgbClr val="000000"/>
                </a:solidFill>
                <a:highlight>
                  <a:srgbClr val="FFFFFF"/>
                </a:highlight>
                <a:latin typeface="Arial"/>
                <a:ea typeface="Arial"/>
                <a:cs typeface="Arial"/>
                <a:sym typeface="Arial"/>
              </a:rPr>
              <a:t>, </a:t>
            </a:r>
            <a:r>
              <a:rPr b="1" i="1" lang="fr-FR">
                <a:solidFill>
                  <a:srgbClr val="202122"/>
                </a:solidFill>
                <a:highlight>
                  <a:srgbClr val="FFFFFF"/>
                </a:highlight>
                <a:latin typeface="Arial"/>
                <a:ea typeface="Arial"/>
                <a:cs typeface="Arial"/>
                <a:sym typeface="Arial"/>
              </a:rPr>
              <a:t>le talibé est généralement un garçon âgé de 5 à 15 ans, qui vient d'une famille pauvre habitant souvent en campagne.</a:t>
            </a:r>
            <a:endParaRPr b="1" i="1">
              <a:solidFill>
                <a:srgbClr val="202122"/>
              </a:solidFill>
              <a:highlight>
                <a:srgbClr val="FFFFFF"/>
              </a:highlight>
              <a:latin typeface="Arial"/>
              <a:ea typeface="Arial"/>
              <a:cs typeface="Arial"/>
              <a:sym typeface="Arial"/>
            </a:endParaRPr>
          </a:p>
          <a:p>
            <a:pPr indent="0" lvl="0" marL="0" rtl="0" algn="l">
              <a:spcBef>
                <a:spcPts val="0"/>
              </a:spcBef>
              <a:spcAft>
                <a:spcPts val="0"/>
              </a:spcAft>
              <a:buNone/>
            </a:pPr>
            <a:r>
              <a:rPr b="1" i="1" lang="fr-FR">
                <a:solidFill>
                  <a:srgbClr val="202122"/>
                </a:solidFill>
                <a:highlight>
                  <a:srgbClr val="FFFFFF"/>
                </a:highlight>
                <a:latin typeface="Arial"/>
                <a:ea typeface="Arial"/>
                <a:cs typeface="Arial"/>
                <a:sym typeface="Arial"/>
              </a:rPr>
              <a:t>Ce garçon est confié par ses parents à un maître </a:t>
            </a:r>
            <a:r>
              <a:rPr b="1" i="1" lang="fr-FR">
                <a:highlight>
                  <a:srgbClr val="FFFFFF"/>
                </a:highlight>
                <a:latin typeface="Arial"/>
                <a:ea typeface="Arial"/>
                <a:cs typeface="Arial"/>
                <a:sym typeface="Arial"/>
              </a:rPr>
              <a:t>nommé </a:t>
            </a:r>
            <a:r>
              <a:rPr b="1" i="1" lang="fr-FR">
                <a:solidFill>
                  <a:srgbClr val="202122"/>
                </a:solidFill>
                <a:highlight>
                  <a:srgbClr val="FFFFFF"/>
                </a:highlight>
                <a:latin typeface="Arial"/>
                <a:ea typeface="Arial"/>
                <a:cs typeface="Arial"/>
                <a:sym typeface="Arial"/>
              </a:rPr>
              <a:t>un « marabout » afin que celui-ci se charge de son éducation religieuse.  </a:t>
            </a:r>
            <a:endParaRPr b="1" i="1">
              <a:solidFill>
                <a:srgbClr val="202122"/>
              </a:solidFill>
              <a:highlight>
                <a:srgbClr val="FFFFFF"/>
              </a:highlight>
              <a:latin typeface="Arial"/>
              <a:ea typeface="Arial"/>
              <a:cs typeface="Arial"/>
              <a:sym typeface="Arial"/>
            </a:endParaRPr>
          </a:p>
          <a:p>
            <a:pPr indent="0" lvl="0" marL="0" rtl="0" algn="l">
              <a:lnSpc>
                <a:spcPct val="100000"/>
              </a:lnSpc>
              <a:spcBef>
                <a:spcPts val="0"/>
              </a:spcBef>
              <a:spcAft>
                <a:spcPts val="0"/>
              </a:spcAft>
              <a:buClr>
                <a:srgbClr val="202122"/>
              </a:buClr>
              <a:buSzPts val="1400"/>
              <a:buFont typeface="Arial"/>
              <a:buNone/>
            </a:pPr>
            <a:r>
              <a:rPr b="1" i="1" lang="fr-FR">
                <a:solidFill>
                  <a:srgbClr val="202122"/>
                </a:solidFill>
                <a:highlight>
                  <a:srgbClr val="FFFFFF"/>
                </a:highlight>
                <a:latin typeface="Arial"/>
                <a:ea typeface="Arial"/>
                <a:cs typeface="Arial"/>
                <a:sym typeface="Arial"/>
              </a:rPr>
              <a:t>En retour, l’enfant doit faire le ménage de la maison et le marabout l’oblige souvent à mendier dans les rues afin d’aider son maître et sa famille. Dans certains cas, certains enfants se font maltraiter par le marabout s’ils ne rapportent pas de l’argent lorsqu’ils mendient.</a:t>
            </a:r>
            <a:endParaRPr b="1" i="1">
              <a:solidFill>
                <a:srgbClr val="000000"/>
              </a:solidFill>
              <a:highlight>
                <a:srgbClr val="FFFFFF"/>
              </a:highlight>
              <a:latin typeface="Arial"/>
              <a:ea typeface="Arial"/>
              <a:cs typeface="Arial"/>
              <a:sym typeface="Arial"/>
            </a:endParaRPr>
          </a:p>
        </p:txBody>
      </p:sp>
      <p:sp>
        <p:nvSpPr>
          <p:cNvPr id="208" name="Google Shape;208;p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p1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25 s'arrêter au mot “ plaie ” et dire le mot “ blessures ” puis continuer par exemple, Elle remarque que celui-ci a des plaies, </a:t>
            </a:r>
            <a:r>
              <a:rPr b="1" lang="fr-FR">
                <a:latin typeface="Arial"/>
                <a:ea typeface="Arial"/>
                <a:cs typeface="Arial"/>
                <a:sym typeface="Arial"/>
              </a:rPr>
              <a:t>des blessures aux jambes</a:t>
            </a:r>
            <a:r>
              <a:rPr lang="fr-FR">
                <a:latin typeface="Arial"/>
                <a:ea typeface="Arial"/>
                <a:cs typeface="Arial"/>
                <a:sym typeface="Arial"/>
              </a:rPr>
              <a:t>, et les cheveux collés par le sable...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15" name="Google Shape;215;p1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p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les pages 26 et 27 après le mot </a:t>
            </a:r>
            <a:r>
              <a:rPr b="1" lang="fr-FR">
                <a:latin typeface="Arial"/>
                <a:ea typeface="Arial"/>
                <a:cs typeface="Arial"/>
                <a:sym typeface="Arial"/>
              </a:rPr>
              <a:t>décharge</a:t>
            </a:r>
            <a:r>
              <a:rPr lang="fr-FR">
                <a:latin typeface="Arial"/>
                <a:ea typeface="Arial"/>
                <a:cs typeface="Arial"/>
                <a:sym typeface="Arial"/>
              </a:rPr>
              <a:t> dire, </a:t>
            </a:r>
            <a:r>
              <a:rPr b="1" lang="fr-FR">
                <a:latin typeface="Arial"/>
                <a:ea typeface="Arial"/>
                <a:cs typeface="Arial"/>
                <a:sym typeface="Arial"/>
              </a:rPr>
              <a:t>là où on met les ordures</a:t>
            </a: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22" name="Google Shape;222;p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b="1" lang="fr-FR" sz="1800">
                <a:solidFill>
                  <a:srgbClr val="000000"/>
                </a:solidFill>
              </a:rPr>
              <a:t>La lecture à voix haute par l’enseignant/e </a:t>
            </a:r>
            <a:r>
              <a:rPr lang="fr-FR">
                <a:solidFill>
                  <a:srgbClr val="000000"/>
                </a:solidFill>
                <a:latin typeface="Arial"/>
                <a:ea typeface="Arial"/>
                <a:cs typeface="Arial"/>
                <a:sym typeface="Arial"/>
              </a:rPr>
              <a:t>constitue une partie fondamentale d’un programme de littératie efficace. C’est tout simplement une des façons les plus puissantes de développer le plaisir de lire à cet âge. De plus elle fournit un excellent contexte pour développer le langage, ainsi que pour enseigner aux apprenants comment les lecteurs réfléchissent en lisant (les stratégies de compréhension).</a:t>
            </a:r>
            <a:endParaRPr/>
          </a:p>
          <a:p>
            <a:pPr indent="0" lvl="0" marL="0" rtl="0" algn="l">
              <a:lnSpc>
                <a:spcPct val="115000"/>
              </a:lnSpc>
              <a:spcBef>
                <a:spcPts val="0"/>
              </a:spcBef>
              <a:spcAft>
                <a:spcPts val="0"/>
              </a:spcAft>
              <a:buNone/>
            </a:pPr>
            <a:r>
              <a:t/>
            </a:r>
            <a:endParaRPr b="0" i="0" sz="1800" u="none" strike="noStrike">
              <a:solidFill>
                <a:srgbClr val="000000"/>
              </a:solidFill>
              <a:latin typeface="Calibri"/>
              <a:ea typeface="Calibri"/>
              <a:cs typeface="Calibri"/>
              <a:sym typeface="Calibri"/>
            </a:endParaRPr>
          </a:p>
          <a:p>
            <a:pPr indent="0" lvl="0" marL="0" rtl="0" algn="l">
              <a:lnSpc>
                <a:spcPct val="115000"/>
              </a:lnSpc>
              <a:spcBef>
                <a:spcPts val="0"/>
              </a:spcBef>
              <a:spcAft>
                <a:spcPts val="0"/>
              </a:spcAft>
              <a:buNone/>
            </a:pPr>
            <a:r>
              <a:rPr b="1" lang="fr-FR">
                <a:solidFill>
                  <a:srgbClr val="000000"/>
                </a:solidFill>
                <a:latin typeface="Arial"/>
                <a:ea typeface="Arial"/>
                <a:cs typeface="Arial"/>
                <a:sym typeface="Arial"/>
              </a:rPr>
              <a:t>Notes à l’attention de l’enseignant(e) au sujet de « avant la lecture » </a:t>
            </a:r>
            <a:r>
              <a:rPr lang="fr-FR">
                <a:solidFill>
                  <a:srgbClr val="000000"/>
                </a:solidFill>
                <a:latin typeface="Arial"/>
                <a:ea typeface="Arial"/>
                <a:cs typeface="Arial"/>
                <a:sym typeface="Arial"/>
              </a:rPr>
              <a:t>  </a:t>
            </a:r>
            <a:endParaRPr>
              <a:solidFill>
                <a:srgbClr val="000000"/>
              </a:solidFill>
            </a:endParaRPr>
          </a:p>
          <a:p>
            <a:pPr indent="0" lvl="0" marL="0" rtl="0" algn="l">
              <a:lnSpc>
                <a:spcPct val="115000"/>
              </a:lnSpc>
              <a:spcBef>
                <a:spcPts val="0"/>
              </a:spcBef>
              <a:spcAft>
                <a:spcPts val="0"/>
              </a:spcAft>
              <a:buNone/>
            </a:pPr>
            <a:r>
              <a:rPr lang="fr-FR">
                <a:solidFill>
                  <a:srgbClr val="000000"/>
                </a:solidFill>
                <a:latin typeface="Arial"/>
                <a:ea typeface="Arial"/>
                <a:cs typeface="Arial"/>
                <a:sym typeface="Arial"/>
              </a:rPr>
              <a:t>Avant de commencer la lecture à voix haute par l'enseignant(e), il est important de présenter brièvement le livre, en présentant le nom de l’auteur et de l’illustrateur. </a:t>
            </a:r>
            <a:endParaRPr/>
          </a:p>
          <a:p>
            <a:pPr indent="0" lvl="0" marL="0" rtl="0" algn="l">
              <a:lnSpc>
                <a:spcPct val="115000"/>
              </a:lnSpc>
              <a:spcBef>
                <a:spcPts val="0"/>
              </a:spcBef>
              <a:spcAft>
                <a:spcPts val="0"/>
              </a:spcAft>
              <a:buNone/>
            </a:pPr>
            <a:r>
              <a:rPr lang="fr-FR">
                <a:solidFill>
                  <a:srgbClr val="000000"/>
                </a:solidFill>
                <a:latin typeface="Arial"/>
                <a:ea typeface="Arial"/>
                <a:cs typeface="Arial"/>
                <a:sym typeface="Arial"/>
              </a:rPr>
              <a:t>Généralement, cela est un bon moment pour mettre l’accent sur un concept, sur certains mots (vocabulaire), une structure langagière. Finalement, il est également très </a:t>
            </a:r>
            <a:endParaRPr/>
          </a:p>
          <a:p>
            <a:pPr indent="0" lvl="0" marL="0" rtl="0" algn="l">
              <a:lnSpc>
                <a:spcPct val="115000"/>
              </a:lnSpc>
              <a:spcBef>
                <a:spcPts val="0"/>
              </a:spcBef>
              <a:spcAft>
                <a:spcPts val="0"/>
              </a:spcAft>
              <a:buNone/>
            </a:pPr>
            <a:r>
              <a:rPr lang="fr-FR">
                <a:solidFill>
                  <a:srgbClr val="000000"/>
                </a:solidFill>
                <a:latin typeface="Arial"/>
                <a:ea typeface="Arial"/>
                <a:cs typeface="Arial"/>
                <a:sym typeface="Arial"/>
              </a:rPr>
              <a:t>important de piquer la curiosité de l’apprenant.  Le défi serait de faire tout cela en très peu de temps et de maintenir l’attention de l’apprenant sur la lecture même.</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a:solidFill>
                <a:srgbClr val="000000"/>
              </a:solidFill>
            </a:endParaRPr>
          </a:p>
          <a:p>
            <a:pPr indent="0" lvl="0" marL="0" rtl="0" algn="l">
              <a:lnSpc>
                <a:spcPct val="115000"/>
              </a:lnSpc>
              <a:spcBef>
                <a:spcPts val="0"/>
              </a:spcBef>
              <a:spcAft>
                <a:spcPts val="0"/>
              </a:spcAft>
              <a:buNone/>
            </a:pPr>
            <a:r>
              <a:rPr b="1" lang="fr-FR">
                <a:solidFill>
                  <a:srgbClr val="000000"/>
                </a:solidFill>
                <a:latin typeface="Arial"/>
                <a:ea typeface="Arial"/>
                <a:cs typeface="Arial"/>
                <a:sym typeface="Arial"/>
              </a:rPr>
              <a:t>Note supplémentaire  </a:t>
            </a:r>
            <a:endParaRPr/>
          </a:p>
          <a:p>
            <a:pPr indent="0" lvl="0" marL="0" rtl="0" algn="l">
              <a:lnSpc>
                <a:spcPct val="115000"/>
              </a:lnSpc>
              <a:spcBef>
                <a:spcPts val="0"/>
              </a:spcBef>
              <a:spcAft>
                <a:spcPts val="0"/>
              </a:spcAft>
              <a:buNone/>
            </a:pPr>
            <a:r>
              <a:rPr lang="fr-FR">
                <a:solidFill>
                  <a:srgbClr val="000000"/>
                </a:solidFill>
                <a:latin typeface="Arial"/>
                <a:ea typeface="Arial"/>
                <a:cs typeface="Arial"/>
                <a:sym typeface="Arial"/>
              </a:rPr>
              <a:t>Souvent, la lecture à voix haute par l'enseignant(e) s’effectuera à partir d’un album, d’un article informatif ou d’un autre texte pouvant être lu dans une ou deux périodes. </a:t>
            </a:r>
            <a:endParaRPr/>
          </a:p>
          <a:p>
            <a:pPr indent="0" lvl="0" marL="0" rtl="0" algn="l">
              <a:lnSpc>
                <a:spcPct val="115000"/>
              </a:lnSpc>
              <a:spcBef>
                <a:spcPts val="0"/>
              </a:spcBef>
              <a:spcAft>
                <a:spcPts val="0"/>
              </a:spcAft>
              <a:buNone/>
            </a:pPr>
            <a:r>
              <a:rPr lang="fr-FR">
                <a:solidFill>
                  <a:srgbClr val="000000"/>
                </a:solidFill>
                <a:latin typeface="Arial"/>
                <a:ea typeface="Arial"/>
                <a:cs typeface="Arial"/>
                <a:sym typeface="Arial"/>
              </a:rPr>
              <a:t>Au 2e cycle, nous voulons également parfois faire place au roman. Cela signifie que nous pouvons soit faire une étude de roman 2 ou 3 fois dans l’année. À d’autres moments nous pouvons tout simplement lire les 2 ou 3 premiers chapitres d’un roman pour ensuite inviter les apprenants qui le désirent, de lire le reste du livre pendant leur lecture indépendante à l’école et/ou à la maison. </a:t>
            </a:r>
            <a:endParaRPr>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a:solidFill>
                <a:srgbClr val="000000"/>
              </a:solidFill>
              <a:highlight>
                <a:srgbClr val="FFFF00"/>
              </a:highlight>
            </a:endParaRPr>
          </a:p>
          <a:p>
            <a:pPr indent="0" lvl="0" marL="0" rtl="0" algn="l">
              <a:lnSpc>
                <a:spcPct val="100000"/>
              </a:lnSpc>
              <a:spcBef>
                <a:spcPts val="0"/>
              </a:spcBef>
              <a:spcAft>
                <a:spcPts val="0"/>
              </a:spcAft>
              <a:buClr>
                <a:schemeClr val="dk1"/>
              </a:buClr>
              <a:buSzPts val="1400"/>
              <a:buFont typeface="Calibri"/>
              <a:buNone/>
            </a:pPr>
            <a:r>
              <a:t/>
            </a:r>
            <a:endParaRPr b="1">
              <a:solidFill>
                <a:srgbClr val="000000"/>
              </a:solidFill>
            </a:endParaRPr>
          </a:p>
        </p:txBody>
      </p:sp>
      <p:sp>
        <p:nvSpPr>
          <p:cNvPr id="100" name="Google Shape;100;p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fr-FR"/>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28]</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29" name="Google Shape;229;p2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 name="Google Shape;235;p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30. Après le mot </a:t>
            </a:r>
            <a:r>
              <a:rPr b="1" lang="fr-FR">
                <a:latin typeface="Arial"/>
                <a:ea typeface="Arial"/>
                <a:cs typeface="Arial"/>
                <a:sym typeface="Arial"/>
              </a:rPr>
              <a:t>griots</a:t>
            </a:r>
            <a:r>
              <a:rPr lang="fr-FR">
                <a:latin typeface="Arial"/>
                <a:ea typeface="Arial"/>
                <a:cs typeface="Arial"/>
                <a:sym typeface="Arial"/>
              </a:rPr>
              <a:t>, dire, </a:t>
            </a:r>
            <a:r>
              <a:rPr b="1" lang="fr-FR">
                <a:latin typeface="Arial"/>
                <a:ea typeface="Arial"/>
                <a:cs typeface="Arial"/>
                <a:sym typeface="Arial"/>
              </a:rPr>
              <a:t>les musiciens et poètes traditionnels</a:t>
            </a:r>
            <a:r>
              <a:rPr lang="fr-FR">
                <a:latin typeface="Arial"/>
                <a:ea typeface="Arial"/>
                <a:cs typeface="Arial"/>
                <a:sym typeface="Arial"/>
              </a:rPr>
              <a:t>]</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36" name="Google Shape;236;p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p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33. Après </a:t>
            </a:r>
            <a:r>
              <a:rPr b="1" lang="fr-FR">
                <a:latin typeface="Arial"/>
                <a:ea typeface="Arial"/>
                <a:cs typeface="Arial"/>
                <a:sym typeface="Arial"/>
              </a:rPr>
              <a:t>mégots</a:t>
            </a:r>
            <a:r>
              <a:rPr lang="fr-FR">
                <a:latin typeface="Arial"/>
                <a:ea typeface="Arial"/>
                <a:cs typeface="Arial"/>
                <a:sym typeface="Arial"/>
              </a:rPr>
              <a:t>, dire </a:t>
            </a:r>
            <a:r>
              <a:rPr b="1" lang="fr-FR">
                <a:latin typeface="Arial"/>
                <a:ea typeface="Arial"/>
                <a:cs typeface="Arial"/>
                <a:sym typeface="Arial"/>
              </a:rPr>
              <a:t>des bouts de cigarette</a:t>
            </a: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Arial"/>
              <a:buNone/>
            </a:pPr>
            <a:r>
              <a:t/>
            </a:r>
            <a:endParaRPr>
              <a:solidFill>
                <a:srgbClr val="403152"/>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43" name="Google Shape;243;p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 name="Google Shape;249;p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page 35]</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Arial"/>
              <a:buNone/>
            </a:pPr>
            <a:r>
              <a:t/>
            </a:r>
            <a:endParaRPr>
              <a:solidFill>
                <a:srgbClr val="403152"/>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50" name="Google Shape;250;p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les pages 37]</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Arial"/>
              <a:buNone/>
            </a:pPr>
            <a:r>
              <a:t/>
            </a:r>
            <a:endParaRPr>
              <a:solidFill>
                <a:srgbClr val="403152"/>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a:latin typeface="Arial"/>
              <a:ea typeface="Arial"/>
              <a:cs typeface="Arial"/>
              <a:sym typeface="Arial"/>
            </a:endParaRPr>
          </a:p>
        </p:txBody>
      </p:sp>
      <p:sp>
        <p:nvSpPr>
          <p:cNvPr id="257" name="Google Shape;257;p2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p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b="1" lang="fr-FR">
                <a:solidFill>
                  <a:srgbClr val="000000"/>
                </a:solidFill>
                <a:latin typeface="Arial"/>
                <a:ea typeface="Arial"/>
                <a:cs typeface="Arial"/>
                <a:sym typeface="Arial"/>
              </a:rPr>
              <a:t>Notes à l’attention de </a:t>
            </a:r>
            <a:r>
              <a:rPr b="1" lang="fr-FR">
                <a:latin typeface="Arial"/>
                <a:ea typeface="Arial"/>
                <a:cs typeface="Arial"/>
                <a:sym typeface="Arial"/>
              </a:rPr>
              <a:t>l’enseignant(e) au sujet de « après la lecture » </a:t>
            </a:r>
            <a:endParaRPr>
              <a:latin typeface="Arial"/>
              <a:ea typeface="Arial"/>
              <a:cs typeface="Arial"/>
              <a:sym typeface="Arial"/>
            </a:endParaRPr>
          </a:p>
          <a:p>
            <a:pPr indent="0" lvl="0" marL="0" rtl="0" algn="l">
              <a:spcBef>
                <a:spcPts val="0"/>
              </a:spcBef>
              <a:spcAft>
                <a:spcPts val="0"/>
              </a:spcAft>
              <a:buNone/>
            </a:pPr>
            <a:r>
              <a:rPr lang="fr-FR">
                <a:latin typeface="Arial"/>
                <a:ea typeface="Arial"/>
                <a:cs typeface="Arial"/>
                <a:sym typeface="Arial"/>
              </a:rPr>
              <a:t>Un aspect important à discuter après la lecture est le message de l’auteur. La plupart des œuvres de fiction véhiculent des grandes leçons ou des principes de vie. </a:t>
            </a:r>
            <a:endParaRPr/>
          </a:p>
          <a:p>
            <a:pPr indent="0" lvl="0" marL="0" rtl="0" algn="l">
              <a:spcBef>
                <a:spcPts val="0"/>
              </a:spcBef>
              <a:spcAft>
                <a:spcPts val="0"/>
              </a:spcAft>
              <a:buNone/>
            </a:pPr>
            <a:r>
              <a:rPr lang="fr-FR">
                <a:latin typeface="Arial"/>
                <a:ea typeface="Arial"/>
                <a:cs typeface="Arial"/>
                <a:sym typeface="Arial"/>
              </a:rPr>
              <a:t>Évidemment, l’auteur ne le dit pas directement, mais ces idées représentent le thème de l’histoire.  </a:t>
            </a:r>
            <a:endParaRPr/>
          </a:p>
          <a:p>
            <a:pPr indent="0" lvl="0" marL="0" rtl="0" algn="l">
              <a:spcBef>
                <a:spcPts val="0"/>
              </a:spcBef>
              <a:spcAft>
                <a:spcPts val="0"/>
              </a:spcAft>
              <a:buNone/>
            </a:pPr>
            <a:r>
              <a:rPr lang="fr-FR">
                <a:latin typeface="Arial"/>
                <a:ea typeface="Arial"/>
                <a:cs typeface="Arial"/>
                <a:sym typeface="Arial"/>
              </a:rPr>
              <a:t> </a:t>
            </a:r>
            <a:endParaRPr/>
          </a:p>
          <a:p>
            <a:pPr indent="0" lvl="0" marL="0" rtl="0" algn="l">
              <a:lnSpc>
                <a:spcPct val="115000"/>
              </a:lnSpc>
              <a:spcBef>
                <a:spcPts val="0"/>
              </a:spcBef>
              <a:spcAft>
                <a:spcPts val="0"/>
              </a:spcAft>
              <a:buNone/>
            </a:pPr>
            <a:r>
              <a:rPr lang="fr-FR">
                <a:latin typeface="Arial"/>
                <a:ea typeface="Arial"/>
                <a:cs typeface="Arial"/>
                <a:sym typeface="Arial"/>
              </a:rPr>
              <a:t>La discussion suite à la lecture n’est pas dans le but de vérifier si l’apprenant a compris le texte, tel qu’on le ferait dans une situation d’évaluation mais plutôt dans le but </a:t>
            </a:r>
            <a:endParaRPr/>
          </a:p>
          <a:p>
            <a:pPr indent="0" lvl="0" marL="0" rtl="0" algn="l">
              <a:lnSpc>
                <a:spcPct val="115000"/>
              </a:lnSpc>
              <a:spcBef>
                <a:spcPts val="0"/>
              </a:spcBef>
              <a:spcAft>
                <a:spcPts val="0"/>
              </a:spcAft>
              <a:buNone/>
            </a:pPr>
            <a:r>
              <a:rPr lang="fr-FR">
                <a:latin typeface="Arial"/>
                <a:ea typeface="Arial"/>
                <a:cs typeface="Arial"/>
                <a:sym typeface="Arial"/>
              </a:rPr>
              <a:t>de réfléchir davantage au message. Cela dit, en faisant cela, vous demeurez toujours en mode « </a:t>
            </a:r>
            <a:r>
              <a:rPr b="1" lang="fr-FR">
                <a:latin typeface="Arial"/>
                <a:ea typeface="Arial"/>
                <a:cs typeface="Arial"/>
                <a:sym typeface="Arial"/>
              </a:rPr>
              <a:t>évaluation formative »</a:t>
            </a:r>
            <a:r>
              <a:rPr lang="fr-FR">
                <a:latin typeface="Arial"/>
                <a:ea typeface="Arial"/>
                <a:cs typeface="Arial"/>
                <a:sym typeface="Arial"/>
              </a:rPr>
              <a:t>, observant tout au long de votre leçon, les capacités de vos apprenants à inférer, à synthétiser, etc. Ces observations informations sont très précieuses pour guider le prochain enseignement.</a:t>
            </a:r>
            <a:endParaRPr/>
          </a:p>
          <a:p>
            <a:pPr indent="0" lvl="0" marL="0" rtl="0" algn="l">
              <a:spcBef>
                <a:spcPts val="0"/>
              </a:spcBef>
              <a:spcAft>
                <a:spcPts val="0"/>
              </a:spcAft>
              <a:buNone/>
            </a:pPr>
            <a:r>
              <a:rPr i="1" lang="fr-FR">
                <a:latin typeface="Arial"/>
                <a:ea typeface="Arial"/>
                <a:cs typeface="Arial"/>
                <a:sym typeface="Arial"/>
              </a:rPr>
              <a:t> </a:t>
            </a:r>
            <a:endParaRPr i="1"/>
          </a:p>
          <a:p>
            <a:pPr indent="0" lvl="0" marL="0" rtl="0" algn="l">
              <a:lnSpc>
                <a:spcPct val="100000"/>
              </a:lnSpc>
              <a:spcBef>
                <a:spcPts val="0"/>
              </a:spcBef>
              <a:spcAft>
                <a:spcPts val="0"/>
              </a:spcAft>
              <a:buClr>
                <a:schemeClr val="dk1"/>
              </a:buClr>
              <a:buSzPts val="1400"/>
              <a:buFont typeface="Calibri"/>
              <a:buNone/>
            </a:pPr>
            <a:r>
              <a:t/>
            </a:r>
            <a:endParaRPr b="1"/>
          </a:p>
        </p:txBody>
      </p:sp>
      <p:sp>
        <p:nvSpPr>
          <p:cNvPr id="264" name="Google Shape;264;p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fr-FR"/>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272" name="Google Shape;272;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lang="fr-FR">
                <a:latin typeface="Arial"/>
                <a:ea typeface="Arial"/>
                <a:cs typeface="Arial"/>
                <a:sym typeface="Arial"/>
              </a:rPr>
              <a:t>Aliou et Jean,  écrit par les enfants du Sénégal, Éditions Quart Monde</a:t>
            </a:r>
            <a:endParaRPr/>
          </a:p>
          <a:p>
            <a:pPr indent="0" lvl="0" marL="0" rtl="0" algn="l">
              <a:lnSpc>
                <a:spcPct val="115000"/>
              </a:lnSpc>
              <a:spcBef>
                <a:spcPts val="0"/>
              </a:spcBef>
              <a:spcAft>
                <a:spcPts val="0"/>
              </a:spcAft>
              <a:buNone/>
            </a:pPr>
            <a:r>
              <a:rPr lang="fr-FR">
                <a:latin typeface="Arial"/>
                <a:ea typeface="Arial"/>
                <a:cs typeface="Arial"/>
                <a:sym typeface="Arial"/>
              </a:rPr>
              <a:t>EXEMPLE D’UNE PLANIFICATION DE LA LECTURE</a:t>
            </a:r>
            <a:r>
              <a:rPr b="0" lang="fr-FR">
                <a:latin typeface="Arial"/>
                <a:ea typeface="Arial"/>
                <a:cs typeface="Arial"/>
                <a:sym typeface="Arial"/>
              </a:rPr>
              <a:t> À </a:t>
            </a:r>
            <a:r>
              <a:rPr lang="fr-FR">
                <a:latin typeface="Arial"/>
                <a:ea typeface="Arial"/>
                <a:cs typeface="Arial"/>
                <a:sym typeface="Arial"/>
              </a:rPr>
              <a:t>VOIX HAUTE Par l’enseignant(e).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AVANT LA LECTURE</a:t>
            </a:r>
            <a:endParaRPr/>
          </a:p>
          <a:p>
            <a:pPr indent="0" lvl="0" marL="0" rtl="0" algn="l">
              <a:lnSpc>
                <a:spcPct val="100000"/>
              </a:lnSpc>
              <a:spcBef>
                <a:spcPts val="0"/>
              </a:spcBef>
              <a:spcAft>
                <a:spcPts val="0"/>
              </a:spcAft>
              <a:buClr>
                <a:schemeClr val="dk1"/>
              </a:buClr>
              <a:buSzPts val="1100"/>
              <a:buFont typeface="Arial"/>
              <a:buNone/>
            </a:pPr>
            <a:r>
              <a:rPr lang="fr-FR" u="sng">
                <a:latin typeface="Arial"/>
                <a:ea typeface="Arial"/>
                <a:cs typeface="Arial"/>
                <a:sym typeface="Arial"/>
              </a:rPr>
              <a:t>Présenter le titre, l’auteur et l’illustrateur du livre, susciter la curiosité et faire le survol du texte</a:t>
            </a:r>
            <a:endParaRPr/>
          </a:p>
          <a:p>
            <a:pPr indent="0" lvl="0" marL="0" rtl="0" algn="l">
              <a:lnSpc>
                <a:spcPct val="100000"/>
              </a:lnSpc>
              <a:spcBef>
                <a:spcPts val="0"/>
              </a:spcBef>
              <a:spcAft>
                <a:spcPts val="0"/>
              </a:spcAft>
              <a:buClr>
                <a:schemeClr val="dk1"/>
              </a:buClr>
              <a:buSzPts val="1100"/>
              <a:buFont typeface="Arial"/>
              <a:buNone/>
            </a:pPr>
            <a:r>
              <a:t/>
            </a:r>
            <a:endParaRPr b="1" u="sng">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Mon ami, aujourd’hui, nous allons lire ensemble un livre intitulé Aliou et Jean.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Ce livre est écrit par les enfants du Sénégal, et illustré par Louis Ekkettubo Bassene.</a:t>
            </a:r>
            <a:endParaRPr/>
          </a:p>
          <a:p>
            <a:pPr indent="0" lvl="0" marL="0" rtl="0" algn="l">
              <a:lnSpc>
                <a:spcPct val="100000"/>
              </a:lnSpc>
              <a:spcBef>
                <a:spcPts val="0"/>
              </a:spcBef>
              <a:spcAft>
                <a:spcPts val="0"/>
              </a:spcAft>
              <a:buClr>
                <a:schemeClr val="dk1"/>
              </a:buClr>
              <a:buSzPts val="1100"/>
              <a:buFont typeface="Arial"/>
              <a:buNone/>
            </a:pPr>
            <a:r>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Depuis plusieurs années, des volontaires du mouvement Quart Monde de Dakkar,  organisent des activités avec les enfants du Sénégal.</a:t>
            </a:r>
            <a:endParaRPr/>
          </a:p>
          <a:p>
            <a:pPr indent="0" lvl="0" marL="0" rtl="0" algn="l">
              <a:spcBef>
                <a:spcPts val="0"/>
              </a:spcBef>
              <a:spcAft>
                <a:spcPts val="0"/>
              </a:spcAft>
              <a:buNone/>
            </a:pPr>
            <a:r>
              <a:rPr b="1" i="1" lang="fr-FR">
                <a:latin typeface="Arial"/>
                <a:ea typeface="Arial"/>
                <a:cs typeface="Arial"/>
                <a:sym typeface="Arial"/>
              </a:rPr>
              <a:t>Des volontaires ou des bénévoles, ce sont des gens qui rendent service, sans rien attendre en retour. </a:t>
            </a:r>
            <a:endParaRPr/>
          </a:p>
          <a:p>
            <a:pPr indent="0" lvl="0" marL="0" rtl="0" algn="l">
              <a:lnSpc>
                <a:spcPct val="100000"/>
              </a:lnSpc>
              <a:spcBef>
                <a:spcPts val="0"/>
              </a:spcBef>
              <a:spcAft>
                <a:spcPts val="0"/>
              </a:spcAft>
              <a:buClr>
                <a:schemeClr val="dk1"/>
              </a:buClr>
              <a:buSzPts val="1100"/>
              <a:buFont typeface="Arial"/>
              <a:buNone/>
            </a:pPr>
            <a:r>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Ces enfants qui ne vont pas à l’école, ne savent ni lire, ni écrire.</a:t>
            </a:r>
            <a:endParaRPr/>
          </a:p>
          <a:p>
            <a:pPr indent="0" lvl="0" marL="0" rtl="0" algn="l">
              <a:spcBef>
                <a:spcPts val="0"/>
              </a:spcBef>
              <a:spcAft>
                <a:spcPts val="0"/>
              </a:spcAft>
              <a:buNone/>
            </a:pPr>
            <a:r>
              <a:rPr b="1" i="1" lang="fr-FR">
                <a:latin typeface="Arial"/>
                <a:ea typeface="Arial"/>
                <a:cs typeface="Arial"/>
                <a:sym typeface="Arial"/>
              </a:rPr>
              <a:t>Pour gagner leur vie, ils sont obligés de mendier, de demander de l’argent aux passants. </a:t>
            </a:r>
            <a:endParaRPr/>
          </a:p>
          <a:p>
            <a:pPr indent="0" lvl="0" marL="0" rtl="0" algn="l">
              <a:lnSpc>
                <a:spcPct val="100000"/>
              </a:lnSpc>
              <a:spcBef>
                <a:spcPts val="0"/>
              </a:spcBef>
              <a:spcAft>
                <a:spcPts val="0"/>
              </a:spcAft>
              <a:buClr>
                <a:schemeClr val="dk1"/>
              </a:buClr>
              <a:buSzPts val="1100"/>
              <a:buFont typeface="Arial"/>
              <a:buNone/>
            </a:pPr>
            <a:r>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Pendant les activités, bénévoles et enfants se racontent des histoires. </a:t>
            </a:r>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Un jour, un enfant a demandé à l’un des Grands: « Qui est l'auteur de ces histoires que vous nous racontez ? »</a:t>
            </a:r>
            <a:endParaRPr/>
          </a:p>
          <a:p>
            <a:pPr indent="0" lvl="0" marL="0" rtl="0" algn="l">
              <a:spcBef>
                <a:spcPts val="0"/>
              </a:spcBef>
              <a:spcAft>
                <a:spcPts val="0"/>
              </a:spcAft>
              <a:buNone/>
            </a:pPr>
            <a:r>
              <a:rPr b="1" i="1" lang="fr-FR">
                <a:latin typeface="Arial"/>
                <a:ea typeface="Arial"/>
                <a:cs typeface="Arial"/>
                <a:sym typeface="Arial"/>
              </a:rPr>
              <a:t>Le volontaire lui a répondu: « Ce sont des personnes qui ont des choses à dire comme vous, qui écrivent des livres. »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Inspirés par cette idée, les enfants ont voulu partager leurs histoires. </a:t>
            </a:r>
            <a:endParaRPr b="1" i="1">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De là est née l'idée de ce livre.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Avant de lire, jetons un coup d’œil sur quelques pages du livre.</a:t>
            </a:r>
            <a:r>
              <a:rPr i="1" lang="fr-FR">
                <a:solidFill>
                  <a:srgbClr val="000000"/>
                </a:solidFill>
                <a:latin typeface="Arial"/>
                <a:ea typeface="Arial"/>
                <a:cs typeface="Arial"/>
                <a:sym typeface="Arial"/>
              </a:rPr>
              <a:t> </a:t>
            </a:r>
            <a:endParaRPr b="1" i="1">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Voici Aliou et Jean. Ce sont deux enfants du Sénégal.</a:t>
            </a:r>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Helvetica Neue"/>
              <a:ea typeface="Helvetica Neue"/>
              <a:cs typeface="Helvetica Neue"/>
              <a:sym typeface="Helvetica Neue"/>
            </a:endParaRPr>
          </a:p>
        </p:txBody>
      </p:sp>
      <p:sp>
        <p:nvSpPr>
          <p:cNvPr id="108" name="Google Shape;108;p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Lisons la 4</a:t>
            </a:r>
            <a:r>
              <a:rPr b="1" baseline="30000" i="1" lang="fr-FR">
                <a:latin typeface="Arial"/>
                <a:ea typeface="Arial"/>
                <a:cs typeface="Arial"/>
                <a:sym typeface="Arial"/>
              </a:rPr>
              <a:t>e</a:t>
            </a:r>
            <a:r>
              <a:rPr b="1" i="1" lang="fr-FR">
                <a:latin typeface="Arial"/>
                <a:ea typeface="Arial"/>
                <a:cs typeface="Arial"/>
                <a:sym typeface="Arial"/>
              </a:rPr>
              <a:t> de couverture</a:t>
            </a:r>
            <a:r>
              <a:rPr lang="fr-FR">
                <a:latin typeface="Arial"/>
                <a:ea typeface="Arial"/>
                <a:cs typeface="Arial"/>
                <a:sym typeface="Arial"/>
              </a:rPr>
              <a:t>.</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la 4</a:t>
            </a:r>
            <a:r>
              <a:rPr baseline="30000" lang="fr-FR">
                <a:latin typeface="Arial"/>
                <a:ea typeface="Arial"/>
                <a:cs typeface="Arial"/>
                <a:sym typeface="Arial"/>
              </a:rPr>
              <a:t>e</a:t>
            </a:r>
            <a:r>
              <a:rPr lang="fr-FR">
                <a:latin typeface="Arial"/>
                <a:ea typeface="Arial"/>
                <a:cs typeface="Arial"/>
                <a:sym typeface="Arial"/>
              </a:rPr>
              <a:t> de couverture]</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Ce livre nous amène donc au cœur de la vie de ces enfants.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Nous apprenons  à mieux les connaître.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highlight>
                  <a:srgbClr val="FFFFFF"/>
                </a:highlight>
                <a:latin typeface="Arial"/>
                <a:ea typeface="Arial"/>
                <a:cs typeface="Arial"/>
                <a:sym typeface="Arial"/>
              </a:rPr>
              <a:t>Nous pouvons réfléchir sur la vie d’autres enfants du monde et voir non seulement ce qui les distingue mais aussi ce qui les unit. </a:t>
            </a:r>
            <a:endParaRPr b="1" i="1">
              <a:highlight>
                <a:srgbClr val="FFFFFF"/>
              </a:highlight>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Feuilletons quelques pages pour commencer à faire la connaissance de nos deux amis.</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i="1">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Arial"/>
              <a:ea typeface="Arial"/>
              <a:cs typeface="Arial"/>
              <a:sym typeface="Arial"/>
            </a:endParaRPr>
          </a:p>
        </p:txBody>
      </p:sp>
      <p:sp>
        <p:nvSpPr>
          <p:cNvPr id="114" name="Google Shape;114;p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Regarde l’image. Que vois-tu ?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O</a:t>
            </a:r>
            <a:r>
              <a:rPr b="1" i="1" lang="fr-FR">
                <a:highlight>
                  <a:srgbClr val="FFFFFF"/>
                </a:highlight>
                <a:latin typeface="Arial"/>
                <a:ea typeface="Arial"/>
                <a:cs typeface="Arial"/>
                <a:sym typeface="Arial"/>
              </a:rPr>
              <a:t>ù</a:t>
            </a:r>
            <a:r>
              <a:rPr b="1" i="1" lang="fr-FR">
                <a:latin typeface="Arial"/>
                <a:ea typeface="Arial"/>
                <a:cs typeface="Arial"/>
                <a:sym typeface="Arial"/>
              </a:rPr>
              <a:t> sont-ils ? Que font-ils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[Pause de 5 secondes]</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Une famille. Les garçons jouent aux billes. C’est Aliou et Jean.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Ici, une femme semble arriver avec une bassine d’eau.</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Pour avoir de l’eau, il faut aller en chercher plus loin dans le quartier, à un endroit qu’on appelle le « Robinet ».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Les maisons n’ont pas </a:t>
            </a:r>
            <a:r>
              <a:rPr b="1" i="1" lang="fr-FR">
                <a:solidFill>
                  <a:srgbClr val="000000"/>
                </a:solidFill>
                <a:latin typeface="Arial"/>
                <a:ea typeface="Arial"/>
                <a:cs typeface="Arial"/>
                <a:sym typeface="Arial"/>
              </a:rPr>
              <a:t>d’eau</a:t>
            </a:r>
            <a:r>
              <a:rPr b="1" i="1" lang="fr-FR">
                <a:latin typeface="Arial"/>
                <a:ea typeface="Arial"/>
                <a:cs typeface="Arial"/>
                <a:sym typeface="Arial"/>
              </a:rPr>
              <a:t> courante !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Que vois-tu sur la table ? </a:t>
            </a:r>
            <a:endParaRPr b="1" i="1">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fr-FR">
                <a:latin typeface="Arial"/>
                <a:ea typeface="Arial"/>
                <a:cs typeface="Arial"/>
                <a:sym typeface="Arial"/>
              </a:rPr>
              <a:t>[Pause de 5 secondes]</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Oui, on voit quelques fruits… Hum! Est-ce que c’est leur seul repas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Arial"/>
              <a:ea typeface="Arial"/>
              <a:cs typeface="Arial"/>
              <a:sym typeface="Arial"/>
            </a:endParaRPr>
          </a:p>
        </p:txBody>
      </p:sp>
      <p:sp>
        <p:nvSpPr>
          <p:cNvPr id="120" name="Google Shape;120;p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p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Calibri"/>
              <a:buNone/>
            </a:pPr>
            <a: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On retrouve les deux garçons ici. Il est écrit École publique.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Regarde les différences entre eux et les autres enfants.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Que remarques-tu ?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Comment sont leurs vêtements ?</a:t>
            </a: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[Pause 5 secondes] </a:t>
            </a:r>
            <a:endParaRPr>
              <a:latin typeface="Arial"/>
              <a:ea typeface="Arial"/>
              <a:cs typeface="Arial"/>
              <a:sym typeface="Arial"/>
            </a:endParaRPr>
          </a:p>
          <a:p>
            <a:pPr indent="0" lvl="0" marL="0" rtl="0" algn="l">
              <a:spcBef>
                <a:spcPts val="0"/>
              </a:spcBef>
              <a:spcAft>
                <a:spcPts val="0"/>
              </a:spcAft>
              <a:buNone/>
            </a:pPr>
            <a:r>
              <a:rPr b="1" i="1" lang="fr-FR">
                <a:latin typeface="Arial"/>
                <a:ea typeface="Arial"/>
                <a:cs typeface="Arial"/>
                <a:sym typeface="Arial"/>
              </a:rPr>
              <a:t>Ils semblent usés, ils marchent pieds nus.</a:t>
            </a:r>
            <a:endParaRPr/>
          </a:p>
          <a:p>
            <a:pPr indent="0" lvl="0" marL="0" rtl="0" algn="l">
              <a:lnSpc>
                <a:spcPct val="100000"/>
              </a:lnSpc>
              <a:spcBef>
                <a:spcPts val="0"/>
              </a:spcBef>
              <a:spcAft>
                <a:spcPts val="0"/>
              </a:spcAft>
              <a:buClr>
                <a:schemeClr val="dk1"/>
              </a:buClr>
              <a:buSzPts val="1100"/>
              <a:buFont typeface="Calibri"/>
              <a:buNone/>
            </a:pPr>
            <a:r>
              <a:t/>
            </a:r>
            <a:endParaRPr b="1" i="1">
              <a:latin typeface="Arial"/>
              <a:ea typeface="Arial"/>
              <a:cs typeface="Arial"/>
              <a:sym typeface="Arial"/>
            </a:endParaRPr>
          </a:p>
          <a:p>
            <a:pPr indent="0" lvl="0" marL="0" rtl="0" algn="l">
              <a:lnSpc>
                <a:spcPct val="100000"/>
              </a:lnSpc>
              <a:spcBef>
                <a:spcPts val="0"/>
              </a:spcBef>
              <a:spcAft>
                <a:spcPts val="0"/>
              </a:spcAft>
              <a:buClr>
                <a:srgbClr val="000000"/>
              </a:buClr>
              <a:buSzPts val="1100"/>
              <a:buFont typeface="Arial"/>
              <a:buNone/>
            </a:pPr>
            <a:r>
              <a:rPr b="1" i="1" lang="fr-FR">
                <a:solidFill>
                  <a:srgbClr val="000000"/>
                </a:solidFill>
                <a:latin typeface="Arial"/>
                <a:ea typeface="Arial"/>
                <a:cs typeface="Arial"/>
                <a:sym typeface="Arial"/>
              </a:rPr>
              <a:t>Ils n’ont pas l’air d’aller à l'école avec les autres.</a:t>
            </a:r>
            <a:r>
              <a:rPr b="1" i="1" lang="fr-FR">
                <a:latin typeface="Arial"/>
                <a:ea typeface="Arial"/>
                <a:cs typeface="Arial"/>
                <a:sym typeface="Arial"/>
              </a:rPr>
              <a:t> … Comment font-ils pour apprendre?</a:t>
            </a:r>
            <a:endParaRPr b="1" i="1">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fr-FR">
                <a:latin typeface="Arial"/>
                <a:ea typeface="Arial"/>
                <a:cs typeface="Arial"/>
                <a:sym typeface="Arial"/>
              </a:rPr>
              <a:t>[Pause 5 secondes]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Arrêtons-nous et avant de lire, réfléchissons à ce que nous connaissons</a:t>
            </a:r>
            <a:r>
              <a:rPr b="1" i="1" lang="fr-FR">
                <a:solidFill>
                  <a:srgbClr val="FF0000"/>
                </a:solidFill>
                <a:latin typeface="Arial"/>
                <a:ea typeface="Arial"/>
                <a:cs typeface="Arial"/>
                <a:sym typeface="Arial"/>
              </a:rPr>
              <a:t> </a:t>
            </a:r>
            <a:r>
              <a:rPr b="1" i="1" lang="fr-FR">
                <a:solidFill>
                  <a:srgbClr val="000000"/>
                </a:solidFill>
                <a:latin typeface="Arial"/>
                <a:ea typeface="Arial"/>
                <a:cs typeface="Arial"/>
                <a:sym typeface="Arial"/>
              </a:rPr>
              <a:t>déjà à propos</a:t>
            </a:r>
            <a:r>
              <a:rPr b="1" i="1" lang="fr-FR">
                <a:latin typeface="Arial"/>
                <a:ea typeface="Arial"/>
                <a:cs typeface="Arial"/>
                <a:sym typeface="Arial"/>
              </a:rPr>
              <a:t> des personnages, seulement </a:t>
            </a:r>
            <a:r>
              <a:rPr b="1" i="1" lang="fr-FR">
                <a:highlight>
                  <a:srgbClr val="FFFFFF"/>
                </a:highlight>
                <a:latin typeface="Arial"/>
                <a:ea typeface="Arial"/>
                <a:cs typeface="Arial"/>
                <a:sym typeface="Arial"/>
              </a:rPr>
              <a:t>à partir de ce coup d’œil.</a:t>
            </a:r>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Aliou et Jean sont amis.</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Ils sont pauvres.</a:t>
            </a:r>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Ils portent des habits déchirés et n’ont pas de chaussures.</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Ils vivent dans un endroit </a:t>
            </a:r>
            <a:r>
              <a:rPr b="1" i="1" lang="fr-FR">
                <a:solidFill>
                  <a:srgbClr val="000000"/>
                </a:solidFill>
                <a:highlight>
                  <a:srgbClr val="FFFFFF"/>
                </a:highlight>
                <a:latin typeface="Arial"/>
                <a:ea typeface="Arial"/>
                <a:cs typeface="Arial"/>
                <a:sym typeface="Arial"/>
              </a:rPr>
              <a:t>où</a:t>
            </a:r>
            <a:r>
              <a:rPr b="1" i="1" lang="fr-FR">
                <a:solidFill>
                  <a:srgbClr val="000000"/>
                </a:solidFill>
                <a:latin typeface="Arial"/>
                <a:ea typeface="Arial"/>
                <a:cs typeface="Arial"/>
                <a:sym typeface="Arial"/>
              </a:rPr>
              <a:t> </a:t>
            </a:r>
            <a:r>
              <a:rPr b="1" i="1" lang="fr-FR">
                <a:latin typeface="Arial"/>
                <a:ea typeface="Arial"/>
                <a:cs typeface="Arial"/>
                <a:sym typeface="Arial"/>
              </a:rPr>
              <a:t>il n'y a pas accès à l’eau courante. </a:t>
            </a:r>
            <a:endParaRPr/>
          </a:p>
          <a:p>
            <a:pPr indent="0" lvl="0" marL="0" marR="0" rtl="0" algn="l">
              <a:lnSpc>
                <a:spcPct val="100000"/>
              </a:lnSpc>
              <a:spcBef>
                <a:spcPts val="0"/>
              </a:spcBef>
              <a:spcAft>
                <a:spcPts val="0"/>
              </a:spcAft>
              <a:buClr>
                <a:srgbClr val="000000"/>
              </a:buClr>
              <a:buSzPts val="1100"/>
              <a:buFont typeface="Arial"/>
              <a:buNone/>
            </a:pPr>
            <a:r>
              <a:rPr b="1" i="1" lang="fr-FR">
                <a:latin typeface="Arial"/>
                <a:ea typeface="Arial"/>
                <a:cs typeface="Arial"/>
                <a:sym typeface="Arial"/>
              </a:rPr>
              <a:t>Ils ne semblent pas aller à l’école.</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 </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Maintenant, lisons pour apprendre plus au sujet de leur vie.</a:t>
            </a:r>
            <a:endParaRPr b="1" i="1">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b="1" i="1">
              <a:solidFill>
                <a:srgbClr val="403152"/>
              </a:solidFill>
              <a:latin typeface="Arial"/>
              <a:ea typeface="Arial"/>
              <a:cs typeface="Arial"/>
              <a:sym typeface="Arial"/>
            </a:endParaRPr>
          </a:p>
        </p:txBody>
      </p:sp>
      <p:sp>
        <p:nvSpPr>
          <p:cNvPr id="128" name="Google Shape;128;p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fr-FR" sz="1200">
                <a:latin typeface="Arial"/>
                <a:ea typeface="Arial"/>
                <a:cs typeface="Arial"/>
                <a:sym typeface="Arial"/>
              </a:rPr>
              <a:t>Notes à l’enseignant(e) au sujet de « pendant la lecture » </a:t>
            </a:r>
            <a:r>
              <a:rPr lang="fr-FR" sz="1200">
                <a:latin typeface="Arial"/>
                <a:ea typeface="Arial"/>
                <a:cs typeface="Arial"/>
                <a:sym typeface="Arial"/>
              </a:rPr>
              <a:t>:</a:t>
            </a:r>
            <a:endParaRPr sz="1200">
              <a:latin typeface="Arial"/>
              <a:ea typeface="Arial"/>
              <a:cs typeface="Arial"/>
              <a:sym typeface="Arial"/>
            </a:endParaRPr>
          </a:p>
          <a:p>
            <a:pPr indent="0" lvl="0" marL="0" rtl="0" algn="l">
              <a:lnSpc>
                <a:spcPct val="115000"/>
              </a:lnSpc>
              <a:spcBef>
                <a:spcPts val="0"/>
              </a:spcBef>
              <a:spcAft>
                <a:spcPts val="0"/>
              </a:spcAft>
              <a:buNone/>
            </a:pPr>
            <a:r>
              <a:rPr lang="fr-FR" sz="1200">
                <a:latin typeface="Arial"/>
                <a:ea typeface="Arial"/>
                <a:cs typeface="Arial"/>
                <a:sym typeface="Arial"/>
              </a:rPr>
              <a:t>Lorsque nous lisons un livre à voix haute, certaines actions génériques sont suggérées afin de </a:t>
            </a:r>
            <a:r>
              <a:rPr lang="fr-FR">
                <a:latin typeface="Arial"/>
                <a:ea typeface="Arial"/>
                <a:cs typeface="Arial"/>
                <a:sym typeface="Arial"/>
              </a:rPr>
              <a:t>familiariser les apprenants</a:t>
            </a:r>
            <a:r>
              <a:rPr lang="fr-FR" sz="1200">
                <a:latin typeface="Arial"/>
                <a:ea typeface="Arial"/>
                <a:cs typeface="Arial"/>
                <a:sym typeface="Arial"/>
              </a:rPr>
              <a:t> </a:t>
            </a:r>
            <a:r>
              <a:rPr lang="fr-FR">
                <a:latin typeface="Arial"/>
                <a:ea typeface="Arial"/>
                <a:cs typeface="Arial"/>
                <a:sym typeface="Arial"/>
              </a:rPr>
              <a:t>avec la </a:t>
            </a:r>
            <a:r>
              <a:rPr lang="fr-FR" sz="1200">
                <a:latin typeface="Arial"/>
                <a:ea typeface="Arial"/>
                <a:cs typeface="Arial"/>
                <a:sym typeface="Arial"/>
              </a:rPr>
              <a:t>lecture fluide ainsi que le type de stratégies et de réflexions internes qu’effectue le lecteur en lisant et afin d’engager l’élève à réfléchir lui-même tout au long de l’histoire.</a:t>
            </a:r>
            <a:endParaRPr sz="1200">
              <a:latin typeface="Arial"/>
              <a:ea typeface="Arial"/>
              <a:cs typeface="Arial"/>
              <a:sym typeface="Arial"/>
            </a:endParaRPr>
          </a:p>
          <a:p>
            <a:pPr indent="0" lvl="0" marL="0" rtl="0" algn="l">
              <a:lnSpc>
                <a:spcPct val="115000"/>
              </a:lnSpc>
              <a:spcBef>
                <a:spcPts val="0"/>
              </a:spcBef>
              <a:spcAft>
                <a:spcPts val="0"/>
              </a:spcAft>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fr-FR" sz="1200">
                <a:latin typeface="Arial"/>
                <a:ea typeface="Arial"/>
                <a:cs typeface="Arial"/>
                <a:sym typeface="Arial"/>
              </a:rPr>
              <a:t>La lecture à voix haute par l</a:t>
            </a:r>
            <a:r>
              <a:rPr lang="fr-FR">
                <a:latin typeface="Arial"/>
                <a:ea typeface="Arial"/>
                <a:cs typeface="Arial"/>
                <a:sym typeface="Arial"/>
              </a:rPr>
              <a:t>’enseignant(e) </a:t>
            </a:r>
            <a:r>
              <a:rPr lang="fr-FR" sz="1200">
                <a:latin typeface="Arial"/>
                <a:ea typeface="Arial"/>
                <a:cs typeface="Arial"/>
                <a:sym typeface="Arial"/>
              </a:rPr>
              <a:t>est le moment par excellence pour </a:t>
            </a:r>
            <a:r>
              <a:rPr lang="fr-FR">
                <a:latin typeface="Arial"/>
                <a:ea typeface="Arial"/>
                <a:cs typeface="Arial"/>
                <a:sym typeface="Arial"/>
              </a:rPr>
              <a:t>faire découvrir et modeler</a:t>
            </a:r>
            <a:r>
              <a:rPr lang="fr-FR" sz="1200">
                <a:latin typeface="Arial"/>
                <a:ea typeface="Arial"/>
                <a:cs typeface="Arial"/>
                <a:sym typeface="Arial"/>
              </a:rPr>
              <a:t> l’acte complexe qu’est celui de lire. Lire ce n’est pas que décoder les mots sur la page. Lire c’est surtout réfléchir sur le message de base que véhicule le texte (identifier les idées importantes, résumer), réfléchir sur ce qui n’est pas écrit tel quel mais que l’auteur communique par divers moyens (inférences, synthèse, critique). À certains moments c’est réfléchir sur comment le texte fut construit (analyser et critiquer).</a:t>
            </a:r>
            <a:endParaRPr sz="1200">
              <a:latin typeface="Arial"/>
              <a:ea typeface="Arial"/>
              <a:cs typeface="Arial"/>
              <a:sym typeface="Arial"/>
            </a:endParaRPr>
          </a:p>
          <a:p>
            <a:pPr indent="0" lvl="0" marL="0" rtl="0" algn="l">
              <a:lnSpc>
                <a:spcPct val="115000"/>
              </a:lnSpc>
              <a:spcBef>
                <a:spcPts val="0"/>
              </a:spcBef>
              <a:spcAft>
                <a:spcPts val="0"/>
              </a:spcAft>
              <a:buNone/>
            </a:pPr>
            <a:r>
              <a:rPr lang="fr-FR">
                <a:latin typeface="Arial"/>
                <a:ea typeface="Arial"/>
                <a:cs typeface="Arial"/>
                <a:sym typeface="Arial"/>
              </a:rPr>
              <a:t> </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fr-FR" sz="1200">
                <a:latin typeface="Arial"/>
                <a:ea typeface="Arial"/>
                <a:cs typeface="Arial"/>
                <a:sym typeface="Arial"/>
              </a:rPr>
              <a:t>Ces actions sont importantes et seront réfléchies à l’avance tout en laissant place aux réflexions spontanées de la part des élèves. Voir ces suggestions génériques dans l’encadré ci-dessus. Des ressources telles que des banques de pistes de conversations et de questions pour susciter la réflexion sont très utiles au moment de planifier.</a:t>
            </a:r>
            <a:endParaRPr b="1" sz="1200">
              <a:latin typeface="Arial"/>
              <a:ea typeface="Arial"/>
              <a:cs typeface="Arial"/>
              <a:sym typeface="Arial"/>
            </a:endParaRPr>
          </a:p>
        </p:txBody>
      </p:sp>
      <p:sp>
        <p:nvSpPr>
          <p:cNvPr id="137" name="Google Shape;137;p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fr-FR" sz="1200">
                <a:latin typeface="Arial"/>
                <a:ea typeface="Arial"/>
                <a:cs typeface="Arial"/>
                <a:sym typeface="Arial"/>
              </a:rPr>
              <a:t>Notes à l’enseignant(e) au sujet de « pendant la lecture » </a:t>
            </a:r>
            <a:r>
              <a:rPr lang="fr-FR" sz="1200">
                <a:latin typeface="Arial"/>
                <a:ea typeface="Arial"/>
                <a:cs typeface="Arial"/>
                <a:sym typeface="Arial"/>
              </a:rPr>
              <a:t>:</a:t>
            </a:r>
            <a:endParaRPr sz="1200">
              <a:latin typeface="Arial"/>
              <a:ea typeface="Arial"/>
              <a:cs typeface="Arial"/>
              <a:sym typeface="Arial"/>
            </a:endParaRPr>
          </a:p>
          <a:p>
            <a:pPr indent="0" lvl="0" marL="0" rtl="0" algn="l">
              <a:lnSpc>
                <a:spcPct val="115000"/>
              </a:lnSpc>
              <a:spcBef>
                <a:spcPts val="0"/>
              </a:spcBef>
              <a:spcAft>
                <a:spcPts val="0"/>
              </a:spcAft>
              <a:buNone/>
            </a:pPr>
            <a:r>
              <a:rPr lang="fr-FR" sz="1200">
                <a:latin typeface="Arial"/>
                <a:ea typeface="Arial"/>
                <a:cs typeface="Arial"/>
                <a:sym typeface="Arial"/>
              </a:rPr>
              <a:t>Lorsque nous lisons un livre à voix haute, certaines actions génériques sont suggérées afin de </a:t>
            </a:r>
            <a:r>
              <a:rPr lang="fr-FR">
                <a:latin typeface="Arial"/>
                <a:ea typeface="Arial"/>
                <a:cs typeface="Arial"/>
                <a:sym typeface="Arial"/>
              </a:rPr>
              <a:t>familiariser les apprenants</a:t>
            </a:r>
            <a:r>
              <a:rPr lang="fr-FR" sz="1200">
                <a:latin typeface="Arial"/>
                <a:ea typeface="Arial"/>
                <a:cs typeface="Arial"/>
                <a:sym typeface="Arial"/>
              </a:rPr>
              <a:t> </a:t>
            </a:r>
            <a:r>
              <a:rPr lang="fr-FR">
                <a:latin typeface="Arial"/>
                <a:ea typeface="Arial"/>
                <a:cs typeface="Arial"/>
                <a:sym typeface="Arial"/>
              </a:rPr>
              <a:t>avec la </a:t>
            </a:r>
            <a:r>
              <a:rPr lang="fr-FR" sz="1200">
                <a:latin typeface="Arial"/>
                <a:ea typeface="Arial"/>
                <a:cs typeface="Arial"/>
                <a:sym typeface="Arial"/>
              </a:rPr>
              <a:t>lecture fluide ainsi que le type de stratégies et de réflexions internes qu’effectue le lecteur en lisant et afin d’engager l’élève à réfléchir lui-même tout au long de l’histoire.</a:t>
            </a:r>
            <a:endParaRPr sz="1200">
              <a:latin typeface="Arial"/>
              <a:ea typeface="Arial"/>
              <a:cs typeface="Arial"/>
              <a:sym typeface="Arial"/>
            </a:endParaRPr>
          </a:p>
          <a:p>
            <a:pPr indent="0" lvl="0" marL="0" rtl="0" algn="l">
              <a:lnSpc>
                <a:spcPct val="115000"/>
              </a:lnSpc>
              <a:spcBef>
                <a:spcPts val="0"/>
              </a:spcBef>
              <a:spcAft>
                <a:spcPts val="0"/>
              </a:spcAft>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fr-FR" sz="1200">
                <a:latin typeface="Arial"/>
                <a:ea typeface="Arial"/>
                <a:cs typeface="Arial"/>
                <a:sym typeface="Arial"/>
              </a:rPr>
              <a:t>La lecture à voix haute par l</a:t>
            </a:r>
            <a:r>
              <a:rPr lang="fr-FR">
                <a:latin typeface="Arial"/>
                <a:ea typeface="Arial"/>
                <a:cs typeface="Arial"/>
                <a:sym typeface="Arial"/>
              </a:rPr>
              <a:t>’enseignant(e) </a:t>
            </a:r>
            <a:r>
              <a:rPr lang="fr-FR" sz="1200">
                <a:latin typeface="Arial"/>
                <a:ea typeface="Arial"/>
                <a:cs typeface="Arial"/>
                <a:sym typeface="Arial"/>
              </a:rPr>
              <a:t>est le moment par excellence pour </a:t>
            </a:r>
            <a:r>
              <a:rPr lang="fr-FR">
                <a:latin typeface="Arial"/>
                <a:ea typeface="Arial"/>
                <a:cs typeface="Arial"/>
                <a:sym typeface="Arial"/>
              </a:rPr>
              <a:t>faire découvrir et modeler</a:t>
            </a:r>
            <a:r>
              <a:rPr lang="fr-FR" sz="1200">
                <a:latin typeface="Arial"/>
                <a:ea typeface="Arial"/>
                <a:cs typeface="Arial"/>
                <a:sym typeface="Arial"/>
              </a:rPr>
              <a:t> l’acte complexe qu’est celui de lire. Lire ce n’est pas que décoder les mots sur la page. Lire c’est surtout réfléchir sur le message de base que véhicule le texte (identifier les idées importantes, résumer), réfléchir sur ce qui n’est pas écrit tel quel mais que l’auteur communique par divers moyens (inférences, synthèse, critique). À certains moments c’est réfléchir sur comment le texte fut construit (analyser et critiquer).</a:t>
            </a:r>
            <a:endParaRPr sz="1200">
              <a:latin typeface="Arial"/>
              <a:ea typeface="Arial"/>
              <a:cs typeface="Arial"/>
              <a:sym typeface="Arial"/>
            </a:endParaRPr>
          </a:p>
          <a:p>
            <a:pPr indent="0" lvl="0" marL="0" rtl="0" algn="l">
              <a:lnSpc>
                <a:spcPct val="115000"/>
              </a:lnSpc>
              <a:spcBef>
                <a:spcPts val="0"/>
              </a:spcBef>
              <a:spcAft>
                <a:spcPts val="0"/>
              </a:spcAft>
              <a:buNone/>
            </a:pPr>
            <a:r>
              <a:rPr lang="fr-FR">
                <a:latin typeface="Arial"/>
                <a:ea typeface="Arial"/>
                <a:cs typeface="Arial"/>
                <a:sym typeface="Arial"/>
              </a:rPr>
              <a:t> </a:t>
            </a:r>
            <a:endParaRPr sz="12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fr-FR" sz="1200">
                <a:latin typeface="Arial"/>
                <a:ea typeface="Arial"/>
                <a:cs typeface="Arial"/>
                <a:sym typeface="Arial"/>
              </a:rPr>
              <a:t>Ces actions sont importantes et seront réfléchies à l’avance tout en laissant place aux réflexions spontanées de la part des élèves. Voir ces suggestions génériques dans l’encadré ci-dessus. Des ressources telles que des banques de pistes de conversations et de questions pour susciter la réflexion sont très utiles au moment de planifier.</a:t>
            </a:r>
            <a:endParaRPr b="1" sz="1200">
              <a:latin typeface="Arial"/>
              <a:ea typeface="Arial"/>
              <a:cs typeface="Arial"/>
              <a:sym typeface="Arial"/>
            </a:endParaRPr>
          </a:p>
        </p:txBody>
      </p:sp>
      <p:sp>
        <p:nvSpPr>
          <p:cNvPr id="145" name="Google Shape;145;p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p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b="1" lang="fr-FR">
                <a:latin typeface="Arial"/>
                <a:ea typeface="Arial"/>
                <a:cs typeface="Arial"/>
                <a:sym typeface="Arial"/>
              </a:rPr>
              <a:t>PENDANT LA LECTURE</a:t>
            </a:r>
            <a:endParaRPr b="1">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0" lang="fr-FR" u="none">
                <a:latin typeface="Arial"/>
                <a:ea typeface="Arial"/>
                <a:cs typeface="Arial"/>
                <a:sym typeface="Arial"/>
              </a:rPr>
              <a:t>Lire l’histoire avec expression pour susciter l’intérêt des élèves</a:t>
            </a:r>
            <a:endParaRPr b="0" u="none">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lang="fr-FR" u="sng">
                <a:latin typeface="Arial"/>
                <a:ea typeface="Arial"/>
                <a:cs typeface="Arial"/>
                <a:sym typeface="Arial"/>
              </a:rPr>
              <a:t> </a:t>
            </a:r>
            <a:endParaRPr b="1" u="sng">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VO de Victor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i="1" lang="fr-FR">
                <a:latin typeface="Arial"/>
                <a:ea typeface="Arial"/>
                <a:cs typeface="Arial"/>
                <a:sym typeface="Arial"/>
              </a:rPr>
              <a:t>Commençons la lecture.</a:t>
            </a:r>
            <a:r>
              <a:rPr lang="fr-FR">
                <a:latin typeface="Arial"/>
                <a:ea typeface="Arial"/>
                <a:cs typeface="Arial"/>
                <a:sym typeface="Arial"/>
              </a:rPr>
              <a:t> [Lire de façon fluide et expressive]</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[Lire les pages 8 et 9]</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fr-FR">
                <a:latin typeface="Arial"/>
                <a:ea typeface="Arial"/>
                <a:cs typeface="Arial"/>
                <a:sym typeface="Arial"/>
              </a:rPr>
              <a:t> </a:t>
            </a:r>
            <a:endParaRPr>
              <a:latin typeface="Arial"/>
              <a:ea typeface="Arial"/>
              <a:cs typeface="Arial"/>
              <a:sym typeface="Arial"/>
            </a:endParaRPr>
          </a:p>
          <a:p>
            <a:pPr indent="0" lvl="0" marL="0" rtl="0" algn="l">
              <a:lnSpc>
                <a:spcPct val="100000"/>
              </a:lnSpc>
              <a:spcBef>
                <a:spcPts val="0"/>
              </a:spcBef>
              <a:spcAft>
                <a:spcPts val="0"/>
              </a:spcAft>
              <a:buClr>
                <a:schemeClr val="dk1"/>
              </a:buClr>
              <a:buSzPts val="1400"/>
              <a:buFont typeface="Calibri"/>
              <a:buNone/>
            </a:pPr>
            <a:r>
              <a:t/>
            </a:r>
            <a:endParaRPr>
              <a:solidFill>
                <a:srgbClr val="403152"/>
              </a:solidFill>
              <a:latin typeface="Arial"/>
              <a:ea typeface="Arial"/>
              <a:cs typeface="Arial"/>
              <a:sym typeface="Arial"/>
            </a:endParaRPr>
          </a:p>
        </p:txBody>
      </p:sp>
      <p:sp>
        <p:nvSpPr>
          <p:cNvPr id="153" name="Google Shape;153;p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7" name="Shape 67"/>
        <p:cNvGrpSpPr/>
        <p:nvPr/>
      </p:nvGrpSpPr>
      <p:grpSpPr>
        <a:xfrm>
          <a:off x="0" y="0"/>
          <a:ext cx="0" cy="0"/>
          <a:chOff x="0" y="0"/>
          <a:chExt cx="0" cy="0"/>
        </a:xfrm>
      </p:grpSpPr>
      <p:sp>
        <p:nvSpPr>
          <p:cNvPr id="68" name="Google Shape;68;p1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1"/>
          <p:cNvSpPr/>
          <p:nvPr>
            <p:ph idx="2" type="pic"/>
          </p:nvPr>
        </p:nvSpPr>
        <p:spPr>
          <a:xfrm>
            <a:off x="5183188" y="987425"/>
            <a:ext cx="6172200" cy="4873625"/>
          </a:xfrm>
          <a:prstGeom prst="rect">
            <a:avLst/>
          </a:prstGeom>
          <a:noFill/>
          <a:ln>
            <a:noFill/>
          </a:ln>
        </p:spPr>
      </p:sp>
      <p:sp>
        <p:nvSpPr>
          <p:cNvPr id="70" name="Google Shape;70;p1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1" name="Google Shape;7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4" name="Shape 74"/>
        <p:cNvGrpSpPr/>
        <p:nvPr/>
      </p:nvGrpSpPr>
      <p:grpSpPr>
        <a:xfrm>
          <a:off x="0" y="0"/>
          <a:ext cx="0" cy="0"/>
          <a:chOff x="0" y="0"/>
          <a:chExt cx="0" cy="0"/>
        </a:xfrm>
      </p:grpSpPr>
      <p:sp>
        <p:nvSpPr>
          <p:cNvPr id="75" name="Google Shape;75;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0" name="Shape 80"/>
        <p:cNvGrpSpPr/>
        <p:nvPr/>
      </p:nvGrpSpPr>
      <p:grpSpPr>
        <a:xfrm>
          <a:off x="0" y="0"/>
          <a:ext cx="0" cy="0"/>
          <a:chOff x="0" y="0"/>
          <a:chExt cx="0" cy="0"/>
        </a:xfrm>
      </p:grpSpPr>
      <p:sp>
        <p:nvSpPr>
          <p:cNvPr id="81" name="Google Shape;81;p1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1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p:spTree>
      <p:nvGrpSpPr>
        <p:cNvPr id="19" name="Shape 19"/>
        <p:cNvGrpSpPr/>
        <p:nvPr/>
      </p:nvGrpSpPr>
      <p:grpSpPr>
        <a:xfrm>
          <a:off x="0" y="0"/>
          <a:ext cx="0" cy="0"/>
          <a:chOff x="0" y="0"/>
          <a:chExt cx="0" cy="0"/>
        </a:xfrm>
      </p:grpSpPr>
      <p:sp>
        <p:nvSpPr>
          <p:cNvPr id="20" name="Google Shape;20;p3"/>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rgbClr val="002060"/>
              </a:buClr>
              <a:buSzPts val="3200"/>
              <a:buFont typeface="Arial"/>
              <a:buNone/>
              <a:defRPr b="1" i="0" sz="3200" u="none" cap="none" strike="noStrike">
                <a:solidFill>
                  <a:srgbClr val="002060"/>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 name="Shape 21"/>
        <p:cNvGrpSpPr/>
        <p:nvPr/>
      </p:nvGrpSpPr>
      <p:grpSpPr>
        <a:xfrm>
          <a:off x="0" y="0"/>
          <a:ext cx="0" cy="0"/>
          <a:chOff x="0" y="0"/>
          <a:chExt cx="0" cy="0"/>
        </a:xfrm>
      </p:grpSpPr>
      <p:sp>
        <p:nvSpPr>
          <p:cNvPr id="22" name="Google Shape;22;p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4" name="Google Shape;24;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7" name="Shape 27"/>
        <p:cNvGrpSpPr/>
        <p:nvPr/>
      </p:nvGrpSpPr>
      <p:grpSpPr>
        <a:xfrm>
          <a:off x="0" y="0"/>
          <a:ext cx="0" cy="0"/>
          <a:chOff x="0" y="0"/>
          <a:chExt cx="0" cy="0"/>
        </a:xfrm>
      </p:grpSpPr>
      <p:sp>
        <p:nvSpPr>
          <p:cNvPr id="28" name="Google Shape;28;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3" name="Shape 33"/>
        <p:cNvGrpSpPr/>
        <p:nvPr/>
      </p:nvGrpSpPr>
      <p:grpSpPr>
        <a:xfrm>
          <a:off x="0" y="0"/>
          <a:ext cx="0" cy="0"/>
          <a:chOff x="0" y="0"/>
          <a:chExt cx="0" cy="0"/>
        </a:xfrm>
      </p:grpSpPr>
      <p:sp>
        <p:nvSpPr>
          <p:cNvPr id="34" name="Google Shape;34;p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5" name="Shape 55"/>
        <p:cNvGrpSpPr/>
        <p:nvPr/>
      </p:nvGrpSpPr>
      <p:grpSpPr>
        <a:xfrm>
          <a:off x="0" y="0"/>
          <a:ext cx="0" cy="0"/>
          <a:chOff x="0" y="0"/>
          <a:chExt cx="0" cy="0"/>
        </a:xfrm>
      </p:grpSpPr>
      <p:sp>
        <p:nvSpPr>
          <p:cNvPr id="56" name="Google Shape;5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0" name="Shape 60"/>
        <p:cNvGrpSpPr/>
        <p:nvPr/>
      </p:nvGrpSpPr>
      <p:grpSpPr>
        <a:xfrm>
          <a:off x="0" y="0"/>
          <a:ext cx="0" cy="0"/>
          <a:chOff x="0" y="0"/>
          <a:chExt cx="0" cy="0"/>
        </a:xfrm>
      </p:grpSpPr>
      <p:sp>
        <p:nvSpPr>
          <p:cNvPr id="61" name="Google Shape;61;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1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3" name="Google Shape;63;p1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4" name="Google Shape;64;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jpg"/><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2.jpg"/><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9.jp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2.jpg"/><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1.jpg"/><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2.jp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6.jpg"/><Relationship Id="rId4" Type="http://schemas.openxmlformats.org/officeDocument/2006/relationships/image" Target="../media/image3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2.jpg"/><Relationship Id="rId4" Type="http://schemas.openxmlformats.org/officeDocument/2006/relationships/image" Target="../media/image1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8.jpg"/><Relationship Id="rId4" Type="http://schemas.openxmlformats.org/officeDocument/2006/relationships/image" Target="../media/image3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3.jpg"/><Relationship Id="rId4" Type="http://schemas.openxmlformats.org/officeDocument/2006/relationships/image" Target="../media/image4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9.jpg"/><Relationship Id="rId4" Type="http://schemas.openxmlformats.org/officeDocument/2006/relationships/image" Target="../media/image2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9.jpg"/><Relationship Id="rId4" Type="http://schemas.openxmlformats.org/officeDocument/2006/relationships/image" Target="../media/image3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5.jpg"/><Relationship Id="rId4" Type="http://schemas.openxmlformats.org/officeDocument/2006/relationships/image" Target="../media/image3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4.jpg"/><Relationship Id="rId4" Type="http://schemas.openxmlformats.org/officeDocument/2006/relationships/image" Target="../media/image4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35.jpg"/><Relationship Id="rId4" Type="http://schemas.openxmlformats.org/officeDocument/2006/relationships/image" Target="../media/image34.jpg"/><Relationship Id="rId5" Type="http://schemas.openxmlformats.org/officeDocument/2006/relationships/image" Target="../media/image3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7.jpg"/><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5.jpg"/><Relationship Id="rId5" Type="http://schemas.openxmlformats.org/officeDocument/2006/relationships/image" Target="../media/image2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7.jpg"/><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grpSp>
        <p:nvGrpSpPr>
          <p:cNvPr id="91" name="Google Shape;91;p14"/>
          <p:cNvGrpSpPr/>
          <p:nvPr/>
        </p:nvGrpSpPr>
        <p:grpSpPr>
          <a:xfrm>
            <a:off x="1024501" y="837955"/>
            <a:ext cx="10142998" cy="4919180"/>
            <a:chOff x="1024501" y="837955"/>
            <a:chExt cx="10142998" cy="4919180"/>
          </a:xfrm>
        </p:grpSpPr>
        <p:grpSp>
          <p:nvGrpSpPr>
            <p:cNvPr id="92" name="Google Shape;92;p14"/>
            <p:cNvGrpSpPr/>
            <p:nvPr/>
          </p:nvGrpSpPr>
          <p:grpSpPr>
            <a:xfrm>
              <a:off x="4268212" y="837955"/>
              <a:ext cx="3654826" cy="2929444"/>
              <a:chOff x="3718431" y="332123"/>
              <a:chExt cx="5010241" cy="4015847"/>
            </a:xfrm>
          </p:grpSpPr>
          <p:pic>
            <p:nvPicPr>
              <p:cNvPr id="93" name="Google Shape;93;p14"/>
              <p:cNvPicPr preferRelativeResize="0"/>
              <p:nvPr/>
            </p:nvPicPr>
            <p:blipFill rotWithShape="1">
              <a:blip r:embed="rId3">
                <a:alphaModFix/>
              </a:blip>
              <a:srcRect b="0" l="0" r="0" t="0"/>
              <a:stretch/>
            </p:blipFill>
            <p:spPr>
              <a:xfrm>
                <a:off x="3718431" y="332123"/>
                <a:ext cx="5010241" cy="4015847"/>
              </a:xfrm>
              <a:prstGeom prst="rect">
                <a:avLst/>
              </a:prstGeom>
              <a:noFill/>
              <a:ln>
                <a:noFill/>
              </a:ln>
            </p:spPr>
          </p:pic>
          <p:sp>
            <p:nvSpPr>
              <p:cNvPr id="94" name="Google Shape;94;p14"/>
              <p:cNvSpPr/>
              <p:nvPr/>
            </p:nvSpPr>
            <p:spPr>
              <a:xfrm>
                <a:off x="5012173" y="1237812"/>
                <a:ext cx="1963262" cy="1407016"/>
              </a:xfrm>
              <a:custGeom>
                <a:rect b="b" l="l" r="r" t="t"/>
                <a:pathLst>
                  <a:path extrusionOk="0" h="1797386" w="2507960">
                    <a:moveTo>
                      <a:pt x="2507961" y="1571033"/>
                    </a:moveTo>
                    <a:lnTo>
                      <a:pt x="2158529" y="1426327"/>
                    </a:lnTo>
                    <a:cubicBezTo>
                      <a:pt x="2255098" y="1314307"/>
                      <a:pt x="2317942" y="1181933"/>
                      <a:pt x="2335176" y="1035593"/>
                    </a:cubicBezTo>
                    <a:cubicBezTo>
                      <a:pt x="2392820" y="545170"/>
                      <a:pt x="1917848" y="86244"/>
                      <a:pt x="1274252" y="10623"/>
                    </a:cubicBezTo>
                    <a:cubicBezTo>
                      <a:pt x="630655" y="-64998"/>
                      <a:pt x="62383" y="271211"/>
                      <a:pt x="4738" y="761783"/>
                    </a:cubicBezTo>
                    <a:cubicBezTo>
                      <a:pt x="-52906" y="1252354"/>
                      <a:pt x="422066" y="1711132"/>
                      <a:pt x="1065663" y="1786753"/>
                    </a:cubicBezTo>
                    <a:cubicBezTo>
                      <a:pt x="1440648" y="1830878"/>
                      <a:pt x="1789783" y="1734903"/>
                      <a:pt x="2027640" y="1550233"/>
                    </a:cubicBezTo>
                    <a:lnTo>
                      <a:pt x="2507961" y="1571033"/>
                    </a:lnTo>
                    <a:close/>
                  </a:path>
                </a:pathLst>
              </a:custGeom>
              <a:solidFill>
                <a:srgbClr val="F0EFE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5" name="Google Shape;95;p14"/>
              <p:cNvPicPr preferRelativeResize="0"/>
              <p:nvPr/>
            </p:nvPicPr>
            <p:blipFill rotWithShape="1">
              <a:blip r:embed="rId4">
                <a:alphaModFix/>
              </a:blip>
              <a:srcRect b="25543" l="8457" r="36344" t="19620"/>
              <a:stretch/>
            </p:blipFill>
            <p:spPr>
              <a:xfrm>
                <a:off x="5352469" y="1493010"/>
                <a:ext cx="1125373" cy="919546"/>
              </a:xfrm>
              <a:prstGeom prst="ellipse">
                <a:avLst/>
              </a:prstGeom>
              <a:noFill/>
              <a:ln>
                <a:noFill/>
              </a:ln>
            </p:spPr>
          </p:pic>
        </p:grpSp>
        <p:sp>
          <p:nvSpPr>
            <p:cNvPr id="96" name="Google Shape;96;p14"/>
            <p:cNvSpPr/>
            <p:nvPr/>
          </p:nvSpPr>
          <p:spPr>
            <a:xfrm>
              <a:off x="1024501" y="4007796"/>
              <a:ext cx="10142998" cy="1749339"/>
            </a:xfrm>
            <a:prstGeom prst="rect">
              <a:avLst/>
            </a:prstGeom>
            <a:solidFill>
              <a:srgbClr val="578CC3"/>
            </a:solidFill>
            <a:ln cap="flat" cmpd="sng" w="9525">
              <a:solidFill>
                <a:srgbClr val="BBD6EE"/>
              </a:solidFill>
              <a:prstDash val="solid"/>
              <a:miter lim="800000"/>
              <a:headEnd len="sm" w="sm" type="none"/>
              <a:tailEnd len="sm" w="sm" type="none"/>
            </a:ln>
            <a:effectLst>
              <a:outerShdw blurRad="63500" rotWithShape="0" algn="ctr" dir="2700000" dist="38099">
                <a:srgbClr val="000000">
                  <a:alpha val="74901"/>
                </a:srgbClr>
              </a:outerShdw>
            </a:effectLst>
          </p:spPr>
          <p:txBody>
            <a:bodyPr anchorCtr="0" anchor="ctr" bIns="36000" lIns="72000" spcFirstLastPara="1" rIns="72000" wrap="square" tIns="36000">
              <a:noAutofit/>
            </a:bodyPr>
            <a:lstStyle/>
            <a:p>
              <a:pPr indent="0" lvl="0" marL="0" marR="0" rtl="1" algn="ctr">
                <a:lnSpc>
                  <a:spcPct val="100000"/>
                </a:lnSpc>
                <a:spcBef>
                  <a:spcPts val="0"/>
                </a:spcBef>
                <a:spcAft>
                  <a:spcPts val="0"/>
                </a:spcAft>
                <a:buClr>
                  <a:srgbClr val="FFFFFF"/>
                </a:buClr>
                <a:buSzPts val="5400"/>
                <a:buFont typeface="Arial"/>
                <a:buNone/>
              </a:pPr>
              <a:r>
                <a:rPr b="1" i="0" lang="fr-FR" sz="5400" u="none" cap="none" strike="noStrike">
                  <a:solidFill>
                    <a:srgbClr val="FFFFFF"/>
                  </a:solidFill>
                  <a:latin typeface="Arial"/>
                  <a:ea typeface="Arial"/>
                  <a:cs typeface="Arial"/>
                  <a:sym typeface="Arial"/>
                </a:rPr>
                <a:t>La lecture à voix haute par l’enseignant(e) </a:t>
              </a:r>
              <a:endParaRPr b="0" i="0" sz="5400" u="none" cap="none" strike="noStrike">
                <a:solidFill>
                  <a:srgbClr val="FFFFFF"/>
                </a:solidFill>
                <a:latin typeface="Arial"/>
                <a:ea typeface="Arial"/>
                <a:cs typeface="Arial"/>
                <a:sym typeface="Aria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descr="Scan 0013 of Aliou et Jean" id="162" name="Google Shape;162;p23"/>
          <p:cNvPicPr preferRelativeResize="0"/>
          <p:nvPr/>
        </p:nvPicPr>
        <p:blipFill rotWithShape="1">
          <a:blip r:embed="rId3">
            <a:alphaModFix/>
          </a:blip>
          <a:srcRect b="0" l="0" r="0" t="0"/>
          <a:stretch/>
        </p:blipFill>
        <p:spPr>
          <a:xfrm>
            <a:off x="5356242" y="0"/>
            <a:ext cx="6742113" cy="6858000"/>
          </a:xfrm>
          <a:prstGeom prst="rect">
            <a:avLst/>
          </a:prstGeom>
          <a:noFill/>
          <a:ln>
            <a:noFill/>
          </a:ln>
        </p:spPr>
      </p:pic>
      <p:pic>
        <p:nvPicPr>
          <p:cNvPr descr="Scan 0012 of Aliou et Jean" id="163" name="Google Shape;163;p23"/>
          <p:cNvPicPr preferRelativeResize="0"/>
          <p:nvPr/>
        </p:nvPicPr>
        <p:blipFill rotWithShape="1">
          <a:blip r:embed="rId4">
            <a:alphaModFix/>
          </a:blip>
          <a:srcRect b="622" l="1376" r="16538" t="0"/>
          <a:stretch/>
        </p:blipFill>
        <p:spPr>
          <a:xfrm>
            <a:off x="12364" y="0"/>
            <a:ext cx="5585795" cy="687874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descr="Scan 0014 of Aliou et Jean" id="169" name="Google Shape;169;p24"/>
          <p:cNvPicPr preferRelativeResize="0"/>
          <p:nvPr/>
        </p:nvPicPr>
        <p:blipFill rotWithShape="1">
          <a:blip r:embed="rId3">
            <a:alphaModFix/>
          </a:blip>
          <a:srcRect b="0" l="0" r="0" t="0"/>
          <a:stretch/>
        </p:blipFill>
        <p:spPr>
          <a:xfrm>
            <a:off x="0" y="0"/>
            <a:ext cx="6080867" cy="6858000"/>
          </a:xfrm>
          <a:prstGeom prst="rect">
            <a:avLst/>
          </a:prstGeom>
          <a:noFill/>
          <a:ln>
            <a:noFill/>
          </a:ln>
        </p:spPr>
      </p:pic>
      <p:pic>
        <p:nvPicPr>
          <p:cNvPr descr="Scan 0015 of Aliou et Jean" id="170" name="Google Shape;170;p24"/>
          <p:cNvPicPr preferRelativeResize="0"/>
          <p:nvPr/>
        </p:nvPicPr>
        <p:blipFill rotWithShape="1">
          <a:blip r:embed="rId4">
            <a:alphaModFix/>
          </a:blip>
          <a:srcRect b="0" l="0" r="0" t="0"/>
          <a:stretch/>
        </p:blipFill>
        <p:spPr>
          <a:xfrm>
            <a:off x="6071553" y="0"/>
            <a:ext cx="6105207" cy="685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5"/>
          <p:cNvSpPr txBox="1"/>
          <p:nvPr/>
        </p:nvSpPr>
        <p:spPr>
          <a:xfrm>
            <a:off x="751500" y="533400"/>
            <a:ext cx="10689000" cy="6494055"/>
          </a:xfrm>
          <a:prstGeom prst="rect">
            <a:avLst/>
          </a:prstGeom>
          <a:noFill/>
          <a:ln>
            <a:noFill/>
          </a:ln>
        </p:spPr>
        <p:txBody>
          <a:bodyPr anchorCtr="0" anchor="t" bIns="91425" lIns="91425" spcFirstLastPara="1" rIns="91425" wrap="square" tIns="91425">
            <a:spAutoFit/>
          </a:bodyPr>
          <a:lstStyle/>
          <a:p>
            <a:pPr indent="-457200" lvl="0" marL="495300" marR="0" rtl="0" algn="l">
              <a:lnSpc>
                <a:spcPct val="120000"/>
              </a:lnSpc>
              <a:spcBef>
                <a:spcPts val="0"/>
              </a:spcBef>
              <a:spcAft>
                <a:spcPts val="0"/>
              </a:spcAft>
              <a:buClr>
                <a:srgbClr val="2E75B5"/>
              </a:buClr>
              <a:buSzPts val="3000"/>
              <a:buFont typeface="Arial"/>
              <a:buChar char="•"/>
            </a:pPr>
            <a:r>
              <a:rPr b="0" i="0" lang="fr-FR" sz="3000" u="none" cap="none" strike="noStrike">
                <a:solidFill>
                  <a:srgbClr val="595959"/>
                </a:solidFill>
                <a:latin typeface="Arial"/>
                <a:ea typeface="Arial"/>
                <a:cs typeface="Arial"/>
                <a:sym typeface="Arial"/>
              </a:rPr>
              <a:t>Aliou est fier de sa maison, même si elle n’est pas entièrement terminée. Il aime aider son papa à la construire.</a:t>
            </a:r>
            <a:endParaRPr b="0" i="0" sz="3000" u="none" cap="none" strike="noStrike">
              <a:solidFill>
                <a:srgbClr val="595959"/>
              </a:solidFill>
              <a:latin typeface="Arial"/>
              <a:ea typeface="Arial"/>
              <a:cs typeface="Arial"/>
              <a:sym typeface="Arial"/>
            </a:endParaRPr>
          </a:p>
          <a:p>
            <a:pPr indent="-457200" lvl="0" marL="495300" marR="0" rtl="0" algn="l">
              <a:lnSpc>
                <a:spcPct val="120000"/>
              </a:lnSpc>
              <a:spcBef>
                <a:spcPts val="1200"/>
              </a:spcBef>
              <a:spcAft>
                <a:spcPts val="0"/>
              </a:spcAft>
              <a:buClr>
                <a:srgbClr val="2E75B5"/>
              </a:buClr>
              <a:buSzPts val="3000"/>
              <a:buFont typeface="Arial"/>
              <a:buChar char="•"/>
            </a:pPr>
            <a:r>
              <a:rPr b="0" i="0" lang="fr-FR" sz="3000" u="none" cap="none" strike="noStrike">
                <a:solidFill>
                  <a:srgbClr val="595959"/>
                </a:solidFill>
                <a:latin typeface="Arial"/>
                <a:ea typeface="Arial"/>
                <a:cs typeface="Arial"/>
                <a:sym typeface="Arial"/>
              </a:rPr>
              <a:t>Il n’a pas d’électricité et il mange ce que sa mère n’a pas vendu.</a:t>
            </a:r>
            <a:endParaRPr b="0" i="0" sz="3000" u="none" cap="none" strike="noStrike">
              <a:solidFill>
                <a:srgbClr val="595959"/>
              </a:solidFill>
              <a:latin typeface="Arial"/>
              <a:ea typeface="Arial"/>
              <a:cs typeface="Arial"/>
              <a:sym typeface="Arial"/>
            </a:endParaRPr>
          </a:p>
          <a:p>
            <a:pPr indent="-457200" lvl="0" marL="495300" marR="0" rtl="0" algn="l">
              <a:lnSpc>
                <a:spcPct val="110000"/>
              </a:lnSpc>
              <a:spcBef>
                <a:spcPts val="1200"/>
              </a:spcBef>
              <a:spcAft>
                <a:spcPts val="0"/>
              </a:spcAft>
              <a:buClr>
                <a:srgbClr val="2E75B5"/>
              </a:buClr>
              <a:buSzPts val="3000"/>
              <a:buFont typeface="Arial"/>
              <a:buChar char="•"/>
            </a:pPr>
            <a:r>
              <a:rPr b="0" i="0" lang="fr-FR" sz="3000" u="none" cap="none" strike="noStrike">
                <a:solidFill>
                  <a:srgbClr val="595959"/>
                </a:solidFill>
                <a:latin typeface="Arial"/>
                <a:ea typeface="Arial"/>
                <a:cs typeface="Arial"/>
                <a:sym typeface="Arial"/>
              </a:rPr>
              <a:t>Les élèves de l’école se moquent de lui. </a:t>
            </a:r>
            <a:endParaRPr b="0" i="0" sz="3000" u="none" cap="none" strike="noStrike">
              <a:solidFill>
                <a:srgbClr val="595959"/>
              </a:solidFill>
              <a:latin typeface="Arial"/>
              <a:ea typeface="Arial"/>
              <a:cs typeface="Arial"/>
              <a:sym typeface="Arial"/>
            </a:endParaRPr>
          </a:p>
          <a:p>
            <a:pPr indent="-457200" lvl="0" marL="495300" marR="0" rtl="0" algn="l">
              <a:lnSpc>
                <a:spcPct val="120000"/>
              </a:lnSpc>
              <a:spcBef>
                <a:spcPts val="1200"/>
              </a:spcBef>
              <a:spcAft>
                <a:spcPts val="0"/>
              </a:spcAft>
              <a:buClr>
                <a:srgbClr val="2E75B5"/>
              </a:buClr>
              <a:buSzPts val="3000"/>
              <a:buFont typeface="Arial"/>
              <a:buChar char="•"/>
            </a:pPr>
            <a:r>
              <a:rPr b="0" i="0" lang="fr-FR" sz="3000" u="none" cap="none" strike="noStrike">
                <a:solidFill>
                  <a:srgbClr val="595959"/>
                </a:solidFill>
                <a:latin typeface="Arial"/>
                <a:ea typeface="Arial"/>
                <a:cs typeface="Arial"/>
                <a:sym typeface="Arial"/>
              </a:rPr>
              <a:t>Jean est déjà allé à l’écol</a:t>
            </a:r>
            <a:r>
              <a:rPr b="0" i="0" lang="fr-FR" sz="3000" u="none" cap="none" strike="noStrike">
                <a:solidFill>
                  <a:srgbClr val="595959"/>
                </a:solidFill>
                <a:highlight>
                  <a:srgbClr val="FFFFFF"/>
                </a:highlight>
                <a:latin typeface="Arial"/>
                <a:ea typeface="Arial"/>
                <a:cs typeface="Arial"/>
                <a:sym typeface="Arial"/>
              </a:rPr>
              <a:t>e mais pas Aliou car l’école coûte trop cher.</a:t>
            </a:r>
            <a:endParaRPr b="0" i="0" sz="3000" u="none" cap="none" strike="noStrike">
              <a:solidFill>
                <a:srgbClr val="595959"/>
              </a:solidFill>
              <a:highlight>
                <a:srgbClr val="FFFFFF"/>
              </a:highlight>
              <a:latin typeface="Arial"/>
              <a:ea typeface="Arial"/>
              <a:cs typeface="Arial"/>
              <a:sym typeface="Arial"/>
            </a:endParaRPr>
          </a:p>
          <a:p>
            <a:pPr indent="-457200" lvl="0" marL="495300" marR="0" rtl="0" algn="l">
              <a:lnSpc>
                <a:spcPct val="120000"/>
              </a:lnSpc>
              <a:spcBef>
                <a:spcPts val="1200"/>
              </a:spcBef>
              <a:spcAft>
                <a:spcPts val="1200"/>
              </a:spcAft>
              <a:buClr>
                <a:srgbClr val="2E75B5"/>
              </a:buClr>
              <a:buSzPts val="3000"/>
              <a:buFont typeface="Arial"/>
              <a:buChar char="•"/>
            </a:pPr>
            <a:r>
              <a:rPr b="0" i="0" lang="fr-FR" sz="3000" u="none" cap="none" strike="noStrike">
                <a:solidFill>
                  <a:srgbClr val="595959"/>
                </a:solidFill>
                <a:latin typeface="Arial"/>
                <a:ea typeface="Arial"/>
                <a:cs typeface="Arial"/>
                <a:sym typeface="Arial"/>
              </a:rPr>
              <a:t>Ils ne peuvent ni faire du karaté ni jouer au football car tout cela coûte de l’argent. Ils n’ont même pas de ballon!</a:t>
            </a:r>
            <a:endParaRPr b="0" i="0" sz="3000" u="none" cap="none" strike="noStrike">
              <a:solidFill>
                <a:srgbClr val="595959"/>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0" st="0"/>
                                            </p:txEl>
                                          </p:spTgt>
                                        </p:tgtEl>
                                        <p:attrNameLst>
                                          <p:attrName>style.visibility</p:attrName>
                                        </p:attrNameLst>
                                      </p:cBhvr>
                                      <p:to>
                                        <p:strVal val="visible"/>
                                      </p:to>
                                    </p:set>
                                    <p:animEffect filter="fade" transition="in">
                                      <p:cBhvr>
                                        <p:cTn dur="500"/>
                                        <p:tgtEl>
                                          <p:spTgt spid="17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1" st="1"/>
                                            </p:txEl>
                                          </p:spTgt>
                                        </p:tgtEl>
                                        <p:attrNameLst>
                                          <p:attrName>style.visibility</p:attrName>
                                        </p:attrNameLst>
                                      </p:cBhvr>
                                      <p:to>
                                        <p:strVal val="visible"/>
                                      </p:to>
                                    </p:set>
                                    <p:animEffect filter="fade" transition="in">
                                      <p:cBhvr>
                                        <p:cTn dur="500"/>
                                        <p:tgtEl>
                                          <p:spTgt spid="17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2" st="2"/>
                                            </p:txEl>
                                          </p:spTgt>
                                        </p:tgtEl>
                                        <p:attrNameLst>
                                          <p:attrName>style.visibility</p:attrName>
                                        </p:attrNameLst>
                                      </p:cBhvr>
                                      <p:to>
                                        <p:strVal val="visible"/>
                                      </p:to>
                                    </p:set>
                                    <p:animEffect filter="fade" transition="in">
                                      <p:cBhvr>
                                        <p:cTn dur="500"/>
                                        <p:tgtEl>
                                          <p:spTgt spid="17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3" st="3"/>
                                            </p:txEl>
                                          </p:spTgt>
                                        </p:tgtEl>
                                        <p:attrNameLst>
                                          <p:attrName>style.visibility</p:attrName>
                                        </p:attrNameLst>
                                      </p:cBhvr>
                                      <p:to>
                                        <p:strVal val="visible"/>
                                      </p:to>
                                    </p:set>
                                    <p:animEffect filter="fade" transition="in">
                                      <p:cBhvr>
                                        <p:cTn dur="500"/>
                                        <p:tgtEl>
                                          <p:spTgt spid="17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4" st="4"/>
                                            </p:txEl>
                                          </p:spTgt>
                                        </p:tgtEl>
                                        <p:attrNameLst>
                                          <p:attrName>style.visibility</p:attrName>
                                        </p:attrNameLst>
                                      </p:cBhvr>
                                      <p:to>
                                        <p:strVal val="visible"/>
                                      </p:to>
                                    </p:set>
                                    <p:animEffect filter="fade" transition="in">
                                      <p:cBhvr>
                                        <p:cTn dur="500"/>
                                        <p:tgtEl>
                                          <p:spTgt spid="176">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descr="Scan 0016 of Aliou et Jean" id="182" name="Google Shape;182;p26"/>
          <p:cNvPicPr preferRelativeResize="0"/>
          <p:nvPr/>
        </p:nvPicPr>
        <p:blipFill rotWithShape="1">
          <a:blip r:embed="rId3">
            <a:alphaModFix/>
          </a:blip>
          <a:srcRect b="0" l="0" r="0" t="0"/>
          <a:stretch/>
        </p:blipFill>
        <p:spPr>
          <a:xfrm>
            <a:off x="1" y="0"/>
            <a:ext cx="6123622" cy="6858000"/>
          </a:xfrm>
          <a:prstGeom prst="rect">
            <a:avLst/>
          </a:prstGeom>
          <a:noFill/>
          <a:ln>
            <a:noFill/>
          </a:ln>
        </p:spPr>
      </p:pic>
      <p:pic>
        <p:nvPicPr>
          <p:cNvPr descr="Scan 0017 of Aliou et Jean" id="183" name="Google Shape;183;p26"/>
          <p:cNvPicPr preferRelativeResize="0"/>
          <p:nvPr/>
        </p:nvPicPr>
        <p:blipFill rotWithShape="1">
          <a:blip r:embed="rId4">
            <a:alphaModFix/>
          </a:blip>
          <a:srcRect b="0" l="0" r="0" t="0"/>
          <a:stretch/>
        </p:blipFill>
        <p:spPr>
          <a:xfrm>
            <a:off x="6123623" y="0"/>
            <a:ext cx="6053137" cy="6858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pic>
        <p:nvPicPr>
          <p:cNvPr descr="Scan 0018 of Aliou et Jean" id="189" name="Google Shape;189;p27"/>
          <p:cNvPicPr preferRelativeResize="0"/>
          <p:nvPr/>
        </p:nvPicPr>
        <p:blipFill rotWithShape="1">
          <a:blip r:embed="rId3">
            <a:alphaModFix/>
          </a:blip>
          <a:srcRect b="0" l="0" r="0" t="0"/>
          <a:stretch/>
        </p:blipFill>
        <p:spPr>
          <a:xfrm>
            <a:off x="0" y="0"/>
            <a:ext cx="6734175" cy="6858000"/>
          </a:xfrm>
          <a:prstGeom prst="rect">
            <a:avLst/>
          </a:prstGeom>
          <a:noFill/>
          <a:ln>
            <a:noFill/>
          </a:ln>
        </p:spPr>
      </p:pic>
      <p:pic>
        <p:nvPicPr>
          <p:cNvPr descr="Scan 0019 of Aliou et Jean" id="190" name="Google Shape;190;p27"/>
          <p:cNvPicPr preferRelativeResize="0"/>
          <p:nvPr/>
        </p:nvPicPr>
        <p:blipFill rotWithShape="1">
          <a:blip r:embed="rId4">
            <a:alphaModFix/>
          </a:blip>
          <a:srcRect b="0" l="0" r="0" t="0"/>
          <a:stretch/>
        </p:blipFill>
        <p:spPr>
          <a:xfrm>
            <a:off x="6096000" y="0"/>
            <a:ext cx="6096000" cy="685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descr="Scan 0021 of Aliou et Jean" id="196" name="Google Shape;196;p28"/>
          <p:cNvPicPr preferRelativeResize="0"/>
          <p:nvPr/>
        </p:nvPicPr>
        <p:blipFill rotWithShape="1">
          <a:blip r:embed="rId3">
            <a:alphaModFix/>
          </a:blip>
          <a:srcRect b="0" l="0" r="0" t="0"/>
          <a:stretch/>
        </p:blipFill>
        <p:spPr>
          <a:xfrm>
            <a:off x="5449887" y="0"/>
            <a:ext cx="6742113" cy="6858000"/>
          </a:xfrm>
          <a:prstGeom prst="rect">
            <a:avLst/>
          </a:prstGeom>
          <a:noFill/>
          <a:ln>
            <a:noFill/>
          </a:ln>
        </p:spPr>
      </p:pic>
      <p:pic>
        <p:nvPicPr>
          <p:cNvPr descr="Scan 0020 of Aliou et Jean" id="197" name="Google Shape;197;p28"/>
          <p:cNvPicPr preferRelativeResize="0"/>
          <p:nvPr/>
        </p:nvPicPr>
        <p:blipFill rotWithShape="1">
          <a:blip r:embed="rId4">
            <a:alphaModFix/>
          </a:blip>
          <a:srcRect b="0" l="0" r="0" t="0"/>
          <a:stretch/>
        </p:blipFill>
        <p:spPr>
          <a:xfrm>
            <a:off x="1" y="0"/>
            <a:ext cx="6096000" cy="6858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descr="Scan 0022 of Aliou et Jean" id="203" name="Google Shape;203;p29"/>
          <p:cNvPicPr preferRelativeResize="0"/>
          <p:nvPr/>
        </p:nvPicPr>
        <p:blipFill rotWithShape="1">
          <a:blip r:embed="rId3">
            <a:alphaModFix/>
          </a:blip>
          <a:srcRect b="0" l="0" r="0" t="0"/>
          <a:stretch/>
        </p:blipFill>
        <p:spPr>
          <a:xfrm>
            <a:off x="0" y="0"/>
            <a:ext cx="6102033" cy="6858000"/>
          </a:xfrm>
          <a:prstGeom prst="rect">
            <a:avLst/>
          </a:prstGeom>
          <a:noFill/>
          <a:ln>
            <a:noFill/>
          </a:ln>
        </p:spPr>
      </p:pic>
      <p:pic>
        <p:nvPicPr>
          <p:cNvPr descr="Scan 0023 of Aliou et Jean" id="204" name="Google Shape;204;p29"/>
          <p:cNvPicPr preferRelativeResize="0"/>
          <p:nvPr/>
        </p:nvPicPr>
        <p:blipFill rotWithShape="1">
          <a:blip r:embed="rId4">
            <a:alphaModFix/>
          </a:blip>
          <a:srcRect b="0" l="0" r="0" t="0"/>
          <a:stretch/>
        </p:blipFill>
        <p:spPr>
          <a:xfrm>
            <a:off x="6102033" y="30480"/>
            <a:ext cx="6074727" cy="6858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descr="Scan 0024 of Aliou et Jean" id="210" name="Google Shape;210;p30"/>
          <p:cNvPicPr preferRelativeResize="0"/>
          <p:nvPr/>
        </p:nvPicPr>
        <p:blipFill rotWithShape="1">
          <a:blip r:embed="rId3">
            <a:alphaModFix/>
          </a:blip>
          <a:srcRect b="0" l="0" r="0" t="0"/>
          <a:stretch/>
        </p:blipFill>
        <p:spPr>
          <a:xfrm>
            <a:off x="0" y="-457200"/>
            <a:ext cx="6742113" cy="6858000"/>
          </a:xfrm>
          <a:prstGeom prst="rect">
            <a:avLst/>
          </a:prstGeom>
          <a:noFill/>
          <a:ln>
            <a:noFill/>
          </a:ln>
        </p:spPr>
      </p:pic>
      <p:pic>
        <p:nvPicPr>
          <p:cNvPr descr="Scan 0025 of Aliou et Jean" id="211" name="Google Shape;211;p30"/>
          <p:cNvPicPr preferRelativeResize="0"/>
          <p:nvPr/>
        </p:nvPicPr>
        <p:blipFill rotWithShape="1">
          <a:blip r:embed="rId4">
            <a:alphaModFix/>
          </a:blip>
          <a:srcRect b="0" l="0" r="0" t="0"/>
          <a:stretch/>
        </p:blipFill>
        <p:spPr>
          <a:xfrm>
            <a:off x="5928360" y="-261256"/>
            <a:ext cx="6263640" cy="6858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pic>
        <p:nvPicPr>
          <p:cNvPr descr="Scan 0027 of Aliou et Jean" id="217" name="Google Shape;217;p31"/>
          <p:cNvPicPr preferRelativeResize="0"/>
          <p:nvPr/>
        </p:nvPicPr>
        <p:blipFill rotWithShape="1">
          <a:blip r:embed="rId3">
            <a:alphaModFix/>
          </a:blip>
          <a:srcRect b="0" l="0" r="0" t="0"/>
          <a:stretch/>
        </p:blipFill>
        <p:spPr>
          <a:xfrm>
            <a:off x="5449887" y="0"/>
            <a:ext cx="6742113" cy="6858000"/>
          </a:xfrm>
          <a:prstGeom prst="rect">
            <a:avLst/>
          </a:prstGeom>
          <a:noFill/>
          <a:ln>
            <a:noFill/>
          </a:ln>
        </p:spPr>
      </p:pic>
      <p:pic>
        <p:nvPicPr>
          <p:cNvPr descr="Scan 0026 of Aliou et Jean" id="218" name="Google Shape;218;p31"/>
          <p:cNvPicPr preferRelativeResize="0"/>
          <p:nvPr/>
        </p:nvPicPr>
        <p:blipFill rotWithShape="1">
          <a:blip r:embed="rId4">
            <a:alphaModFix/>
          </a:blip>
          <a:srcRect b="0" l="0" r="0" t="0"/>
          <a:stretch/>
        </p:blipFill>
        <p:spPr>
          <a:xfrm>
            <a:off x="1" y="0"/>
            <a:ext cx="6096000" cy="6858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pic>
        <p:nvPicPr>
          <p:cNvPr descr="Scan 0028 of Aliou et Jean" id="224" name="Google Shape;224;p32"/>
          <p:cNvPicPr preferRelativeResize="0"/>
          <p:nvPr/>
        </p:nvPicPr>
        <p:blipFill rotWithShape="1">
          <a:blip r:embed="rId3">
            <a:alphaModFix/>
          </a:blip>
          <a:srcRect b="0" l="0" r="0" t="7157"/>
          <a:stretch/>
        </p:blipFill>
        <p:spPr>
          <a:xfrm>
            <a:off x="0" y="0"/>
            <a:ext cx="6101969" cy="6858000"/>
          </a:xfrm>
          <a:prstGeom prst="rect">
            <a:avLst/>
          </a:prstGeom>
          <a:noFill/>
          <a:ln>
            <a:noFill/>
          </a:ln>
        </p:spPr>
      </p:pic>
      <p:pic>
        <p:nvPicPr>
          <p:cNvPr descr="Scan 0029 of Aliou et Jean" id="225" name="Google Shape;225;p32"/>
          <p:cNvPicPr preferRelativeResize="0"/>
          <p:nvPr/>
        </p:nvPicPr>
        <p:blipFill rotWithShape="1">
          <a:blip r:embed="rId4">
            <a:alphaModFix/>
          </a:blip>
          <a:srcRect b="0" l="0" r="0" t="0"/>
          <a:stretch/>
        </p:blipFill>
        <p:spPr>
          <a:xfrm>
            <a:off x="6101969" y="0"/>
            <a:ext cx="6074791"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5"/>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fr-FR"/>
              <a:t>Voici des suggestions génériques reliées à « avant la lecture » :</a:t>
            </a:r>
            <a:endParaRPr/>
          </a:p>
        </p:txBody>
      </p:sp>
      <p:pic>
        <p:nvPicPr>
          <p:cNvPr descr="A picture containing text, vector graphics&#10;&#10;Description automatically generated" id="103" name="Google Shape;103;p15"/>
          <p:cNvPicPr preferRelativeResize="0"/>
          <p:nvPr/>
        </p:nvPicPr>
        <p:blipFill rotWithShape="1">
          <a:blip r:embed="rId3">
            <a:alphaModFix/>
          </a:blip>
          <a:srcRect b="0" l="0" r="0" t="0"/>
          <a:stretch/>
        </p:blipFill>
        <p:spPr>
          <a:xfrm flipH="1">
            <a:off x="11328150" y="0"/>
            <a:ext cx="863850" cy="1780770"/>
          </a:xfrm>
          <a:prstGeom prst="rect">
            <a:avLst/>
          </a:prstGeom>
          <a:noFill/>
          <a:ln>
            <a:noFill/>
          </a:ln>
        </p:spPr>
      </p:pic>
      <p:sp>
        <p:nvSpPr>
          <p:cNvPr id="104" name="Google Shape;104;p15"/>
          <p:cNvSpPr txBox="1"/>
          <p:nvPr/>
        </p:nvSpPr>
        <p:spPr>
          <a:xfrm>
            <a:off x="418407" y="1267456"/>
            <a:ext cx="11355186" cy="4737835"/>
          </a:xfrm>
          <a:prstGeom prst="rect">
            <a:avLst/>
          </a:prstGeom>
          <a:noFill/>
          <a:ln>
            <a:noFill/>
          </a:ln>
        </p:spPr>
        <p:txBody>
          <a:bodyPr anchorCtr="0" anchor="t" bIns="45700" lIns="91425" spcFirstLastPara="1" rIns="91425" wrap="square" tIns="45700">
            <a:spAutoFit/>
          </a:bodyPr>
          <a:lstStyle/>
          <a:p>
            <a:pPr indent="0" lvl="0" marL="228600" marR="0" rtl="0" algn="l">
              <a:lnSpc>
                <a:spcPct val="150000"/>
              </a:lnSpc>
              <a:spcBef>
                <a:spcPts val="0"/>
              </a:spcBef>
              <a:spcAft>
                <a:spcPts val="0"/>
              </a:spcAft>
              <a:buClr>
                <a:srgbClr val="000000"/>
              </a:buClr>
              <a:buSzPts val="2500"/>
              <a:buFont typeface="Arial"/>
              <a:buNone/>
            </a:pPr>
            <a:r>
              <a:rPr b="1" i="0" lang="fr-FR" sz="2500" u="none" cap="none" strike="noStrike">
                <a:solidFill>
                  <a:srgbClr val="595959"/>
                </a:solidFill>
                <a:latin typeface="Arial"/>
                <a:ea typeface="Arial"/>
                <a:cs typeface="Arial"/>
                <a:sym typeface="Arial"/>
              </a:rPr>
              <a:t>Présenter le livre et stimuler l’intérêt</a:t>
            </a:r>
            <a:endParaRPr/>
          </a:p>
          <a:p>
            <a:pPr indent="-342900" lvl="0" marL="800100" marR="0" rtl="0" algn="l">
              <a:lnSpc>
                <a:spcPct val="150000"/>
              </a:lnSpc>
              <a:spcBef>
                <a:spcPts val="600"/>
              </a:spcBef>
              <a:spcAft>
                <a:spcPts val="0"/>
              </a:spcAft>
              <a:buClr>
                <a:srgbClr val="2E75B5"/>
              </a:buClr>
              <a:buSzPts val="2500"/>
              <a:buFont typeface="Arial"/>
              <a:buChar char="•"/>
            </a:pPr>
            <a:r>
              <a:rPr b="0" i="0" lang="fr-FR" sz="2500" u="none" cap="none" strike="noStrike">
                <a:solidFill>
                  <a:srgbClr val="595959"/>
                </a:solidFill>
                <a:latin typeface="Arial"/>
                <a:ea typeface="Arial"/>
                <a:cs typeface="Arial"/>
                <a:sym typeface="Arial"/>
              </a:rPr>
              <a:t>Faire un survol rapide du livre afin de fournir à l’apprenant les informations </a:t>
            </a:r>
            <a:r>
              <a:rPr b="0" i="0" lang="fr-FR" sz="2500" u="sng" cap="none" strike="noStrike">
                <a:solidFill>
                  <a:srgbClr val="595959"/>
                </a:solidFill>
                <a:latin typeface="Arial"/>
                <a:ea typeface="Arial"/>
                <a:cs typeface="Arial"/>
                <a:sym typeface="Arial"/>
              </a:rPr>
              <a:t>nécessaires</a:t>
            </a:r>
            <a:r>
              <a:rPr b="0" i="0" lang="fr-FR" sz="2500" u="none" cap="none" strike="noStrike">
                <a:solidFill>
                  <a:srgbClr val="595959"/>
                </a:solidFill>
                <a:latin typeface="Arial"/>
                <a:ea typeface="Arial"/>
                <a:cs typeface="Arial"/>
                <a:sym typeface="Arial"/>
              </a:rPr>
              <a:t> lui permettant l’accès à la compréhension du livre (concept, vocabulaire, langage, etc.).</a:t>
            </a:r>
            <a:endParaRPr/>
          </a:p>
          <a:p>
            <a:pPr indent="-342900" lvl="0" marL="800100" marR="0" rtl="0" algn="l">
              <a:lnSpc>
                <a:spcPct val="150000"/>
              </a:lnSpc>
              <a:spcBef>
                <a:spcPts val="0"/>
              </a:spcBef>
              <a:spcAft>
                <a:spcPts val="0"/>
              </a:spcAft>
              <a:buClr>
                <a:srgbClr val="2E75B5"/>
              </a:buClr>
              <a:buSzPts val="2500"/>
              <a:buFont typeface="Arial"/>
              <a:buChar char="•"/>
            </a:pPr>
            <a:r>
              <a:rPr b="0" i="0" lang="fr-FR" sz="2500" u="none" cap="none" strike="noStrike">
                <a:solidFill>
                  <a:srgbClr val="595959"/>
                </a:solidFill>
                <a:latin typeface="Arial"/>
                <a:ea typeface="Arial"/>
                <a:cs typeface="Arial"/>
                <a:sym typeface="Arial"/>
              </a:rPr>
              <a:t>Susciter la curiosité des enfants.</a:t>
            </a:r>
            <a:endParaRPr/>
          </a:p>
          <a:p>
            <a:pPr indent="-342900" lvl="0" marL="800100" marR="0" rtl="0" algn="l">
              <a:lnSpc>
                <a:spcPct val="150000"/>
              </a:lnSpc>
              <a:spcBef>
                <a:spcPts val="0"/>
              </a:spcBef>
              <a:spcAft>
                <a:spcPts val="0"/>
              </a:spcAft>
              <a:buClr>
                <a:srgbClr val="2E75B5"/>
              </a:buClr>
              <a:buSzPts val="2500"/>
              <a:buFont typeface="Arial"/>
              <a:buChar char="•"/>
            </a:pPr>
            <a:r>
              <a:rPr b="0" i="0" lang="fr-FR" sz="2500" u="none" cap="none" strike="noStrike">
                <a:solidFill>
                  <a:srgbClr val="595959"/>
                </a:solidFill>
                <a:latin typeface="Arial"/>
                <a:ea typeface="Arial"/>
                <a:cs typeface="Arial"/>
                <a:sym typeface="Arial"/>
              </a:rPr>
              <a:t>Mentionner l’auteur et l’illustrateur.</a:t>
            </a:r>
            <a:endParaRPr/>
          </a:p>
          <a:p>
            <a:pPr indent="-342900" lvl="0" marL="787400" marR="0" rtl="0" algn="l">
              <a:lnSpc>
                <a:spcPct val="150000"/>
              </a:lnSpc>
              <a:spcBef>
                <a:spcPts val="0"/>
              </a:spcBef>
              <a:spcAft>
                <a:spcPts val="0"/>
              </a:spcAft>
              <a:buClr>
                <a:srgbClr val="2E75B5"/>
              </a:buClr>
              <a:buSzPts val="2500"/>
              <a:buFont typeface="Arial"/>
              <a:buChar char="•"/>
            </a:pPr>
            <a:r>
              <a:rPr b="0" i="0" lang="fr-FR" sz="2500" u="none" cap="none" strike="noStrike">
                <a:solidFill>
                  <a:srgbClr val="595959"/>
                </a:solidFill>
                <a:latin typeface="Arial"/>
                <a:ea typeface="Arial"/>
                <a:cs typeface="Arial"/>
                <a:sym typeface="Arial"/>
              </a:rPr>
              <a:t>Si vous continuez la lecture d’un livre, invitez les apprenants à récapituler les faits saillants de la lecture précédente.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descr="Scan 0030 of Aliou et Jean" id="231" name="Google Shape;231;p33"/>
          <p:cNvPicPr preferRelativeResize="0"/>
          <p:nvPr/>
        </p:nvPicPr>
        <p:blipFill rotWithShape="1">
          <a:blip r:embed="rId3">
            <a:alphaModFix/>
          </a:blip>
          <a:srcRect b="0" l="0" r="0" t="0"/>
          <a:stretch/>
        </p:blipFill>
        <p:spPr>
          <a:xfrm>
            <a:off x="1" y="0"/>
            <a:ext cx="6095999" cy="6858000"/>
          </a:xfrm>
          <a:prstGeom prst="rect">
            <a:avLst/>
          </a:prstGeom>
          <a:noFill/>
          <a:ln>
            <a:noFill/>
          </a:ln>
        </p:spPr>
      </p:pic>
      <p:pic>
        <p:nvPicPr>
          <p:cNvPr descr="Scan 0031 of Aliou et Jean" id="232" name="Google Shape;232;p33"/>
          <p:cNvPicPr preferRelativeResize="0"/>
          <p:nvPr/>
        </p:nvPicPr>
        <p:blipFill rotWithShape="1">
          <a:blip r:embed="rId4">
            <a:alphaModFix/>
          </a:blip>
          <a:srcRect b="0" l="0" r="0" t="0"/>
          <a:stretch/>
        </p:blipFill>
        <p:spPr>
          <a:xfrm>
            <a:off x="6095999" y="0"/>
            <a:ext cx="6095999" cy="68580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descr="Scan 0032 of Aliou et Jean" id="238" name="Google Shape;238;p34"/>
          <p:cNvPicPr preferRelativeResize="0"/>
          <p:nvPr/>
        </p:nvPicPr>
        <p:blipFill rotWithShape="1">
          <a:blip r:embed="rId3">
            <a:alphaModFix/>
          </a:blip>
          <a:srcRect b="0" l="0" r="0" t="0"/>
          <a:stretch/>
        </p:blipFill>
        <p:spPr>
          <a:xfrm>
            <a:off x="1" y="0"/>
            <a:ext cx="6096000" cy="6858000"/>
          </a:xfrm>
          <a:prstGeom prst="rect">
            <a:avLst/>
          </a:prstGeom>
          <a:noFill/>
          <a:ln>
            <a:noFill/>
          </a:ln>
        </p:spPr>
      </p:pic>
      <p:pic>
        <p:nvPicPr>
          <p:cNvPr descr="Scan 0033 of Aliou et Jean" id="239" name="Google Shape;239;p34"/>
          <p:cNvPicPr preferRelativeResize="0"/>
          <p:nvPr/>
        </p:nvPicPr>
        <p:blipFill rotWithShape="1">
          <a:blip r:embed="rId4">
            <a:alphaModFix/>
          </a:blip>
          <a:srcRect b="0" l="0" r="0" t="0"/>
          <a:stretch/>
        </p:blipFill>
        <p:spPr>
          <a:xfrm>
            <a:off x="6096000" y="0"/>
            <a:ext cx="6096000" cy="6858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pic>
        <p:nvPicPr>
          <p:cNvPr descr="Scan 0034 of Aliou et Jean" id="245" name="Google Shape;245;p35"/>
          <p:cNvPicPr preferRelativeResize="0"/>
          <p:nvPr/>
        </p:nvPicPr>
        <p:blipFill rotWithShape="1">
          <a:blip r:embed="rId3">
            <a:alphaModFix/>
          </a:blip>
          <a:srcRect b="0" l="0" r="0" t="0"/>
          <a:stretch/>
        </p:blipFill>
        <p:spPr>
          <a:xfrm>
            <a:off x="1" y="0"/>
            <a:ext cx="6096000" cy="6858000"/>
          </a:xfrm>
          <a:prstGeom prst="rect">
            <a:avLst/>
          </a:prstGeom>
          <a:noFill/>
          <a:ln>
            <a:noFill/>
          </a:ln>
        </p:spPr>
      </p:pic>
      <p:pic>
        <p:nvPicPr>
          <p:cNvPr descr="Scan 0035 of Aliou et Jean" id="246" name="Google Shape;246;p35"/>
          <p:cNvPicPr preferRelativeResize="0"/>
          <p:nvPr/>
        </p:nvPicPr>
        <p:blipFill rotWithShape="1">
          <a:blip r:embed="rId4">
            <a:alphaModFix/>
          </a:blip>
          <a:srcRect b="0" l="0" r="0" t="0"/>
          <a:stretch/>
        </p:blipFill>
        <p:spPr>
          <a:xfrm>
            <a:off x="6096000" y="0"/>
            <a:ext cx="6096000" cy="6858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pic>
        <p:nvPicPr>
          <p:cNvPr descr="Scan 0036 of Aliou et Jean" id="252" name="Google Shape;252;p36"/>
          <p:cNvPicPr preferRelativeResize="0"/>
          <p:nvPr/>
        </p:nvPicPr>
        <p:blipFill rotWithShape="1">
          <a:blip r:embed="rId3">
            <a:alphaModFix/>
          </a:blip>
          <a:srcRect b="0" l="0" r="0" t="0"/>
          <a:stretch/>
        </p:blipFill>
        <p:spPr>
          <a:xfrm>
            <a:off x="1" y="0"/>
            <a:ext cx="6096000" cy="6858000"/>
          </a:xfrm>
          <a:prstGeom prst="rect">
            <a:avLst/>
          </a:prstGeom>
          <a:noFill/>
          <a:ln>
            <a:noFill/>
          </a:ln>
        </p:spPr>
      </p:pic>
      <p:pic>
        <p:nvPicPr>
          <p:cNvPr descr="Scan 0037 of Aliou et Jean" id="253" name="Google Shape;253;p36"/>
          <p:cNvPicPr preferRelativeResize="0"/>
          <p:nvPr/>
        </p:nvPicPr>
        <p:blipFill rotWithShape="1">
          <a:blip r:embed="rId4">
            <a:alphaModFix/>
          </a:blip>
          <a:srcRect b="0" l="0" r="0" t="0"/>
          <a:stretch/>
        </p:blipFill>
        <p:spPr>
          <a:xfrm>
            <a:off x="6096000" y="0"/>
            <a:ext cx="6096000" cy="68580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pic>
        <p:nvPicPr>
          <p:cNvPr descr="Scan 0039 of Aliou et Jean" id="259" name="Google Shape;259;p37"/>
          <p:cNvPicPr preferRelativeResize="0"/>
          <p:nvPr/>
        </p:nvPicPr>
        <p:blipFill rotWithShape="1">
          <a:blip r:embed="rId3">
            <a:alphaModFix/>
          </a:blip>
          <a:srcRect b="1717" l="0" r="0" t="0"/>
          <a:stretch/>
        </p:blipFill>
        <p:spPr>
          <a:xfrm>
            <a:off x="0" y="0"/>
            <a:ext cx="6096000" cy="6858000"/>
          </a:xfrm>
          <a:prstGeom prst="rect">
            <a:avLst/>
          </a:prstGeom>
          <a:noFill/>
          <a:ln>
            <a:noFill/>
          </a:ln>
        </p:spPr>
      </p:pic>
      <p:pic>
        <p:nvPicPr>
          <p:cNvPr descr="Scan 0040 of Aliou et Jean" id="260" name="Google Shape;260;p37"/>
          <p:cNvPicPr preferRelativeResize="0"/>
          <p:nvPr/>
        </p:nvPicPr>
        <p:blipFill rotWithShape="1">
          <a:blip r:embed="rId4">
            <a:alphaModFix/>
          </a:blip>
          <a:srcRect b="1102" l="0" r="0" t="0"/>
          <a:stretch/>
        </p:blipFill>
        <p:spPr>
          <a:xfrm>
            <a:off x="6096000" y="0"/>
            <a:ext cx="6096000" cy="68580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8"/>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fr-FR"/>
              <a:t>Après la lecture  </a:t>
            </a:r>
            <a:endParaRPr/>
          </a:p>
        </p:txBody>
      </p:sp>
      <p:pic>
        <p:nvPicPr>
          <p:cNvPr descr="A picture containing text, vector graphics&#10;&#10;Description automatically generated" id="267" name="Google Shape;267;p38"/>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
        <p:nvSpPr>
          <p:cNvPr id="268" name="Google Shape;268;p38"/>
          <p:cNvSpPr txBox="1"/>
          <p:nvPr/>
        </p:nvSpPr>
        <p:spPr>
          <a:xfrm>
            <a:off x="518160" y="1430908"/>
            <a:ext cx="11155680" cy="4961358"/>
          </a:xfrm>
          <a:prstGeom prst="rect">
            <a:avLst/>
          </a:prstGeom>
          <a:noFill/>
          <a:ln>
            <a:noFill/>
          </a:ln>
        </p:spPr>
        <p:txBody>
          <a:bodyPr anchorCtr="0" anchor="t" bIns="45700" lIns="91425" spcFirstLastPara="1" rIns="91425" wrap="square" tIns="45700">
            <a:spAutoFit/>
          </a:bodyPr>
          <a:lstStyle/>
          <a:p>
            <a:pPr indent="0" lvl="0" marL="228600" marR="0" rtl="0" algn="l">
              <a:lnSpc>
                <a:spcPct val="150000"/>
              </a:lnSpc>
              <a:spcBef>
                <a:spcPts val="0"/>
              </a:spcBef>
              <a:spcAft>
                <a:spcPts val="0"/>
              </a:spcAft>
              <a:buNone/>
            </a:pPr>
            <a:r>
              <a:rPr b="1" i="0" lang="fr-FR" sz="2500" u="none" cap="none" strike="noStrike">
                <a:solidFill>
                  <a:srgbClr val="595959"/>
                </a:solidFill>
                <a:latin typeface="Arial"/>
                <a:ea typeface="Arial"/>
                <a:cs typeface="Arial"/>
                <a:sym typeface="Arial"/>
              </a:rPr>
              <a:t>Discussion, objectivation et prolongement</a:t>
            </a:r>
            <a:endParaRPr/>
          </a:p>
          <a:p>
            <a:pPr indent="-133350" lvl="0" marL="285750" marR="0" rtl="0" algn="l">
              <a:lnSpc>
                <a:spcPct val="90000"/>
              </a:lnSpc>
              <a:spcBef>
                <a:spcPts val="600"/>
              </a:spcBef>
              <a:spcAft>
                <a:spcPts val="0"/>
              </a:spcAft>
              <a:buClr>
                <a:srgbClr val="000000"/>
              </a:buClr>
              <a:buSzPts val="2400"/>
              <a:buFont typeface="Arial"/>
              <a:buNone/>
            </a:pPr>
            <a:r>
              <a:t/>
            </a:r>
            <a:endParaRPr b="0" i="0" sz="1400" u="none" cap="none" strike="noStrike">
              <a:solidFill>
                <a:srgbClr val="000000"/>
              </a:solidFill>
              <a:latin typeface="Arial"/>
              <a:ea typeface="Arial"/>
              <a:cs typeface="Arial"/>
              <a:sym typeface="Arial"/>
            </a:endParaRPr>
          </a:p>
          <a:p>
            <a:pPr indent="-342900" lvl="0" marL="514350" marR="0" rtl="0" algn="l">
              <a:lnSpc>
                <a:spcPct val="140000"/>
              </a:lnSpc>
              <a:spcBef>
                <a:spcPts val="0"/>
              </a:spcBef>
              <a:spcAft>
                <a:spcPts val="0"/>
              </a:spcAft>
              <a:buClr>
                <a:srgbClr val="4472C4"/>
              </a:buClr>
              <a:buSzPts val="2400"/>
              <a:buFont typeface="Arial"/>
              <a:buChar char="•"/>
            </a:pPr>
            <a:r>
              <a:rPr b="0" i="0" lang="fr-FR" sz="2400" u="none" cap="none" strike="noStrike">
                <a:solidFill>
                  <a:srgbClr val="595959"/>
                </a:solidFill>
                <a:latin typeface="Arial"/>
                <a:ea typeface="Arial"/>
                <a:cs typeface="Arial"/>
                <a:sym typeface="Arial"/>
              </a:rPr>
              <a:t>Courte discussion portant sur le sens du texte : ex : le thème, les personnages, faire des liens, critiquer, etc.</a:t>
            </a:r>
            <a:endParaRPr/>
          </a:p>
          <a:p>
            <a:pPr indent="-342900" lvl="0" marL="514350" marR="0" rtl="0" algn="l">
              <a:lnSpc>
                <a:spcPct val="140000"/>
              </a:lnSpc>
              <a:spcBef>
                <a:spcPts val="1200"/>
              </a:spcBef>
              <a:spcAft>
                <a:spcPts val="0"/>
              </a:spcAft>
              <a:buClr>
                <a:srgbClr val="4472C4"/>
              </a:buClr>
              <a:buSzPts val="2400"/>
              <a:buFont typeface="Arial"/>
              <a:buChar char="•"/>
            </a:pPr>
            <a:r>
              <a:rPr b="0" i="0" lang="fr-FR" sz="2400" u="none" cap="none" strike="noStrike">
                <a:solidFill>
                  <a:srgbClr val="595959"/>
                </a:solidFill>
                <a:latin typeface="Arial"/>
                <a:ea typeface="Arial"/>
                <a:cs typeface="Arial"/>
                <a:sym typeface="Arial"/>
              </a:rPr>
              <a:t>Faire un retour sur certains passages pour justifier.</a:t>
            </a:r>
            <a:endParaRPr/>
          </a:p>
          <a:p>
            <a:pPr indent="-342900" lvl="0" marL="514350" marR="0" rtl="0" algn="l">
              <a:lnSpc>
                <a:spcPct val="140000"/>
              </a:lnSpc>
              <a:spcBef>
                <a:spcPts val="1200"/>
              </a:spcBef>
              <a:spcAft>
                <a:spcPts val="0"/>
              </a:spcAft>
              <a:buClr>
                <a:srgbClr val="4472C4"/>
              </a:buClr>
              <a:buSzPts val="2400"/>
              <a:buFont typeface="Arial"/>
              <a:buChar char="•"/>
            </a:pPr>
            <a:r>
              <a:rPr b="0" i="0" lang="fr-FR" sz="2400" u="none" cap="none" strike="noStrike">
                <a:solidFill>
                  <a:srgbClr val="595959"/>
                </a:solidFill>
                <a:latin typeface="Arial"/>
                <a:ea typeface="Arial"/>
                <a:cs typeface="Arial"/>
                <a:sym typeface="Arial"/>
              </a:rPr>
              <a:t>Noter le vocabulaire et/ou le langage que l’on veut inscrire dans nos banques de vocabulaire. </a:t>
            </a:r>
            <a:endParaRPr/>
          </a:p>
          <a:p>
            <a:pPr indent="-342900" lvl="0" marL="514350" marR="0" rtl="0" algn="l">
              <a:lnSpc>
                <a:spcPct val="140000"/>
              </a:lnSpc>
              <a:spcBef>
                <a:spcPts val="1200"/>
              </a:spcBef>
              <a:spcAft>
                <a:spcPts val="0"/>
              </a:spcAft>
              <a:buClr>
                <a:srgbClr val="4472C4"/>
              </a:buClr>
              <a:buSzPts val="2400"/>
              <a:buFont typeface="Arial"/>
              <a:buChar char="•"/>
            </a:pPr>
            <a:r>
              <a:rPr b="0" i="0" lang="fr-FR" sz="2400" u="none" cap="none" strike="noStrike">
                <a:solidFill>
                  <a:srgbClr val="595959"/>
                </a:solidFill>
                <a:latin typeface="Arial"/>
                <a:ea typeface="Arial"/>
                <a:cs typeface="Arial"/>
                <a:sym typeface="Arial"/>
              </a:rPr>
              <a:t>Parfois nous pourrions inviter les apprenants à réagir au texte à l’écrit ou par un dessin.</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39"/>
          <p:cNvPicPr preferRelativeResize="0"/>
          <p:nvPr/>
        </p:nvPicPr>
        <p:blipFill rotWithShape="1">
          <a:blip r:embed="rId3">
            <a:alphaModFix/>
          </a:blip>
          <a:srcRect b="84635" l="0" r="0" t="0"/>
          <a:stretch/>
        </p:blipFill>
        <p:spPr>
          <a:xfrm>
            <a:off x="0" y="0"/>
            <a:ext cx="12192000" cy="1053737"/>
          </a:xfrm>
          <a:prstGeom prst="rect">
            <a:avLst/>
          </a:prstGeom>
          <a:noFill/>
          <a:ln>
            <a:noFill/>
          </a:ln>
        </p:spPr>
      </p:pic>
      <p:pic>
        <p:nvPicPr>
          <p:cNvPr id="275" name="Google Shape;275;p39"/>
          <p:cNvPicPr preferRelativeResize="0"/>
          <p:nvPr/>
        </p:nvPicPr>
        <p:blipFill rotWithShape="1">
          <a:blip r:embed="rId4">
            <a:alphaModFix/>
          </a:blip>
          <a:srcRect b="20380" l="0" r="0" t="21372"/>
          <a:stretch/>
        </p:blipFill>
        <p:spPr>
          <a:xfrm>
            <a:off x="2368" y="1465729"/>
            <a:ext cx="12187263" cy="3994546"/>
          </a:xfrm>
          <a:prstGeom prst="rect">
            <a:avLst/>
          </a:prstGeom>
          <a:noFill/>
          <a:ln>
            <a:noFill/>
          </a:ln>
        </p:spPr>
      </p:pic>
      <p:pic>
        <p:nvPicPr>
          <p:cNvPr id="276" name="Google Shape;276;p39"/>
          <p:cNvPicPr preferRelativeResize="0"/>
          <p:nvPr/>
        </p:nvPicPr>
        <p:blipFill rotWithShape="1">
          <a:blip r:embed="rId5">
            <a:alphaModFix/>
          </a:blip>
          <a:srcRect b="2095" l="0" r="0" t="77968"/>
          <a:stretch/>
        </p:blipFill>
        <p:spPr>
          <a:xfrm>
            <a:off x="5414" y="5490753"/>
            <a:ext cx="12181172" cy="136724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pic>
        <p:nvPicPr>
          <p:cNvPr id="110" name="Google Shape;110;p16"/>
          <p:cNvPicPr preferRelativeResize="0"/>
          <p:nvPr/>
        </p:nvPicPr>
        <p:blipFill rotWithShape="1">
          <a:blip r:embed="rId3">
            <a:alphaModFix/>
          </a:blip>
          <a:srcRect b="0" l="0" r="0" t="0"/>
          <a:stretch/>
        </p:blipFill>
        <p:spPr>
          <a:xfrm>
            <a:off x="2092231" y="0"/>
            <a:ext cx="8574049" cy="6858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pic>
        <p:nvPicPr>
          <p:cNvPr descr="Text, letter&#10;&#10;Description automatically generated" id="116" name="Google Shape;116;p17"/>
          <p:cNvPicPr preferRelativeResize="0"/>
          <p:nvPr/>
        </p:nvPicPr>
        <p:blipFill rotWithShape="1">
          <a:blip r:embed="rId3">
            <a:alphaModFix/>
          </a:blip>
          <a:srcRect b="30132" l="0" r="6656" t="18253"/>
          <a:stretch/>
        </p:blipFill>
        <p:spPr>
          <a:xfrm>
            <a:off x="0" y="0"/>
            <a:ext cx="12192000" cy="68580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descr="Scan 0010 of Aliou et Jean" id="122" name="Google Shape;122;p18"/>
          <p:cNvPicPr preferRelativeResize="0"/>
          <p:nvPr/>
        </p:nvPicPr>
        <p:blipFill rotWithShape="1">
          <a:blip r:embed="rId3">
            <a:alphaModFix/>
          </a:blip>
          <a:srcRect b="0" l="0" r="4602" t="0"/>
          <a:stretch/>
        </p:blipFill>
        <p:spPr>
          <a:xfrm>
            <a:off x="1" y="0"/>
            <a:ext cx="6424246" cy="6858000"/>
          </a:xfrm>
          <a:prstGeom prst="rect">
            <a:avLst/>
          </a:prstGeom>
          <a:noFill/>
          <a:ln>
            <a:noFill/>
          </a:ln>
        </p:spPr>
      </p:pic>
      <p:pic>
        <p:nvPicPr>
          <p:cNvPr descr="Scan 0011 of Aliou et Jean" id="123" name="Google Shape;123;p18"/>
          <p:cNvPicPr preferRelativeResize="0"/>
          <p:nvPr/>
        </p:nvPicPr>
        <p:blipFill rotWithShape="1">
          <a:blip r:embed="rId4">
            <a:alphaModFix/>
          </a:blip>
          <a:srcRect b="0" l="5687" r="3051" t="2393"/>
          <a:stretch/>
        </p:blipFill>
        <p:spPr>
          <a:xfrm>
            <a:off x="5844859" y="0"/>
            <a:ext cx="6323696" cy="6879628"/>
          </a:xfrm>
          <a:prstGeom prst="rect">
            <a:avLst/>
          </a:prstGeom>
          <a:noFill/>
          <a:ln>
            <a:noFill/>
          </a:ln>
        </p:spPr>
      </p:pic>
      <p:sp>
        <p:nvSpPr>
          <p:cNvPr id="124" name="Google Shape;124;p18"/>
          <p:cNvSpPr/>
          <p:nvPr/>
        </p:nvSpPr>
        <p:spPr>
          <a:xfrm>
            <a:off x="3230672" y="1555845"/>
            <a:ext cx="1146412" cy="928048"/>
          </a:xfrm>
          <a:prstGeom prst="ellipse">
            <a:avLst/>
          </a:prstGeom>
          <a:noFill/>
          <a:ln cap="flat" cmpd="sng" w="57150">
            <a:solidFill>
              <a:srgbClr val="2E75B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19"/>
          <p:cNvSpPr txBox="1"/>
          <p:nvPr/>
        </p:nvSpPr>
        <p:spPr>
          <a:xfrm>
            <a:off x="724925" y="1486925"/>
            <a:ext cx="6363600" cy="4285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Aliou et Jean n'ont pas de chaussures et leurs habits sont déchirés. </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Vers la fin de la matinée, ils croisent un groupe d'élèves</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qui se moquent d'eux.</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 Ne les écoute pas, dit Jean.</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 Ils rient de nous parce qu'on ne va pas à l'école, répond Aliou. Moi, j'aurais bien voulu y aller, mais mes parents n'auraient pas pu payer.</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Et après, j'avais dépassé l'âge de commencer.</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 Moi, lui dit Jean, j'y suis allé pendant trois ans seulement. Mais, tu sais, nous aussi on peut apprendre. Le soir, je vais chez un voisin dès qu'il rentre de l'école. Je fais tout pour</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qu'il me montre ce qu'il a appris.</a:t>
            </a:r>
            <a:endParaRPr b="0" i="0" sz="1800" u="none" cap="none" strike="noStrike">
              <a:solidFill>
                <a:srgbClr val="000000"/>
              </a:solidFill>
              <a:latin typeface="Arial"/>
              <a:ea typeface="Arial"/>
              <a:cs typeface="Arial"/>
              <a:sym typeface="Arial"/>
            </a:endParaRPr>
          </a:p>
        </p:txBody>
      </p:sp>
      <p:pic>
        <p:nvPicPr>
          <p:cNvPr id="131" name="Google Shape;131;p19"/>
          <p:cNvPicPr preferRelativeResize="0"/>
          <p:nvPr/>
        </p:nvPicPr>
        <p:blipFill rotWithShape="1">
          <a:blip r:embed="rId3">
            <a:alphaModFix/>
          </a:blip>
          <a:srcRect b="0" l="0" r="0" t="0"/>
          <a:stretch/>
        </p:blipFill>
        <p:spPr>
          <a:xfrm>
            <a:off x="7216275" y="1337350"/>
            <a:ext cx="4847974" cy="4584350"/>
          </a:xfrm>
          <a:prstGeom prst="rect">
            <a:avLst/>
          </a:prstGeom>
          <a:noFill/>
          <a:ln>
            <a:noFill/>
          </a:ln>
        </p:spPr>
      </p:pic>
      <p:pic>
        <p:nvPicPr>
          <p:cNvPr descr="Scan 0013 of Aliou et Jean" id="132" name="Google Shape;132;p19"/>
          <p:cNvPicPr preferRelativeResize="0"/>
          <p:nvPr/>
        </p:nvPicPr>
        <p:blipFill rotWithShape="1">
          <a:blip r:embed="rId4">
            <a:alphaModFix/>
          </a:blip>
          <a:srcRect b="0" l="0" r="0" t="0"/>
          <a:stretch/>
        </p:blipFill>
        <p:spPr>
          <a:xfrm>
            <a:off x="5449887" y="0"/>
            <a:ext cx="6742113" cy="6858000"/>
          </a:xfrm>
          <a:prstGeom prst="rect">
            <a:avLst/>
          </a:prstGeom>
          <a:noFill/>
          <a:ln>
            <a:noFill/>
          </a:ln>
        </p:spPr>
      </p:pic>
      <p:pic>
        <p:nvPicPr>
          <p:cNvPr descr="Scan 0012 of Aliou et Jean" id="133" name="Google Shape;133;p19"/>
          <p:cNvPicPr preferRelativeResize="0"/>
          <p:nvPr/>
        </p:nvPicPr>
        <p:blipFill rotWithShape="1">
          <a:blip r:embed="rId5">
            <a:alphaModFix/>
          </a:blip>
          <a:srcRect b="622" l="1376" r="16538" t="0"/>
          <a:stretch/>
        </p:blipFill>
        <p:spPr>
          <a:xfrm>
            <a:off x="12364" y="0"/>
            <a:ext cx="5585795" cy="687874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0"/>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fr-FR"/>
              <a:t>Pendant la lecture</a:t>
            </a:r>
            <a:endParaRPr/>
          </a:p>
        </p:txBody>
      </p:sp>
      <p:sp>
        <p:nvSpPr>
          <p:cNvPr id="140" name="Google Shape;140;p20"/>
          <p:cNvSpPr txBox="1"/>
          <p:nvPr/>
        </p:nvSpPr>
        <p:spPr>
          <a:xfrm>
            <a:off x="261279" y="1239106"/>
            <a:ext cx="11200037"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Lire de façon fluide et expressive. Faire découvrir et modeler l’émotion.</a:t>
            </a:r>
            <a:endParaRPr/>
          </a:p>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Faire découvrir et modeler des stratégies internes qu’utilise l’enseignant pour comprendre en réfléchissant soi-même à voix haute selon les trois types de réflexion.</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Fournir des temps d’arrêt stratégiques afin d’entretenir quelques conversations qui amèneront l’élève à réfléchir de différentes façons (réflexions littérales, interprétations analytico-critiques). Par exemple, dans la phase de préparation, noter sur des papillons adhésifs.</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41" name="Google Shape;141;p20"/>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1"/>
          <p:cNvSpPr txBox="1"/>
          <p:nvPr>
            <p:ph idx="1" type="body"/>
          </p:nvPr>
        </p:nvSpPr>
        <p:spPr>
          <a:xfrm>
            <a:off x="0" y="538921"/>
            <a:ext cx="12192000" cy="584775"/>
          </a:xfrm>
          <a:prstGeom prst="rect">
            <a:avLst/>
          </a:prstGeom>
          <a:solidFill>
            <a:srgbClr val="A1C4E3"/>
          </a:solidFill>
          <a:ln>
            <a:noFill/>
          </a:ln>
        </p:spPr>
        <p:txBody>
          <a:bodyPr anchorCtr="0" anchor="ctr" bIns="45700" lIns="91425" spcFirstLastPara="1" rIns="91425" wrap="square" tIns="45700">
            <a:normAutofit/>
          </a:bodyPr>
          <a:lstStyle/>
          <a:p>
            <a:pPr indent="0" lvl="0" marL="457200" rtl="0" algn="l">
              <a:lnSpc>
                <a:spcPct val="90000"/>
              </a:lnSpc>
              <a:spcBef>
                <a:spcPts val="0"/>
              </a:spcBef>
              <a:spcAft>
                <a:spcPts val="0"/>
              </a:spcAft>
              <a:buClr>
                <a:srgbClr val="002060"/>
              </a:buClr>
              <a:buSzPts val="3200"/>
              <a:buFont typeface="Arial"/>
              <a:buNone/>
            </a:pPr>
            <a:r>
              <a:rPr lang="fr-FR"/>
              <a:t>Pendant la lecture</a:t>
            </a:r>
            <a:endParaRPr/>
          </a:p>
        </p:txBody>
      </p:sp>
      <p:sp>
        <p:nvSpPr>
          <p:cNvPr id="148" name="Google Shape;148;p21"/>
          <p:cNvSpPr txBox="1"/>
          <p:nvPr/>
        </p:nvSpPr>
        <p:spPr>
          <a:xfrm>
            <a:off x="210660" y="1301249"/>
            <a:ext cx="10906831" cy="3476336"/>
          </a:xfrm>
          <a:prstGeom prst="rect">
            <a:avLst/>
          </a:prstGeom>
          <a:noFill/>
          <a:ln>
            <a:noFill/>
          </a:ln>
        </p:spPr>
        <p:txBody>
          <a:bodyPr anchorCtr="0" anchor="t" bIns="45700" lIns="91425" spcFirstLastPara="1" rIns="91425" wrap="square" tIns="45700">
            <a:spAutoFit/>
          </a:bodyPr>
          <a:lstStyle/>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Poser parfois des questions qui feront appel aux trois types de réflexion (littéral, interprétatif, réactions) sans que cela ne devienne un </a:t>
            </a:r>
            <a:endParaRPr/>
          </a:p>
          <a:p>
            <a:pPr indent="0" lvl="0" marL="228600" marR="0" rtl="0" algn="l">
              <a:lnSpc>
                <a:spcPct val="115000"/>
              </a:lnSpc>
              <a:spcBef>
                <a:spcPts val="0"/>
              </a:spcBef>
              <a:spcAft>
                <a:spcPts val="0"/>
              </a:spcAft>
              <a:buNone/>
            </a:pPr>
            <a:r>
              <a:rPr b="0" i="0" lang="fr-FR" sz="2400" u="none" cap="none" strike="noStrike">
                <a:solidFill>
                  <a:srgbClr val="595959"/>
                </a:solidFill>
                <a:latin typeface="Arial"/>
                <a:ea typeface="Arial"/>
                <a:cs typeface="Arial"/>
                <a:sym typeface="Arial"/>
              </a:rPr>
              <a:t>   « interrogatoire » qui risque de tuer le goût de lire.</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Profiter des moments spontanés où les enfants feront des réflexions auxquelles l’enseignant n’aura pas pensé et qui sont importantes pour eux.</a:t>
            </a:r>
            <a:endParaRPr b="0" i="0" sz="2400" u="none" cap="none" strike="noStrike">
              <a:solidFill>
                <a:srgbClr val="595959"/>
              </a:solidFill>
              <a:latin typeface="Arial"/>
              <a:ea typeface="Arial"/>
              <a:cs typeface="Arial"/>
              <a:sym typeface="Arial"/>
            </a:endParaRPr>
          </a:p>
          <a:p>
            <a:pPr indent="-342900" lvl="0" marL="571500" marR="0" rtl="0" algn="l">
              <a:lnSpc>
                <a:spcPct val="115000"/>
              </a:lnSpc>
              <a:spcBef>
                <a:spcPts val="0"/>
              </a:spcBef>
              <a:spcAft>
                <a:spcPts val="0"/>
              </a:spcAft>
              <a:buClr>
                <a:srgbClr val="4A66AC"/>
              </a:buClr>
              <a:buSzPts val="2000"/>
              <a:buFont typeface="Arial"/>
              <a:buChar char="•"/>
            </a:pPr>
            <a:r>
              <a:rPr b="0" i="0" lang="fr-FR" sz="2400" u="none" cap="none" strike="noStrike">
                <a:solidFill>
                  <a:srgbClr val="595959"/>
                </a:solidFill>
                <a:latin typeface="Arial"/>
                <a:ea typeface="Arial"/>
                <a:cs typeface="Arial"/>
                <a:sym typeface="Arial"/>
              </a:rPr>
              <a:t>Commenter et exploiter le vocabulaire ou le langage littéraire/ le sens figuré.</a:t>
            </a:r>
            <a:endParaRPr b="0" i="0" sz="2400" u="none" cap="none" strike="noStrike">
              <a:solidFill>
                <a:srgbClr val="595959"/>
              </a:solidFill>
              <a:latin typeface="Arial"/>
              <a:ea typeface="Arial"/>
              <a:cs typeface="Arial"/>
              <a:sym typeface="Arial"/>
            </a:endParaRPr>
          </a:p>
        </p:txBody>
      </p:sp>
      <p:pic>
        <p:nvPicPr>
          <p:cNvPr descr="A picture containing text, vector graphics&#10;&#10;Description automatically generated" id="149" name="Google Shape;149;p21"/>
          <p:cNvPicPr preferRelativeResize="0"/>
          <p:nvPr/>
        </p:nvPicPr>
        <p:blipFill rotWithShape="1">
          <a:blip r:embed="rId3">
            <a:alphaModFix/>
          </a:blip>
          <a:srcRect b="0" l="0" r="0" t="0"/>
          <a:stretch/>
        </p:blipFill>
        <p:spPr>
          <a:xfrm flipH="1">
            <a:off x="11328150" y="37014"/>
            <a:ext cx="863850" cy="178077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descr="Scan 0010 of Aliou et Jean" id="155" name="Google Shape;155;p22"/>
          <p:cNvPicPr preferRelativeResize="0"/>
          <p:nvPr/>
        </p:nvPicPr>
        <p:blipFill rotWithShape="1">
          <a:blip r:embed="rId3">
            <a:alphaModFix/>
          </a:blip>
          <a:srcRect b="0" l="0" r="4602" t="0"/>
          <a:stretch/>
        </p:blipFill>
        <p:spPr>
          <a:xfrm>
            <a:off x="1" y="0"/>
            <a:ext cx="6424246" cy="6858000"/>
          </a:xfrm>
          <a:prstGeom prst="rect">
            <a:avLst/>
          </a:prstGeom>
          <a:noFill/>
          <a:ln>
            <a:noFill/>
          </a:ln>
        </p:spPr>
      </p:pic>
      <p:pic>
        <p:nvPicPr>
          <p:cNvPr descr="Scan 0011 of Aliou et Jean" id="156" name="Google Shape;156;p22"/>
          <p:cNvPicPr preferRelativeResize="0"/>
          <p:nvPr/>
        </p:nvPicPr>
        <p:blipFill rotWithShape="1">
          <a:blip r:embed="rId4">
            <a:alphaModFix/>
          </a:blip>
          <a:srcRect b="0" l="5687" r="3051" t="2393"/>
          <a:stretch/>
        </p:blipFill>
        <p:spPr>
          <a:xfrm>
            <a:off x="5844859" y="0"/>
            <a:ext cx="6323696" cy="687962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