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4" r:id="rId3"/>
    <p:sldId id="270" r:id="rId4"/>
    <p:sldId id="258" r:id="rId5"/>
    <p:sldId id="295" r:id="rId6"/>
    <p:sldId id="299" r:id="rId7"/>
    <p:sldId id="300" r:id="rId8"/>
    <p:sldId id="277" r:id="rId9"/>
    <p:sldId id="302" r:id="rId10"/>
    <p:sldId id="303" r:id="rId11"/>
    <p:sldId id="304" r:id="rId12"/>
    <p:sldId id="294" r:id="rId13"/>
    <p:sldId id="289" r:id="rId14"/>
    <p:sldId id="261" r:id="rId15"/>
    <p:sldId id="265" r:id="rId16"/>
    <p:sldId id="272" r:id="rId17"/>
  </p:sldIdLst>
  <p:sldSz cx="12192000" cy="6858000"/>
  <p:notesSz cx="6858000" cy="9144000"/>
  <p:embeddedFontLst>
    <p:embeddedFont>
      <p:font typeface="Adobe Arabic" panose="02040503050201020203" charset="-78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mbria Math" panose="02040503050406030204" pitchFamily="18" charset="0"/>
      <p:regular r:id="rId28"/>
    </p:embeddedFont>
    <p:embeddedFont>
      <p:font typeface="Myriad Pro" panose="020B0503030403020204" charset="0"/>
      <p:regular r:id="rId29"/>
      <p:bold r:id="rId30"/>
      <p:italic r:id="rId31"/>
      <p:boldItalic r:id="rId32"/>
    </p:embeddedFont>
    <p:embeddedFont>
      <p:font typeface="Myriad Pro Light" panose="020B0403030403020204" charset="0"/>
      <p:regular r:id="rId33"/>
      <p:bold r:id="rId34"/>
      <p:italic r:id="rId35"/>
      <p:boldItalic r:id="rId36"/>
    </p:embeddedFont>
    <p:embeddedFont>
      <p:font typeface="Tw Cen MT" panose="020B0602020104020603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9DC3E6"/>
    <a:srgbClr val="FF0066"/>
    <a:srgbClr val="DEEBF7"/>
    <a:srgbClr val="FFF8C2"/>
    <a:srgbClr val="F9EC7B"/>
    <a:srgbClr val="0097D7"/>
    <a:srgbClr val="FF8021"/>
    <a:srgbClr val="5DCCF3"/>
    <a:srgbClr val="53F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95407" autoAdjust="0"/>
  </p:normalViewPr>
  <p:slideViewPr>
    <p:cSldViewPr snapToGrid="0">
      <p:cViewPr varScale="1">
        <p:scale>
          <a:sx n="72" d="100"/>
          <a:sy n="72" d="100"/>
        </p:scale>
        <p:origin x="46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39F5AF0-19ED-4604-967F-F5AA81D362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954E91-9793-4BA8-A68E-5523A1BB72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BE341-7FDF-48E1-BC40-B7B3E39E5BA6}" type="datetimeFigureOut">
              <a:rPr lang="fr-FR" smtClean="0"/>
              <a:t>03/06/2024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A665D5-4F76-446E-9E42-56FD717746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5217C4-6FB4-423B-A684-1A413B2465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872EB-B6C3-42C2-A567-CEA2F51841A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5527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06/03/2024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5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417003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10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96484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Notre équipe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 Light" panose="020B0403030403020204" pitchFamily="34" charset="0"/>
              </a:rPr>
              <a:t>Objectifs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16.png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0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97759" y="4701843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charset="0"/>
              </a:rPr>
              <a:t>Classe :  EB8	</a:t>
            </a:r>
          </a:p>
          <a:p>
            <a:pPr marL="0" indent="0">
              <a:buNone/>
            </a:pPr>
            <a:endParaRPr lang="fr-FR" sz="2400" dirty="0">
              <a:latin typeface="Myriad Pro" panose="020B0503030403020204" charset="0"/>
            </a:endParaRP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155257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fr-FR" sz="4800" b="1" dirty="0">
                <a:latin typeface="Myriad Pro" panose="020B0503030403020204" charset="0"/>
              </a:rPr>
              <a:t>Th</a:t>
            </a:r>
            <a:r>
              <a:rPr lang="fr-FR" sz="4800" b="1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4800" b="1" dirty="0">
                <a:latin typeface="Myriad Pro" panose="020B0503030403020204" charset="0"/>
              </a:rPr>
              <a:t>or</a:t>
            </a:r>
            <a:r>
              <a:rPr lang="fr-FR" sz="4800" b="1" dirty="0">
                <a:latin typeface="Myriad Pro" panose="020B0503030403020204" charset="0"/>
                <a:cs typeface="Calibri Light" panose="020F0302020204030204" pitchFamily="34" charset="0"/>
              </a:rPr>
              <a:t>è</a:t>
            </a:r>
            <a:r>
              <a:rPr lang="fr-FR" sz="4800" b="1" dirty="0">
                <a:latin typeface="Myriad Pro" panose="020B0503030403020204" charset="0"/>
              </a:rPr>
              <a:t>me des milieux</a:t>
            </a:r>
            <a:endParaRPr lang="fr-FR" sz="4800" b="1" dirty="0">
              <a:solidFill>
                <a:schemeClr val="bg2">
                  <a:lumMod val="25000"/>
                </a:schemeClr>
              </a:solidFill>
              <a:latin typeface="Myriad Pro" panose="020B0503030403020204" charset="0"/>
              <a:ea typeface="GE SS Two Bold" panose="020A0503020102020204" pitchFamily="18" charset="-78"/>
              <a:cs typeface="GE SS Two Bold" panose="020A0503020102020204" pitchFamily="18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Math</a:t>
            </a:r>
            <a:r>
              <a:rPr lang="fr-FR" sz="240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40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matiques</a:t>
            </a:r>
            <a:endParaRPr lang="fr-FR" sz="2400">
              <a:solidFill>
                <a:schemeClr val="bg2">
                  <a:lumMod val="50000"/>
                </a:schemeClr>
              </a:solidFill>
              <a:latin typeface="Myriad Pro" panose="020B050303040302020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C65842-7F3D-4C4D-9753-D47DFBF3E98C}"/>
              </a:ext>
            </a:extLst>
          </p:cNvPr>
          <p:cNvSpPr txBox="1"/>
          <p:nvPr/>
        </p:nvSpPr>
        <p:spPr>
          <a:xfrm>
            <a:off x="5097759" y="3227089"/>
            <a:ext cx="42011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>
                <a:solidFill>
                  <a:srgbClr val="0096D6"/>
                </a:solidFill>
                <a:latin typeface="Myriad Pro" panose="020B0503030403020204" charset="0"/>
              </a:rPr>
              <a:t>Chapitre :12 (partie 02)</a:t>
            </a:r>
          </a:p>
        </p:txBody>
      </p:sp>
      <p:pic>
        <p:nvPicPr>
          <p:cNvPr id="9" name="Picture Placeholder 3">
            <a:extLst>
              <a:ext uri="{FF2B5EF4-FFF2-40B4-BE49-F238E27FC236}">
                <a16:creationId xmlns:a16="http://schemas.microsoft.com/office/drawing/2014/main" id="{D3DDCC9E-6BC9-4E13-9811-234D515CC1FE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16649"/>
          <a:stretch>
            <a:fillRect/>
          </a:stretch>
        </p:blipFill>
        <p:spPr>
          <a:xfrm flipH="1"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1198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trapèze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7C8BF-84AB-45E6-9B05-4C7D48EE98DF}"/>
              </a:ext>
            </a:extLst>
          </p:cNvPr>
          <p:cNvSpPr txBox="1">
            <a:spLocks/>
          </p:cNvSpPr>
          <p:nvPr/>
        </p:nvSpPr>
        <p:spPr>
          <a:xfrm>
            <a:off x="572801" y="1028576"/>
            <a:ext cx="4747429" cy="20717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Application 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ci-dessous,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AB = 4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MP = 9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Calculer CD.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BDE69BE-FD47-4787-ADEA-01F2F884D2FE}"/>
              </a:ext>
            </a:extLst>
          </p:cNvPr>
          <p:cNvCxnSpPr/>
          <p:nvPr/>
        </p:nvCxnSpPr>
        <p:spPr>
          <a:xfrm>
            <a:off x="6059606" y="1530307"/>
            <a:ext cx="0" cy="4490114"/>
          </a:xfrm>
          <a:prstGeom prst="line">
            <a:avLst/>
          </a:prstGeom>
          <a:ln w="19050"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438400AF-6C31-4C0A-8BFE-11C9FB1F66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32663" y="3070361"/>
                <a:ext cx="2791755" cy="185829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𝑀𝑃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𝐴𝐵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𝐶𝐷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9      </a:t>
                </a:r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4+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𝐶𝐷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  alors,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CD </a:t>
                </a: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2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×9−4</m:t>
                    </m:r>
                  </m:oMath>
                </a14:m>
                <a:endParaRPr lang="fr-FR" sz="2000" b="0" i="1" dirty="0">
                  <a:solidFill>
                    <a:srgbClr val="FF0000"/>
                  </a:solidFill>
                  <a:latin typeface="Myriad Pro" panose="020B0503030403020204" charset="0"/>
                  <a:ea typeface="Cambria Math" panose="020405030504060302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b="0" dirty="0">
                    <a:solidFill>
                      <a:srgbClr val="FF0000"/>
                    </a:solidFill>
                    <a:latin typeface="Myriad Pro" panose="020B0503030403020204" charset="0"/>
                    <a:ea typeface="Cambria Math" panose="020405030504060302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</a:t>
                </a: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14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3">
                <a:extLst>
                  <a:ext uri="{FF2B5EF4-FFF2-40B4-BE49-F238E27FC236}">
                    <a16:creationId xmlns:a16="http://schemas.microsoft.com/office/drawing/2014/main" id="{438400AF-6C31-4C0A-8BFE-11C9FB1F6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663" y="3070361"/>
                <a:ext cx="2791755" cy="1858295"/>
              </a:xfrm>
              <a:prstGeom prst="rect">
                <a:avLst/>
              </a:prstGeom>
              <a:blipFill>
                <a:blip r:embed="rId3"/>
                <a:stretch>
                  <a:fillRect l="-2183" b="-6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9EFF85C-9363-454A-882B-753DF6ADCA9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83604" y="1115586"/>
                <a:ext cx="5418438" cy="2423696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dirty="0">
                    <a:solidFill>
                      <a:srgbClr val="00B0F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Application 2 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la  figure ci-dessous,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AB = 2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+ 2</a:t>
                </a:r>
              </a:p>
              <a:p>
                <a:pPr marL="342900" indent="-342900">
                  <a:lnSpc>
                    <a:spcPct val="1100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CD = 8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– 4 avec </a:t>
                </a:r>
                <a14:m>
                  <m:oMath xmlns:m="http://schemas.openxmlformats.org/officeDocument/2006/math">
                    <m:r>
                      <a:rPr lang="fr-FR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&gt; 1. 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V</a:t>
                </a:r>
                <a:r>
                  <a:rPr lang="fr-FR" b="0" dirty="0">
                    <a:latin typeface="Myriad Pro" panose="020B0503030403020204" charset="0"/>
                    <a:cs typeface="Calibri Light" panose="020F0302020204030204" pitchFamily="34" charset="0"/>
                  </a:rPr>
                  <a:t>érifier que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MP = 5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– 1</a:t>
                </a: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endParaRPr lang="fr-FR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39EFF85C-9363-454A-882B-753DF6ADC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604" y="1115586"/>
                <a:ext cx="5418438" cy="2423696"/>
              </a:xfrm>
              <a:prstGeom prst="rect">
                <a:avLst/>
              </a:prstGeom>
              <a:blipFill>
                <a:blip r:embed="rId4"/>
                <a:stretch>
                  <a:fillRect l="-1687" t="-35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97095F-F6F2-43EF-843D-708CD49AD6E5}"/>
                  </a:ext>
                </a:extLst>
              </p:cNvPr>
              <p:cNvSpPr txBox="1"/>
              <p:nvPr/>
            </p:nvSpPr>
            <p:spPr>
              <a:xfrm>
                <a:off x="9722498" y="3102228"/>
                <a:ext cx="2079544" cy="1888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𝑀𝑃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𝐴𝐵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𝐶𝐷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</a:t>
                </a:r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+2+8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𝑥</m:t>
                        </m:r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−4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Symbol" panose="05050102010706020507" pitchFamily="18" charset="2"/>
                          </a:rPr>
                          <m:t>2</m:t>
                        </m:r>
                      </m:den>
                    </m:f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ea typeface="Cambria Math" panose="020405030504060302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ea typeface="Cambria Math" panose="02040503050406030204" pitchFamily="18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       </a:t>
                </a:r>
                <a14:m>
                  <m:oMath xmlns:m="http://schemas.openxmlformats.org/officeDocument/2006/math">
                    <m:r>
                      <a:rPr lang="fr-FR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=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5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𝑥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Symbol" panose="05050102010706020507" pitchFamily="18" charset="2"/>
                      </a:rPr>
                      <m:t>−1</m:t>
                    </m:r>
                  </m:oMath>
                </a14:m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197095F-F6F2-43EF-843D-708CD49AD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2498" y="3102228"/>
                <a:ext cx="2079544" cy="188808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92163B5A-5EEA-4F10-9D9B-6055F39168CA}"/>
              </a:ext>
            </a:extLst>
          </p:cNvPr>
          <p:cNvGrpSpPr/>
          <p:nvPr/>
        </p:nvGrpSpPr>
        <p:grpSpPr>
          <a:xfrm>
            <a:off x="178022" y="3539281"/>
            <a:ext cx="3019454" cy="2361585"/>
            <a:chOff x="7716888" y="3942490"/>
            <a:chExt cx="3115385" cy="230669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4468C48-312C-49F8-8BC0-A4DE1F308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6888" y="4089185"/>
              <a:ext cx="3115385" cy="2160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5BF1027-ABE2-471F-80F2-90F6199A2564}"/>
                </a:ext>
              </a:extLst>
            </p:cNvPr>
            <p:cNvSpPr txBox="1"/>
            <p:nvPr/>
          </p:nvSpPr>
          <p:spPr>
            <a:xfrm>
              <a:off x="8476623" y="3942490"/>
              <a:ext cx="1080000" cy="3749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fr-FR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193964C-F1AC-4D62-9CAF-7872FAA24300}"/>
                </a:ext>
              </a:extLst>
            </p:cNvPr>
            <p:cNvSpPr txBox="1"/>
            <p:nvPr/>
          </p:nvSpPr>
          <p:spPr>
            <a:xfrm>
              <a:off x="8628156" y="5184674"/>
              <a:ext cx="1080000" cy="3749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ts val="0"/>
                </a:spcBef>
              </a:pPr>
              <a:r>
                <a:rPr lang="fr-FR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fr-FR" b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88BC322-3D29-4F0A-B6EE-3E2BB9F8820C}"/>
              </a:ext>
            </a:extLst>
          </p:cNvPr>
          <p:cNvGrpSpPr/>
          <p:nvPr/>
        </p:nvGrpSpPr>
        <p:grpSpPr>
          <a:xfrm>
            <a:off x="6446535" y="3740856"/>
            <a:ext cx="3051103" cy="2388546"/>
            <a:chOff x="7716888" y="3942490"/>
            <a:chExt cx="3115385" cy="2464890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A6BD5F8-1980-477D-B86C-0A7CEF7B4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6888" y="4089185"/>
              <a:ext cx="3115385" cy="2160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B7E6BBA5-149E-41BC-A900-4E5ECCF5FAB6}"/>
                    </a:ext>
                  </a:extLst>
                </p:cNvPr>
                <p:cNvSpPr txBox="1"/>
                <p:nvPr/>
              </p:nvSpPr>
              <p:spPr>
                <a:xfrm>
                  <a:off x="8476623" y="3942490"/>
                  <a:ext cx="1080000" cy="38695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ts val="0"/>
                    </a:spcBef>
                  </a:pPr>
                  <a:r>
                    <a:rPr lang="fr-FR" b="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14:m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a14:m>
                  <a:r>
                    <a:rPr lang="fr-FR" b="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+ 2</a:t>
                  </a:r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B7E6BBA5-149E-41BC-A900-4E5ECCF5FA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76623" y="3942490"/>
                  <a:ext cx="1080000" cy="386959"/>
                </a:xfrm>
                <a:prstGeom prst="rect">
                  <a:avLst/>
                </a:prstGeom>
                <a:blipFill>
                  <a:blip r:embed="rId7"/>
                  <a:stretch>
                    <a:fillRect t="-8197" b="-2623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DE6B958-92FA-4891-8F06-56EBB06A2C08}"/>
                    </a:ext>
                  </a:extLst>
                </p:cNvPr>
                <p:cNvSpPr txBox="1"/>
                <p:nvPr/>
              </p:nvSpPr>
              <p:spPr>
                <a:xfrm>
                  <a:off x="8734580" y="6020421"/>
                  <a:ext cx="1080000" cy="38695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ts val="0"/>
                    </a:spcBef>
                  </a:pPr>
                  <a:r>
                    <a:rPr lang="fr-FR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14:m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a14:m>
                  <a:r>
                    <a:rPr lang="fr-FR" b="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– 4</a:t>
                  </a: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DE6B958-92FA-4891-8F06-56EBB06A2C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34580" y="6020421"/>
                  <a:ext cx="1080000" cy="386959"/>
                </a:xfrm>
                <a:prstGeom prst="rect">
                  <a:avLst/>
                </a:prstGeom>
                <a:blipFill>
                  <a:blip r:embed="rId8"/>
                  <a:stretch>
                    <a:fillRect t="-8197" b="-2623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62861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896126" y="267574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</a:t>
            </a: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cs typeface="Calibri Light" panose="020F0302020204030204" pitchFamily="34" charset="0"/>
              </a:rPr>
              <a:t>è</a:t>
            </a: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cs typeface="Times New Roman" panose="02020603050405020304" pitchFamily="18" charset="0"/>
              </a:rPr>
              <a:t>me du chapitre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6D6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9155FBC1-EA37-4BE8-9B24-EC19FC55A033}"/>
              </a:ext>
            </a:extLst>
          </p:cNvPr>
          <p:cNvSpPr txBox="1">
            <a:spLocks/>
          </p:cNvSpPr>
          <p:nvPr/>
        </p:nvSpPr>
        <p:spPr>
          <a:xfrm>
            <a:off x="74646" y="2169966"/>
            <a:ext cx="6279501" cy="297119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solidFill>
                <a:schemeClr val="bg1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C3B6E54-CE3F-4E27-A2AD-5B852958AFFA}"/>
              </a:ext>
            </a:extLst>
          </p:cNvPr>
          <p:cNvGrpSpPr/>
          <p:nvPr/>
        </p:nvGrpSpPr>
        <p:grpSpPr>
          <a:xfrm>
            <a:off x="7983005" y="1182461"/>
            <a:ext cx="3132000" cy="403229"/>
            <a:chOff x="8747437" y="1454481"/>
            <a:chExt cx="1844842" cy="403229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586EA5-CE1A-4A2B-8434-7F60ACE46A59}"/>
                </a:ext>
              </a:extLst>
            </p:cNvPr>
            <p:cNvCxnSpPr>
              <a:cxnSpLocks/>
            </p:cNvCxnSpPr>
            <p:nvPr/>
          </p:nvCxnSpPr>
          <p:spPr>
            <a:xfrm>
              <a:off x="8895858" y="1857710"/>
              <a:ext cx="1548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814086-0FE0-48E4-888C-724F7DBF4A91}"/>
                </a:ext>
              </a:extLst>
            </p:cNvPr>
            <p:cNvSpPr txBox="1"/>
            <p:nvPr/>
          </p:nvSpPr>
          <p:spPr>
            <a:xfrm>
              <a:off x="8747437" y="1454481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0000"/>
                  </a:solidFill>
                  <a:latin typeface="Myriad Pro" panose="020B0503030403020204" charset="0"/>
                </a:rPr>
                <a:t>10 m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62DAD31-8516-4E33-9004-B732A2B4B5CA}"/>
              </a:ext>
            </a:extLst>
          </p:cNvPr>
          <p:cNvGrpSpPr/>
          <p:nvPr/>
        </p:nvGrpSpPr>
        <p:grpSpPr>
          <a:xfrm>
            <a:off x="8190678" y="5567111"/>
            <a:ext cx="3312000" cy="431280"/>
            <a:chOff x="7709247" y="3978165"/>
            <a:chExt cx="4032000" cy="43128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C68B795-7F59-4A4D-9445-CE1BF0CAE334}"/>
                </a:ext>
              </a:extLst>
            </p:cNvPr>
            <p:cNvSpPr txBox="1"/>
            <p:nvPr/>
          </p:nvSpPr>
          <p:spPr>
            <a:xfrm>
              <a:off x="8895858" y="4009335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>
                  <a:solidFill>
                    <a:srgbClr val="FF0000"/>
                  </a:solidFill>
                  <a:latin typeface="Myriad Pro" panose="020B0503030403020204" charset="0"/>
                </a:rPr>
                <a:t>12 m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3A6D82DE-C504-4A87-95B0-8E6871ACA4FE}"/>
                </a:ext>
              </a:extLst>
            </p:cNvPr>
            <p:cNvCxnSpPr>
              <a:cxnSpLocks/>
            </p:cNvCxnSpPr>
            <p:nvPr/>
          </p:nvCxnSpPr>
          <p:spPr>
            <a:xfrm>
              <a:off x="7709247" y="3978165"/>
              <a:ext cx="4032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lowchart: Manual Input 33">
            <a:extLst>
              <a:ext uri="{FF2B5EF4-FFF2-40B4-BE49-F238E27FC236}">
                <a16:creationId xmlns:a16="http://schemas.microsoft.com/office/drawing/2014/main" id="{55E2424A-A36E-4CE8-A108-7C38A80E7F1B}"/>
              </a:ext>
            </a:extLst>
          </p:cNvPr>
          <p:cNvSpPr/>
          <p:nvPr/>
        </p:nvSpPr>
        <p:spPr>
          <a:xfrm rot="5400000">
            <a:off x="8118315" y="2038866"/>
            <a:ext cx="3448727" cy="3022245"/>
          </a:xfrm>
          <a:prstGeom prst="flowChartManualInput">
            <a:avLst/>
          </a:prstGeom>
          <a:blipFill>
            <a:blip r:embed="rId2"/>
            <a:tile tx="0" ty="0" sx="100000" sy="100000" flip="none" algn="tl"/>
          </a:blipFill>
          <a:ln w="190500" cap="rnd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5CC0C8C-B81F-4FFF-A274-0817C49A3176}"/>
              </a:ext>
            </a:extLst>
          </p:cNvPr>
          <p:cNvGrpSpPr/>
          <p:nvPr/>
        </p:nvGrpSpPr>
        <p:grpSpPr>
          <a:xfrm>
            <a:off x="8211935" y="3440316"/>
            <a:ext cx="2988000" cy="219344"/>
            <a:chOff x="8249247" y="2736853"/>
            <a:chExt cx="2916000" cy="21934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921480B1-D69A-474F-99BB-5B7557426EFD}"/>
                </a:ext>
              </a:extLst>
            </p:cNvPr>
            <p:cNvSpPr/>
            <p:nvPr/>
          </p:nvSpPr>
          <p:spPr>
            <a:xfrm>
              <a:off x="8357247" y="2796963"/>
              <a:ext cx="2700000" cy="108000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charset="0"/>
              </a:endParaRPr>
            </a:p>
            <a:p>
              <a:pPr algn="ctr"/>
              <a:endParaRPr lang="fr-FR" dirty="0">
                <a:latin typeface="Myriad Pro" panose="020B0503030403020204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DB89992-E540-4378-A5B8-D96A1AC52327}"/>
                </a:ext>
              </a:extLst>
            </p:cNvPr>
            <p:cNvSpPr/>
            <p:nvPr/>
          </p:nvSpPr>
          <p:spPr>
            <a:xfrm>
              <a:off x="8249247" y="2740197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5832A62-A919-468C-8C89-19A3FEAEF1A1}"/>
                </a:ext>
              </a:extLst>
            </p:cNvPr>
            <p:cNvSpPr/>
            <p:nvPr/>
          </p:nvSpPr>
          <p:spPr>
            <a:xfrm>
              <a:off x="10949247" y="2736853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Myriad Pro" panose="020B050303040302020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D4CCC90-CC13-40F0-A16D-9DF936130FDA}"/>
              </a:ext>
            </a:extLst>
          </p:cNvPr>
          <p:cNvSpPr txBox="1"/>
          <p:nvPr/>
        </p:nvSpPr>
        <p:spPr>
          <a:xfrm>
            <a:off x="1699478" y="4214062"/>
            <a:ext cx="2313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</a:rPr>
              <a:t>          11m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0E1998-B34E-4924-B416-D62814C7177A}"/>
              </a:ext>
            </a:extLst>
          </p:cNvPr>
          <p:cNvSpPr txBox="1"/>
          <p:nvPr/>
        </p:nvSpPr>
        <p:spPr>
          <a:xfrm>
            <a:off x="283934" y="1456016"/>
            <a:ext cx="612554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Salem a une piscine dont la surface a la forme d’un trap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èze dont les côtés parallèles ont pour longueur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10 m et 12 m.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Il veut mettre une corde dont les  </a:t>
            </a:r>
            <a:r>
              <a:rPr lang="ar-LB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extremités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sont  les milieux des côtés non-parallèles de la piscine.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Quelle est la longueur de la corde ?</a:t>
            </a:r>
          </a:p>
        </p:txBody>
      </p:sp>
    </p:spTree>
    <p:extLst>
      <p:ext uri="{BB962C8B-B14F-4D97-AF65-F5344CB8AC3E}">
        <p14:creationId xmlns:p14="http://schemas.microsoft.com/office/powerpoint/2010/main" val="3387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ar-LB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614206" y="1825624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Sélectionner d’exercices et des problèmes appropriés dans votre manuel et vos propres ressources.</a:t>
            </a:r>
            <a:endParaRPr lang="fr-FR" dirty="0">
              <a:latin typeface="Myriad Pro" panose="020B0503030403020204" pitchFamily="34" charset="0"/>
            </a:endParaRPr>
          </a:p>
          <a:p>
            <a:pPr algn="ctr">
              <a:lnSpc>
                <a:spcPct val="150000"/>
              </a:lnSpc>
            </a:pP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0"/>
            <a:ext cx="10916041" cy="91332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ré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sumé</a:t>
            </a: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FEA1CB33-F836-436C-9302-FDF5C37B0EAA}"/>
              </a:ext>
            </a:extLst>
          </p:cNvPr>
          <p:cNvSpPr txBox="1">
            <a:spLocks/>
          </p:cNvSpPr>
          <p:nvPr/>
        </p:nvSpPr>
        <p:spPr>
          <a:xfrm>
            <a:off x="478199" y="1077130"/>
            <a:ext cx="4074751" cy="3336306"/>
          </a:xfrm>
          <a:prstGeom prst="rect">
            <a:avLst/>
          </a:prstGeom>
          <a:solidFill>
            <a:srgbClr val="DEEBF7"/>
          </a:solidFill>
        </p:spPr>
        <p:txBody>
          <a:bodyPr anchor="t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Un trapèze est un quadrilatère ayant deux  côt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és opposés parallèles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et deux côt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és opposés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non-parall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èles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fr-FR" sz="240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fr-FR" sz="240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DB20AF10-3786-445E-8717-306A09560DD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8199" y="4578766"/>
                <a:ext cx="4074751" cy="1786632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trap</a:t>
                </a:r>
                <a:r>
                  <a:rPr lang="fr-FR" b="0" dirty="0">
                    <a:latin typeface="Myriad Pro" panose="020B0503030403020204" charset="0"/>
                    <a:cs typeface="Calibri Light" panose="020F0302020204030204" pitchFamily="34" charset="0"/>
                  </a:rPr>
                  <a:t>èze rectangle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,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90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 Placeholder 2">
                <a:extLst>
                  <a:ext uri="{FF2B5EF4-FFF2-40B4-BE49-F238E27FC236}">
                    <a16:creationId xmlns:a16="http://schemas.microsoft.com/office/drawing/2014/main" id="{DB20AF10-3786-445E-8717-306A09560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199" y="4578766"/>
                <a:ext cx="4074751" cy="1786632"/>
              </a:xfrm>
              <a:prstGeom prst="rect">
                <a:avLst/>
              </a:prstGeom>
              <a:blipFill>
                <a:blip r:embed="rId2"/>
                <a:stretch>
                  <a:fillRect l="-2242" t="-68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>
            <a:extLst>
              <a:ext uri="{FF2B5EF4-FFF2-40B4-BE49-F238E27FC236}">
                <a16:creationId xmlns:a16="http://schemas.microsoft.com/office/drawing/2014/main" id="{437912FB-90C6-48DD-9774-645BE36263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6470" y="4907454"/>
            <a:ext cx="1426480" cy="1292614"/>
          </a:xfrm>
          <a:prstGeom prst="rect">
            <a:avLst/>
          </a:prstGeom>
          <a:solidFill>
            <a:srgbClr val="DEEBF7"/>
          </a:solidFill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 Placeholder 2">
                <a:extLst>
                  <a:ext uri="{FF2B5EF4-FFF2-40B4-BE49-F238E27FC236}">
                    <a16:creationId xmlns:a16="http://schemas.microsoft.com/office/drawing/2014/main" id="{32ED7803-D548-48AB-AA12-8D58358FC8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3193" y="1090046"/>
                <a:ext cx="7000166" cy="1656000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trap</a:t>
                </a:r>
                <a:r>
                  <a:rPr lang="fr-FR" b="0" dirty="0">
                    <a:latin typeface="Myriad Pro" panose="020B0503030403020204" charset="0"/>
                    <a:cs typeface="Calibri Light" panose="020F0302020204030204" pitchFamily="34" charset="0"/>
                  </a:rPr>
                  <a:t>èze isocèle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,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AD = BC et AC = BD</a:t>
                </a:r>
              </a:p>
              <a:p>
                <a:pPr marL="342900" indent="-342900">
                  <a:lnSpc>
                    <a:spcPct val="8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et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  <m:r>
                      <m:rPr>
                        <m:sty m:val="p"/>
                      </m:rPr>
                      <a:rPr lang="fr-FR" b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0" name="Text Placeholder 2">
                <a:extLst>
                  <a:ext uri="{FF2B5EF4-FFF2-40B4-BE49-F238E27FC236}">
                    <a16:creationId xmlns:a16="http://schemas.microsoft.com/office/drawing/2014/main" id="{32ED7803-D548-48AB-AA12-8D58358FC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3193" y="1090046"/>
                <a:ext cx="7000166" cy="1656000"/>
              </a:xfrm>
              <a:prstGeom prst="rect">
                <a:avLst/>
              </a:prstGeom>
              <a:blipFill>
                <a:blip r:embed="rId4"/>
                <a:stretch>
                  <a:fillRect l="-1394" t="-7380" b="-84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30">
            <a:extLst>
              <a:ext uri="{FF2B5EF4-FFF2-40B4-BE49-F238E27FC236}">
                <a16:creationId xmlns:a16="http://schemas.microsoft.com/office/drawing/2014/main" id="{ADD8F837-9F0D-4FD6-99DC-74960C29BC9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8618" y="1208710"/>
            <a:ext cx="2024283" cy="1298915"/>
          </a:xfrm>
          <a:prstGeom prst="rect">
            <a:avLst/>
          </a:prstGeom>
          <a:solidFill>
            <a:srgbClr val="DEEBF7"/>
          </a:solidFill>
        </p:spPr>
      </p:pic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2BC753B9-670B-4583-9093-10D38D65067D}"/>
              </a:ext>
            </a:extLst>
          </p:cNvPr>
          <p:cNvSpPr txBox="1">
            <a:spLocks/>
          </p:cNvSpPr>
          <p:nvPr/>
        </p:nvSpPr>
        <p:spPr>
          <a:xfrm>
            <a:off x="4705350" y="2860260"/>
            <a:ext cx="7000166" cy="126000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le trap</a:t>
            </a:r>
            <a:r>
              <a:rPr lang="fr-FR" b="0" dirty="0">
                <a:latin typeface="Myriad Pro" panose="020B0503030403020204" charset="0"/>
                <a:cs typeface="Calibri Light" panose="020F0302020204030204" pitchFamily="34" charset="0"/>
              </a:rPr>
              <a:t>èze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ABCD,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Si  AD = BC, alors ABCD est isoc</a:t>
            </a:r>
            <a:r>
              <a:rPr lang="fr-FR" b="0" dirty="0">
                <a:latin typeface="Myriad Pro" panose="020B0503030403020204" charset="0"/>
                <a:cs typeface="Calibri Light" panose="020F0302020204030204" pitchFamily="34" charset="0"/>
              </a:rPr>
              <a:t>èle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Si AC = BD, alors ABCD est isoc</a:t>
            </a:r>
            <a:r>
              <a:rPr lang="fr-FR" b="0" dirty="0">
                <a:latin typeface="Myriad Pro" panose="020B0503030403020204" charset="0"/>
                <a:cs typeface="Calibri Light" panose="020F0302020204030204" pitchFamily="34" charset="0"/>
              </a:rPr>
              <a:t>èle</a:t>
            </a: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  <a:endParaRPr lang="fr-FR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fr-FR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 Placeholder 2">
                <a:extLst>
                  <a:ext uri="{FF2B5EF4-FFF2-40B4-BE49-F238E27FC236}">
                    <a16:creationId xmlns:a16="http://schemas.microsoft.com/office/drawing/2014/main" id="{AB06BBCD-E656-4778-B5AD-1546802FF5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1359" y="4214387"/>
                <a:ext cx="7002000" cy="2160573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trap</a:t>
                </a:r>
                <a:r>
                  <a:rPr lang="fr-FR" b="0" dirty="0">
                    <a:latin typeface="Myriad Pro" panose="020B0503030403020204" charset="0"/>
                    <a:cs typeface="Calibri Light" panose="020F0302020204030204" pitchFamily="34" charset="0"/>
                  </a:rPr>
                  <a:t>èze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 ABCD, si  </a:t>
                </a:r>
              </a:p>
              <a:p>
                <a:pPr>
                  <a:lnSpc>
                    <a:spcPct val="8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fr-FR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r-FR" b="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 [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AD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BC</m:t>
                            </m:r>
                            <m:r>
                              <m:rPr>
                                <m:nor/>
                              </m:rPr>
                              <a:rPr lang="fr-FR" b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b="0" dirty="0">
                    <a:latin typeface="Myriad Pro" panose="020B0503030403020204" charset="0"/>
                    <a:cs typeface="Times New Roman" panose="02020603050405020304" pitchFamily="18" charset="0"/>
                  </a:rPr>
                  <a:t>Alors </a:t>
                </a:r>
                <a:endParaRPr lang="fr-FR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spcBef>
                    <a:spcPts val="600"/>
                  </a:spcBef>
                </a:pPr>
                <a:r>
                  <a:rPr lang="fr-FR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3" name="Text Placeholder 2">
                <a:extLst>
                  <a:ext uri="{FF2B5EF4-FFF2-40B4-BE49-F238E27FC236}">
                    <a16:creationId xmlns:a16="http://schemas.microsoft.com/office/drawing/2014/main" id="{AB06BBCD-E656-4778-B5AD-1546802FF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1359" y="4214387"/>
                <a:ext cx="7002000" cy="2160573"/>
              </a:xfrm>
              <a:prstGeom prst="rect">
                <a:avLst/>
              </a:prstGeom>
              <a:blipFill>
                <a:blip r:embed="rId6"/>
                <a:stretch>
                  <a:fillRect l="-1305" t="-563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383498A-763F-4675-AF94-D20C63088FA8}"/>
                  </a:ext>
                </a:extLst>
              </p:cNvPr>
              <p:cNvSpPr txBox="1"/>
              <p:nvPr/>
            </p:nvSpPr>
            <p:spPr>
              <a:xfrm>
                <a:off x="4829174" y="5472082"/>
                <a:ext cx="2962275" cy="739883"/>
              </a:xfrm>
              <a:prstGeom prst="rect">
                <a:avLst/>
              </a:prstGeom>
              <a:solidFill>
                <a:srgbClr val="DEEBF7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0000"/>
                  </a:lnSpc>
                </a:pP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= </m:t>
                          </m:r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AB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CD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  <m:mr>
                        <m:e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MP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383498A-763F-4675-AF94-D20C63088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9174" y="5472082"/>
                <a:ext cx="2962275" cy="739883"/>
              </a:xfrm>
              <a:prstGeom prst="rect">
                <a:avLst/>
              </a:prstGeom>
              <a:blipFill>
                <a:blip r:embed="rId7"/>
                <a:stretch>
                  <a:fillRect t="-123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Picture 34">
            <a:extLst>
              <a:ext uri="{FF2B5EF4-FFF2-40B4-BE49-F238E27FC236}">
                <a16:creationId xmlns:a16="http://schemas.microsoft.com/office/drawing/2014/main" id="{2EEB7808-CD53-4957-B51C-F554F57BB7F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2516" y="4508067"/>
            <a:ext cx="2440385" cy="1692000"/>
          </a:xfrm>
          <a:prstGeom prst="rect">
            <a:avLst/>
          </a:prstGeom>
          <a:solidFill>
            <a:srgbClr val="DEEBF7"/>
          </a:solidFill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223B86D-65FC-4A02-8449-5DB8D64548CB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9819" y="2844366"/>
            <a:ext cx="1943539" cy="1295693"/>
          </a:xfrm>
          <a:prstGeom prst="rect">
            <a:avLst/>
          </a:prstGeom>
          <a:solidFill>
            <a:srgbClr val="DEEBF7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4C4BD5-6988-4754-83E0-D41737FD723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1682" y="2746046"/>
            <a:ext cx="2761511" cy="156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0" grpId="0" animBg="1"/>
      <p:bldP spid="32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Construire les  Mathématiques – Livre National  - EB 8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30283" y="1852952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Coordinateur : Samer </a:t>
            </a:r>
            <a:r>
              <a:rPr lang="fr-FR" sz="2400" dirty="0" err="1">
                <a:latin typeface="Myriad Pro" panose="020B0503030403020204" pitchFamily="34" charset="0"/>
              </a:rPr>
              <a:t>Siefeldeen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Auteur : Hussein Mohammed </a:t>
            </a:r>
            <a:r>
              <a:rPr lang="fr-FR" sz="2400" dirty="0" err="1">
                <a:latin typeface="Myriad Pro" panose="020B0503030403020204" pitchFamily="34" charset="0"/>
              </a:rPr>
              <a:t>Ballout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Réviseur : Georges Habib </a:t>
            </a:r>
            <a:r>
              <a:rPr lang="fr-FR" sz="2400" dirty="0" err="1">
                <a:latin typeface="Myriad Pro" panose="020B0503030403020204" pitchFamily="34" charset="0"/>
              </a:rPr>
              <a:t>Maamari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Editeur de langue : Hala </a:t>
            </a:r>
            <a:r>
              <a:rPr lang="fr-FR" sz="2400" dirty="0" err="1">
                <a:latin typeface="Myriad Pro" panose="020B0503030403020204" pitchFamily="34" charset="0"/>
              </a:rPr>
              <a:t>Fayyad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Traducteur : Samar Abou </a:t>
            </a:r>
            <a:r>
              <a:rPr lang="fr-FR" sz="2400" dirty="0" err="1">
                <a:latin typeface="Myriad Pro" panose="020B0503030403020204" pitchFamily="34" charset="0"/>
              </a:rPr>
              <a:t>haidar</a:t>
            </a:r>
            <a:endParaRPr lang="fr-FR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2400" dirty="0">
                <a:latin typeface="Myriad Pro" panose="020B0503030403020204" pitchFamily="34" charset="0"/>
              </a:rPr>
              <a:t>Validateur : </a:t>
            </a:r>
            <a:r>
              <a:rPr lang="en-US" sz="2400" dirty="0">
                <a:latin typeface="Myriad Pro" panose="020B0503030403020204" pitchFamily="34" charset="0"/>
              </a:rPr>
              <a:t>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696293" y="1394566"/>
            <a:ext cx="8223800" cy="620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À la fin de ce chapitre, l’élève doit être capable de :</a:t>
            </a:r>
            <a:endParaRPr lang="fr-FR" sz="2400" dirty="0">
              <a:latin typeface="Myriad Pro" panose="020B0503030403020204" pitchFamily="34" charset="0"/>
            </a:endParaRPr>
          </a:p>
          <a:p>
            <a:endParaRPr lang="fr-FR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63210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4</a:t>
            </a:r>
          </a:p>
        </p:txBody>
      </p:sp>
      <p:sp>
        <p:nvSpPr>
          <p:cNvPr id="18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flipH="1">
            <a:off x="1433690" y="3149317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1" name="Google Shape;744;p2">
            <a:extLst>
              <a:ext uri="{FF2B5EF4-FFF2-40B4-BE49-F238E27FC236}">
                <a16:creationId xmlns:a16="http://schemas.microsoft.com/office/drawing/2014/main" id="{8A82619B-7E1F-457B-A7EE-3A37D282019D}"/>
              </a:ext>
            </a:extLst>
          </p:cNvPr>
          <p:cNvSpPr txBox="1"/>
          <p:nvPr/>
        </p:nvSpPr>
        <p:spPr>
          <a:xfrm flipH="1">
            <a:off x="1931744" y="3149316"/>
            <a:ext cx="793102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finir et appliquer les propri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étés du trapèze isocèle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50000"/>
              </a:lnSpc>
            </a:pPr>
            <a:endParaRPr lang="fr-FR" sz="2000" dirty="0">
              <a:latin typeface="Myriad Pro" panose="020B0503030403020204" charset="0"/>
            </a:endParaRPr>
          </a:p>
        </p:txBody>
      </p:sp>
      <p:sp>
        <p:nvSpPr>
          <p:cNvPr id="22" name="Google Shape;745;p2">
            <a:extLst>
              <a:ext uri="{FF2B5EF4-FFF2-40B4-BE49-F238E27FC236}">
                <a16:creationId xmlns:a16="http://schemas.microsoft.com/office/drawing/2014/main" id="{AC86C792-3B3F-4721-AE10-FAC94DD8A69A}"/>
              </a:ext>
            </a:extLst>
          </p:cNvPr>
          <p:cNvSpPr/>
          <p:nvPr/>
        </p:nvSpPr>
        <p:spPr>
          <a:xfrm flipH="1">
            <a:off x="1433689" y="4258377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5" name="Google Shape;748;p2">
            <a:extLst>
              <a:ext uri="{FF2B5EF4-FFF2-40B4-BE49-F238E27FC236}">
                <a16:creationId xmlns:a16="http://schemas.microsoft.com/office/drawing/2014/main" id="{EFB2599D-BD82-4295-9656-C51893A42006}"/>
              </a:ext>
            </a:extLst>
          </p:cNvPr>
          <p:cNvSpPr txBox="1"/>
          <p:nvPr/>
        </p:nvSpPr>
        <p:spPr>
          <a:xfrm flipH="1">
            <a:off x="1931744" y="4229735"/>
            <a:ext cx="8173978" cy="553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finir et appliquer les propri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étés du trapèze rectangle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6" name="Google Shape;749;p2">
            <a:extLst>
              <a:ext uri="{FF2B5EF4-FFF2-40B4-BE49-F238E27FC236}">
                <a16:creationId xmlns:a16="http://schemas.microsoft.com/office/drawing/2014/main" id="{6CFDE3CE-448E-4301-ADBD-B8DFD39F6CCC}"/>
              </a:ext>
            </a:extLst>
          </p:cNvPr>
          <p:cNvSpPr/>
          <p:nvPr/>
        </p:nvSpPr>
        <p:spPr>
          <a:xfrm flipH="1">
            <a:off x="1544040" y="2180659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29" name="Google Shape;752;p2">
            <a:extLst>
              <a:ext uri="{FF2B5EF4-FFF2-40B4-BE49-F238E27FC236}">
                <a16:creationId xmlns:a16="http://schemas.microsoft.com/office/drawing/2014/main" id="{BD6781F3-1882-4070-972D-02F40B4DB7C7}"/>
              </a:ext>
            </a:extLst>
          </p:cNvPr>
          <p:cNvSpPr txBox="1"/>
          <p:nvPr/>
        </p:nvSpPr>
        <p:spPr>
          <a:xfrm flipH="1">
            <a:off x="1931744" y="2133141"/>
            <a:ext cx="8173978" cy="969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finir et appliquer les propri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étés du trapèze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 </a:t>
            </a:r>
          </a:p>
        </p:txBody>
      </p:sp>
      <p:sp>
        <p:nvSpPr>
          <p:cNvPr id="30" name="Google Shape;753;p2">
            <a:extLst>
              <a:ext uri="{FF2B5EF4-FFF2-40B4-BE49-F238E27FC236}">
                <a16:creationId xmlns:a16="http://schemas.microsoft.com/office/drawing/2014/main" id="{8E2E7D57-F20D-439C-9F85-D9961ACE41BC}"/>
              </a:ext>
            </a:extLst>
          </p:cNvPr>
          <p:cNvSpPr/>
          <p:nvPr/>
        </p:nvSpPr>
        <p:spPr>
          <a:xfrm flipH="1">
            <a:off x="1433689" y="5329332"/>
            <a:ext cx="9026653" cy="54086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1050">
              <a:solidFill>
                <a:schemeClr val="lt1"/>
              </a:solidFill>
              <a:latin typeface="Myriad Pro" panose="020B0503030403020204" charset="0"/>
              <a:ea typeface="Arial"/>
              <a:cs typeface="Arial"/>
              <a:sym typeface="Arial"/>
            </a:endParaRPr>
          </a:p>
        </p:txBody>
      </p:sp>
      <p:sp>
        <p:nvSpPr>
          <p:cNvPr id="33" name="Google Shape;756;p2">
            <a:extLst>
              <a:ext uri="{FF2B5EF4-FFF2-40B4-BE49-F238E27FC236}">
                <a16:creationId xmlns:a16="http://schemas.microsoft.com/office/drawing/2014/main" id="{A953051D-5003-461F-A972-1D8ED4C8EA6B}"/>
              </a:ext>
            </a:extLst>
          </p:cNvPr>
          <p:cNvSpPr txBox="1"/>
          <p:nvPr/>
        </p:nvSpPr>
        <p:spPr>
          <a:xfrm flipH="1">
            <a:off x="1931744" y="5310971"/>
            <a:ext cx="8173978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Calculer des longueurs dans un trap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</a:rPr>
              <a:t>èze</a:t>
            </a:r>
            <a:r>
              <a:rPr lang="fr-FR" sz="20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2000" dirty="0">
              <a:solidFill>
                <a:schemeClr val="dk1"/>
              </a:solidFill>
              <a:latin typeface="Myriad Pro" panose="020B050303040302020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C74214-3B77-40AA-B3D3-9BB19C148D35}"/>
              </a:ext>
            </a:extLst>
          </p:cNvPr>
          <p:cNvSpPr txBox="1"/>
          <p:nvPr/>
        </p:nvSpPr>
        <p:spPr>
          <a:xfrm>
            <a:off x="1017186" y="3891256"/>
            <a:ext cx="54092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22D2FDB-8006-453E-B250-77CC73AA1F6E}"/>
              </a:ext>
            </a:extLst>
          </p:cNvPr>
          <p:cNvSpPr txBox="1"/>
          <p:nvPr/>
        </p:nvSpPr>
        <p:spPr>
          <a:xfrm>
            <a:off x="1064275" y="2541683"/>
            <a:ext cx="47976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1</a:t>
            </a:r>
          </a:p>
        </p:txBody>
      </p:sp>
      <p:pic>
        <p:nvPicPr>
          <p:cNvPr id="38" name="Google Shape;742;p2">
            <a:extLst>
              <a:ext uri="{FF2B5EF4-FFF2-40B4-BE49-F238E27FC236}">
                <a16:creationId xmlns:a16="http://schemas.microsoft.com/office/drawing/2014/main" id="{78013CFC-BB1F-4D30-A36D-DE191948B11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23914" y="2815960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743;p2">
            <a:extLst>
              <a:ext uri="{FF2B5EF4-FFF2-40B4-BE49-F238E27FC236}">
                <a16:creationId xmlns:a16="http://schemas.microsoft.com/office/drawing/2014/main" id="{B4347107-70BE-4A74-B623-81A47A2A1E39}"/>
              </a:ext>
            </a:extLst>
          </p:cNvPr>
          <p:cNvSpPr txBox="1"/>
          <p:nvPr/>
        </p:nvSpPr>
        <p:spPr>
          <a:xfrm>
            <a:off x="738892" y="3253528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</a:p>
        </p:txBody>
      </p:sp>
      <p:pic>
        <p:nvPicPr>
          <p:cNvPr id="40" name="Google Shape;746;p2">
            <a:extLst>
              <a:ext uri="{FF2B5EF4-FFF2-40B4-BE49-F238E27FC236}">
                <a16:creationId xmlns:a16="http://schemas.microsoft.com/office/drawing/2014/main" id="{4D24F684-0D16-4FBD-82EF-7422A5B5666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27671" y="3831943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747;p2">
            <a:extLst>
              <a:ext uri="{FF2B5EF4-FFF2-40B4-BE49-F238E27FC236}">
                <a16:creationId xmlns:a16="http://schemas.microsoft.com/office/drawing/2014/main" id="{6DCC5C6A-8F6E-4E74-BBD6-AD5E11D96264}"/>
              </a:ext>
            </a:extLst>
          </p:cNvPr>
          <p:cNvSpPr txBox="1"/>
          <p:nvPr/>
        </p:nvSpPr>
        <p:spPr>
          <a:xfrm>
            <a:off x="742463" y="4258883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</a:p>
        </p:txBody>
      </p:sp>
      <p:pic>
        <p:nvPicPr>
          <p:cNvPr id="42" name="Google Shape;750;p2">
            <a:extLst>
              <a:ext uri="{FF2B5EF4-FFF2-40B4-BE49-F238E27FC236}">
                <a16:creationId xmlns:a16="http://schemas.microsoft.com/office/drawing/2014/main" id="{262A9D20-50DB-4604-8D52-E0EE380F2BF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19751" y="1740663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751;p2">
            <a:extLst>
              <a:ext uri="{FF2B5EF4-FFF2-40B4-BE49-F238E27FC236}">
                <a16:creationId xmlns:a16="http://schemas.microsoft.com/office/drawing/2014/main" id="{0F10E308-A5D0-4F81-B5E3-3BF0ABC16E46}"/>
              </a:ext>
            </a:extLst>
          </p:cNvPr>
          <p:cNvSpPr txBox="1"/>
          <p:nvPr/>
        </p:nvSpPr>
        <p:spPr>
          <a:xfrm>
            <a:off x="738892" y="2174410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</a:p>
        </p:txBody>
      </p:sp>
      <p:pic>
        <p:nvPicPr>
          <p:cNvPr id="44" name="Google Shape;754;p2">
            <a:extLst>
              <a:ext uri="{FF2B5EF4-FFF2-40B4-BE49-F238E27FC236}">
                <a16:creationId xmlns:a16="http://schemas.microsoft.com/office/drawing/2014/main" id="{6EF56ECE-2623-4292-9768-B1B13DA64E3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738892" y="4896397"/>
            <a:ext cx="957401" cy="1301641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755;p2">
            <a:extLst>
              <a:ext uri="{FF2B5EF4-FFF2-40B4-BE49-F238E27FC236}">
                <a16:creationId xmlns:a16="http://schemas.microsoft.com/office/drawing/2014/main" id="{7E855342-569E-4875-B79A-BCD98F3C68A4}"/>
              </a:ext>
            </a:extLst>
          </p:cNvPr>
          <p:cNvSpPr txBox="1"/>
          <p:nvPr/>
        </p:nvSpPr>
        <p:spPr>
          <a:xfrm>
            <a:off x="806097" y="5310638"/>
            <a:ext cx="371466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8" grpId="0" animBg="1"/>
      <p:bldP spid="21" grpId="0"/>
      <p:bldP spid="22" grpId="0" animBg="1"/>
      <p:bldP spid="25" grpId="0"/>
      <p:bldP spid="26" grpId="0" animBg="1"/>
      <p:bldP spid="29" grpId="0"/>
      <p:bldP spid="30" grpId="0" animBg="1"/>
      <p:bldP spid="33" grpId="0"/>
      <p:bldP spid="35" grpId="0"/>
      <p:bldP spid="37" grpId="0"/>
      <p:bldP spid="39" grpId="0"/>
      <p:bldP spid="41" grpId="0"/>
      <p:bldP spid="43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6" y="503853"/>
            <a:ext cx="11168556" cy="4532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6D6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CONNAISSANCES REQUISES</a:t>
            </a:r>
            <a:endParaRPr lang="fr-FR" sz="3600" dirty="0">
              <a:solidFill>
                <a:srgbClr val="0096D6"/>
              </a:solidFill>
              <a:latin typeface="Myriad Pro" panose="020B0503030403020204" pitchFamily="34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6D6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830031" y="1260925"/>
            <a:ext cx="11243781" cy="9374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Au début de ce chapitre, les étudiants doivent être conscients de ce qui suit :</a:t>
            </a:r>
          </a:p>
          <a:p>
            <a:endParaRPr lang="fr-FR" sz="24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EE3374E-9328-4052-A010-B83A07AED55D}"/>
              </a:ext>
            </a:extLst>
          </p:cNvPr>
          <p:cNvSpPr txBox="1"/>
          <p:nvPr/>
        </p:nvSpPr>
        <p:spPr>
          <a:xfrm>
            <a:off x="532024" y="1989334"/>
            <a:ext cx="838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</a:rPr>
              <a:t>Identifier un trap</a:t>
            </a:r>
            <a:r>
              <a:rPr lang="fr-FR" sz="2400" dirty="0">
                <a:latin typeface="Myriad Pro" panose="020B0503030403020204" pitchFamily="34" charset="0"/>
                <a:cs typeface="Calibri Light" panose="020F0302020204030204" pitchFamily="34" charset="0"/>
              </a:rPr>
              <a:t>èze.</a:t>
            </a: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2D480D-0134-481F-A244-B961ED7DBE3A}"/>
              </a:ext>
            </a:extLst>
          </p:cNvPr>
          <p:cNvSpPr txBox="1"/>
          <p:nvPr/>
        </p:nvSpPr>
        <p:spPr>
          <a:xfrm>
            <a:off x="532023" y="2710677"/>
            <a:ext cx="6895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Myriad Pro" panose="020B0503030403020204" pitchFamily="34" charset="0"/>
              </a:rPr>
              <a:t>Identifier tous les types du  trap</a:t>
            </a:r>
            <a:r>
              <a:rPr lang="fr-FR" sz="2400" dirty="0">
                <a:latin typeface="Myriad Pro" panose="020B0503030403020204" pitchFamily="34" charset="0"/>
                <a:cs typeface="Calibri Light" panose="020F0302020204030204" pitchFamily="34" charset="0"/>
              </a:rPr>
              <a:t>èze.</a:t>
            </a:r>
            <a:endParaRPr lang="fr-FR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9086" y="44618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9155FBC1-EA37-4BE8-9B24-EC19FC55A033}"/>
              </a:ext>
            </a:extLst>
          </p:cNvPr>
          <p:cNvSpPr txBox="1">
            <a:spLocks/>
          </p:cNvSpPr>
          <p:nvPr/>
        </p:nvSpPr>
        <p:spPr>
          <a:xfrm>
            <a:off x="261723" y="1920862"/>
            <a:ext cx="6279501" cy="2971196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Salem a une piscine dont la surface a la forme d’un trap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Calibri Light" panose="020F0302020204030204" pitchFamily="34" charset="0"/>
              </a:rPr>
              <a:t>èze dont les côtés parallèles ont pour longueur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10 m et 12 m.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Il veut mettre une corde dont les </a:t>
            </a:r>
            <a:r>
              <a:rPr lang="ar-LB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 extremités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sont  les milieux des côtés non-parallèles de la piscine.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cs typeface="Times New Roman" panose="02020603050405020304" pitchFamily="18" charset="0"/>
              </a:rPr>
              <a:t>Quelle est la longueur de la corde ?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C3B6E54-CE3F-4E27-A2AD-5B852958AFFA}"/>
              </a:ext>
            </a:extLst>
          </p:cNvPr>
          <p:cNvGrpSpPr/>
          <p:nvPr/>
        </p:nvGrpSpPr>
        <p:grpSpPr>
          <a:xfrm>
            <a:off x="7983005" y="1182461"/>
            <a:ext cx="3132000" cy="403229"/>
            <a:chOff x="8747437" y="1454481"/>
            <a:chExt cx="1844842" cy="403229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586EA5-CE1A-4A2B-8434-7F60ACE46A59}"/>
                </a:ext>
              </a:extLst>
            </p:cNvPr>
            <p:cNvCxnSpPr>
              <a:cxnSpLocks/>
            </p:cNvCxnSpPr>
            <p:nvPr/>
          </p:nvCxnSpPr>
          <p:spPr>
            <a:xfrm>
              <a:off x="8895858" y="1857710"/>
              <a:ext cx="1548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814086-0FE0-48E4-888C-724F7DBF4A91}"/>
                </a:ext>
              </a:extLst>
            </p:cNvPr>
            <p:cNvSpPr txBox="1"/>
            <p:nvPr/>
          </p:nvSpPr>
          <p:spPr>
            <a:xfrm>
              <a:off x="8747437" y="1454481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>
                  <a:solidFill>
                    <a:srgbClr val="FF0000"/>
                  </a:solidFill>
                  <a:latin typeface="Myriad Pro" panose="020B0503030403020204" charset="0"/>
                </a:rPr>
                <a:t>10 m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62DAD31-8516-4E33-9004-B732A2B4B5CA}"/>
              </a:ext>
            </a:extLst>
          </p:cNvPr>
          <p:cNvGrpSpPr/>
          <p:nvPr/>
        </p:nvGrpSpPr>
        <p:grpSpPr>
          <a:xfrm>
            <a:off x="8190678" y="5567111"/>
            <a:ext cx="3312000" cy="431280"/>
            <a:chOff x="7709247" y="3978165"/>
            <a:chExt cx="4032000" cy="43128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C68B795-7F59-4A4D-9445-CE1BF0CAE334}"/>
                </a:ext>
              </a:extLst>
            </p:cNvPr>
            <p:cNvSpPr txBox="1"/>
            <p:nvPr/>
          </p:nvSpPr>
          <p:spPr>
            <a:xfrm>
              <a:off x="8895858" y="4009335"/>
              <a:ext cx="1844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>
                  <a:solidFill>
                    <a:srgbClr val="FF0000"/>
                  </a:solidFill>
                  <a:latin typeface="Myriad Pro" panose="020B0503030403020204" charset="0"/>
                </a:rPr>
                <a:t>12 m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3A6D82DE-C504-4A87-95B0-8E6871ACA4FE}"/>
                </a:ext>
              </a:extLst>
            </p:cNvPr>
            <p:cNvCxnSpPr>
              <a:cxnSpLocks/>
            </p:cNvCxnSpPr>
            <p:nvPr/>
          </p:nvCxnSpPr>
          <p:spPr>
            <a:xfrm>
              <a:off x="7709247" y="3978165"/>
              <a:ext cx="4032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lowchart: Manual Input 33">
            <a:extLst>
              <a:ext uri="{FF2B5EF4-FFF2-40B4-BE49-F238E27FC236}">
                <a16:creationId xmlns:a16="http://schemas.microsoft.com/office/drawing/2014/main" id="{55E2424A-A36E-4CE8-A108-7C38A80E7F1B}"/>
              </a:ext>
            </a:extLst>
          </p:cNvPr>
          <p:cNvSpPr/>
          <p:nvPr/>
        </p:nvSpPr>
        <p:spPr>
          <a:xfrm rot="5400000">
            <a:off x="8118315" y="2038866"/>
            <a:ext cx="3448727" cy="3022245"/>
          </a:xfrm>
          <a:prstGeom prst="flowChartManualInput">
            <a:avLst/>
          </a:prstGeom>
          <a:blipFill>
            <a:blip r:embed="rId2"/>
            <a:tile tx="0" ty="0" sx="100000" sy="100000" flip="none" algn="tl"/>
          </a:blipFill>
          <a:ln w="190500" cap="rnd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Myriad Pro" panose="020B050303040302020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5CC0C8C-B81F-4FFF-A274-0817C49A3176}"/>
              </a:ext>
            </a:extLst>
          </p:cNvPr>
          <p:cNvGrpSpPr/>
          <p:nvPr/>
        </p:nvGrpSpPr>
        <p:grpSpPr>
          <a:xfrm>
            <a:off x="8211935" y="3440316"/>
            <a:ext cx="2988000" cy="219344"/>
            <a:chOff x="8249247" y="2736853"/>
            <a:chExt cx="2916000" cy="21934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921480B1-D69A-474F-99BB-5B7557426EFD}"/>
                </a:ext>
              </a:extLst>
            </p:cNvPr>
            <p:cNvSpPr/>
            <p:nvPr/>
          </p:nvSpPr>
          <p:spPr>
            <a:xfrm>
              <a:off x="8357247" y="2796963"/>
              <a:ext cx="2700000" cy="108000"/>
            </a:xfrm>
            <a:prstGeom prst="roundRect">
              <a:avLst/>
            </a:prstGeom>
            <a:blipFill>
              <a:blip r:embed="rId3"/>
              <a:tile tx="0" ty="0" sx="100000" sy="100000" flip="none" algn="tl"/>
            </a:blipFill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DB89992-E540-4378-A5B8-D96A1AC52327}"/>
                </a:ext>
              </a:extLst>
            </p:cNvPr>
            <p:cNvSpPr/>
            <p:nvPr/>
          </p:nvSpPr>
          <p:spPr>
            <a:xfrm>
              <a:off x="8249247" y="2740197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5832A62-A919-468C-8C89-19A3FEAEF1A1}"/>
                </a:ext>
              </a:extLst>
            </p:cNvPr>
            <p:cNvSpPr/>
            <p:nvPr/>
          </p:nvSpPr>
          <p:spPr>
            <a:xfrm>
              <a:off x="10949247" y="2736853"/>
              <a:ext cx="216000" cy="216000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Myriad Pro" panose="020B0503030403020204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2C6D938-F525-47DC-9734-95428D7CEE57}"/>
              </a:ext>
            </a:extLst>
          </p:cNvPr>
          <p:cNvSpPr txBox="1"/>
          <p:nvPr/>
        </p:nvSpPr>
        <p:spPr>
          <a:xfrm>
            <a:off x="577407" y="1320961"/>
            <a:ext cx="610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</a:t>
            </a:r>
            <a:r>
              <a:rPr lang="fr-FR" sz="2800" b="1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</a:rPr>
              <a:t>è</a:t>
            </a:r>
            <a:r>
              <a:rPr lang="fr-FR" sz="2800" b="1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me  du Chapitre</a:t>
            </a:r>
            <a:endParaRPr lang="fr-FR" sz="2800" b="1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trapèze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930598B1-307E-4770-82BC-4A95FC9AF0CD}"/>
              </a:ext>
            </a:extLst>
          </p:cNvPr>
          <p:cNvSpPr txBox="1">
            <a:spLocks/>
          </p:cNvSpPr>
          <p:nvPr/>
        </p:nvSpPr>
        <p:spPr>
          <a:xfrm>
            <a:off x="480000" y="1171657"/>
            <a:ext cx="11232000" cy="2577336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3D53AD-FB9C-4C9B-979E-82EBE754EAE4}"/>
              </a:ext>
            </a:extLst>
          </p:cNvPr>
          <p:cNvSpPr txBox="1"/>
          <p:nvPr/>
        </p:nvSpPr>
        <p:spPr>
          <a:xfrm>
            <a:off x="617880" y="1592802"/>
            <a:ext cx="79978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Un 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trapèze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est un quadrilatère ayant une paire de côtés oppos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és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parallèles  (nommés base du trapèze) et une paire de côtés opposés  non-parallèles  .</a:t>
            </a:r>
            <a:endParaRPr lang="fr-FR" sz="2400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8D966BE5-5ADF-499B-A1A7-463A01458933}"/>
              </a:ext>
            </a:extLst>
          </p:cNvPr>
          <p:cNvSpPr txBox="1">
            <a:spLocks/>
          </p:cNvSpPr>
          <p:nvPr/>
        </p:nvSpPr>
        <p:spPr>
          <a:xfrm>
            <a:off x="617880" y="1184658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Définition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8C56D80-9BA5-4EC4-8B38-AB22116CFA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4600" y="1723257"/>
            <a:ext cx="3089520" cy="169200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98C8C19E-7B8E-4A4B-AF5E-5D3E6482766B}"/>
              </a:ext>
            </a:extLst>
          </p:cNvPr>
          <p:cNvGrpSpPr/>
          <p:nvPr/>
        </p:nvGrpSpPr>
        <p:grpSpPr>
          <a:xfrm>
            <a:off x="9156347" y="1211596"/>
            <a:ext cx="1203158" cy="542248"/>
            <a:chOff x="9427058" y="1425014"/>
            <a:chExt cx="1203158" cy="54224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F33F9DA-25C5-4397-BDC0-876133459F33}"/>
                </a:ext>
              </a:extLst>
            </p:cNvPr>
            <p:cNvSpPr txBox="1"/>
            <p:nvPr/>
          </p:nvSpPr>
          <p:spPr>
            <a:xfrm>
              <a:off x="9427058" y="1425014"/>
              <a:ext cx="1203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latin typeface="Myriad Pro" panose="020B0503030403020204" charset="0"/>
                  <a:cs typeface="Times New Roman" panose="02020603050405020304" pitchFamily="18" charset="0"/>
                </a:rPr>
                <a:t>Base</a:t>
              </a:r>
              <a:endParaRPr lang="fr-FR" dirty="0">
                <a:latin typeface="Myriad Pro" panose="020B050303040302020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ABDC02D-5228-4611-9F7E-CC3829D0DF34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10028637" y="1825124"/>
              <a:ext cx="164382" cy="142138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2CB8ED-6925-4442-B3D1-DFB18EBA00F9}"/>
              </a:ext>
            </a:extLst>
          </p:cNvPr>
          <p:cNvGrpSpPr/>
          <p:nvPr/>
        </p:nvGrpSpPr>
        <p:grpSpPr>
          <a:xfrm>
            <a:off x="8862110" y="3309953"/>
            <a:ext cx="1203158" cy="439040"/>
            <a:chOff x="9011561" y="1477109"/>
            <a:chExt cx="1203158" cy="43904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CF35ED5-8DC8-4DCF-9C30-3FA81DBEF58A}"/>
                </a:ext>
              </a:extLst>
            </p:cNvPr>
            <p:cNvSpPr txBox="1"/>
            <p:nvPr/>
          </p:nvSpPr>
          <p:spPr>
            <a:xfrm>
              <a:off x="9011561" y="1516039"/>
              <a:ext cx="1203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>
                  <a:latin typeface="Myriad Pro" panose="020B0503030403020204" charset="0"/>
                  <a:cs typeface="Times New Roman" panose="02020603050405020304" pitchFamily="18" charset="0"/>
                </a:rPr>
                <a:t>Base</a:t>
              </a:r>
              <a:endParaRPr lang="fr-FR" dirty="0">
                <a:latin typeface="Myriad Pro" panose="020B050303040302020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C5E4624-37C9-4032-984A-1FDFBD4806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34086" y="1477109"/>
              <a:ext cx="306009" cy="137711"/>
            </a:xfrm>
            <a:prstGeom prst="straightConnector1">
              <a:avLst/>
            </a:prstGeom>
            <a:ln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9651556-4E4D-445A-8CCE-DEAF0E776B12}"/>
              </a:ext>
            </a:extLst>
          </p:cNvPr>
          <p:cNvSpPr txBox="1"/>
          <p:nvPr/>
        </p:nvSpPr>
        <p:spPr>
          <a:xfrm>
            <a:off x="7991243" y="1967136"/>
            <a:ext cx="1203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3154EB3-F5A0-49B7-979E-E680EC91B85A}"/>
              </a:ext>
            </a:extLst>
          </p:cNvPr>
          <p:cNvSpPr txBox="1"/>
          <p:nvPr/>
        </p:nvSpPr>
        <p:spPr>
          <a:xfrm>
            <a:off x="10359505" y="1859610"/>
            <a:ext cx="1203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54DCA4D1-6F13-48D9-9645-7DEADBAC437F}"/>
              </a:ext>
            </a:extLst>
          </p:cNvPr>
          <p:cNvSpPr txBox="1">
            <a:spLocks/>
          </p:cNvSpPr>
          <p:nvPr/>
        </p:nvSpPr>
        <p:spPr>
          <a:xfrm>
            <a:off x="480000" y="3992872"/>
            <a:ext cx="11232000" cy="255600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F8A1EF-DDA4-4E90-ADBE-42E7B675B44D}"/>
              </a:ext>
            </a:extLst>
          </p:cNvPr>
          <p:cNvSpPr txBox="1"/>
          <p:nvPr/>
        </p:nvSpPr>
        <p:spPr>
          <a:xfrm>
            <a:off x="3063260" y="4332341"/>
            <a:ext cx="55207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Un 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trapèze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 est dit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rectangle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s’il a deux angles droits .</a:t>
            </a:r>
            <a:endParaRPr lang="fr-FR" sz="2400" b="0" baseline="300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CD9DB864-72A1-4DEB-8191-78FF88FCE4B7}"/>
              </a:ext>
            </a:extLst>
          </p:cNvPr>
          <p:cNvSpPr txBox="1">
            <a:spLocks/>
          </p:cNvSpPr>
          <p:nvPr/>
        </p:nvSpPr>
        <p:spPr>
          <a:xfrm>
            <a:off x="617880" y="4004726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Définition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DFEA973-D02B-4DB2-BBE5-5C8117DBC26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2111" y="4252700"/>
            <a:ext cx="2234816" cy="1987521"/>
          </a:xfrm>
          <a:prstGeom prst="rect">
            <a:avLst/>
          </a:prstGeom>
        </p:spPr>
      </p:pic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5D5FA350-7688-46ED-82CD-8609DCB4D5CE}"/>
              </a:ext>
            </a:extLst>
          </p:cNvPr>
          <p:cNvSpPr txBox="1">
            <a:spLocks/>
          </p:cNvSpPr>
          <p:nvPr/>
        </p:nvSpPr>
        <p:spPr>
          <a:xfrm>
            <a:off x="628067" y="4398892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Enoncé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39B02C1D-CD6E-42FD-A7EC-DA6317CCB36D}"/>
              </a:ext>
            </a:extLst>
          </p:cNvPr>
          <p:cNvSpPr txBox="1">
            <a:spLocks/>
          </p:cNvSpPr>
          <p:nvPr/>
        </p:nvSpPr>
        <p:spPr>
          <a:xfrm>
            <a:off x="480000" y="5296408"/>
            <a:ext cx="2235208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50E22EF-A98C-4AB7-811C-1D8EC11B801F}"/>
                  </a:ext>
                </a:extLst>
              </p:cNvPr>
              <p:cNvSpPr txBox="1"/>
              <p:nvPr/>
            </p:nvSpPr>
            <p:spPr>
              <a:xfrm>
                <a:off x="3063260" y="5213138"/>
                <a:ext cx="5970851" cy="12126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trapèze rectangle,</a:t>
                </a:r>
              </a:p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= 90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  <a:endParaRPr lang="fr-FR" sz="2400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50E22EF-A98C-4AB7-811C-1D8EC11B8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260" y="5213138"/>
                <a:ext cx="5970851" cy="1212640"/>
              </a:xfrm>
              <a:prstGeom prst="rect">
                <a:avLst/>
              </a:prstGeom>
              <a:blipFill>
                <a:blip r:embed="rId5"/>
                <a:stretch>
                  <a:fillRect l="-1634" t="-4020" b="-105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375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 animBg="1"/>
      <p:bldP spid="23" grpId="0" uiExpand="1" build="p"/>
      <p:bldP spid="24" grpId="0" animBg="1"/>
      <p:bldP spid="38" grpId="0" uiExpand="1" build="p" animBg="1"/>
      <p:bldP spid="39" grpId="0" uiExpand="1" build="p"/>
      <p:bldP spid="40" grpId="0" animBg="1"/>
      <p:bldP spid="42" grpId="0" animBg="1"/>
      <p:bldP spid="43" grpId="0" animBg="1"/>
      <p:bldP spid="6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B942DB3-9308-4E8B-BADC-9967767814F1}"/>
              </a:ext>
            </a:extLst>
          </p:cNvPr>
          <p:cNvSpPr txBox="1">
            <a:spLocks/>
          </p:cNvSpPr>
          <p:nvPr/>
        </p:nvSpPr>
        <p:spPr>
          <a:xfrm>
            <a:off x="0" y="967942"/>
            <a:ext cx="12192000" cy="3202288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>
              <a:lnSpc>
                <a:spcPct val="120000"/>
              </a:lnSpc>
            </a:pPr>
            <a:r>
              <a:rPr lang="fr-FR" b="0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1274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Texte | trapèze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0977D14-EA06-4119-8C0B-815159211C66}"/>
              </a:ext>
            </a:extLst>
          </p:cNvPr>
          <p:cNvSpPr txBox="1"/>
          <p:nvPr/>
        </p:nvSpPr>
        <p:spPr>
          <a:xfrm>
            <a:off x="2732176" y="1429328"/>
            <a:ext cx="5884789" cy="1572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Un trap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èze est dit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isoc</a:t>
            </a:r>
            <a:r>
              <a:rPr lang="fr-FR" sz="2400" b="1" dirty="0">
                <a:latin typeface="Myriad Pro" panose="020B0503030403020204" charset="0"/>
                <a:cs typeface="Calibri Light" panose="020F0302020204030204" pitchFamily="34" charset="0"/>
              </a:rPr>
              <a:t>è</a:t>
            </a:r>
            <a:r>
              <a:rPr lang="fr-FR" sz="2400" b="1" dirty="0">
                <a:latin typeface="Myriad Pro" panose="020B0503030403020204" charset="0"/>
                <a:cs typeface="Times New Roman" panose="02020603050405020304" pitchFamily="18" charset="0"/>
              </a:rPr>
              <a:t>le 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si les angles   adjacents à la m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ême base sont égaux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un trap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èze isocèle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, les côtés non- parallèles sont égaux et les diagonales sont égales.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4E24E14-3D84-441D-B0D8-AAC23CE69CEF}"/>
              </a:ext>
            </a:extLst>
          </p:cNvPr>
          <p:cNvSpPr txBox="1">
            <a:spLocks/>
          </p:cNvSpPr>
          <p:nvPr/>
        </p:nvSpPr>
        <p:spPr>
          <a:xfrm>
            <a:off x="479999" y="1135470"/>
            <a:ext cx="2116841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finition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0A1DE1-2E4B-4DB8-92CA-B3942A8DC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7370" y="1638820"/>
            <a:ext cx="2641318" cy="1692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2232C2F-7E4A-40C1-AF76-B4E0AC023D59}"/>
              </a:ext>
            </a:extLst>
          </p:cNvPr>
          <p:cNvSpPr txBox="1">
            <a:spLocks/>
          </p:cNvSpPr>
          <p:nvPr/>
        </p:nvSpPr>
        <p:spPr>
          <a:xfrm>
            <a:off x="461109" y="1638820"/>
            <a:ext cx="2135731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endParaRPr lang="fr-FR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E8751B4-E442-4750-83FA-1BD72ADC50F1}"/>
              </a:ext>
            </a:extLst>
          </p:cNvPr>
          <p:cNvSpPr txBox="1">
            <a:spLocks/>
          </p:cNvSpPr>
          <p:nvPr/>
        </p:nvSpPr>
        <p:spPr>
          <a:xfrm>
            <a:off x="461109" y="2804464"/>
            <a:ext cx="2112817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4CE6302-8DAB-4EB3-88EB-DD0C5BDE5419}"/>
                  </a:ext>
                </a:extLst>
              </p:cNvPr>
              <p:cNvSpPr txBox="1"/>
              <p:nvPr/>
            </p:nvSpPr>
            <p:spPr>
              <a:xfrm>
                <a:off x="2694000" y="2886160"/>
                <a:ext cx="5980893" cy="12840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trapèze isocèle,</a:t>
                </a:r>
              </a:p>
              <a:p>
                <a:pPr>
                  <a:lnSpc>
                    <a:spcPct val="80000"/>
                  </a:lnSpc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(AB) / / (CD)</a:t>
                </a:r>
              </a:p>
              <a:p>
                <a:pPr>
                  <a:lnSpc>
                    <a:spcPct val="80000"/>
                  </a:lnSpc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AD = BC et AC = BD</a:t>
                </a:r>
              </a:p>
              <a:p>
                <a:pPr>
                  <a:lnSpc>
                    <a:spcPct val="8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acc>
                      <m:accPr>
                        <m:chr m:val="̂"/>
                        <m:ctrlP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24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  <m:r>
                      <m:rPr>
                        <m:sty m:val="p"/>
                      </m:rPr>
                      <a:rPr lang="fr-FR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D</m:t>
                    </m:r>
                  </m:oMath>
                </a14:m>
                <a:endParaRPr lang="fr-FR" sz="24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4CE6302-8DAB-4EB3-88EB-DD0C5BDE5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4000" y="2886160"/>
                <a:ext cx="5980893" cy="1284069"/>
              </a:xfrm>
              <a:prstGeom prst="rect">
                <a:avLst/>
              </a:prstGeom>
              <a:blipFill>
                <a:blip r:embed="rId3"/>
                <a:stretch>
                  <a:fillRect l="-1631" t="-9479" b="-94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1ABBD39-4C6D-4742-B0B6-449E690E56BC}"/>
              </a:ext>
            </a:extLst>
          </p:cNvPr>
          <p:cNvSpPr txBox="1">
            <a:spLocks/>
          </p:cNvSpPr>
          <p:nvPr/>
        </p:nvSpPr>
        <p:spPr>
          <a:xfrm>
            <a:off x="0" y="4348566"/>
            <a:ext cx="12191999" cy="2196000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91A3375-7318-4157-A0A1-785C05515150}"/>
              </a:ext>
            </a:extLst>
          </p:cNvPr>
          <p:cNvSpPr txBox="1">
            <a:spLocks/>
          </p:cNvSpPr>
          <p:nvPr/>
        </p:nvSpPr>
        <p:spPr>
          <a:xfrm>
            <a:off x="461109" y="4825139"/>
            <a:ext cx="2112153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707ED20-455F-4313-93F4-1DD730D6CC84}"/>
              </a:ext>
            </a:extLst>
          </p:cNvPr>
          <p:cNvSpPr txBox="1">
            <a:spLocks/>
          </p:cNvSpPr>
          <p:nvPr/>
        </p:nvSpPr>
        <p:spPr>
          <a:xfrm>
            <a:off x="270589" y="5440821"/>
            <a:ext cx="221858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C9EA90-0750-4564-9680-F0462E5164C9}"/>
              </a:ext>
            </a:extLst>
          </p:cNvPr>
          <p:cNvSpPr txBox="1"/>
          <p:nvPr/>
        </p:nvSpPr>
        <p:spPr>
          <a:xfrm>
            <a:off x="2679568" y="4659863"/>
            <a:ext cx="8456125" cy="688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Un trapèze ayant les côtés non-parall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èles égaux est isocèle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.</a:t>
            </a:r>
          </a:p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Un trap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èze ayant les diagonales égales est isocèle.</a:t>
            </a:r>
            <a:endParaRPr lang="fr-FR" sz="2400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F7CED98-D8B1-456A-954F-FA68A6DBF5C8}"/>
              </a:ext>
            </a:extLst>
          </p:cNvPr>
          <p:cNvSpPr txBox="1">
            <a:spLocks/>
          </p:cNvSpPr>
          <p:nvPr/>
        </p:nvSpPr>
        <p:spPr>
          <a:xfrm>
            <a:off x="479999" y="4359374"/>
            <a:ext cx="2093263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3628C3-5DC7-4626-B437-D719EE5BD48A}"/>
              </a:ext>
            </a:extLst>
          </p:cNvPr>
          <p:cNvSpPr txBox="1"/>
          <p:nvPr/>
        </p:nvSpPr>
        <p:spPr>
          <a:xfrm>
            <a:off x="2732176" y="5537169"/>
            <a:ext cx="8543541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le trap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èze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 ABCD,</a:t>
            </a:r>
          </a:p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Si  AD = BC, alors ABCD est isoc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èle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Si  AC = BD, alors ABCD est isoc</a:t>
            </a:r>
            <a:r>
              <a:rPr lang="fr-FR" sz="2400" dirty="0">
                <a:latin typeface="Myriad Pro" panose="020B0503030403020204" charset="0"/>
                <a:cs typeface="Calibri Light" panose="020F0302020204030204" pitchFamily="34" charset="0"/>
              </a:rPr>
              <a:t>èle</a:t>
            </a: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.</a:t>
            </a:r>
            <a:endParaRPr lang="fr-FR" sz="2400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6DF01E-13A3-4FE4-BB26-DB037DAAD58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3568" y="5337819"/>
            <a:ext cx="2517322" cy="126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7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7" grpId="0" uiExpand="1" build="p"/>
      <p:bldP spid="8" grpId="0" animBg="1"/>
      <p:bldP spid="10" grpId="0" animBg="1"/>
      <p:bldP spid="12" grpId="0" animBg="1"/>
      <p:bldP spid="13" grpId="0" uiExpand="1" build="p"/>
      <p:bldP spid="14" grpId="0" uiExpand="1" build="p" animBg="1"/>
      <p:bldP spid="15" grpId="0" animBg="1"/>
      <p:bldP spid="16" grpId="0" animBg="1"/>
      <p:bldP spid="17" grpId="0" uiExpand="1" build="p"/>
      <p:bldP spid="18" grpId="0" animBg="1"/>
      <p:bldP spid="1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1262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trapèze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5882F7A-C7E6-45D2-8662-C07D07A050A8}"/>
              </a:ext>
            </a:extLst>
          </p:cNvPr>
          <p:cNvSpPr txBox="1">
            <a:spLocks/>
          </p:cNvSpPr>
          <p:nvPr/>
        </p:nvSpPr>
        <p:spPr>
          <a:xfrm>
            <a:off x="535570" y="1662159"/>
            <a:ext cx="8856300" cy="11898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1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ci-contre,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ABC est un triangle isocèle en  A.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E et F sont les milieux de  [AB] et  [AC] respectivement.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Prouver que BCFE est un trapèze isocèle puis comparer BF et CE.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72B8505E-7788-4431-B753-9F30720406AB}"/>
              </a:ext>
            </a:extLst>
          </p:cNvPr>
          <p:cNvSpPr txBox="1">
            <a:spLocks/>
          </p:cNvSpPr>
          <p:nvPr/>
        </p:nvSpPr>
        <p:spPr>
          <a:xfrm>
            <a:off x="4237703" y="3119201"/>
            <a:ext cx="5971182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Théorème des milieux dans un triangle ABC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910A5C73-4420-4FDB-B5F5-F937552A1C39}"/>
              </a:ext>
            </a:extLst>
          </p:cNvPr>
          <p:cNvSpPr txBox="1">
            <a:spLocks/>
          </p:cNvSpPr>
          <p:nvPr/>
        </p:nvSpPr>
        <p:spPr>
          <a:xfrm>
            <a:off x="4385797" y="3829313"/>
            <a:ext cx="5066751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Définition d’un trapèze .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7CD262D-87E5-4581-8A00-66C363E43DB0}"/>
              </a:ext>
            </a:extLst>
          </p:cNvPr>
          <p:cNvSpPr txBox="1">
            <a:spLocks/>
          </p:cNvSpPr>
          <p:nvPr/>
        </p:nvSpPr>
        <p:spPr>
          <a:xfrm>
            <a:off x="535570" y="2852018"/>
            <a:ext cx="2795463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(EF) / / (BC)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2A388212-5CD2-4CC8-B660-BE3C47E521DB}"/>
              </a:ext>
            </a:extLst>
          </p:cNvPr>
          <p:cNvSpPr txBox="1">
            <a:spLocks/>
          </p:cNvSpPr>
          <p:nvPr/>
        </p:nvSpPr>
        <p:spPr>
          <a:xfrm>
            <a:off x="535570" y="3569223"/>
            <a:ext cx="4017379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alors, BCFE est un trapèze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52942D97-B081-4B20-8B22-7826196B9BD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5570" y="4286428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De plus,</a:t>
                </a:r>
                <a14:m>
                  <m:oMath xmlns:m="http://schemas.openxmlformats.org/officeDocument/2006/math">
                    <m:r>
                      <a:rPr lang="fr-FR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fr-FR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</m:acc>
                    <m:r>
                      <a:rPr lang="fr-FR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fr-FR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</m:t>
                    </m:r>
                    <m:acc>
                      <m:accPr>
                        <m:chr m:val="̂"/>
                        <m:ctrlP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</m:acc>
                    <m:r>
                      <m:rPr>
                        <m:sty m:val="p"/>
                      </m:rPr>
                      <a:rPr lang="fr-FR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</m:oMath>
                </a14:m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Content Placeholder 3">
                <a:extLst>
                  <a:ext uri="{FF2B5EF4-FFF2-40B4-BE49-F238E27FC236}">
                    <a16:creationId xmlns:a16="http://schemas.microsoft.com/office/drawing/2014/main" id="{52942D97-B081-4B20-8B22-7826196B9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570" y="4286428"/>
                <a:ext cx="2795463" cy="607062"/>
              </a:xfrm>
              <a:prstGeom prst="rect">
                <a:avLst/>
              </a:prstGeom>
              <a:blipFill>
                <a:blip r:embed="rId2"/>
                <a:stretch>
                  <a:fillRect l="-3493" r="-2838" b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59F8271-50A0-4B43-AD39-1C141DD1C3F9}"/>
              </a:ext>
            </a:extLst>
          </p:cNvPr>
          <p:cNvSpPr txBox="1">
            <a:spLocks/>
          </p:cNvSpPr>
          <p:nvPr/>
        </p:nvSpPr>
        <p:spPr>
          <a:xfrm>
            <a:off x="4237703" y="4469286"/>
            <a:ext cx="6119277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Angles à la base d’un triangle isocèle.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C968C5-28BA-4F3A-8ECD-36F00ADAC5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1077" y="1146046"/>
            <a:ext cx="1635353" cy="2520000"/>
          </a:xfrm>
          <a:prstGeom prst="rect">
            <a:avLst/>
          </a:prstGeom>
        </p:spPr>
      </p:pic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E6F99FC4-5348-41EA-9D47-FB4558613253}"/>
              </a:ext>
            </a:extLst>
          </p:cNvPr>
          <p:cNvSpPr txBox="1">
            <a:spLocks/>
          </p:cNvSpPr>
          <p:nvPr/>
        </p:nvSpPr>
        <p:spPr>
          <a:xfrm>
            <a:off x="535570" y="5003632"/>
            <a:ext cx="2795463" cy="8510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donc, BCFE est un  trapèze isocèle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4B2B5F69-CF45-4DD9-867E-481A62BB3CCC}"/>
              </a:ext>
            </a:extLst>
          </p:cNvPr>
          <p:cNvSpPr txBox="1">
            <a:spLocks/>
          </p:cNvSpPr>
          <p:nvPr/>
        </p:nvSpPr>
        <p:spPr>
          <a:xfrm>
            <a:off x="4237703" y="5097042"/>
            <a:ext cx="7286418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Trapèze ayant 2 angles à la base égaux 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799A856-11B4-428D-AFA9-8136C160F32F}"/>
              </a:ext>
            </a:extLst>
          </p:cNvPr>
          <p:cNvSpPr txBox="1">
            <a:spLocks/>
          </p:cNvSpPr>
          <p:nvPr/>
        </p:nvSpPr>
        <p:spPr>
          <a:xfrm>
            <a:off x="535570" y="5964805"/>
            <a:ext cx="2795463" cy="4118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BF = CE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62A44E9C-415B-46DE-B2A5-1CAB9076B0A8}"/>
              </a:ext>
            </a:extLst>
          </p:cNvPr>
          <p:cNvSpPr txBox="1">
            <a:spLocks/>
          </p:cNvSpPr>
          <p:nvPr/>
        </p:nvSpPr>
        <p:spPr>
          <a:xfrm>
            <a:off x="4385797" y="5988954"/>
            <a:ext cx="6948953" cy="363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Diagonales d’un  trapèze isocèle sont égales.</a:t>
            </a:r>
          </a:p>
        </p:txBody>
      </p:sp>
    </p:spTree>
    <p:extLst>
      <p:ext uri="{BB962C8B-B14F-4D97-AF65-F5344CB8AC3E}">
        <p14:creationId xmlns:p14="http://schemas.microsoft.com/office/powerpoint/2010/main" val="161906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 uiExpand="1" build="p"/>
      <p:bldP spid="10" grpId="0" uiExpand="1" build="p"/>
      <p:bldP spid="12" grpId="0" uiExpand="1" build="p"/>
      <p:bldP spid="13" grpId="0" uiExpand="1" build="p"/>
      <p:bldP spid="14" grpId="0" uiExpand="1" build="p"/>
      <p:bldP spid="15" grpId="0" uiExpand="1" build="p"/>
      <p:bldP spid="17" grpId="0" uiExpand="1" build="p"/>
      <p:bldP spid="18" grpId="0" uiExpand="1" build="p"/>
      <p:bldP spid="19" grpId="0" uiExpand="1" build="p"/>
      <p:bldP spid="2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B770FA34-5972-4551-81DA-E080EA239194}"/>
              </a:ext>
            </a:extLst>
          </p:cNvPr>
          <p:cNvSpPr txBox="1">
            <a:spLocks/>
          </p:cNvSpPr>
          <p:nvPr/>
        </p:nvSpPr>
        <p:spPr>
          <a:xfrm>
            <a:off x="418845" y="1099241"/>
            <a:ext cx="8854111" cy="1336809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Dans la figure ci-contre,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ABCD est un trapèze de bases [AB] et [CD].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2400" dirty="0">
                <a:latin typeface="Myriad Pro" panose="020B0503030403020204" charset="0"/>
                <a:cs typeface="Times New Roman" panose="02020603050405020304" pitchFamily="18" charset="0"/>
              </a:rPr>
              <a:t>M, N, et P sont les milieux de [AD], [BD], et [BC] respectivement.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97B92BC3-A976-4FEF-A1C2-AE5ABAE2C2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0704" y="2751901"/>
                <a:ext cx="6495921" cy="36040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00000"/>
                  </a:lnSpc>
                  <a:spcBef>
                    <a:spcPts val="0"/>
                  </a:spcBef>
                  <a:buAutoNum type="arabicParenR"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Montrer que (MN) / / (AB) et que  MN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AB.</a:t>
                </a:r>
              </a:p>
              <a:p>
                <a:pPr marL="457200" indent="-457200">
                  <a:lnSpc>
                    <a:spcPct val="200000"/>
                  </a:lnSpc>
                  <a:spcBef>
                    <a:spcPts val="0"/>
                  </a:spcBef>
                  <a:buAutoNum type="arabicParenR"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Montrer que (NP) / / (CD) et que NP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CD.</a:t>
                </a:r>
              </a:p>
              <a:p>
                <a:pPr marL="457200" indent="-457200">
                  <a:lnSpc>
                    <a:spcPct val="200000"/>
                  </a:lnSpc>
                  <a:spcBef>
                    <a:spcPts val="0"/>
                  </a:spcBef>
                  <a:buAutoNum type="arabicParenR"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Vérifier que (MP) / / (CD) / / (AB).</a:t>
                </a:r>
              </a:p>
              <a:p>
                <a:pPr marL="457200" indent="-457200">
                  <a:lnSpc>
                    <a:spcPct val="300000"/>
                  </a:lnSpc>
                  <a:spcBef>
                    <a:spcPts val="0"/>
                  </a:spcBef>
                  <a:buAutoNum type="arabicParenR"/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Prouver que 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(AB + CD).</a:t>
                </a:r>
              </a:p>
            </p:txBody>
          </p:sp>
        </mc:Choice>
        <mc:Fallback xmlns="">
          <p:sp>
            <p:nvSpPr>
              <p:cNvPr id="28" name="Content Placeholder 3">
                <a:extLst>
                  <a:ext uri="{FF2B5EF4-FFF2-40B4-BE49-F238E27FC236}">
                    <a16:creationId xmlns:a16="http://schemas.microsoft.com/office/drawing/2014/main" id="{97B92BC3-A976-4FEF-A1C2-AE5ABAE2C2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04" y="2751901"/>
                <a:ext cx="6495921" cy="3604028"/>
              </a:xfrm>
              <a:prstGeom prst="rect">
                <a:avLst/>
              </a:prstGeom>
              <a:blipFill>
                <a:blip r:embed="rId2"/>
                <a:stretch>
                  <a:fillRect l="-1502" b="-32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046CA8CA-172E-4694-A115-207506324D99}"/>
              </a:ext>
            </a:extLst>
          </p:cNvPr>
          <p:cNvSpPr txBox="1">
            <a:spLocks/>
          </p:cNvSpPr>
          <p:nvPr/>
        </p:nvSpPr>
        <p:spPr>
          <a:xfrm>
            <a:off x="6634066" y="2853242"/>
            <a:ext cx="5051430" cy="6680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Dans le triangle ABD, M et N sont les milieux de  [AD] et[BD] respectivement.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4801B37E-8142-483F-8DC1-2A991CFF6AF0}"/>
              </a:ext>
            </a:extLst>
          </p:cNvPr>
          <p:cNvSpPr txBox="1">
            <a:spLocks/>
          </p:cNvSpPr>
          <p:nvPr/>
        </p:nvSpPr>
        <p:spPr>
          <a:xfrm>
            <a:off x="6634066" y="3631718"/>
            <a:ext cx="5215259" cy="7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Dans le </a:t>
            </a:r>
            <a:r>
              <a:rPr lang="fr-FR" sz="2000" dirty="0" err="1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traingle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 BCD, N et  P sont les milieux de [BD] et [BC] respectivement.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9B5F1A0C-67C0-45BC-B752-33EF848312EB}"/>
              </a:ext>
            </a:extLst>
          </p:cNvPr>
          <p:cNvSpPr txBox="1">
            <a:spLocks/>
          </p:cNvSpPr>
          <p:nvPr/>
        </p:nvSpPr>
        <p:spPr>
          <a:xfrm>
            <a:off x="6606037" y="4414874"/>
            <a:ext cx="5215259" cy="15939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(AB) / / (CD), (MN) / / (AB), (NP) / / (CD).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Alors  (MN) et (NP) sont confondues comme étant 2 droites parallèles à une m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Symbol" panose="05050102010706020507" pitchFamily="18" charset="2"/>
              </a:rPr>
              <a:t>ême troisième ayant un point en commun N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  <a:sym typeface="Symbol" panose="05050102010706020507" pitchFamily="18" charset="2"/>
              </a:rPr>
              <a:t>Donc , (MN) / / (CD) / / (AB).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760C47DB-CD6B-4D8A-BCEE-FE6F75D173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06036" y="6032286"/>
                <a:ext cx="5215259" cy="42498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MP = MN + NP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AB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CD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 (AB + CD). </a:t>
                </a:r>
                <a:endParaRPr lang="fr-FR" sz="2000" dirty="0">
                  <a:solidFill>
                    <a:srgbClr val="FF0000"/>
                  </a:solidFill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Content Placeholder 3">
                <a:extLst>
                  <a:ext uri="{FF2B5EF4-FFF2-40B4-BE49-F238E27FC236}">
                    <a16:creationId xmlns:a16="http://schemas.microsoft.com/office/drawing/2014/main" id="{760C47DB-CD6B-4D8A-BCEE-FE6F75D173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6036" y="6032286"/>
                <a:ext cx="5215259" cy="424984"/>
              </a:xfrm>
              <a:prstGeom prst="rect">
                <a:avLst/>
              </a:prstGeom>
              <a:blipFill>
                <a:blip r:embed="rId3"/>
                <a:stretch>
                  <a:fillRect l="-1287" b="-362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33">
            <a:extLst>
              <a:ext uri="{FF2B5EF4-FFF2-40B4-BE49-F238E27FC236}">
                <a16:creationId xmlns:a16="http://schemas.microsoft.com/office/drawing/2014/main" id="{60C732FE-87BA-470A-95A6-BCF020D4FA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0437" y="1162649"/>
            <a:ext cx="2455059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8" grpId="0" uiExpand="1" build="p"/>
      <p:bldP spid="29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34474"/>
            <a:ext cx="10916041" cy="1239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trapèze</a:t>
            </a: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47801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5BEE007-E8BB-4D88-9202-25EC8B88C5D0}"/>
              </a:ext>
            </a:extLst>
          </p:cNvPr>
          <p:cNvSpPr txBox="1">
            <a:spLocks/>
          </p:cNvSpPr>
          <p:nvPr/>
        </p:nvSpPr>
        <p:spPr>
          <a:xfrm>
            <a:off x="0" y="1143112"/>
            <a:ext cx="12192000" cy="2791144"/>
          </a:xfrm>
          <a:prstGeom prst="rect">
            <a:avLst/>
          </a:prstGeom>
          <a:solidFill>
            <a:srgbClr val="DEEBF7"/>
          </a:solidFill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09781" indent="0">
              <a:lnSpc>
                <a:spcPct val="120000"/>
              </a:lnSpc>
              <a:buNone/>
            </a:pPr>
            <a:r>
              <a:rPr lang="fr-FR" baseline="30000" dirty="0">
                <a:latin typeface="Myriad Pro" panose="020B050303040302020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F0A0A29-B72C-4CFA-B1C0-17C5EB3B9EBE}"/>
              </a:ext>
            </a:extLst>
          </p:cNvPr>
          <p:cNvSpPr txBox="1">
            <a:spLocks/>
          </p:cNvSpPr>
          <p:nvPr/>
        </p:nvSpPr>
        <p:spPr>
          <a:xfrm>
            <a:off x="628066" y="1534802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Enonc</a:t>
            </a:r>
            <a:r>
              <a:rPr lang="fr-FR" dirty="0">
                <a:latin typeface="Myriad Pro" panose="020B0503030403020204" charset="0"/>
                <a:cs typeface="Calibri Light" panose="020F0302020204030204" pitchFamily="34" charset="0"/>
              </a:rPr>
              <a:t>é </a:t>
            </a:r>
            <a:endParaRPr lang="fr-FR" b="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A3C97C4-7681-42BC-A1C6-D0EADCFAE780}"/>
              </a:ext>
            </a:extLst>
          </p:cNvPr>
          <p:cNvSpPr txBox="1">
            <a:spLocks/>
          </p:cNvSpPr>
          <p:nvPr/>
        </p:nvSpPr>
        <p:spPr>
          <a:xfrm>
            <a:off x="479999" y="2691821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/>
            <a:r>
              <a:rPr lang="fr-FR" dirty="0">
                <a:latin typeface="Myriad Pro" panose="020B0503030403020204" charset="0"/>
                <a:cs typeface="Times New Roman" panose="02020603050405020304" pitchFamily="18" charset="0"/>
              </a:rPr>
              <a:t>Symboliquement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A06CA14-2408-4048-82B0-93F6340A1B37}"/>
                  </a:ext>
                </a:extLst>
              </p:cNvPr>
              <p:cNvSpPr txBox="1"/>
              <p:nvPr/>
            </p:nvSpPr>
            <p:spPr>
              <a:xfrm>
                <a:off x="2434740" y="1585343"/>
                <a:ext cx="6822201" cy="2348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un trap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èze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, le</a:t>
                </a:r>
                <a:r>
                  <a:rPr lang="fr-FR" sz="2400" b="0" dirty="0">
                    <a:latin typeface="Myriad Pro" panose="020B0503030403020204" charset="0"/>
                    <a:cs typeface="Times New Roman" panose="02020603050405020304" pitchFamily="18" charset="0"/>
                  </a:rPr>
                  <a:t> segment joignant les milieux des deux côt</a:t>
                </a:r>
                <a:r>
                  <a:rPr lang="fr-FR" sz="2400" b="0" dirty="0">
                    <a:latin typeface="Myriad Pro" panose="020B0503030403020204" charset="0"/>
                    <a:cs typeface="Calibri Light" panose="020F0302020204030204" pitchFamily="34" charset="0"/>
                  </a:rPr>
                  <a:t>és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non parallèles  est parall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è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le aux deux bases et est 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égal à la moitié de leur somme.</a:t>
                </a:r>
                <a:endParaRPr lang="fr-FR" sz="2400" b="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ts val="600"/>
                  </a:spcBef>
                </a:pP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Dans le trap</a:t>
                </a:r>
                <a:r>
                  <a:rPr lang="fr-FR" sz="2400" dirty="0">
                    <a:latin typeface="Myriad Pro" panose="020B0503030403020204" charset="0"/>
                    <a:cs typeface="Calibri Light" panose="020F0302020204030204" pitchFamily="34" charset="0"/>
                  </a:rPr>
                  <a:t>èze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 ABCD: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"/>
                        <m:endChr m:val="}"/>
                        <m:ctrlPr>
                          <a:rPr lang="fr-FR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r-FR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AD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P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est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le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milieu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 [</m:t>
                            </m:r>
                            <m:r>
                              <m:rPr>
                                <m:nor/>
                              </m:rPr>
                              <a:rPr lang="fr-FR" sz="2400" b="0" i="0" smtClean="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fr-FR" sz="2400">
                                <a:latin typeface="Myriad Pro" panose="020B0503030403020204" charset="0"/>
                                <a:cs typeface="Times New Roman" panose="02020603050405020304" pitchFamily="18" charset="0"/>
                              </a:rPr>
                              <m:t>] 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2400" b="0" baseline="30000" dirty="0">
                    <a:latin typeface="Myriad Pro" panose="020B0503030403020204" charset="0"/>
                    <a:cs typeface="Times New Roman" panose="02020603050405020304" pitchFamily="18" charset="0"/>
                  </a:rPr>
                  <a:t>  </a:t>
                </a:r>
                <a:r>
                  <a:rPr lang="fr-FR" sz="2400" dirty="0">
                    <a:latin typeface="Myriad Pro" panose="020B0503030403020204" charset="0"/>
                    <a:cs typeface="Times New Roman" panose="02020603050405020304" pitchFamily="18" charset="0"/>
                  </a:rPr>
                  <a:t>alors</a:t>
                </a:r>
                <a:endParaRPr lang="fr-FR" sz="2400" b="0" baseline="30000" dirty="0">
                  <a:latin typeface="Myriad Pro" panose="020B050303040302020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A06CA14-2408-4048-82B0-93F6340A1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740" y="1585343"/>
                <a:ext cx="6822201" cy="2348913"/>
              </a:xfrm>
              <a:prstGeom prst="rect">
                <a:avLst/>
              </a:prstGeom>
              <a:blipFill>
                <a:blip r:embed="rId2"/>
                <a:stretch>
                  <a:fillRect l="-1339" t="-1818" r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4A8DDCD-28F5-4C3B-A88D-A84244630C7F}"/>
              </a:ext>
            </a:extLst>
          </p:cNvPr>
          <p:cNvSpPr txBox="1">
            <a:spLocks/>
          </p:cNvSpPr>
          <p:nvPr/>
        </p:nvSpPr>
        <p:spPr>
          <a:xfrm>
            <a:off x="628066" y="1147422"/>
            <a:ext cx="1974860" cy="503350"/>
          </a:xfrm>
          <a:prstGeom prst="rect">
            <a:avLst/>
          </a:prstGeom>
          <a:solidFill>
            <a:srgbClr val="DEEBF7"/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5713" indent="-1255713"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Propri</a:t>
            </a: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Calibri Light" panose="020F0302020204030204" pitchFamily="34" charset="0"/>
              </a:rPr>
              <a:t>été</a:t>
            </a:r>
            <a:endParaRPr lang="fr-FR" b="0" dirty="0">
              <a:solidFill>
                <a:srgbClr val="00B0F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0DBE5DF-3035-41B4-B825-F81FE7E5D3DD}"/>
                  </a:ext>
                </a:extLst>
              </p:cNvPr>
              <p:cNvSpPr txBox="1"/>
              <p:nvPr/>
            </p:nvSpPr>
            <p:spPr>
              <a:xfrm>
                <a:off x="6391468" y="3009419"/>
                <a:ext cx="2749037" cy="8991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fr-FR" sz="2400" i="1" smtClean="0"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P</m:t>
                          </m:r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= </m:t>
                          </m:r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fr-FR" sz="240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AB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CD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 </m:t>
                          </m:r>
                        </m:e>
                      </m:mr>
                      <m:mr>
                        <m:e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MP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 / / (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fr-FR" sz="2400" b="0" i="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fr-FR" sz="2400" smtClean="0">
                              <a:latin typeface="Myriad Pro" panose="020B050303040302020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mr>
                    </m:m>
                  </m:oMath>
                </a14:m>
                <a:r>
                  <a:rPr lang="fr-FR" sz="2400" dirty="0">
                    <a:latin typeface="Myriad Pro" panose="020B050303040302020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0DBE5DF-3035-41B4-B825-F81FE7E5D3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1468" y="3009419"/>
                <a:ext cx="2749037" cy="89915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8223C8E8-1D96-42C0-B4AA-CD65611ABE59}"/>
              </a:ext>
            </a:extLst>
          </p:cNvPr>
          <p:cNvSpPr txBox="1">
            <a:spLocks/>
          </p:cNvSpPr>
          <p:nvPr/>
        </p:nvSpPr>
        <p:spPr>
          <a:xfrm>
            <a:off x="440320" y="3962459"/>
            <a:ext cx="8856300" cy="5133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>
                <a:solidFill>
                  <a:srgbClr val="00B0F0"/>
                </a:solidFill>
                <a:latin typeface="Myriad Pro" panose="020B0503030403020204" charset="0"/>
                <a:cs typeface="Times New Roman" panose="02020603050405020304" pitchFamily="18" charset="0"/>
              </a:rPr>
              <a:t>Exemple 2 </a:t>
            </a:r>
            <a:r>
              <a:rPr lang="fr-FR" b="0" dirty="0">
                <a:latin typeface="Myriad Pro" panose="020B0503030403020204" charset="0"/>
                <a:cs typeface="Times New Roman" panose="02020603050405020304" pitchFamily="18" charset="0"/>
              </a:rPr>
              <a:t>trouver MP, sachant que AB = 5 cm et CD = 11 cm.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08E4FED5-3309-4DF9-A58C-D44CBD91E81E}"/>
              </a:ext>
            </a:extLst>
          </p:cNvPr>
          <p:cNvSpPr txBox="1">
            <a:spLocks/>
          </p:cNvSpPr>
          <p:nvPr/>
        </p:nvSpPr>
        <p:spPr>
          <a:xfrm>
            <a:off x="2985584" y="4497404"/>
            <a:ext cx="9292944" cy="4716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Segment joignant les milieux des côt</a:t>
            </a: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Calibri Light" panose="020F0302020204030204" pitchFamily="34" charset="0"/>
              </a:rPr>
              <a:t>és non-parallèles dans un</a:t>
            </a: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 trap</a:t>
            </a: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Calibri Light" panose="020F0302020204030204" pitchFamily="34" charset="0"/>
              </a:rPr>
              <a:t>èze</a:t>
            </a:r>
            <a:endParaRPr lang="fr-FR" b="0" dirty="0">
              <a:solidFill>
                <a:srgbClr val="0070C0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44B25D43-8C60-4693-B8BC-DEAB3FDD1C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0320" y="4440349"/>
                <a:ext cx="5399006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(AB + CD)</a:t>
                </a:r>
              </a:p>
            </p:txBody>
          </p:sp>
        </mc:Choice>
        <mc:Fallback xmlns="">
          <p:sp>
            <p:nvSpPr>
              <p:cNvPr id="15" name="Content Placeholder 3">
                <a:extLst>
                  <a:ext uri="{FF2B5EF4-FFF2-40B4-BE49-F238E27FC236}">
                    <a16:creationId xmlns:a16="http://schemas.microsoft.com/office/drawing/2014/main" id="{44B25D43-8C60-4693-B8BC-DEAB3FDD1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320" y="4440349"/>
                <a:ext cx="5399006" cy="607062"/>
              </a:xfrm>
              <a:prstGeom prst="rect">
                <a:avLst/>
              </a:prstGeom>
              <a:blipFill>
                <a:blip r:embed="rId4"/>
                <a:stretch>
                  <a:fillRect l="-1693" b="-1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48CE77B7-2474-4D27-AAC2-A0A227C49EDC}"/>
              </a:ext>
            </a:extLst>
          </p:cNvPr>
          <p:cNvSpPr txBox="1">
            <a:spLocks/>
          </p:cNvSpPr>
          <p:nvPr/>
        </p:nvSpPr>
        <p:spPr>
          <a:xfrm>
            <a:off x="2985584" y="5154880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Remplacer  AB par 5 et CD  par  11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50A447B4-F122-447E-9D4F-C8F801F139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0317" y="4968746"/>
                <a:ext cx="2795463" cy="60706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MP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b="0" dirty="0">
                    <a:solidFill>
                      <a:srgbClr val="FF0000"/>
                    </a:solidFill>
                    <a:latin typeface="Myriad Pro" panose="020B0503030403020204" charset="0"/>
                    <a:cs typeface="Times New Roman" panose="02020603050405020304" pitchFamily="18" charset="0"/>
                  </a:rPr>
                  <a:t>(5 + 11)</a:t>
                </a:r>
              </a:p>
            </p:txBody>
          </p:sp>
        </mc:Choice>
        <mc:Fallback xmlns="">
          <p:sp>
            <p:nvSpPr>
              <p:cNvPr id="17" name="Content Placeholder 3">
                <a:extLst>
                  <a:ext uri="{FF2B5EF4-FFF2-40B4-BE49-F238E27FC236}">
                    <a16:creationId xmlns:a16="http://schemas.microsoft.com/office/drawing/2014/main" id="{50A447B4-F122-447E-9D4F-C8F801F139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317" y="4968746"/>
                <a:ext cx="2795463" cy="607062"/>
              </a:xfrm>
              <a:prstGeom prst="rect">
                <a:avLst/>
              </a:prstGeom>
              <a:blipFill>
                <a:blip r:embed="rId5"/>
                <a:stretch>
                  <a:fillRect l="-3268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BEAD5E8-8D6F-443C-BC97-F1338AAE57FC}"/>
              </a:ext>
            </a:extLst>
          </p:cNvPr>
          <p:cNvSpPr txBox="1">
            <a:spLocks/>
          </p:cNvSpPr>
          <p:nvPr/>
        </p:nvSpPr>
        <p:spPr>
          <a:xfrm>
            <a:off x="440319" y="5383951"/>
            <a:ext cx="2795463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MP = 8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0FDB126A-C776-474D-8894-B29968E02AC9}"/>
              </a:ext>
            </a:extLst>
          </p:cNvPr>
          <p:cNvSpPr txBox="1">
            <a:spLocks/>
          </p:cNvSpPr>
          <p:nvPr/>
        </p:nvSpPr>
        <p:spPr>
          <a:xfrm>
            <a:off x="440317" y="5887664"/>
            <a:ext cx="2795463" cy="607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donc, MN = 8 cm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F77C0185-088C-4EB1-89C0-022C3D72493D}"/>
              </a:ext>
            </a:extLst>
          </p:cNvPr>
          <p:cNvSpPr txBox="1">
            <a:spLocks/>
          </p:cNvSpPr>
          <p:nvPr/>
        </p:nvSpPr>
        <p:spPr>
          <a:xfrm>
            <a:off x="2985584" y="5701755"/>
            <a:ext cx="9292944" cy="3641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fr-FR" b="0" dirty="0">
                <a:solidFill>
                  <a:srgbClr val="0070C0"/>
                </a:solidFill>
                <a:latin typeface="Myriad Pro" panose="020B0503030403020204" charset="0"/>
                <a:cs typeface="Times New Roman" panose="02020603050405020304" pitchFamily="18" charset="0"/>
              </a:rPr>
              <a:t>Simplifier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1F73702-CDC6-4D82-9E8D-8E93FE6FE28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0506" y="4833039"/>
            <a:ext cx="2440385" cy="1692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914A7D0-03BE-424F-BC90-BDA4DF933A3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0506" y="1692684"/>
            <a:ext cx="2440385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1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animBg="1"/>
      <p:bldP spid="7" grpId="0" animBg="1"/>
      <p:bldP spid="9" grpId="0" uiExpand="1" build="p"/>
      <p:bldP spid="10" grpId="0" animBg="1"/>
      <p:bldP spid="12" grpId="0" build="p"/>
      <p:bldP spid="13" grpId="0" uiExpand="1" build="p"/>
      <p:bldP spid="14" grpId="0" uiExpand="1" build="p"/>
      <p:bldP spid="15" grpId="0" uiExpand="1" build="p"/>
      <p:bldP spid="16" grpId="0" uiExpand="1" build="p"/>
      <p:bldP spid="17" grpId="0" uiExpand="1" build="p"/>
      <p:bldP spid="18" grpId="0" uiExpand="1" build="p"/>
      <p:bldP spid="19" grpId="0" uiExpand="1" build="p"/>
      <p:bldP spid="20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2813</TotalTime>
  <Words>1115</Words>
  <Application>Microsoft Office PowerPoint</Application>
  <PresentationFormat>Widescreen</PresentationFormat>
  <Paragraphs>177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Times New Roman</vt:lpstr>
      <vt:lpstr>Adobe Arabic</vt:lpstr>
      <vt:lpstr>Cambria Math</vt:lpstr>
      <vt:lpstr>Tw Cen MT</vt:lpstr>
      <vt:lpstr>Myriad Pro</vt:lpstr>
      <vt:lpstr>Arial</vt:lpstr>
      <vt:lpstr>Calibri</vt:lpstr>
      <vt:lpstr>Myriad Pro Light</vt:lpstr>
      <vt:lpstr>Office Theme</vt:lpstr>
      <vt:lpstr>Théorème des milieux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Tabchi, Theresia</cp:lastModifiedBy>
  <cp:revision>164</cp:revision>
  <dcterms:created xsi:type="dcterms:W3CDTF">2021-05-31T08:15:25Z</dcterms:created>
  <dcterms:modified xsi:type="dcterms:W3CDTF">2024-06-03T08:28:14Z</dcterms:modified>
</cp:coreProperties>
</file>