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6" r:id="rId2"/>
    <p:sldId id="264" r:id="rId3"/>
    <p:sldId id="270" r:id="rId4"/>
    <p:sldId id="258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93" r:id="rId18"/>
    <p:sldId id="294" r:id="rId19"/>
    <p:sldId id="289" r:id="rId20"/>
    <p:sldId id="261" r:id="rId21"/>
    <p:sldId id="265" r:id="rId22"/>
    <p:sldId id="272" r:id="rId23"/>
  </p:sldIdLst>
  <p:sldSz cx="12192000" cy="6858000"/>
  <p:notesSz cx="6858000" cy="9144000"/>
  <p:embeddedFontLst>
    <p:embeddedFont>
      <p:font typeface="Adobe Arabic" panose="02040503050201020203" pitchFamily="18" charset="-78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  <p:embeddedFont>
      <p:font typeface="Myriad Pro" panose="020B0503030403020204" pitchFamily="34" charset="0"/>
      <p:regular r:id="rId34"/>
      <p:bold r:id="rId35"/>
      <p:italic r:id="rId36"/>
      <p:boldItalic r:id="rId37"/>
    </p:embeddedFont>
    <p:embeddedFont>
      <p:font typeface="Myriad Pro Light" panose="020B0403030403020204" pitchFamily="34" charset="0"/>
      <p:regular r:id="rId38"/>
      <p:bold r:id="rId39"/>
      <p:italic r:id="rId40"/>
      <p:boldItalic r:id="rId41"/>
    </p:embeddedFont>
    <p:embeddedFont>
      <p:font typeface="Tw Cen MT" panose="020B0602020104020603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DEEBF7"/>
    <a:srgbClr val="9DC3E6"/>
    <a:srgbClr val="FFF8C2"/>
    <a:srgbClr val="F9EC7B"/>
    <a:srgbClr val="0097D7"/>
    <a:srgbClr val="FF8021"/>
    <a:srgbClr val="5DCCF3"/>
    <a:srgbClr val="53FF91"/>
    <a:srgbClr val="34FF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5407" autoAdjust="0"/>
  </p:normalViewPr>
  <p:slideViewPr>
    <p:cSldViewPr snapToGrid="0">
      <p:cViewPr varScale="1">
        <p:scale>
          <a:sx n="79" d="100"/>
          <a:sy n="79" d="100"/>
        </p:scale>
        <p:origin x="77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12/04/2021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2027360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solidFill>
                  <a:schemeClr val="bg2">
                    <a:lumMod val="25000"/>
                  </a:schemeClr>
                </a:solidFill>
                <a:latin typeface="Myriad Pro Light" panose="020B0403030403020204" pitchFamily="34" charset="0"/>
                <a:ea typeface="GE SS Two Medium" panose="020A0503020102020204" pitchFamily="18" charset="-78"/>
                <a:cs typeface="GE SS Two Medium" panose="020A0503020102020204" pitchFamily="18" charset="-78"/>
              </a:rPr>
              <a:t>Notre </a:t>
            </a:r>
            <a:r>
              <a:rPr lang="en-US" sz="2800" b="1" i="0" dirty="0" err="1">
                <a:solidFill>
                  <a:schemeClr val="bg2">
                    <a:lumMod val="25000"/>
                  </a:schemeClr>
                </a:solidFill>
                <a:latin typeface="Myriad Pro Light" panose="020B0403030403020204" pitchFamily="34" charset="0"/>
                <a:ea typeface="GE SS Two Medium" panose="020A0503020102020204" pitchFamily="18" charset="-78"/>
                <a:cs typeface="GE SS Two Medium" panose="020A0503020102020204" pitchFamily="18" charset="-78"/>
              </a:rPr>
              <a:t>équipe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4917232" y="4636641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Classe:  EB8		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917232" y="2419026"/>
            <a:ext cx="6932645" cy="75713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r>
              <a:rPr lang="fr-FR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Théorème de </a:t>
            </a:r>
            <a:r>
              <a:rPr lang="fr-FR" sz="4800" b="1" dirty="0" err="1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pythagore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917232" y="1704517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Mathématiques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DD15ED-13B2-4A57-8F47-38D595AC9428}"/>
              </a:ext>
            </a:extLst>
          </p:cNvPr>
          <p:cNvSpPr txBox="1"/>
          <p:nvPr/>
        </p:nvSpPr>
        <p:spPr>
          <a:xfrm>
            <a:off x="4917232" y="3429000"/>
            <a:ext cx="6097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rgbClr val="0096D6"/>
                </a:solidFill>
                <a:latin typeface="Myriad Pro" panose="020B0503030403020204" pitchFamily="34" charset="0"/>
              </a:rPr>
              <a:t>Chapitre :15</a:t>
            </a:r>
          </a:p>
        </p:txBody>
      </p:sp>
      <p:pic>
        <p:nvPicPr>
          <p:cNvPr id="9" name="Picture Placeholder 13">
            <a:extLst>
              <a:ext uri="{FF2B5EF4-FFF2-40B4-BE49-F238E27FC236}">
                <a16:creationId xmlns:a16="http://schemas.microsoft.com/office/drawing/2014/main" id="{8B86800F-6D7E-443B-8221-805BBD544FF9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4" r="19244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dans des triangles particuliers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69025CB-0136-425F-BDDA-D9DF2251C6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2516" y="1740718"/>
                <a:ext cx="8861323" cy="1700917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2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Soit ABC un triangle rectangle isocèle en  A tel que AB = 5. Trouver BC.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AB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69025CB-0136-425F-BDDA-D9DF2251C6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516" y="1740718"/>
                <a:ext cx="8861323" cy="1700917"/>
              </a:xfrm>
              <a:prstGeom prst="rect">
                <a:avLst/>
              </a:prstGeom>
              <a:blipFill>
                <a:blip r:embed="rId2"/>
                <a:stretch>
                  <a:fillRect l="-1101" t="-27957" b="-8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ight Triangle 4">
            <a:extLst>
              <a:ext uri="{FF2B5EF4-FFF2-40B4-BE49-F238E27FC236}">
                <a16:creationId xmlns:a16="http://schemas.microsoft.com/office/drawing/2014/main" id="{082FFE9D-683C-43F5-A664-9918D95D48D2}"/>
              </a:ext>
            </a:extLst>
          </p:cNvPr>
          <p:cNvSpPr/>
          <p:nvPr/>
        </p:nvSpPr>
        <p:spPr>
          <a:xfrm rot="16200000">
            <a:off x="9483398" y="2585556"/>
            <a:ext cx="1187133" cy="126625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C7C985-1FD6-429C-A880-B598AB7DB153}"/>
              </a:ext>
            </a:extLst>
          </p:cNvPr>
          <p:cNvSpPr txBox="1"/>
          <p:nvPr/>
        </p:nvSpPr>
        <p:spPr>
          <a:xfrm>
            <a:off x="10555515" y="3727437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472E8C-33E5-4169-B509-79A0714ADF82}"/>
              </a:ext>
            </a:extLst>
          </p:cNvPr>
          <p:cNvSpPr txBox="1"/>
          <p:nvPr/>
        </p:nvSpPr>
        <p:spPr>
          <a:xfrm>
            <a:off x="9812242" y="3825463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1F3841-488A-4D4D-9B7D-511AC27C3689}"/>
              </a:ext>
            </a:extLst>
          </p:cNvPr>
          <p:cNvSpPr txBox="1"/>
          <p:nvPr/>
        </p:nvSpPr>
        <p:spPr>
          <a:xfrm>
            <a:off x="10620981" y="3071052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9A22BB-C688-4B13-8C29-8FB2E858B540}"/>
              </a:ext>
            </a:extLst>
          </p:cNvPr>
          <p:cNvSpPr/>
          <p:nvPr/>
        </p:nvSpPr>
        <p:spPr>
          <a:xfrm>
            <a:off x="10566089" y="3664334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AC19F70-C8EB-44CA-8D7F-8635A193A7BF}"/>
              </a:ext>
            </a:extLst>
          </p:cNvPr>
          <p:cNvSpPr txBox="1">
            <a:spLocks/>
          </p:cNvSpPr>
          <p:nvPr/>
        </p:nvSpPr>
        <p:spPr>
          <a:xfrm>
            <a:off x="3790784" y="2132842"/>
            <a:ext cx="6857016" cy="12872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Relations dans un triangle rectangle isocèle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Remplacer  AB par 5.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8CDCCD-691F-47B3-AAA0-B8AAED639267}"/>
              </a:ext>
            </a:extLst>
          </p:cNvPr>
          <p:cNvSpPr txBox="1"/>
          <p:nvPr/>
        </p:nvSpPr>
        <p:spPr>
          <a:xfrm>
            <a:off x="10556779" y="2328005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34DDF7-0C8F-4687-A915-3F102315BEA0}"/>
              </a:ext>
            </a:extLst>
          </p:cNvPr>
          <p:cNvSpPr txBox="1"/>
          <p:nvPr/>
        </p:nvSpPr>
        <p:spPr>
          <a:xfrm>
            <a:off x="9068257" y="374512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17696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6" grpId="0"/>
      <p:bldP spid="7" grpId="0"/>
      <p:bldP spid="8" grpId="0"/>
      <p:bldP spid="9" grpId="0" animBg="1"/>
      <p:bldP spid="10" grpId="0" uiExpand="1" build="p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84148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</a:t>
            </a:r>
            <a:r>
              <a:rPr lang="fr-FR" sz="32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Relations dans des triangles particuliers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50528F-2519-4345-A217-4C2DA2E27EF2}"/>
              </a:ext>
            </a:extLst>
          </p:cNvPr>
          <p:cNvSpPr txBox="1">
            <a:spLocks/>
          </p:cNvSpPr>
          <p:nvPr/>
        </p:nvSpPr>
        <p:spPr>
          <a:xfrm>
            <a:off x="606734" y="1991960"/>
            <a:ext cx="8995544" cy="8930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3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Soit MNP un triangle rectangle isocèle en  M tel que   NP = 8. Trouver  MN.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379500A7-D757-4C5F-891E-0C729C44E77D}"/>
              </a:ext>
            </a:extLst>
          </p:cNvPr>
          <p:cNvSpPr/>
          <p:nvPr/>
        </p:nvSpPr>
        <p:spPr>
          <a:xfrm rot="16200000">
            <a:off x="9829628" y="1960857"/>
            <a:ext cx="1187133" cy="126625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CC865A-DCD9-4637-97EE-8B18B74E5132}"/>
              </a:ext>
            </a:extLst>
          </p:cNvPr>
          <p:cNvSpPr txBox="1"/>
          <p:nvPr/>
        </p:nvSpPr>
        <p:spPr>
          <a:xfrm>
            <a:off x="10901745" y="3102738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261D3-1B9C-44CF-9982-6386202C9B8A}"/>
              </a:ext>
            </a:extLst>
          </p:cNvPr>
          <p:cNvSpPr txBox="1"/>
          <p:nvPr/>
        </p:nvSpPr>
        <p:spPr>
          <a:xfrm>
            <a:off x="10019331" y="2320355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9F78AE2-1737-4741-93FB-3BC4D7FB9653}"/>
              </a:ext>
            </a:extLst>
          </p:cNvPr>
          <p:cNvSpPr/>
          <p:nvPr/>
        </p:nvSpPr>
        <p:spPr>
          <a:xfrm>
            <a:off x="10912319" y="3037241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262DB7-4141-4069-9EF3-7D9263657C05}"/>
              </a:ext>
            </a:extLst>
          </p:cNvPr>
          <p:cNvSpPr txBox="1"/>
          <p:nvPr/>
        </p:nvSpPr>
        <p:spPr>
          <a:xfrm>
            <a:off x="10903009" y="1703306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DC1EDE-BF47-4767-8AD0-CFBD17B1CD8C}"/>
              </a:ext>
            </a:extLst>
          </p:cNvPr>
          <p:cNvSpPr txBox="1"/>
          <p:nvPr/>
        </p:nvSpPr>
        <p:spPr>
          <a:xfrm>
            <a:off x="9414487" y="3120430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D70E2D4F-31EB-4C5E-A62F-919C76413F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6733" y="2309078"/>
                <a:ext cx="2374003" cy="2748826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NP = MN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fr-FR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8 = MN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fr-FR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fr-FR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=4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fr-FR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Content Placeholder 3">
                <a:extLst>
                  <a:ext uri="{FF2B5EF4-FFF2-40B4-BE49-F238E27FC236}">
                    <a16:creationId xmlns:a16="http://schemas.microsoft.com/office/drawing/2014/main" id="{D70E2D4F-31EB-4C5E-A62F-919C76413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33" y="2309078"/>
                <a:ext cx="2374003" cy="2748826"/>
              </a:xfrm>
              <a:prstGeom prst="rect">
                <a:avLst/>
              </a:prstGeom>
              <a:blipFill>
                <a:blip r:embed="rId2"/>
                <a:stretch>
                  <a:fillRect l="-4113" b="-13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121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6" grpId="0"/>
      <p:bldP spid="7" grpId="0"/>
      <p:bldP spid="8" grpId="0" animBg="1"/>
      <p:bldP spid="9" grpId="0"/>
      <p:bldP spid="10" grpId="0"/>
      <p:bldP spid="1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3698C8F5-393F-43DA-8E38-514F979D99E6}"/>
              </a:ext>
            </a:extLst>
          </p:cNvPr>
          <p:cNvSpPr txBox="1">
            <a:spLocks/>
          </p:cNvSpPr>
          <p:nvPr/>
        </p:nvSpPr>
        <p:spPr>
          <a:xfrm>
            <a:off x="1" y="1121039"/>
            <a:ext cx="12192000" cy="195666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Relations dans des triangles particuliers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A51187C-4098-4470-AC5F-C35307F2716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2985" y="3117966"/>
                <a:ext cx="4794167" cy="124533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Démonstration 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BD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BA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EA51187C-4098-4470-AC5F-C35307F27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85" y="3117966"/>
                <a:ext cx="4794167" cy="1245332"/>
              </a:xfrm>
              <a:prstGeom prst="rect">
                <a:avLst/>
              </a:prstGeom>
              <a:blipFill>
                <a:blip r:embed="rId2"/>
                <a:stretch>
                  <a:fillRect l="-1906" t="-8293" b="-5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256FD8F-2027-4757-8DFC-304C5041835B}"/>
              </a:ext>
            </a:extLst>
          </p:cNvPr>
          <p:cNvSpPr txBox="1">
            <a:spLocks/>
          </p:cNvSpPr>
          <p:nvPr/>
        </p:nvSpPr>
        <p:spPr>
          <a:xfrm>
            <a:off x="4143295" y="3061466"/>
            <a:ext cx="4867954" cy="10267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ABD </a:t>
            </a:r>
            <a:r>
              <a:rPr lang="fr-FR" b="0" dirty="0" err="1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equilatéral</a:t>
            </a: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et [AC] hauteur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75EE7DE6-2231-417F-97CA-696B9FEAC5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5733" y="4468238"/>
                <a:ext cx="3816807" cy="201502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a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b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</m:num>
                              <m:den>
                                <m: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+ b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c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</m:num>
                              <m:den>
                                <m: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c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</m:e>
                          <m:sup>
                            <m: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</m:e>
                          <m:sup>
                            <m: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fr-FR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  <m:r>
                                  <m:rPr>
                                    <m:sty m:val="p"/>
                                  </m:rP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</m:e>
                              <m:sup>
                                <m:r>
                                  <a:rPr lang="fr-FR" b="0" i="0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Content Placeholder 3">
                <a:extLst>
                  <a:ext uri="{FF2B5EF4-FFF2-40B4-BE49-F238E27FC236}">
                    <a16:creationId xmlns:a16="http://schemas.microsoft.com/office/drawing/2014/main" id="{75EE7DE6-2231-417F-97CA-696B9FEAC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733" y="4468238"/>
                <a:ext cx="3816807" cy="2015025"/>
              </a:xfrm>
              <a:prstGeom prst="rect">
                <a:avLst/>
              </a:prstGeom>
              <a:blipFill>
                <a:blip r:embed="rId3"/>
                <a:stretch>
                  <a:fillRect l="-2392" t="-5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0453841E-7124-42D0-9A08-38AD819335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36003" y="4302552"/>
                <a:ext cx="4487357" cy="197489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Théorème de Pythagore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Remplacer a par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fr-FR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Simplifier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</a:pPr>
                <a:r>
                  <a:rPr lang="fr-FR" b="0" dirty="0">
                    <a:solidFill>
                      <a:srgbClr val="0070C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Trouver les racines carrées des deux côtés.</a:t>
                </a: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0453841E-7124-42D0-9A08-38AD81933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6003" y="4302552"/>
                <a:ext cx="4487357" cy="1974893"/>
              </a:xfrm>
              <a:prstGeom prst="rect">
                <a:avLst/>
              </a:prstGeom>
              <a:blipFill>
                <a:blip r:embed="rId4"/>
                <a:stretch>
                  <a:fillRect l="-2035" t="-17901" b="-67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77E331D-6C80-4613-86D4-C502C72EB83B}"/>
              </a:ext>
            </a:extLst>
          </p:cNvPr>
          <p:cNvSpPr txBox="1">
            <a:spLocks/>
          </p:cNvSpPr>
          <p:nvPr/>
        </p:nvSpPr>
        <p:spPr>
          <a:xfrm>
            <a:off x="515739" y="1526804"/>
            <a:ext cx="164740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Texte 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F0915C5-D9DC-4186-A669-983E1EC25DE3}"/>
              </a:ext>
            </a:extLst>
          </p:cNvPr>
          <p:cNvSpPr txBox="1">
            <a:spLocks/>
          </p:cNvSpPr>
          <p:nvPr/>
        </p:nvSpPr>
        <p:spPr>
          <a:xfrm>
            <a:off x="515738" y="2356853"/>
            <a:ext cx="4634434" cy="64433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765DCEE-35A8-4F9D-8F1F-79FE3D01E475}"/>
                  </a:ext>
                </a:extLst>
              </p:cNvPr>
              <p:cNvSpPr txBox="1"/>
              <p:nvPr/>
            </p:nvSpPr>
            <p:spPr>
              <a:xfrm>
                <a:off x="2717213" y="1328654"/>
                <a:ext cx="8219016" cy="17345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ar-LB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 </a:t>
                </a:r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semi-equilatéral</a:t>
                </a:r>
                <a:r>
                  <a:rPr lang="ar-LB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d’hypoténuse c,                      </a:t>
                </a:r>
                <a:r>
                  <a:rPr lang="ar-LB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longueur du petit côté est</a:t>
                </a:r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la moitié de l’hypoténuse et la longueur du grand côté est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LB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ar-LB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ar-LB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ar-LB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ar-LB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 </a:t>
                </a:r>
              </a:p>
              <a:p>
                <a:pPr>
                  <a:lnSpc>
                    <a:spcPct val="70000"/>
                  </a:lnSpc>
                </a:pPr>
                <a:endParaRPr lang="ar-LB" sz="24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70000"/>
                  </a:lnSpc>
                </a:pPr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LB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ar-LB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ar-LB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ar-LB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et</a:t>
                </a:r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b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LB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ar-LB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ar-LB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ar-LB" sz="24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ar-LB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ar-LB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ar-LB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765DCEE-35A8-4F9D-8F1F-79FE3D01E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7213" y="1328654"/>
                <a:ext cx="8219016" cy="1734514"/>
              </a:xfrm>
              <a:prstGeom prst="rect">
                <a:avLst/>
              </a:prstGeom>
              <a:blipFill>
                <a:blip r:embed="rId5"/>
                <a:stretch>
                  <a:fillRect l="-1187" t="-8451" b="-3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508AE78E-5F65-45B9-AED7-166C7A0306B0}"/>
              </a:ext>
            </a:extLst>
          </p:cNvPr>
          <p:cNvSpPr/>
          <p:nvPr/>
        </p:nvSpPr>
        <p:spPr>
          <a:xfrm rot="16200000">
            <a:off x="10478868" y="1661592"/>
            <a:ext cx="1245330" cy="737126"/>
          </a:xfrm>
          <a:prstGeom prst="rtTriangle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D0467A-0208-4EF3-B3A1-69C39DA8ED61}"/>
              </a:ext>
            </a:extLst>
          </p:cNvPr>
          <p:cNvSpPr txBox="1"/>
          <p:nvPr/>
        </p:nvSpPr>
        <p:spPr>
          <a:xfrm>
            <a:off x="10787677" y="1765214"/>
            <a:ext cx="25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DC775F-1F63-4A3E-8C4B-5A0883DA583D}"/>
              </a:ext>
            </a:extLst>
          </p:cNvPr>
          <p:cNvSpPr txBox="1"/>
          <p:nvPr/>
        </p:nvSpPr>
        <p:spPr>
          <a:xfrm>
            <a:off x="11034666" y="2541915"/>
            <a:ext cx="25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F30232-20EC-4546-A97A-DB05B2891DB5}"/>
              </a:ext>
            </a:extLst>
          </p:cNvPr>
          <p:cNvSpPr txBox="1"/>
          <p:nvPr/>
        </p:nvSpPr>
        <p:spPr>
          <a:xfrm>
            <a:off x="11470093" y="1893012"/>
            <a:ext cx="25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ABA3ED1-F474-422F-BD7D-FC5E78B1D5DC}"/>
              </a:ext>
            </a:extLst>
          </p:cNvPr>
          <p:cNvSpPr/>
          <p:nvPr/>
        </p:nvSpPr>
        <p:spPr>
          <a:xfrm>
            <a:off x="11335483" y="2506755"/>
            <a:ext cx="144000" cy="144000"/>
          </a:xfrm>
          <a:prstGeom prst="rect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5405C12-B8A9-4A42-A446-3F177432FEA7}"/>
              </a:ext>
            </a:extLst>
          </p:cNvPr>
          <p:cNvSpPr txBox="1"/>
          <p:nvPr/>
        </p:nvSpPr>
        <p:spPr>
          <a:xfrm>
            <a:off x="10747062" y="237292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1276B23-68C7-45FF-982E-F8BE0D076AF6}"/>
              </a:ext>
            </a:extLst>
          </p:cNvPr>
          <p:cNvSpPr txBox="1"/>
          <p:nvPr/>
        </p:nvSpPr>
        <p:spPr>
          <a:xfrm>
            <a:off x="11083885" y="1795781"/>
            <a:ext cx="4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93ED195A-A155-45E9-B2BF-ADE1F3E6D537}"/>
              </a:ext>
            </a:extLst>
          </p:cNvPr>
          <p:cNvSpPr txBox="1">
            <a:spLocks/>
          </p:cNvSpPr>
          <p:nvPr/>
        </p:nvSpPr>
        <p:spPr>
          <a:xfrm>
            <a:off x="515738" y="1137279"/>
            <a:ext cx="2098027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0" name="Right Triangle 49">
            <a:extLst>
              <a:ext uri="{FF2B5EF4-FFF2-40B4-BE49-F238E27FC236}">
                <a16:creationId xmlns:a16="http://schemas.microsoft.com/office/drawing/2014/main" id="{4AAB5615-6ACD-4596-B8E4-DEE24EDDDE88}"/>
              </a:ext>
            </a:extLst>
          </p:cNvPr>
          <p:cNvSpPr/>
          <p:nvPr/>
        </p:nvSpPr>
        <p:spPr>
          <a:xfrm rot="16200000">
            <a:off x="9156850" y="4737083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F5FC229-6AB7-490F-BC42-E14F08C463A3}"/>
              </a:ext>
            </a:extLst>
          </p:cNvPr>
          <p:cNvSpPr txBox="1"/>
          <p:nvPr/>
        </p:nvSpPr>
        <p:spPr>
          <a:xfrm>
            <a:off x="9458316" y="4989526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14633BA-C909-4179-B4AC-D67BB9744A83}"/>
              </a:ext>
            </a:extLst>
          </p:cNvPr>
          <p:cNvSpPr txBox="1"/>
          <p:nvPr/>
        </p:nvSpPr>
        <p:spPr>
          <a:xfrm>
            <a:off x="9690774" y="5930919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A859C0C-07AE-49DC-B087-217DA78F34DC}"/>
              </a:ext>
            </a:extLst>
          </p:cNvPr>
          <p:cNvSpPr txBox="1"/>
          <p:nvPr/>
        </p:nvSpPr>
        <p:spPr>
          <a:xfrm>
            <a:off x="10254361" y="5103381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4EB79E-4832-47ED-9413-78C740233D9A}"/>
              </a:ext>
            </a:extLst>
          </p:cNvPr>
          <p:cNvSpPr/>
          <p:nvPr/>
        </p:nvSpPr>
        <p:spPr>
          <a:xfrm>
            <a:off x="10224509" y="5811947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5C31E07-8D09-4E91-A839-84CF092AD00E}"/>
              </a:ext>
            </a:extLst>
          </p:cNvPr>
          <p:cNvSpPr txBox="1"/>
          <p:nvPr/>
        </p:nvSpPr>
        <p:spPr>
          <a:xfrm>
            <a:off x="9496484" y="5645856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4903AD3-CB93-46FF-8DC5-4F6E739F8494}"/>
              </a:ext>
            </a:extLst>
          </p:cNvPr>
          <p:cNvSpPr txBox="1"/>
          <p:nvPr/>
        </p:nvSpPr>
        <p:spPr>
          <a:xfrm>
            <a:off x="9960246" y="4861284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7" name="Right Triangle 56">
            <a:extLst>
              <a:ext uri="{FF2B5EF4-FFF2-40B4-BE49-F238E27FC236}">
                <a16:creationId xmlns:a16="http://schemas.microsoft.com/office/drawing/2014/main" id="{9FD69159-B074-4291-8404-95886F98D2D1}"/>
              </a:ext>
            </a:extLst>
          </p:cNvPr>
          <p:cNvSpPr/>
          <p:nvPr/>
        </p:nvSpPr>
        <p:spPr>
          <a:xfrm rot="5400000" flipH="1">
            <a:off x="10095690" y="4742816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9776062-56DF-4068-BAD7-0ECDCB216326}"/>
              </a:ext>
            </a:extLst>
          </p:cNvPr>
          <p:cNvSpPr txBox="1"/>
          <p:nvPr/>
        </p:nvSpPr>
        <p:spPr>
          <a:xfrm>
            <a:off x="10132788" y="4027586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8FBFC6B-DFC9-46C6-8B58-C75953AA0979}"/>
              </a:ext>
            </a:extLst>
          </p:cNvPr>
          <p:cNvSpPr txBox="1"/>
          <p:nvPr/>
        </p:nvSpPr>
        <p:spPr>
          <a:xfrm>
            <a:off x="9020942" y="5772384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3BA3F4-4E40-4F48-B4DA-DC3A6BC002A2}"/>
              </a:ext>
            </a:extLst>
          </p:cNvPr>
          <p:cNvSpPr txBox="1"/>
          <p:nvPr/>
        </p:nvSpPr>
        <p:spPr>
          <a:xfrm>
            <a:off x="10130677" y="6012627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5672127-59A2-41BD-8329-F0EE0DFDA78F}"/>
              </a:ext>
            </a:extLst>
          </p:cNvPr>
          <p:cNvSpPr txBox="1"/>
          <p:nvPr/>
        </p:nvSpPr>
        <p:spPr>
          <a:xfrm>
            <a:off x="10302959" y="4861284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807A9DD-01C3-46E5-A127-7CE9C2FE96C2}"/>
              </a:ext>
            </a:extLst>
          </p:cNvPr>
          <p:cNvSpPr txBox="1"/>
          <p:nvPr/>
        </p:nvSpPr>
        <p:spPr>
          <a:xfrm>
            <a:off x="11251300" y="5801676"/>
            <a:ext cx="5049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7990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3" grpId="0" animBg="1"/>
      <p:bldP spid="24" grpId="0" animBg="1"/>
      <p:bldP spid="25" grpId="0" uiExpand="1" build="p"/>
      <p:bldP spid="26" grpId="0" animBg="1"/>
      <p:bldP spid="27" grpId="0"/>
      <p:bldP spid="28" grpId="0"/>
      <p:bldP spid="29" grpId="0"/>
      <p:bldP spid="30" grpId="0" animBg="1"/>
      <p:bldP spid="31" grpId="0"/>
      <p:bldP spid="32" grpId="0"/>
      <p:bldP spid="33" grpId="0" animBg="1"/>
      <p:bldP spid="50" grpId="0" animBg="1"/>
      <p:bldP spid="51" grpId="0"/>
      <p:bldP spid="52" grpId="0"/>
      <p:bldP spid="53" grpId="0"/>
      <p:bldP spid="54" grpId="0" animBg="1"/>
      <p:bldP spid="55" grpId="0"/>
      <p:bldP spid="56" grpId="0"/>
      <p:bldP spid="57" grpId="0" animBg="1"/>
      <p:bldP spid="58" grpId="0"/>
      <p:bldP spid="59" grpId="0"/>
      <p:bldP spid="60" grpId="0"/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17063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dans des triangles particuliers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0040" y="1425077"/>
                <a:ext cx="8861323" cy="1700917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3</a:t>
                </a:r>
                <a:r>
                  <a:rPr lang="fr-FR" b="0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Calculer  BC et AC.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3 cm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40" y="1425077"/>
                <a:ext cx="8861323" cy="1700917"/>
              </a:xfrm>
              <a:prstGeom prst="rect">
                <a:avLst/>
              </a:prstGeom>
              <a:blipFill>
                <a:blip r:embed="rId2"/>
                <a:stretch>
                  <a:fillRect l="-1101" b="-3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98E1E2E-F688-4E8C-8037-79C4F3F7EF87}"/>
              </a:ext>
            </a:extLst>
          </p:cNvPr>
          <p:cNvSpPr txBox="1">
            <a:spLocks/>
          </p:cNvSpPr>
          <p:nvPr/>
        </p:nvSpPr>
        <p:spPr>
          <a:xfrm>
            <a:off x="3868737" y="1760988"/>
            <a:ext cx="6857016" cy="12872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Relations dans un triangle semi-équilatéral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Remplacer  AB par 6</a:t>
            </a:r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2C848871-E157-4CA2-8317-1D242E24E950}"/>
              </a:ext>
            </a:extLst>
          </p:cNvPr>
          <p:cNvSpPr/>
          <p:nvPr/>
        </p:nvSpPr>
        <p:spPr>
          <a:xfrm rot="16200000">
            <a:off x="9848773" y="1928368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71557-D687-43B1-955C-520C42859E75}"/>
              </a:ext>
            </a:extLst>
          </p:cNvPr>
          <p:cNvSpPr txBox="1"/>
          <p:nvPr/>
        </p:nvSpPr>
        <p:spPr>
          <a:xfrm>
            <a:off x="9748855" y="2111693"/>
            <a:ext cx="942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6 cm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C541C6-68C9-4231-89EC-777721A62A94}"/>
              </a:ext>
            </a:extLst>
          </p:cNvPr>
          <p:cNvSpPr/>
          <p:nvPr/>
        </p:nvSpPr>
        <p:spPr>
          <a:xfrm>
            <a:off x="10916432" y="3003232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4A9426-81D6-4F05-A736-7F05D855A75C}"/>
              </a:ext>
            </a:extLst>
          </p:cNvPr>
          <p:cNvSpPr txBox="1"/>
          <p:nvPr/>
        </p:nvSpPr>
        <p:spPr>
          <a:xfrm>
            <a:off x="10188407" y="2837141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BF8C85-F816-47D2-BA5A-B8A8393B7A20}"/>
              </a:ext>
            </a:extLst>
          </p:cNvPr>
          <p:cNvSpPr txBox="1"/>
          <p:nvPr/>
        </p:nvSpPr>
        <p:spPr>
          <a:xfrm>
            <a:off x="10652169" y="205256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BA009D-D56D-4DBD-9CA8-F2061205DC6B}"/>
              </a:ext>
            </a:extLst>
          </p:cNvPr>
          <p:cNvSpPr txBox="1"/>
          <p:nvPr/>
        </p:nvSpPr>
        <p:spPr>
          <a:xfrm>
            <a:off x="10824711" y="121887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1976EA-1A46-45A1-B07E-11D27B838C1D}"/>
              </a:ext>
            </a:extLst>
          </p:cNvPr>
          <p:cNvSpPr txBox="1"/>
          <p:nvPr/>
        </p:nvSpPr>
        <p:spPr>
          <a:xfrm>
            <a:off x="9703172" y="296873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781706-3584-4E3C-8BE5-689D753F255B}"/>
              </a:ext>
            </a:extLst>
          </p:cNvPr>
          <p:cNvSpPr txBox="1"/>
          <p:nvPr/>
        </p:nvSpPr>
        <p:spPr>
          <a:xfrm>
            <a:off x="10852398" y="307523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0039" y="3593938"/>
                <a:ext cx="8861323" cy="1700917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  <m:rad>
                          <m:radPr>
                            <m:degHide m:val="on"/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cm</a:t>
                </a: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FB38EBFF-4435-4FAA-80B0-F66D3517A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39" y="3593938"/>
                <a:ext cx="8861323" cy="1700917"/>
              </a:xfrm>
              <a:prstGeom prst="rect">
                <a:avLst/>
              </a:prstGeom>
              <a:blipFill>
                <a:blip r:embed="rId3"/>
                <a:stretch>
                  <a:fillRect l="-1101" b="-32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3830631" y="3929849"/>
            <a:ext cx="5710731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Relations dans un triangle semi-équilatéral </a:t>
            </a:r>
          </a:p>
        </p:txBody>
      </p:sp>
      <p:sp>
        <p:nvSpPr>
          <p:cNvPr id="3" name="Rectangle 2"/>
          <p:cNvSpPr/>
          <p:nvPr/>
        </p:nvSpPr>
        <p:spPr>
          <a:xfrm>
            <a:off x="3868737" y="4648524"/>
            <a:ext cx="2748829" cy="584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r-FR" sz="240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Remplacer  AB par 6</a:t>
            </a:r>
          </a:p>
        </p:txBody>
      </p:sp>
    </p:spTree>
    <p:extLst>
      <p:ext uri="{BB962C8B-B14F-4D97-AF65-F5344CB8AC3E}">
        <p14:creationId xmlns:p14="http://schemas.microsoft.com/office/powerpoint/2010/main" val="148021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  <p:bldP spid="6" grpId="0" animBg="1"/>
      <p:bldP spid="7" grpId="0"/>
      <p:bldP spid="8" grpId="0" animBg="1"/>
      <p:bldP spid="9" grpId="0"/>
      <p:bldP spid="10" grpId="0"/>
      <p:bldP spid="12" grpId="0"/>
      <p:bldP spid="13" grpId="0"/>
      <p:bldP spid="14" grpId="0"/>
      <p:bldP spid="15" grpId="0" uiExpand="1" build="p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02548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dans des triangles particuliers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E581B-0412-4912-817D-2DA8BF033A4E}"/>
              </a:ext>
            </a:extLst>
          </p:cNvPr>
          <p:cNvSpPr txBox="1">
            <a:spLocks/>
          </p:cNvSpPr>
          <p:nvPr/>
        </p:nvSpPr>
        <p:spPr>
          <a:xfrm>
            <a:off x="486557" y="1536744"/>
            <a:ext cx="5017581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4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A.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Calculer AB et  BC.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71A017AD-5368-44E8-A410-ACEDD3ADDA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9788" y="4442875"/>
                <a:ext cx="1835171" cy="165415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  <m:rad>
                          <m:radPr>
                            <m:degHide m:val="on"/>
                            <m:ctrlPr>
                              <a:rPr lang="fr-FR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fr-FR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  <m:rad>
                          <m:radPr>
                            <m:degHide m:val="on"/>
                            <m:ctrlPr>
                              <a:rPr lang="fr-FR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AB</m:t>
                    </m:r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AB = 2</a:t>
                </a:r>
              </a:p>
            </p:txBody>
          </p:sp>
        </mc:Choice>
        <mc:Fallback xmlns="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71A017AD-5368-44E8-A410-ACEDD3ADD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788" y="4442875"/>
                <a:ext cx="1835171" cy="1654154"/>
              </a:xfrm>
              <a:prstGeom prst="rect">
                <a:avLst/>
              </a:prstGeom>
              <a:blipFill>
                <a:blip r:embed="rId2"/>
                <a:stretch>
                  <a:fillRect l="-5316" b="-30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51C0731-1C46-4A0B-AEF8-D9C77EAAB45B}"/>
              </a:ext>
            </a:extLst>
          </p:cNvPr>
          <p:cNvSpPr txBox="1">
            <a:spLocks/>
          </p:cNvSpPr>
          <p:nvPr/>
        </p:nvSpPr>
        <p:spPr>
          <a:xfrm>
            <a:off x="6645902" y="1494034"/>
            <a:ext cx="4819921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ar-LB" dirty="0">
                <a:latin typeface="Myriad Pro" panose="020B0503030403020204" charset="0"/>
                <a:cs typeface="Times New Roman" panose="02020603050405020304" pitchFamily="18" charset="0"/>
              </a:rPr>
              <a:t>B.</a:t>
            </a:r>
            <a:r>
              <a:rPr lang="ar-LB" b="0" dirty="0">
                <a:latin typeface="Myriad Pro" panose="020B0503030403020204" charset="0"/>
                <a:cs typeface="Times New Roman" panose="02020603050405020304" pitchFamily="18" charset="0"/>
              </a:rPr>
              <a:t> Calcuer EG et  EF</a:t>
            </a:r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EE75A96F-B773-4E0B-B400-E7C8E06E60DE}"/>
              </a:ext>
            </a:extLst>
          </p:cNvPr>
          <p:cNvSpPr/>
          <p:nvPr/>
        </p:nvSpPr>
        <p:spPr>
          <a:xfrm rot="16200000">
            <a:off x="9218875" y="1961652"/>
            <a:ext cx="1080000" cy="1872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A1E380-3941-46A6-BA38-5B3F00F525E4}"/>
              </a:ext>
            </a:extLst>
          </p:cNvPr>
          <p:cNvSpPr txBox="1"/>
          <p:nvPr/>
        </p:nvSpPr>
        <p:spPr>
          <a:xfrm>
            <a:off x="10650071" y="2678761"/>
            <a:ext cx="79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4 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53D738-92AC-40F2-A8DC-0A2108F357E5}"/>
              </a:ext>
            </a:extLst>
          </p:cNvPr>
          <p:cNvSpPr/>
          <p:nvPr/>
        </p:nvSpPr>
        <p:spPr>
          <a:xfrm>
            <a:off x="10545102" y="328973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7F828CE9-B6DD-4894-BAAF-7D7D2780C9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98803" y="4304311"/>
                <a:ext cx="2160000" cy="2199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FG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EG</m:t>
                        </m:r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b="0" i="1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4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EG</m:t>
                        </m:r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EG = 4 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 2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EG = 8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donc, EG = 8 m</a:t>
                </a:r>
              </a:p>
            </p:txBody>
          </p:sp>
        </mc:Choice>
        <mc:Fallback xmlns="">
          <p:sp>
            <p:nvSpPr>
              <p:cNvPr id="10" name="Content Placeholder 3">
                <a:extLst>
                  <a:ext uri="{FF2B5EF4-FFF2-40B4-BE49-F238E27FC236}">
                    <a16:creationId xmlns:a16="http://schemas.microsoft.com/office/drawing/2014/main" id="{7F828CE9-B6DD-4894-BAAF-7D7D2780C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803" y="4304311"/>
                <a:ext cx="2160000" cy="2199125"/>
              </a:xfrm>
              <a:prstGeom prst="rect">
                <a:avLst/>
              </a:prstGeom>
              <a:blipFill>
                <a:blip r:embed="rId3"/>
                <a:stretch>
                  <a:fillRect l="-4520" r="-847" b="-8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1C6C0D6-6044-40D0-9B38-0E1FBF878DD4}"/>
              </a:ext>
            </a:extLst>
          </p:cNvPr>
          <p:cNvCxnSpPr/>
          <p:nvPr/>
        </p:nvCxnSpPr>
        <p:spPr>
          <a:xfrm>
            <a:off x="6096000" y="1514269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652A7A46-8F2D-4712-AEB1-22AD25D7FBE2}"/>
              </a:ext>
            </a:extLst>
          </p:cNvPr>
          <p:cNvSpPr/>
          <p:nvPr/>
        </p:nvSpPr>
        <p:spPr>
          <a:xfrm rot="16200000">
            <a:off x="1052714" y="2734346"/>
            <a:ext cx="1498883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0E9B6C2-FFA9-43B9-9E6A-57E6B09C2C1D}"/>
                  </a:ext>
                </a:extLst>
              </p:cNvPr>
              <p:cNvSpPr txBox="1"/>
              <p:nvPr/>
            </p:nvSpPr>
            <p:spPr>
              <a:xfrm>
                <a:off x="2270156" y="3029129"/>
                <a:ext cx="504967" cy="4364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fr-F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fr-F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fr-FR" sz="2000" dirty="0">
                  <a:solidFill>
                    <a:schemeClr val="tx1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0E9B6C2-FFA9-43B9-9E6A-57E6B09C2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156" y="3029129"/>
                <a:ext cx="504967" cy="43640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F6E68BA5-A193-41FB-8DE5-D26489EA62DC}"/>
              </a:ext>
            </a:extLst>
          </p:cNvPr>
          <p:cNvSpPr/>
          <p:nvPr/>
        </p:nvSpPr>
        <p:spPr>
          <a:xfrm>
            <a:off x="2118757" y="3795562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latin typeface="Myriad Pro" panose="020B050303040302020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5FB412-2CC3-4FC3-865F-C5DF66719408}"/>
              </a:ext>
            </a:extLst>
          </p:cNvPr>
          <p:cNvSpPr txBox="1"/>
          <p:nvPr/>
        </p:nvSpPr>
        <p:spPr>
          <a:xfrm>
            <a:off x="1392348" y="3629471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BB0F13-D9E5-4ACB-854D-E0A979A1D82A}"/>
              </a:ext>
            </a:extLst>
          </p:cNvPr>
          <p:cNvSpPr txBox="1"/>
          <p:nvPr/>
        </p:nvSpPr>
        <p:spPr>
          <a:xfrm>
            <a:off x="1856110" y="2844899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D5E019-F055-4B8E-867E-5EEB558D95D0}"/>
              </a:ext>
            </a:extLst>
          </p:cNvPr>
          <p:cNvSpPr txBox="1"/>
          <p:nvPr/>
        </p:nvSpPr>
        <p:spPr>
          <a:xfrm>
            <a:off x="2028652" y="201120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F46D1B-CCDA-4556-9DBA-077113B5FC68}"/>
              </a:ext>
            </a:extLst>
          </p:cNvPr>
          <p:cNvSpPr txBox="1"/>
          <p:nvPr/>
        </p:nvSpPr>
        <p:spPr>
          <a:xfrm>
            <a:off x="907113" y="376106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D92FF8-3970-4C33-AAFE-42B01545150B}"/>
              </a:ext>
            </a:extLst>
          </p:cNvPr>
          <p:cNvSpPr txBox="1"/>
          <p:nvPr/>
        </p:nvSpPr>
        <p:spPr>
          <a:xfrm>
            <a:off x="2056339" y="386756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768A7AE5-63A5-4D57-BFB5-C20C32A29F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29369" y="4464680"/>
                <a:ext cx="1442632" cy="163234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fr-FR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BC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BC = 1</a:t>
                </a:r>
              </a:p>
            </p:txBody>
          </p:sp>
        </mc:Choice>
        <mc:Fallback xmlns="">
          <p:sp>
            <p:nvSpPr>
              <p:cNvPr id="21" name="Content Placeholder 3">
                <a:extLst>
                  <a:ext uri="{FF2B5EF4-FFF2-40B4-BE49-F238E27FC236}">
                    <a16:creationId xmlns:a16="http://schemas.microsoft.com/office/drawing/2014/main" id="{768A7AE5-63A5-4D57-BFB5-C20C32A29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9369" y="4464680"/>
                <a:ext cx="1442632" cy="1632349"/>
              </a:xfrm>
              <a:prstGeom prst="rect">
                <a:avLst/>
              </a:prstGeom>
              <a:blipFill>
                <a:blip r:embed="rId5"/>
                <a:stretch>
                  <a:fillRect l="-6329" b="-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ED0889F1-AE99-4787-AD01-26B0164D0907}"/>
              </a:ext>
            </a:extLst>
          </p:cNvPr>
          <p:cNvSpPr txBox="1"/>
          <p:nvPr/>
        </p:nvSpPr>
        <p:spPr>
          <a:xfrm>
            <a:off x="10262708" y="2537225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1ED787-7503-4910-8C7D-8CC6C140300B}"/>
              </a:ext>
            </a:extLst>
          </p:cNvPr>
          <p:cNvSpPr txBox="1"/>
          <p:nvPr/>
        </p:nvSpPr>
        <p:spPr>
          <a:xfrm>
            <a:off x="9240313" y="3120462"/>
            <a:ext cx="504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4DFF41-E17F-48B3-90CE-2529A4CB52B6}"/>
              </a:ext>
            </a:extLst>
          </p:cNvPr>
          <p:cNvSpPr txBox="1"/>
          <p:nvPr/>
        </p:nvSpPr>
        <p:spPr>
          <a:xfrm>
            <a:off x="8353836" y="3145264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4CFCA7-5389-409B-8717-08EA3A12F827}"/>
              </a:ext>
            </a:extLst>
          </p:cNvPr>
          <p:cNvSpPr txBox="1"/>
          <p:nvPr/>
        </p:nvSpPr>
        <p:spPr>
          <a:xfrm>
            <a:off x="10560154" y="3326953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675620-451B-48AD-9BAA-FEC0D239F048}"/>
              </a:ext>
            </a:extLst>
          </p:cNvPr>
          <p:cNvSpPr txBox="1"/>
          <p:nvPr/>
        </p:nvSpPr>
        <p:spPr>
          <a:xfrm>
            <a:off x="10478792" y="193220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186E3-6FBA-4D68-94EA-DCDA5404EC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492796" y="4319601"/>
                <a:ext cx="2699204" cy="201588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EF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EG</m:t>
                        </m:r>
                        <m:rad>
                          <m:radPr>
                            <m:degHide m:val="on"/>
                            <m:ctrlPr>
                              <a:rPr lang="fr-FR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b="0" i="1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EF</a:t>
                </a:r>
                <a:r>
                  <a:rPr lang="fr-FR" sz="24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fr-FR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4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EF =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donc, EF =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m</a:t>
                </a: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CF186E3-6FBA-4D68-94EA-DCDA5404E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2796" y="4319601"/>
                <a:ext cx="2699204" cy="2015881"/>
              </a:xfrm>
              <a:prstGeom prst="rect">
                <a:avLst/>
              </a:prstGeom>
              <a:blipFill>
                <a:blip r:embed="rId6"/>
                <a:stretch>
                  <a:fillRect l="-3386" b="-93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097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/>
      <p:bldP spid="6" grpId="0" uiExpand="1" build="p"/>
      <p:bldP spid="7" grpId="0" animBg="1"/>
      <p:bldP spid="8" grpId="0"/>
      <p:bldP spid="9" grpId="0" animBg="1"/>
      <p:bldP spid="10" grpId="0" build="p"/>
      <p:bldP spid="13" grpId="0" animBg="1"/>
      <p:bldP spid="14" grpId="0"/>
      <p:bldP spid="15" grpId="0" animBg="1"/>
      <p:bldP spid="16" grpId="0"/>
      <p:bldP spid="17" grpId="0"/>
      <p:bldP spid="18" grpId="0"/>
      <p:bldP spid="19" grpId="0"/>
      <p:bldP spid="20" grpId="0"/>
      <p:bldP spid="21" grpId="0" build="p"/>
      <p:bldP spid="22" grpId="0"/>
      <p:bldP spid="23" grpId="0"/>
      <p:bldP spid="24" grpId="0"/>
      <p:bldP spid="25" grpId="0"/>
      <p:bldP spid="26" grpId="0"/>
      <p:bldP spid="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104000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Relations dans des triangles particuliers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41C3B2-C4D9-4125-ACCB-3BB2549B51EE}"/>
              </a:ext>
            </a:extLst>
          </p:cNvPr>
          <p:cNvSpPr txBox="1">
            <a:spLocks/>
          </p:cNvSpPr>
          <p:nvPr/>
        </p:nvSpPr>
        <p:spPr>
          <a:xfrm>
            <a:off x="559477" y="2056371"/>
            <a:ext cx="7548705" cy="17278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5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Sarah a un tapis carré de diagonale 5 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Elle veut le placer sur le sol de sa chambre carrée de 4 m de c</a:t>
            </a:r>
            <a:r>
              <a:rPr lang="fr-FR" b="0" dirty="0">
                <a:latin typeface="Myriad Pro" panose="020B0503030403020204" charset="0"/>
                <a:cs typeface="Calibri" panose="020F0502020204030204" pitchFamily="34" charset="0"/>
              </a:rPr>
              <a:t>ôté.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Quelle est la mesure du c</a:t>
            </a:r>
            <a:r>
              <a:rPr lang="fr-FR" b="0" dirty="0">
                <a:latin typeface="Myriad Pro" panose="020B0503030403020204" charset="0"/>
                <a:cs typeface="Calibri" panose="020F0502020204030204" pitchFamily="34" charset="0"/>
              </a:rPr>
              <a:t>ôté du tapis ?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fr-FR" b="0" dirty="0">
                <a:latin typeface="Myriad Pro" panose="020B0503030403020204" charset="0"/>
                <a:cs typeface="Calibri" panose="020F0502020204030204" pitchFamily="34" charset="0"/>
              </a:rPr>
              <a:t>Sarah pourrait-elle le placer sur le sol de sa chambre ?</a:t>
            </a:r>
          </a:p>
        </p:txBody>
      </p:sp>
      <p:pic>
        <p:nvPicPr>
          <p:cNvPr id="6" name="Picture 2" descr="Hand Knotted Mamluk Ziegler Wool Square Rug - 9' 10 x 10' 2 - On Sale -  Overstock - 24013064">
            <a:extLst>
              <a:ext uri="{FF2B5EF4-FFF2-40B4-BE49-F238E27FC236}">
                <a16:creationId xmlns:a16="http://schemas.microsoft.com/office/drawing/2014/main" id="{61307C4A-C389-4D29-8B3C-122F23210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309" y="1413351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61E2CDD-FE4D-40FF-AC48-570C6461B2CB}"/>
              </a:ext>
            </a:extLst>
          </p:cNvPr>
          <p:cNvSpPr txBox="1">
            <a:spLocks/>
          </p:cNvSpPr>
          <p:nvPr/>
        </p:nvSpPr>
        <p:spPr>
          <a:xfrm>
            <a:off x="559477" y="4080351"/>
            <a:ext cx="6438974" cy="365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La mesure du c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Calibri" panose="020F0502020204030204" pitchFamily="34" charset="0"/>
                <a:sym typeface="Symbol" panose="05050102010706020507" pitchFamily="18" charset="2"/>
              </a:rPr>
              <a:t>ôté du tapis</a:t>
            </a:r>
            <a:r>
              <a:rPr lang="fr-FR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 3.5 m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3.5 &lt; 4 . Alors, oui elle pourrait placer le tapis sur le sol de sa chambre.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3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Applications Diverses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54245-0947-41C7-BA09-4C2E207035CE}"/>
              </a:ext>
            </a:extLst>
          </p:cNvPr>
          <p:cNvSpPr txBox="1">
            <a:spLocks/>
          </p:cNvSpPr>
          <p:nvPr/>
        </p:nvSpPr>
        <p:spPr>
          <a:xfrm>
            <a:off x="663324" y="1167600"/>
            <a:ext cx="6857016" cy="245827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6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BCDE est un carré de côté 4 cm.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ABE est un triangle équilatéral.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F est le milieu de  [BE].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Calculer CE, AF, et BF.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AF9DC4A7-2B64-46E8-8BED-8BDB0C8B35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3324" y="3836348"/>
                <a:ext cx="2160000" cy="11541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CE =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cm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AF = 2</a:t>
                </a:r>
                <a:r>
                  <a:rPr lang="fr-FR" sz="24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cm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BF = 2 cm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AF9DC4A7-2B64-46E8-8BED-8BDB0C8B3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324" y="3836348"/>
                <a:ext cx="2160000" cy="1154100"/>
              </a:xfrm>
              <a:prstGeom prst="rect">
                <a:avLst/>
              </a:prstGeom>
              <a:blipFill>
                <a:blip r:embed="rId2"/>
                <a:stretch>
                  <a:fillRect l="-4520" t="-526" b="-2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723EC912-81B2-4679-A5CB-07C005926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499" y="1427746"/>
            <a:ext cx="2976556" cy="438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4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513184" y="1250302"/>
            <a:ext cx="58668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La longueur d’une phare est de 25 m 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Un bateau est situé à 180 m du pied de la phare.  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Rami est en train d’observer  du sommet de la phare un objet dans le bateau. Il peut voir  clairement l’objet s’il est situé à 200 m ou moins.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Est-ce-que Rami peut voir clairement cet objet ?</a:t>
            </a:r>
          </a:p>
          <a:p>
            <a:endParaRPr lang="fr-FR" sz="24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What are some real life uses of the Pythagorean theorem? - Quora">
            <a:extLst>
              <a:ext uri="{FF2B5EF4-FFF2-40B4-BE49-F238E27FC236}">
                <a16:creationId xmlns:a16="http://schemas.microsoft.com/office/drawing/2014/main" id="{32A5ED28-0C65-4816-BA19-910F74947CBF}"/>
              </a:ext>
            </a:extLst>
          </p:cNvPr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2" b="17552"/>
          <a:stretch>
            <a:fillRect/>
          </a:stretch>
        </p:blipFill>
        <p:spPr bwMode="auto">
          <a:xfrm>
            <a:off x="6740013" y="2169966"/>
            <a:ext cx="5111485" cy="22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21997" y="-54167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chapitre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66510FD-CA35-42E6-8FC2-771BEACA71F9}"/>
              </a:ext>
            </a:extLst>
          </p:cNvPr>
          <p:cNvSpPr txBox="1">
            <a:spLocks/>
          </p:cNvSpPr>
          <p:nvPr/>
        </p:nvSpPr>
        <p:spPr>
          <a:xfrm>
            <a:off x="2257290" y="4642813"/>
            <a:ext cx="2239347" cy="478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oui 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5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Tâche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Sélection des exercices et des problèmes appropriés dans votre manuel et vos propres ressources.</a:t>
            </a:r>
            <a:endParaRPr lang="fr-FR" dirty="0">
              <a:latin typeface="Myriad Pro" panose="020B0503030403020204" charset="0"/>
            </a:endParaRPr>
          </a:p>
          <a:p>
            <a:pPr algn="ctr">
              <a:lnSpc>
                <a:spcPct val="150000"/>
              </a:lnSpc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en-US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5DABBB-F1F3-4445-BC84-0727C3D4AF68}"/>
              </a:ext>
            </a:extLst>
          </p:cNvPr>
          <p:cNvSpPr txBox="1">
            <a:spLocks/>
          </p:cNvSpPr>
          <p:nvPr/>
        </p:nvSpPr>
        <p:spPr>
          <a:xfrm>
            <a:off x="167951" y="1305792"/>
            <a:ext cx="3910479" cy="5040000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un triangle rectangle d’hypoténuse c et de côtés a et b ,on a: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             a</a:t>
            </a: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+ b</a:t>
            </a: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= c</a:t>
            </a: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8FA161E9-DAE1-40F0-893C-F4E4D81DD8EF}"/>
              </a:ext>
            </a:extLst>
          </p:cNvPr>
          <p:cNvSpPr/>
          <p:nvPr/>
        </p:nvSpPr>
        <p:spPr>
          <a:xfrm rot="16200000">
            <a:off x="1368700" y="4435902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fr-FR" sz="2400" dirty="0">
              <a:latin typeface="Myriad Pro" panose="020B0503030403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6FAAE-B9DA-456B-9F80-6B8B86E8E816}"/>
              </a:ext>
            </a:extLst>
          </p:cNvPr>
          <p:cNvSpPr txBox="1"/>
          <p:nvPr/>
        </p:nvSpPr>
        <p:spPr>
          <a:xfrm>
            <a:off x="1556923" y="4512157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FD6278-1B84-47A3-9B93-E00160624D3B}"/>
              </a:ext>
            </a:extLst>
          </p:cNvPr>
          <p:cNvSpPr txBox="1"/>
          <p:nvPr/>
        </p:nvSpPr>
        <p:spPr>
          <a:xfrm>
            <a:off x="1779892" y="5298601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0622A7-191A-4571-8D51-8B1F2E7B2B7D}"/>
              </a:ext>
            </a:extLst>
          </p:cNvPr>
          <p:cNvSpPr txBox="1"/>
          <p:nvPr/>
        </p:nvSpPr>
        <p:spPr>
          <a:xfrm>
            <a:off x="2239068" y="4751172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5A1BA8-51A2-41EC-946F-05096DE51FFF}"/>
              </a:ext>
            </a:extLst>
          </p:cNvPr>
          <p:cNvSpPr/>
          <p:nvPr/>
        </p:nvSpPr>
        <p:spPr>
          <a:xfrm>
            <a:off x="2196992" y="5260280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fr-FR" sz="2400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6887" y="1294688"/>
                <a:ext cx="3730575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Propriété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 rectangle isocèle d’hypoténuse c et de côté a,  on a: 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c = 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 Placeholder 2">
                <a:extLst>
                  <a:ext uri="{FF2B5EF4-FFF2-40B4-BE49-F238E27FC236}">
                    <a16:creationId xmlns:a16="http://schemas.microsoft.com/office/drawing/2014/main" id="{29373134-E045-495C-B84B-A0825731D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6887" y="1294688"/>
                <a:ext cx="3730575" cy="5040000"/>
              </a:xfrm>
              <a:prstGeom prst="rect">
                <a:avLst/>
              </a:prstGeom>
              <a:blipFill>
                <a:blip r:embed="rId2"/>
                <a:stretch>
                  <a:fillRect l="-2451" t="-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CA65BD30-6108-47AB-95F2-D2169958573B}"/>
              </a:ext>
            </a:extLst>
          </p:cNvPr>
          <p:cNvSpPr/>
          <p:nvPr/>
        </p:nvSpPr>
        <p:spPr>
          <a:xfrm rot="16200000">
            <a:off x="5602932" y="4449559"/>
            <a:ext cx="936000" cy="936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fr-FR" sz="2400" dirty="0">
              <a:latin typeface="Myriad Pro" panose="020B050303040302020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779FF7-912A-4D43-B57D-0C0CC35B6D34}"/>
              </a:ext>
            </a:extLst>
          </p:cNvPr>
          <p:cNvSpPr txBox="1"/>
          <p:nvPr/>
        </p:nvSpPr>
        <p:spPr>
          <a:xfrm>
            <a:off x="5675033" y="4540079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A722C0-D5FE-4DF6-802B-245321FB3D71}"/>
              </a:ext>
            </a:extLst>
          </p:cNvPr>
          <p:cNvSpPr txBox="1"/>
          <p:nvPr/>
        </p:nvSpPr>
        <p:spPr>
          <a:xfrm>
            <a:off x="5852661" y="5260280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86A241-A0AB-4AC2-9246-E85C856741B3}"/>
              </a:ext>
            </a:extLst>
          </p:cNvPr>
          <p:cNvSpPr txBox="1"/>
          <p:nvPr/>
        </p:nvSpPr>
        <p:spPr>
          <a:xfrm>
            <a:off x="6468457" y="4741082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7908BC-4B93-4D57-8610-7B0174F7DD3C}"/>
              </a:ext>
            </a:extLst>
          </p:cNvPr>
          <p:cNvSpPr/>
          <p:nvPr/>
        </p:nvSpPr>
        <p:spPr>
          <a:xfrm>
            <a:off x="6386518" y="5235750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fr-FR" sz="2400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32812" y="1305792"/>
                <a:ext cx="3588484" cy="5040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Propriété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  semi-équilatéral d’hypoténuse c, de petit côté a, et de grand côté b, on a :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and    b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  <m:rad>
                          <m:radPr>
                            <m:degHide m:val="on"/>
                            <m:ctrlPr>
                              <a:rPr lang="fr-FR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b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07833E32-9C32-470F-9E52-C0A5B7738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2812" y="1305792"/>
                <a:ext cx="3588484" cy="5040000"/>
              </a:xfrm>
              <a:prstGeom prst="rect">
                <a:avLst/>
              </a:prstGeom>
              <a:blipFill>
                <a:blip r:embed="rId3"/>
                <a:stretch>
                  <a:fillRect l="-2721" t="-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C505239C-ED1C-461C-A5B5-692478B46C33}"/>
              </a:ext>
            </a:extLst>
          </p:cNvPr>
          <p:cNvSpPr/>
          <p:nvPr/>
        </p:nvSpPr>
        <p:spPr>
          <a:xfrm rot="16200000">
            <a:off x="9449996" y="4624385"/>
            <a:ext cx="1245330" cy="74906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fr-FR" sz="2400" dirty="0">
              <a:latin typeface="Myriad Pro" panose="020B050303040302020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8F8AAE-607C-4828-9389-298B9D67DF55}"/>
              </a:ext>
            </a:extLst>
          </p:cNvPr>
          <p:cNvSpPr txBox="1"/>
          <p:nvPr/>
        </p:nvSpPr>
        <p:spPr>
          <a:xfrm>
            <a:off x="9617507" y="4799330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FB7513-1D97-4AAA-8CC1-F45245B3E675}"/>
              </a:ext>
            </a:extLst>
          </p:cNvPr>
          <p:cNvSpPr txBox="1"/>
          <p:nvPr/>
        </p:nvSpPr>
        <p:spPr>
          <a:xfrm>
            <a:off x="9847574" y="5510967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906C5B-F446-4EFB-AC61-4F97ADDA1C6A}"/>
              </a:ext>
            </a:extLst>
          </p:cNvPr>
          <p:cNvSpPr txBox="1"/>
          <p:nvPr/>
        </p:nvSpPr>
        <p:spPr>
          <a:xfrm>
            <a:off x="10334828" y="4908757"/>
            <a:ext cx="5049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691B65-902A-4325-9B8E-A5A3744FC2BC}"/>
              </a:ext>
            </a:extLst>
          </p:cNvPr>
          <p:cNvSpPr/>
          <p:nvPr/>
        </p:nvSpPr>
        <p:spPr>
          <a:xfrm>
            <a:off x="10300646" y="5475516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fr-FR" sz="2400" dirty="0">
              <a:latin typeface="Myriad Pro" panose="020B050303040302020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02880B-073D-4E99-9645-25EA40D1ECD4}"/>
              </a:ext>
            </a:extLst>
          </p:cNvPr>
          <p:cNvSpPr txBox="1"/>
          <p:nvPr/>
        </p:nvSpPr>
        <p:spPr>
          <a:xfrm>
            <a:off x="9712225" y="5341690"/>
            <a:ext cx="69988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C4B60A-E568-42DB-851C-FD13D810BDCC}"/>
              </a:ext>
            </a:extLst>
          </p:cNvPr>
          <p:cNvSpPr txBox="1"/>
          <p:nvPr/>
        </p:nvSpPr>
        <p:spPr>
          <a:xfrm>
            <a:off x="9952931" y="4767942"/>
            <a:ext cx="699883" cy="421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30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animBg="1"/>
      <p:bldP spid="6" grpId="0"/>
      <p:bldP spid="7" grpId="0"/>
      <p:bldP spid="8" grpId="0"/>
      <p:bldP spid="9" grpId="0" animBg="1"/>
      <p:bldP spid="10" grpId="0" build="p" animBg="1"/>
      <p:bldP spid="12" grpId="0" animBg="1"/>
      <p:bldP spid="13" grpId="0"/>
      <p:bldP spid="14" grpId="0"/>
      <p:bldP spid="15" grpId="0"/>
      <p:bldP spid="16" grpId="0" animBg="1"/>
      <p:bldP spid="17" grpId="0" build="p" animBg="1"/>
      <p:bldP spid="18" grpId="0" animBg="1"/>
      <p:bldP spid="19" grpId="0"/>
      <p:bldP spid="20" grpId="0"/>
      <p:bldP spid="21" grpId="0"/>
      <p:bldP spid="22" grpId="0" animBg="1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À la fin de ce chapitre, l’élève doit être capable de /d’ :</a:t>
            </a:r>
            <a:endParaRPr lang="fr-FR" sz="2400">
              <a:latin typeface="Myriad Pro" panose="020B0503030403020204" charset="0"/>
            </a:endParaRPr>
          </a:p>
          <a:p>
            <a:endParaRPr lang="fr-FR" sz="240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E529B0A2-DB30-B948-8126-A04627032BEF}"/>
              </a:ext>
            </a:extLst>
          </p:cNvPr>
          <p:cNvSpPr/>
          <p:nvPr/>
        </p:nvSpPr>
        <p:spPr>
          <a:xfrm flipH="1">
            <a:off x="1321874" y="3778604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>
              <a:latin typeface="Myriad Pro" panose="020B050303040302020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D44CACC-C4E0-7B45-A101-3EABD06A05A2}"/>
              </a:ext>
            </a:extLst>
          </p:cNvPr>
          <p:cNvSpPr txBox="1"/>
          <p:nvPr/>
        </p:nvSpPr>
        <p:spPr>
          <a:xfrm flipH="1">
            <a:off x="1697337" y="3737482"/>
            <a:ext cx="8173978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Utiliser  le théorème de Pythagore  dans les démonstrations. 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B32C9AE-AB8A-DC45-B272-DEF916032480}"/>
              </a:ext>
            </a:extLst>
          </p:cNvPr>
          <p:cNvSpPr/>
          <p:nvPr/>
        </p:nvSpPr>
        <p:spPr>
          <a:xfrm flipH="1">
            <a:off x="1321874" y="4799647"/>
            <a:ext cx="9026653" cy="5408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>
              <a:latin typeface="Myriad Pro" panose="020B050303040302020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67662F08-5FF4-9748-97F3-1883A737AD60}"/>
              </a:ext>
            </a:extLst>
          </p:cNvPr>
          <p:cNvSpPr txBox="1"/>
          <p:nvPr/>
        </p:nvSpPr>
        <p:spPr>
          <a:xfrm flipH="1">
            <a:off x="1744427" y="4766916"/>
            <a:ext cx="8173978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Utiliser  le théorème de Pythagore pour calculer les longueurs.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321874" y="2513352"/>
            <a:ext cx="9026653" cy="879853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fr-FR" altLang="ko-KR" sz="1050">
              <a:latin typeface="Myriad Pro" panose="020B050303040302020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DED82E-A298-C54D-B597-4D90C1E83594}"/>
              </a:ext>
            </a:extLst>
          </p:cNvPr>
          <p:cNvSpPr txBox="1"/>
          <p:nvPr/>
        </p:nvSpPr>
        <p:spPr>
          <a:xfrm flipH="1">
            <a:off x="1750249" y="2428967"/>
            <a:ext cx="8173978" cy="96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>
                <a:latin typeface="Myriad Pro" panose="020B050303040302020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Appliquer le théorème de Pythagore  pour trouver la longueur du côté d’un triangle rectangle connaissant les longueurs des deux autres côtés.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635F54-E869-4BB4-9371-08421119EA5A}"/>
              </a:ext>
            </a:extLst>
          </p:cNvPr>
          <p:cNvSpPr txBox="1"/>
          <p:nvPr/>
        </p:nvSpPr>
        <p:spPr>
          <a:xfrm>
            <a:off x="897745" y="4362657"/>
            <a:ext cx="54092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065E6A-B848-4122-B20A-444F41BA4286}"/>
              </a:ext>
            </a:extLst>
          </p:cNvPr>
          <p:cNvSpPr txBox="1"/>
          <p:nvPr/>
        </p:nvSpPr>
        <p:spPr>
          <a:xfrm>
            <a:off x="944834" y="3013084"/>
            <a:ext cx="47976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1</a:t>
            </a:r>
          </a:p>
        </p:txBody>
      </p:sp>
      <p:pic>
        <p:nvPicPr>
          <p:cNvPr id="18" name="Google Shape;742;p2">
            <a:extLst>
              <a:ext uri="{FF2B5EF4-FFF2-40B4-BE49-F238E27FC236}">
                <a16:creationId xmlns:a16="http://schemas.microsoft.com/office/drawing/2014/main" id="{663C0273-D469-427F-A659-2AB2351123A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04473" y="3287361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743;p2">
            <a:extLst>
              <a:ext uri="{FF2B5EF4-FFF2-40B4-BE49-F238E27FC236}">
                <a16:creationId xmlns:a16="http://schemas.microsoft.com/office/drawing/2014/main" id="{58BBF415-1650-4ADF-806F-B3E94A819B79}"/>
              </a:ext>
            </a:extLst>
          </p:cNvPr>
          <p:cNvSpPr txBox="1"/>
          <p:nvPr/>
        </p:nvSpPr>
        <p:spPr>
          <a:xfrm>
            <a:off x="619451" y="3724929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</a:p>
        </p:txBody>
      </p:sp>
      <p:pic>
        <p:nvPicPr>
          <p:cNvPr id="20" name="Google Shape;746;p2">
            <a:extLst>
              <a:ext uri="{FF2B5EF4-FFF2-40B4-BE49-F238E27FC236}">
                <a16:creationId xmlns:a16="http://schemas.microsoft.com/office/drawing/2014/main" id="{2422584A-258E-45E0-B0B6-5C246062EDC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08230" y="4303344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747;p2">
            <a:extLst>
              <a:ext uri="{FF2B5EF4-FFF2-40B4-BE49-F238E27FC236}">
                <a16:creationId xmlns:a16="http://schemas.microsoft.com/office/drawing/2014/main" id="{7F2BB8B7-E4CA-462E-8560-E341FE0D5E76}"/>
              </a:ext>
            </a:extLst>
          </p:cNvPr>
          <p:cNvSpPr txBox="1"/>
          <p:nvPr/>
        </p:nvSpPr>
        <p:spPr>
          <a:xfrm>
            <a:off x="623022" y="4730284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</a:p>
        </p:txBody>
      </p:sp>
      <p:pic>
        <p:nvPicPr>
          <p:cNvPr id="22" name="Google Shape;750;p2">
            <a:extLst>
              <a:ext uri="{FF2B5EF4-FFF2-40B4-BE49-F238E27FC236}">
                <a16:creationId xmlns:a16="http://schemas.microsoft.com/office/drawing/2014/main" id="{6D457E72-0453-43A6-9E14-182EB4A7676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00310" y="2212064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751;p2">
            <a:extLst>
              <a:ext uri="{FF2B5EF4-FFF2-40B4-BE49-F238E27FC236}">
                <a16:creationId xmlns:a16="http://schemas.microsoft.com/office/drawing/2014/main" id="{DE238CC0-165A-4AD1-BF5D-1AF9BD40B865}"/>
              </a:ext>
            </a:extLst>
          </p:cNvPr>
          <p:cNvSpPr txBox="1"/>
          <p:nvPr/>
        </p:nvSpPr>
        <p:spPr>
          <a:xfrm>
            <a:off x="619451" y="2645811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animBg="1"/>
      <p:bldP spid="132" grpId="0"/>
      <p:bldP spid="133" grpId="0" animBg="1"/>
      <p:bldP spid="136" grpId="0"/>
      <p:bldP spid="137" grpId="0" animBg="1"/>
      <p:bldP spid="140" grpId="0"/>
      <p:bldP spid="16" grpId="0"/>
      <p:bldP spid="17" grpId="0"/>
      <p:bldP spid="19" grpId="0"/>
      <p:bldP spid="21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mathématiques –Livre National - EB 8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Coordinateur : Samer Siefeldeen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Auteur : Hussein Mohammed Ballout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Réviseur : Georges Habib Maamari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Editeur de langage : </a:t>
            </a:r>
            <a:r>
              <a:rPr lang="fr-FR" sz="2400" dirty="0">
                <a:latin typeface="Myriad Pro" panose="020B0503030403020204" pitchFamily="34" charset="0"/>
              </a:rPr>
              <a:t>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ar-LB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Traducteur : Samar Abou Haidar</a:t>
            </a:r>
          </a:p>
          <a:p>
            <a:pPr>
              <a:lnSpc>
                <a:spcPct val="150000"/>
              </a:lnSpc>
            </a:pPr>
            <a:r>
              <a:rPr lang="ar-LB" sz="2400" dirty="0">
                <a:latin typeface="Myriad Pro" panose="020B0503030403020204" pitchFamily="34" charset="0"/>
              </a:rPr>
              <a:t>Validateur : </a:t>
            </a:r>
            <a:r>
              <a:rPr lang="en-US" sz="2400" dirty="0">
                <a:latin typeface="Myriad Pro" panose="020B0503030403020204" pitchFamily="34" charset="0"/>
              </a:rPr>
              <a:t>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ar-L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129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ea typeface="Open Sans"/>
                <a:cs typeface="Open Sans"/>
                <a:sym typeface="Open Sans"/>
              </a:rPr>
              <a:t>CONNAISSANCES REQUISES</a:t>
            </a:r>
            <a:endParaRPr lang="fr-FR" sz="1100" dirty="0">
              <a:solidFill>
                <a:srgbClr val="0096D6"/>
              </a:solidFill>
              <a:latin typeface="Myriad Pro" panose="020B050303040302020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6D6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577515" y="1224155"/>
            <a:ext cx="10619874" cy="9374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Au début de ce chapitre, les étudiants doivent être conscients de ce qui suit :</a:t>
            </a:r>
          </a:p>
          <a:p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b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610DE59-6E57-4E8A-A95F-B819D886CB39}"/>
              </a:ext>
            </a:extLst>
          </p:cNvPr>
          <p:cNvSpPr txBox="1">
            <a:spLocks/>
          </p:cNvSpPr>
          <p:nvPr/>
        </p:nvSpPr>
        <p:spPr>
          <a:xfrm>
            <a:off x="456570" y="1881786"/>
            <a:ext cx="3637791" cy="2723424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Dans un triangle rectangle, 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95FFB02B-C90D-4563-87BE-24242A43F26E}"/>
              </a:ext>
            </a:extLst>
          </p:cNvPr>
          <p:cNvSpPr/>
          <p:nvPr/>
        </p:nvSpPr>
        <p:spPr>
          <a:xfrm rot="16200000">
            <a:off x="1417819" y="2762350"/>
            <a:ext cx="1476810" cy="879313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38529A-8ED2-4D04-8829-1B1B6222830D}"/>
              </a:ext>
            </a:extLst>
          </p:cNvPr>
          <p:cNvSpPr txBox="1"/>
          <p:nvPr/>
        </p:nvSpPr>
        <p:spPr>
          <a:xfrm>
            <a:off x="945194" y="4124035"/>
            <a:ext cx="1313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Petit côté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9F3E31-126E-4F62-8910-C1FDC0603469}"/>
              </a:ext>
            </a:extLst>
          </p:cNvPr>
          <p:cNvSpPr/>
          <p:nvPr/>
        </p:nvSpPr>
        <p:spPr>
          <a:xfrm>
            <a:off x="2451879" y="3794844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E945EAEB-2E13-4C09-99DB-264741EE0F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8948" y="1895396"/>
                <a:ext cx="3808487" cy="4439733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L’aire d’un triangle rectangle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base</m:t>
                        </m:r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× </m:t>
                        </m:r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hauteur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ab</m:t>
                        </m:r>
                      </m:num>
                      <m:den>
                        <m:r>
                          <a:rPr lang="fr-FR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fr-FR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E945EAEB-2E13-4C09-99DB-264741EE0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948" y="1895396"/>
                <a:ext cx="3808487" cy="4439733"/>
              </a:xfrm>
              <a:prstGeom prst="rect">
                <a:avLst/>
              </a:prstGeom>
              <a:blipFill>
                <a:blip r:embed="rId2"/>
                <a:stretch>
                  <a:fillRect l="-2080" t="-1099" r="-384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C0A761F-F06B-4189-9500-C4C69AA3579C}"/>
              </a:ext>
            </a:extLst>
          </p:cNvPr>
          <p:cNvCxnSpPr>
            <a:cxnSpLocks/>
          </p:cNvCxnSpPr>
          <p:nvPr/>
        </p:nvCxnSpPr>
        <p:spPr>
          <a:xfrm flipV="1">
            <a:off x="1601758" y="3987853"/>
            <a:ext cx="439808" cy="191600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211AE2C-DD27-4B7B-9F1D-D67CB706C92F}"/>
              </a:ext>
            </a:extLst>
          </p:cNvPr>
          <p:cNvSpPr txBox="1"/>
          <p:nvPr/>
        </p:nvSpPr>
        <p:spPr>
          <a:xfrm>
            <a:off x="2874624" y="2968887"/>
            <a:ext cx="102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grand côté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F37AAD3-B6DF-4C92-96C8-C948F136B0ED}"/>
              </a:ext>
            </a:extLst>
          </p:cNvPr>
          <p:cNvCxnSpPr>
            <a:cxnSpLocks/>
          </p:cNvCxnSpPr>
          <p:nvPr/>
        </p:nvCxnSpPr>
        <p:spPr>
          <a:xfrm flipH="1" flipV="1">
            <a:off x="2595879" y="3268290"/>
            <a:ext cx="326102" cy="147044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2EDAD39-B1E3-4232-B980-9C15F09397E6}"/>
              </a:ext>
            </a:extLst>
          </p:cNvPr>
          <p:cNvSpPr txBox="1"/>
          <p:nvPr/>
        </p:nvSpPr>
        <p:spPr>
          <a:xfrm>
            <a:off x="589014" y="2567389"/>
            <a:ext cx="1567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Hypoténuse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F66B436-DFF7-4B5B-8315-28DB191E021C}"/>
              </a:ext>
            </a:extLst>
          </p:cNvPr>
          <p:cNvCxnSpPr>
            <a:cxnSpLocks/>
          </p:cNvCxnSpPr>
          <p:nvPr/>
        </p:nvCxnSpPr>
        <p:spPr>
          <a:xfrm>
            <a:off x="1687896" y="3029148"/>
            <a:ext cx="353670" cy="278801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1CFCDBD0-31A7-48E7-A5A6-4A8AC428A826}"/>
              </a:ext>
            </a:extLst>
          </p:cNvPr>
          <p:cNvSpPr/>
          <p:nvPr/>
        </p:nvSpPr>
        <p:spPr>
          <a:xfrm rot="16200000">
            <a:off x="5502434" y="3956420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6BFE5D-69C1-46A6-8232-9244BA52FFC8}"/>
              </a:ext>
            </a:extLst>
          </p:cNvPr>
          <p:cNvSpPr txBox="1"/>
          <p:nvPr/>
        </p:nvSpPr>
        <p:spPr>
          <a:xfrm>
            <a:off x="5690657" y="4032675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30CA99A-CE52-4FFB-B43C-D8767821F2C6}"/>
              </a:ext>
            </a:extLst>
          </p:cNvPr>
          <p:cNvSpPr txBox="1"/>
          <p:nvPr/>
        </p:nvSpPr>
        <p:spPr>
          <a:xfrm>
            <a:off x="5843516" y="480599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37606F-2F87-4507-8BB4-2C3FEF4472F3}"/>
              </a:ext>
            </a:extLst>
          </p:cNvPr>
          <p:cNvSpPr txBox="1"/>
          <p:nvPr/>
        </p:nvSpPr>
        <p:spPr>
          <a:xfrm>
            <a:off x="6402726" y="414173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6E5BE21-4A13-4944-B931-EAAB3BFE1B79}"/>
              </a:ext>
            </a:extLst>
          </p:cNvPr>
          <p:cNvSpPr/>
          <p:nvPr/>
        </p:nvSpPr>
        <p:spPr>
          <a:xfrm>
            <a:off x="6330726" y="4780798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13548AB-41B8-4139-9670-332ACBE8AF57}"/>
              </a:ext>
            </a:extLst>
          </p:cNvPr>
          <p:cNvSpPr txBox="1">
            <a:spLocks/>
          </p:cNvSpPr>
          <p:nvPr/>
        </p:nvSpPr>
        <p:spPr>
          <a:xfrm>
            <a:off x="456571" y="4707768"/>
            <a:ext cx="3606134" cy="1627362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L’aire d’un carré est  c</a:t>
            </a: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fr-FR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EF0FD1-DDDE-41EB-A108-F49E1E042E20}"/>
              </a:ext>
            </a:extLst>
          </p:cNvPr>
          <p:cNvSpPr/>
          <p:nvPr/>
        </p:nvSpPr>
        <p:spPr>
          <a:xfrm>
            <a:off x="1724562" y="5267657"/>
            <a:ext cx="864000" cy="86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C2382CF-F00E-4AEC-B3E4-23C71E76F1D1}"/>
              </a:ext>
            </a:extLst>
          </p:cNvPr>
          <p:cNvSpPr txBox="1"/>
          <p:nvPr/>
        </p:nvSpPr>
        <p:spPr>
          <a:xfrm>
            <a:off x="2504815" y="5498028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2B0F1E08-EAD0-49B5-B4EB-ABEF1A67871C}"/>
              </a:ext>
            </a:extLst>
          </p:cNvPr>
          <p:cNvSpPr txBox="1">
            <a:spLocks/>
          </p:cNvSpPr>
          <p:nvPr/>
        </p:nvSpPr>
        <p:spPr>
          <a:xfrm>
            <a:off x="8309811" y="1893497"/>
            <a:ext cx="3420000" cy="2045347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Dans un triangle rectangle isocèle, </a:t>
            </a: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E89139F8-D28D-43FC-8D34-60710144A265}"/>
              </a:ext>
            </a:extLst>
          </p:cNvPr>
          <p:cNvSpPr/>
          <p:nvPr/>
        </p:nvSpPr>
        <p:spPr>
          <a:xfrm rot="16200000">
            <a:off x="9836179" y="2247499"/>
            <a:ext cx="1440000" cy="144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A5C78D-12E6-4ED9-ADB0-CA51922AD483}"/>
              </a:ext>
            </a:extLst>
          </p:cNvPr>
          <p:cNvSpPr/>
          <p:nvPr/>
        </p:nvSpPr>
        <p:spPr>
          <a:xfrm>
            <a:off x="11132179" y="354349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CC0EDB-DFAC-4539-8497-3ED03D4AA02A}"/>
              </a:ext>
            </a:extLst>
          </p:cNvPr>
          <p:cNvSpPr txBox="1"/>
          <p:nvPr/>
        </p:nvSpPr>
        <p:spPr>
          <a:xfrm>
            <a:off x="10817672" y="2640425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45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0E16133-7FF8-4A44-8FB1-C7E035AC1CA1}"/>
              </a:ext>
            </a:extLst>
          </p:cNvPr>
          <p:cNvSpPr txBox="1"/>
          <p:nvPr/>
        </p:nvSpPr>
        <p:spPr>
          <a:xfrm>
            <a:off x="10003768" y="3405823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45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7A2F9A6-C3CA-4A64-9601-DC1C70F4FD59}"/>
              </a:ext>
            </a:extLst>
          </p:cNvPr>
          <p:cNvCxnSpPr/>
          <p:nvPr/>
        </p:nvCxnSpPr>
        <p:spPr>
          <a:xfrm>
            <a:off x="11180305" y="3029148"/>
            <a:ext cx="1904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C5ED8CE-B98F-44FB-811D-583EA96944BB}"/>
              </a:ext>
            </a:extLst>
          </p:cNvPr>
          <p:cNvCxnSpPr>
            <a:cxnSpLocks/>
          </p:cNvCxnSpPr>
          <p:nvPr/>
        </p:nvCxnSpPr>
        <p:spPr>
          <a:xfrm rot="5400000">
            <a:off x="10493033" y="3694687"/>
            <a:ext cx="1904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92FDD042-1081-43E2-BEF0-C3ED53B3963C}"/>
              </a:ext>
            </a:extLst>
          </p:cNvPr>
          <p:cNvSpPr txBox="1">
            <a:spLocks/>
          </p:cNvSpPr>
          <p:nvPr/>
        </p:nvSpPr>
        <p:spPr>
          <a:xfrm>
            <a:off x="8308769" y="4038258"/>
            <a:ext cx="3420000" cy="2299936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Dans un  triangle        semi-équilatéral  </a:t>
            </a:r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0184EDB7-6EEF-4090-9C10-BB2EAAD3AD53}"/>
              </a:ext>
            </a:extLst>
          </p:cNvPr>
          <p:cNvSpPr/>
          <p:nvPr/>
        </p:nvSpPr>
        <p:spPr>
          <a:xfrm rot="16200000">
            <a:off x="9816509" y="4724339"/>
            <a:ext cx="1836000" cy="108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9CCF76-B54B-4C80-93EB-CEA17CC63023}"/>
              </a:ext>
            </a:extLst>
          </p:cNvPr>
          <p:cNvSpPr/>
          <p:nvPr/>
        </p:nvSpPr>
        <p:spPr>
          <a:xfrm>
            <a:off x="11131137" y="6039100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62F69F6-0D60-42EF-BAD6-A93B7790A1A8}"/>
              </a:ext>
            </a:extLst>
          </p:cNvPr>
          <p:cNvSpPr txBox="1"/>
          <p:nvPr/>
        </p:nvSpPr>
        <p:spPr>
          <a:xfrm>
            <a:off x="10834816" y="4929840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30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554F11-3323-45B2-9E26-5214EEA5358B}"/>
              </a:ext>
            </a:extLst>
          </p:cNvPr>
          <p:cNvSpPr txBox="1"/>
          <p:nvPr/>
        </p:nvSpPr>
        <p:spPr>
          <a:xfrm>
            <a:off x="10286723" y="5906792"/>
            <a:ext cx="5049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</a:rPr>
              <a:t>60</a:t>
            </a:r>
            <a:r>
              <a:rPr lang="fr-FR" sz="1600" dirty="0"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fr-FR" sz="16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  <p:bldP spid="15" grpId="0"/>
      <p:bldP spid="16" grpId="0" animBg="1"/>
      <p:bldP spid="17" grpId="0" animBg="1"/>
      <p:bldP spid="19" grpId="0"/>
      <p:bldP spid="21" grpId="0"/>
      <p:bldP spid="23" grpId="0" animBg="1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/>
      <p:bldP spid="32" grpId="0" animBg="1"/>
      <p:bldP spid="33" grpId="0" animBg="1"/>
      <p:bldP spid="34" grpId="0" animBg="1"/>
      <p:bldP spid="35" grpId="0"/>
      <p:bldP spid="36" grpId="0"/>
      <p:bldP spid="39" grpId="0" animBg="1"/>
      <p:bldP spid="40" grpId="0" animBg="1"/>
      <p:bldP spid="41" grpId="0" animBg="1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238">
            <a:extLst>
              <a:ext uri="{FF2B5EF4-FFF2-40B4-BE49-F238E27FC236}">
                <a16:creationId xmlns:a16="http://schemas.microsoft.com/office/drawing/2014/main" id="{D7882081-25EE-1044-8F36-673BC8017AFA}"/>
              </a:ext>
            </a:extLst>
          </p:cNvPr>
          <p:cNvSpPr txBox="1"/>
          <p:nvPr/>
        </p:nvSpPr>
        <p:spPr>
          <a:xfrm>
            <a:off x="469610" y="1989657"/>
            <a:ext cx="59104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La longueur d’une phare est de 25 m.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Un bateau est situé à 180 m du pied de la phare.  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Rami est en train d’observer  du sommet de la phare un objet dans le bateau. Il peut voir  clairement l’objet s’il est situé à 200 m ou moins.</a:t>
            </a:r>
          </a:p>
          <a:p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Est-ce-que Rami peut voir clairement cet objet ?</a:t>
            </a:r>
          </a:p>
        </p:txBody>
      </p:sp>
      <p:sp>
        <p:nvSpPr>
          <p:cNvPr id="12" name="CuadroTexto 238">
            <a:extLst>
              <a:ext uri="{FF2B5EF4-FFF2-40B4-BE49-F238E27FC236}">
                <a16:creationId xmlns:a16="http://schemas.microsoft.com/office/drawing/2014/main" id="{B17EE9AC-EA1F-E64A-A160-8258CE99CB97}"/>
              </a:ext>
            </a:extLst>
          </p:cNvPr>
          <p:cNvSpPr txBox="1"/>
          <p:nvPr/>
        </p:nvSpPr>
        <p:spPr>
          <a:xfrm>
            <a:off x="1225749" y="1452023"/>
            <a:ext cx="533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Problème du  Chapitre</a:t>
            </a:r>
          </a:p>
        </p:txBody>
      </p:sp>
      <p:pic>
        <p:nvPicPr>
          <p:cNvPr id="7" name="Picture 4" descr="What are some real life uses of the Pythagorean theorem? - Quora">
            <a:extLst>
              <a:ext uri="{FF2B5EF4-FFF2-40B4-BE49-F238E27FC236}">
                <a16:creationId xmlns:a16="http://schemas.microsoft.com/office/drawing/2014/main" id="{32A5ED28-0C65-4816-BA19-910F74947CBF}"/>
              </a:ext>
            </a:extLst>
          </p:cNvPr>
          <p:cNvPicPr>
            <a:picLocks noGrp="1" noChangeAspect="1" noChangeArrowheads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2" b="17552"/>
          <a:stretch>
            <a:fillRect/>
          </a:stretch>
        </p:blipFill>
        <p:spPr bwMode="auto">
          <a:xfrm>
            <a:off x="6740013" y="2169966"/>
            <a:ext cx="5111485" cy="22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2B7664C6-7782-4A57-90DB-50259AA99120}"/>
              </a:ext>
            </a:extLst>
          </p:cNvPr>
          <p:cNvSpPr txBox="1">
            <a:spLocks/>
          </p:cNvSpPr>
          <p:nvPr/>
        </p:nvSpPr>
        <p:spPr>
          <a:xfrm>
            <a:off x="186612" y="1282838"/>
            <a:ext cx="8472124" cy="2160000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 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La forme en jaune est un carré de côté  mesurant c.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Les quatre triangles, de côtés mesurant </a:t>
            </a:r>
            <a:r>
              <a:rPr lang="fr-FR" sz="2400" dirty="0" err="1">
                <a:latin typeface="Myriad Pro" panose="020B0503030403020204" charset="0"/>
                <a:cs typeface="Times New Roman" panose="02020603050405020304" pitchFamily="18" charset="0"/>
              </a:rPr>
              <a:t>a,b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et c, sont superposables 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Les quatre triangles et le carré  jaune forment un grand  carré.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5" name="Right Triangle 44">
            <a:extLst>
              <a:ext uri="{FF2B5EF4-FFF2-40B4-BE49-F238E27FC236}">
                <a16:creationId xmlns:a16="http://schemas.microsoft.com/office/drawing/2014/main" id="{43C347D8-520D-4F68-AEB8-6780660B0F72}"/>
              </a:ext>
            </a:extLst>
          </p:cNvPr>
          <p:cNvSpPr/>
          <p:nvPr/>
        </p:nvSpPr>
        <p:spPr>
          <a:xfrm>
            <a:off x="8941723" y="2817019"/>
            <a:ext cx="1440000" cy="1080000"/>
          </a:xfrm>
          <a:prstGeom prst="rtTriangl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9651237B-A03B-466E-9AA7-855931D845E7}"/>
              </a:ext>
            </a:extLst>
          </p:cNvPr>
          <p:cNvSpPr/>
          <p:nvPr/>
        </p:nvSpPr>
        <p:spPr>
          <a:xfrm rot="16200000">
            <a:off x="10192665" y="2634314"/>
            <a:ext cx="1440000" cy="1080000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4C36C823-34CE-441C-B6D2-31F0D987D9B1}"/>
              </a:ext>
            </a:extLst>
          </p:cNvPr>
          <p:cNvSpPr/>
          <p:nvPr/>
        </p:nvSpPr>
        <p:spPr>
          <a:xfrm rot="5400000">
            <a:off x="8761723" y="1551609"/>
            <a:ext cx="1440000" cy="108000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96516D66-A136-4AD1-AB34-3C06DED2A5A2}"/>
              </a:ext>
            </a:extLst>
          </p:cNvPr>
          <p:cNvSpPr/>
          <p:nvPr/>
        </p:nvSpPr>
        <p:spPr>
          <a:xfrm rot="10800000">
            <a:off x="10000016" y="1377374"/>
            <a:ext cx="1440000" cy="1080000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093ABB-13B9-46B2-AD98-F357CA55D864}"/>
              </a:ext>
            </a:extLst>
          </p:cNvPr>
          <p:cNvSpPr/>
          <p:nvPr/>
        </p:nvSpPr>
        <p:spPr>
          <a:xfrm rot="2220000">
            <a:off x="9295278" y="1731203"/>
            <a:ext cx="1800000" cy="1800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1D17CC2-73DA-4F47-B07F-EA3C15002BD2}"/>
              </a:ext>
            </a:extLst>
          </p:cNvPr>
          <p:cNvSpPr txBox="1"/>
          <p:nvPr/>
        </p:nvSpPr>
        <p:spPr>
          <a:xfrm>
            <a:off x="9311604" y="190133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D10204C-1E0F-4369-BDC4-7191DD8AF326}"/>
              </a:ext>
            </a:extLst>
          </p:cNvPr>
          <p:cNvSpPr txBox="1"/>
          <p:nvPr/>
        </p:nvSpPr>
        <p:spPr>
          <a:xfrm>
            <a:off x="9465568" y="295128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279D04A-265C-4B9B-B866-B3E9ED5BEF49}"/>
              </a:ext>
            </a:extLst>
          </p:cNvPr>
          <p:cNvSpPr txBox="1"/>
          <p:nvPr/>
        </p:nvSpPr>
        <p:spPr>
          <a:xfrm>
            <a:off x="10561701" y="286638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FC74274-414C-433A-ABE7-1349A6C9F02F}"/>
              </a:ext>
            </a:extLst>
          </p:cNvPr>
          <p:cNvSpPr txBox="1"/>
          <p:nvPr/>
        </p:nvSpPr>
        <p:spPr>
          <a:xfrm>
            <a:off x="10413910" y="1748489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44BB61-2621-46BB-97E3-421745CCE81F}"/>
              </a:ext>
            </a:extLst>
          </p:cNvPr>
          <p:cNvSpPr txBox="1"/>
          <p:nvPr/>
        </p:nvSpPr>
        <p:spPr>
          <a:xfrm>
            <a:off x="11354558" y="160906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25B957B-825B-4A94-86D0-CD8099147B38}"/>
              </a:ext>
            </a:extLst>
          </p:cNvPr>
          <p:cNvSpPr txBox="1"/>
          <p:nvPr/>
        </p:nvSpPr>
        <p:spPr>
          <a:xfrm>
            <a:off x="10664710" y="3767409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89A8E0D-0635-4E36-B050-F818A1F9A430}"/>
              </a:ext>
            </a:extLst>
          </p:cNvPr>
          <p:cNvSpPr txBox="1"/>
          <p:nvPr/>
        </p:nvSpPr>
        <p:spPr>
          <a:xfrm>
            <a:off x="8526522" y="3113854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E8F5CAC-6562-4F48-AFA3-441AB6D39F85}"/>
              </a:ext>
            </a:extLst>
          </p:cNvPr>
          <p:cNvSpPr txBox="1"/>
          <p:nvPr/>
        </p:nvSpPr>
        <p:spPr>
          <a:xfrm>
            <a:off x="8531031" y="183974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4C9E02-E010-4826-994C-39B48C851C99}"/>
              </a:ext>
            </a:extLst>
          </p:cNvPr>
          <p:cNvSpPr txBox="1"/>
          <p:nvPr/>
        </p:nvSpPr>
        <p:spPr>
          <a:xfrm>
            <a:off x="9331340" y="383828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059ECB0-132D-452D-899B-D4A3AA1B52BD}"/>
              </a:ext>
            </a:extLst>
          </p:cNvPr>
          <p:cNvSpPr txBox="1"/>
          <p:nvPr/>
        </p:nvSpPr>
        <p:spPr>
          <a:xfrm>
            <a:off x="11359067" y="303542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7A24032A-A75C-41C8-BEDC-FA524049C904}"/>
              </a:ext>
            </a:extLst>
          </p:cNvPr>
          <p:cNvSpPr txBox="1">
            <a:spLocks/>
          </p:cNvSpPr>
          <p:nvPr/>
        </p:nvSpPr>
        <p:spPr>
          <a:xfrm>
            <a:off x="370085" y="3406886"/>
            <a:ext cx="7626686" cy="2994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1) Ecrire, en fonction de a et  b, l’aire de chaque triangle.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2) Ecrire, en fonction de c, l’aire du carré jaune .</a:t>
            </a:r>
          </a:p>
          <a:p>
            <a:pPr marL="627063" indent="-62706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3) a- Trouver, en fonction de a et b, la longueur du côté du  grand carré.</a:t>
            </a:r>
          </a:p>
          <a:p>
            <a:pPr marL="648000" indent="-627063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  b- Trouver, en fonction de a et b, l’aire du grand carré. </a:t>
            </a:r>
          </a:p>
          <a:p>
            <a:pPr marL="273050" indent="-2730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4) En notant que l’aire du grand carré est égale à la somme des aires du carré jaune et des quatre triangles, vérifier que:  a</a:t>
            </a: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+ b</a:t>
            </a: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= c</a:t>
            </a: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ontent Placeholder 3">
                <a:extLst>
                  <a:ext uri="{FF2B5EF4-FFF2-40B4-BE49-F238E27FC236}">
                    <a16:creationId xmlns:a16="http://schemas.microsoft.com/office/drawing/2014/main" id="{D804B122-898C-440C-A10C-22F7E386BD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99215" y="3425305"/>
                <a:ext cx="1336826" cy="48566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×</m:t>
                        </m:r>
                        <m:r>
                          <m:rPr>
                            <m:sty m:val="p"/>
                          </m:rP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num>
                      <m:den>
                        <m: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sz="2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num>
                      <m:den>
                        <m:r>
                          <a:rPr lang="fr-FR" sz="2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Content Placeholder 3">
                <a:extLst>
                  <a:ext uri="{FF2B5EF4-FFF2-40B4-BE49-F238E27FC236}">
                    <a16:creationId xmlns:a16="http://schemas.microsoft.com/office/drawing/2014/main" id="{D804B122-898C-440C-A10C-22F7E386B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9215" y="3425305"/>
                <a:ext cx="1336826" cy="485665"/>
              </a:xfrm>
              <a:prstGeom prst="rect">
                <a:avLst/>
              </a:prstGeom>
              <a:blipFill>
                <a:blip r:embed="rId2"/>
                <a:stretch>
                  <a:fillRect b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Content Placeholder 3">
            <a:extLst>
              <a:ext uri="{FF2B5EF4-FFF2-40B4-BE49-F238E27FC236}">
                <a16:creationId xmlns:a16="http://schemas.microsoft.com/office/drawing/2014/main" id="{A348F763-0E79-4CB5-85AA-CBDB795D99F4}"/>
              </a:ext>
            </a:extLst>
          </p:cNvPr>
          <p:cNvSpPr txBox="1">
            <a:spLocks/>
          </p:cNvSpPr>
          <p:nvPr/>
        </p:nvSpPr>
        <p:spPr>
          <a:xfrm>
            <a:off x="6789037" y="3844072"/>
            <a:ext cx="1754959" cy="45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c 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 c = c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3" name="Content Placeholder 3">
            <a:extLst>
              <a:ext uri="{FF2B5EF4-FFF2-40B4-BE49-F238E27FC236}">
                <a16:creationId xmlns:a16="http://schemas.microsoft.com/office/drawing/2014/main" id="{A78C8992-6A7B-42A6-8D18-CE18F4699763}"/>
              </a:ext>
            </a:extLst>
          </p:cNvPr>
          <p:cNvSpPr txBox="1">
            <a:spLocks/>
          </p:cNvSpPr>
          <p:nvPr/>
        </p:nvSpPr>
        <p:spPr>
          <a:xfrm>
            <a:off x="2314846" y="4553271"/>
            <a:ext cx="1754959" cy="45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 + b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4" name="Content Placeholder 3">
            <a:extLst>
              <a:ext uri="{FF2B5EF4-FFF2-40B4-BE49-F238E27FC236}">
                <a16:creationId xmlns:a16="http://schemas.microsoft.com/office/drawing/2014/main" id="{809EA939-4C37-4327-9690-2E74A363E096}"/>
              </a:ext>
            </a:extLst>
          </p:cNvPr>
          <p:cNvSpPr txBox="1">
            <a:spLocks/>
          </p:cNvSpPr>
          <p:nvPr/>
        </p:nvSpPr>
        <p:spPr>
          <a:xfrm>
            <a:off x="7548348" y="4904351"/>
            <a:ext cx="3171668" cy="4558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(a + b)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a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+ 2ab + b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Content Placeholder 3">
                <a:extLst>
                  <a:ext uri="{FF2B5EF4-FFF2-40B4-BE49-F238E27FC236}">
                    <a16:creationId xmlns:a16="http://schemas.microsoft.com/office/drawing/2014/main" id="{54B74B7B-D14E-4ABB-9116-186435E192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79734" y="5295912"/>
                <a:ext cx="3171668" cy="12468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+ 2ab + b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c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+ 4 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20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fr-FR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m:rPr>
                                <m:sty m:val="p"/>
                              </m:rPr>
                              <a:rPr lang="fr-FR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num>
                          <m:den>
                            <m:r>
                              <a:rPr lang="fr-FR" sz="2000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+ 2ab + b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c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+ 2ab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c</a:t>
                </a:r>
                <a:r>
                  <a:rPr lang="fr-FR" sz="20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Content Placeholder 3">
                <a:extLst>
                  <a:ext uri="{FF2B5EF4-FFF2-40B4-BE49-F238E27FC236}">
                    <a16:creationId xmlns:a16="http://schemas.microsoft.com/office/drawing/2014/main" id="{54B74B7B-D14E-4ABB-9116-186435E19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9734" y="5295912"/>
                <a:ext cx="3171668" cy="1246856"/>
              </a:xfrm>
              <a:prstGeom prst="rect">
                <a:avLst/>
              </a:prstGeom>
              <a:blipFill>
                <a:blip r:embed="rId3"/>
                <a:stretch>
                  <a:fillRect l="-2115" b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uiExpand="1" build="p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uiExpand="1" build="p"/>
      <p:bldP spid="61" grpId="0"/>
      <p:bldP spid="62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 Théorème de Pytahgore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0AE3D8F-F01A-4CD6-A0DB-FB1CCE61CEC3}"/>
              </a:ext>
            </a:extLst>
          </p:cNvPr>
          <p:cNvSpPr txBox="1">
            <a:spLocks/>
          </p:cNvSpPr>
          <p:nvPr/>
        </p:nvSpPr>
        <p:spPr>
          <a:xfrm>
            <a:off x="158620" y="1019430"/>
            <a:ext cx="11682904" cy="2184278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C2D2D2B0-9021-4519-9149-4641A09A6996}"/>
              </a:ext>
            </a:extLst>
          </p:cNvPr>
          <p:cNvSpPr txBox="1">
            <a:spLocks/>
          </p:cNvSpPr>
          <p:nvPr/>
        </p:nvSpPr>
        <p:spPr>
          <a:xfrm>
            <a:off x="419878" y="1703949"/>
            <a:ext cx="2183048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Texte 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4DEE6A33-2707-46F5-BDB2-3AC03FC75D5A}"/>
              </a:ext>
            </a:extLst>
          </p:cNvPr>
          <p:cNvSpPr txBox="1">
            <a:spLocks/>
          </p:cNvSpPr>
          <p:nvPr/>
        </p:nvSpPr>
        <p:spPr>
          <a:xfrm>
            <a:off x="350476" y="2538170"/>
            <a:ext cx="2345320" cy="665539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1DD1FADF-56F4-405B-80EB-375D4D5DF2C4}"/>
              </a:ext>
            </a:extLst>
          </p:cNvPr>
          <p:cNvSpPr/>
          <p:nvPr/>
        </p:nvSpPr>
        <p:spPr>
          <a:xfrm rot="16200000">
            <a:off x="10048971" y="1711071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956EA3F-427F-4F62-A35A-68C0E46150D8}"/>
              </a:ext>
            </a:extLst>
          </p:cNvPr>
          <p:cNvSpPr txBox="1"/>
          <p:nvPr/>
        </p:nvSpPr>
        <p:spPr>
          <a:xfrm>
            <a:off x="10237194" y="178732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1FB2430-533A-441D-B5F5-E6399F294D00}"/>
              </a:ext>
            </a:extLst>
          </p:cNvPr>
          <p:cNvSpPr txBox="1"/>
          <p:nvPr/>
        </p:nvSpPr>
        <p:spPr>
          <a:xfrm>
            <a:off x="10460163" y="257377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577A443-7A07-41D8-8FD3-C405CB26AA3A}"/>
              </a:ext>
            </a:extLst>
          </p:cNvPr>
          <p:cNvSpPr txBox="1"/>
          <p:nvPr/>
        </p:nvSpPr>
        <p:spPr>
          <a:xfrm>
            <a:off x="10919339" y="202634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B97EE03-1FE8-46A4-A9A5-5FAA82D0F391}"/>
              </a:ext>
            </a:extLst>
          </p:cNvPr>
          <p:cNvSpPr/>
          <p:nvPr/>
        </p:nvSpPr>
        <p:spPr>
          <a:xfrm>
            <a:off x="10877263" y="253544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7294" y="2966613"/>
                <a:ext cx="3152999" cy="361731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Exemple 1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Trouver c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a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+ b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endParaRPr lang="fr-FR" sz="20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3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+ 4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9 + 16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b="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25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ou c = 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25</m:t>
                        </m:r>
                      </m:e>
                    </m:rad>
                  </m:oMath>
                </a14:m>
                <a:endParaRPr lang="fr-FR" sz="2000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c = 5 ou c = </a:t>
                </a: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5                  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Alors , c = 5.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Content Placeholder 3">
                <a:extLst>
                  <a:ext uri="{FF2B5EF4-FFF2-40B4-BE49-F238E27FC236}">
                    <a16:creationId xmlns:a16="http://schemas.microsoft.com/office/drawing/2014/main" id="{33D6FB7E-97B0-4D10-BB73-FFF4676C0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94" y="2966613"/>
                <a:ext cx="3152999" cy="3617313"/>
              </a:xfrm>
              <a:prstGeom prst="rect">
                <a:avLst/>
              </a:prstGeom>
              <a:blipFill>
                <a:blip r:embed="rId2"/>
                <a:stretch>
                  <a:fillRect l="-3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ight Triangle 53">
            <a:extLst>
              <a:ext uri="{FF2B5EF4-FFF2-40B4-BE49-F238E27FC236}">
                <a16:creationId xmlns:a16="http://schemas.microsoft.com/office/drawing/2014/main" id="{AD66938E-1BAB-4725-AD28-E35A25D6B70B}"/>
              </a:ext>
            </a:extLst>
          </p:cNvPr>
          <p:cNvSpPr/>
          <p:nvPr/>
        </p:nvSpPr>
        <p:spPr>
          <a:xfrm rot="16200000">
            <a:off x="10116516" y="3659786"/>
            <a:ext cx="1187133" cy="757451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C3872CB-BEB9-4BFB-9CFB-FB9BAA4909B8}"/>
              </a:ext>
            </a:extLst>
          </p:cNvPr>
          <p:cNvSpPr txBox="1"/>
          <p:nvPr/>
        </p:nvSpPr>
        <p:spPr>
          <a:xfrm>
            <a:off x="10304739" y="373604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D3F788B-38CB-44C6-9BC2-18A1D9ED5AF3}"/>
              </a:ext>
            </a:extLst>
          </p:cNvPr>
          <p:cNvSpPr txBox="1"/>
          <p:nvPr/>
        </p:nvSpPr>
        <p:spPr>
          <a:xfrm>
            <a:off x="10460455" y="454646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B60C429-6547-4B2D-A84B-9939247CD641}"/>
              </a:ext>
            </a:extLst>
          </p:cNvPr>
          <p:cNvSpPr txBox="1"/>
          <p:nvPr/>
        </p:nvSpPr>
        <p:spPr>
          <a:xfrm>
            <a:off x="10971251" y="384995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C1D3BA1-D7EF-4316-B541-A402F013D5D7}"/>
              </a:ext>
            </a:extLst>
          </p:cNvPr>
          <p:cNvSpPr/>
          <p:nvPr/>
        </p:nvSpPr>
        <p:spPr>
          <a:xfrm>
            <a:off x="10944808" y="4484164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9C822E80-4A5B-4E63-9BCB-0F4A7BB74231}"/>
              </a:ext>
            </a:extLst>
          </p:cNvPr>
          <p:cNvSpPr txBox="1">
            <a:spLocks/>
          </p:cNvSpPr>
          <p:nvPr/>
        </p:nvSpPr>
        <p:spPr>
          <a:xfrm>
            <a:off x="3522665" y="3966873"/>
            <a:ext cx="6857017" cy="25458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Théorème de Pythagore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Remplacer a par 3 et b par 4.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Simplifier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Additionner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Trouver les racines carrées de 25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 = 5 à rejeter car la longueur d’un côté est positif.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75BD00-B5A1-47CE-BF74-21CCA4B0E08B}"/>
              </a:ext>
            </a:extLst>
          </p:cNvPr>
          <p:cNvSpPr txBox="1"/>
          <p:nvPr/>
        </p:nvSpPr>
        <p:spPr>
          <a:xfrm>
            <a:off x="2695796" y="1425388"/>
            <a:ext cx="7708234" cy="1831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un 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triangle rectangle, le carré de l’hypoténuse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est égal à la somme des carrés des longueurs des deux autres côtés.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  <a:r>
              <a:rPr lang="fr-FR" sz="2400" b="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+ b</a:t>
            </a:r>
            <a:r>
              <a:rPr lang="fr-FR" sz="2400" b="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 = c</a:t>
            </a:r>
            <a:r>
              <a:rPr lang="fr-FR" sz="2400" b="0" baseline="30000" dirty="0">
                <a:latin typeface="Myriad Pro" panose="020B0503030403020204" charset="0"/>
                <a:cs typeface="Times New Roman" panose="02020603050405020304" pitchFamily="18" charset="0"/>
              </a:rPr>
              <a:t>2</a:t>
            </a:r>
            <a:r>
              <a:rPr lang="fr-FR" sz="2400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fr-FR" sz="2400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61" name="Text Placeholder 2">
            <a:extLst>
              <a:ext uri="{FF2B5EF4-FFF2-40B4-BE49-F238E27FC236}">
                <a16:creationId xmlns:a16="http://schemas.microsoft.com/office/drawing/2014/main" id="{B916FB43-8C7F-4A93-8F58-41DBEC88A6E5}"/>
              </a:ext>
            </a:extLst>
          </p:cNvPr>
          <p:cNvSpPr txBox="1">
            <a:spLocks/>
          </p:cNvSpPr>
          <p:nvPr/>
        </p:nvSpPr>
        <p:spPr>
          <a:xfrm>
            <a:off x="474984" y="1093361"/>
            <a:ext cx="3639815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sz="2200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Théorème de Pythagore</a:t>
            </a:r>
            <a:endParaRPr lang="fr-FR" sz="2200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8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uiExpand="1" build="p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 animBg="1"/>
      <p:bldP spid="53" grpId="0" uiExpand="1" build="p"/>
      <p:bldP spid="54" grpId="0" animBg="1"/>
      <p:bldP spid="55" grpId="0"/>
      <p:bldP spid="56" grpId="0"/>
      <p:bldP spid="57" grpId="0"/>
      <p:bldP spid="58" grpId="0" animBg="1"/>
      <p:bldP spid="59" grpId="0" uiExpand="1" build="p"/>
      <p:bldP spid="60" grpId="0" uiExpand="1" build="p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Théorème de Pytahgore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5C28CBE2-169C-40EE-AB24-D19B7E67D8D9}"/>
              </a:ext>
            </a:extLst>
          </p:cNvPr>
          <p:cNvSpPr txBox="1">
            <a:spLocks/>
          </p:cNvSpPr>
          <p:nvPr/>
        </p:nvSpPr>
        <p:spPr>
          <a:xfrm>
            <a:off x="657083" y="1541150"/>
            <a:ext cx="2848284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A.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Trouver c.</a:t>
            </a:r>
          </a:p>
        </p:txBody>
      </p:sp>
      <p:sp>
        <p:nvSpPr>
          <p:cNvPr id="22" name="Right Triangle 21">
            <a:extLst>
              <a:ext uri="{FF2B5EF4-FFF2-40B4-BE49-F238E27FC236}">
                <a16:creationId xmlns:a16="http://schemas.microsoft.com/office/drawing/2014/main" id="{A83608AC-42FF-4B3C-9FB5-724E6A3CE4D4}"/>
              </a:ext>
            </a:extLst>
          </p:cNvPr>
          <p:cNvSpPr/>
          <p:nvPr/>
        </p:nvSpPr>
        <p:spPr>
          <a:xfrm rot="16200000">
            <a:off x="1495059" y="1802592"/>
            <a:ext cx="1080000" cy="216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8F917D-AA46-4C95-BD55-4B2459A6899D}"/>
              </a:ext>
            </a:extLst>
          </p:cNvPr>
          <p:cNvSpPr txBox="1"/>
          <p:nvPr/>
        </p:nvSpPr>
        <p:spPr>
          <a:xfrm>
            <a:off x="1738811" y="242092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97EC1A-F2CD-4057-B238-FA4D508139D4}"/>
              </a:ext>
            </a:extLst>
          </p:cNvPr>
          <p:cNvSpPr txBox="1"/>
          <p:nvPr/>
        </p:nvSpPr>
        <p:spPr>
          <a:xfrm>
            <a:off x="1800327" y="341651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5B3434-4A5F-4CBD-8A7E-C3DF4471246E}"/>
              </a:ext>
            </a:extLst>
          </p:cNvPr>
          <p:cNvSpPr txBox="1"/>
          <p:nvPr/>
        </p:nvSpPr>
        <p:spPr>
          <a:xfrm>
            <a:off x="3027530" y="269144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C57201A-0674-4AF3-8FD1-8E7E0B959E05}"/>
              </a:ext>
            </a:extLst>
          </p:cNvPr>
          <p:cNvSpPr/>
          <p:nvPr/>
        </p:nvSpPr>
        <p:spPr>
          <a:xfrm>
            <a:off x="2972659" y="327467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D1F1134-7B2D-41EE-9584-BB64923A0A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7530" y="4067146"/>
                <a:ext cx="2160000" cy="163234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a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6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+ 3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266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= 36 + 9</a:t>
                </a:r>
              </a:p>
              <a:p>
                <a:pPr marL="266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= 45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Content Placeholder 3">
                <a:extLst>
                  <a:ext uri="{FF2B5EF4-FFF2-40B4-BE49-F238E27FC236}">
                    <a16:creationId xmlns:a16="http://schemas.microsoft.com/office/drawing/2014/main" id="{8D1F1134-7B2D-41EE-9584-BB64923A0A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530" y="4067146"/>
                <a:ext cx="2160000" cy="1632349"/>
              </a:xfrm>
              <a:prstGeom prst="rect">
                <a:avLst/>
              </a:prstGeom>
              <a:blipFill>
                <a:blip r:embed="rId2"/>
                <a:stretch>
                  <a:fillRect l="-4225" t="-2612" b="-28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38FBDEE4-C721-40CC-8C1B-C16737363245}"/>
              </a:ext>
            </a:extLst>
          </p:cNvPr>
          <p:cNvSpPr txBox="1">
            <a:spLocks/>
          </p:cNvSpPr>
          <p:nvPr/>
        </p:nvSpPr>
        <p:spPr>
          <a:xfrm>
            <a:off x="4680549" y="1521301"/>
            <a:ext cx="2848284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B.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Trouver a .</a:t>
            </a:r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0FFC9990-BAE2-44DC-91DB-24A69E20FA4D}"/>
              </a:ext>
            </a:extLst>
          </p:cNvPr>
          <p:cNvSpPr/>
          <p:nvPr/>
        </p:nvSpPr>
        <p:spPr>
          <a:xfrm rot="16200000">
            <a:off x="5396526" y="1802592"/>
            <a:ext cx="1080000" cy="216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125D3A-C61E-4A92-8138-95FAD196D44D}"/>
              </a:ext>
            </a:extLst>
          </p:cNvPr>
          <p:cNvSpPr txBox="1"/>
          <p:nvPr/>
        </p:nvSpPr>
        <p:spPr>
          <a:xfrm>
            <a:off x="5640278" y="2420927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38BFD3-1090-4A16-95A2-78BB1AD3C44C}"/>
              </a:ext>
            </a:extLst>
          </p:cNvPr>
          <p:cNvSpPr txBox="1"/>
          <p:nvPr/>
        </p:nvSpPr>
        <p:spPr>
          <a:xfrm>
            <a:off x="5701794" y="341651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1DE8EB-3576-4D14-8727-88C5950AD735}"/>
              </a:ext>
            </a:extLst>
          </p:cNvPr>
          <p:cNvSpPr txBox="1"/>
          <p:nvPr/>
        </p:nvSpPr>
        <p:spPr>
          <a:xfrm>
            <a:off x="6928997" y="2691442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577C917-0E12-4494-BA72-34FDD655B9BD}"/>
              </a:ext>
            </a:extLst>
          </p:cNvPr>
          <p:cNvSpPr/>
          <p:nvPr/>
        </p:nvSpPr>
        <p:spPr>
          <a:xfrm>
            <a:off x="6874126" y="3274679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4297B494-AC88-4EDA-A010-D951F424ABED}"/>
              </a:ext>
            </a:extLst>
          </p:cNvPr>
          <p:cNvSpPr txBox="1">
            <a:spLocks/>
          </p:cNvSpPr>
          <p:nvPr/>
        </p:nvSpPr>
        <p:spPr>
          <a:xfrm>
            <a:off x="4942668" y="4085195"/>
            <a:ext cx="2160000" cy="2234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c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a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b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13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a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+ 12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169 = a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+ 144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169 – 144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</a:t>
            </a:r>
            <a:r>
              <a:rPr lang="fr-FR" sz="2400" baseline="30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= 25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 = 5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AB9B8E6B-8667-4991-AABB-3B22D9D4C149}"/>
              </a:ext>
            </a:extLst>
          </p:cNvPr>
          <p:cNvSpPr txBox="1">
            <a:spLocks/>
          </p:cNvSpPr>
          <p:nvPr/>
        </p:nvSpPr>
        <p:spPr>
          <a:xfrm>
            <a:off x="8676885" y="1521301"/>
            <a:ext cx="2848284" cy="4335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C.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 Trouver  b.</a:t>
            </a:r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0C7E4864-10A0-4F0A-B678-3D3E22AD4C98}"/>
              </a:ext>
            </a:extLst>
          </p:cNvPr>
          <p:cNvSpPr/>
          <p:nvPr/>
        </p:nvSpPr>
        <p:spPr>
          <a:xfrm rot="16200000">
            <a:off x="9340528" y="1796511"/>
            <a:ext cx="1080000" cy="2160000"/>
          </a:xfrm>
          <a:prstGeom prst="rtTriangl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5CCC1AC-8AE8-42FF-97E7-6B440895BCDA}"/>
              </a:ext>
            </a:extLst>
          </p:cNvPr>
          <p:cNvSpPr txBox="1"/>
          <p:nvPr/>
        </p:nvSpPr>
        <p:spPr>
          <a:xfrm>
            <a:off x="9584280" y="2414846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3D751D-2662-4034-95D9-5B06A9436CC6}"/>
              </a:ext>
            </a:extLst>
          </p:cNvPr>
          <p:cNvSpPr txBox="1"/>
          <p:nvPr/>
        </p:nvSpPr>
        <p:spPr>
          <a:xfrm>
            <a:off x="9645796" y="3410430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C87E9D-1702-4336-8D1E-7F4BFB9B4A66}"/>
              </a:ext>
            </a:extLst>
          </p:cNvPr>
          <p:cNvSpPr txBox="1"/>
          <p:nvPr/>
        </p:nvSpPr>
        <p:spPr>
          <a:xfrm>
            <a:off x="10872999" y="2685361"/>
            <a:ext cx="50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65445F-B3B9-454F-A408-7C31E2FB31AB}"/>
              </a:ext>
            </a:extLst>
          </p:cNvPr>
          <p:cNvSpPr/>
          <p:nvPr/>
        </p:nvSpPr>
        <p:spPr>
          <a:xfrm>
            <a:off x="10818128" y="3268598"/>
            <a:ext cx="144000" cy="144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B646B78E-D030-425D-883C-516265AD07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87682" y="4062110"/>
                <a:ext cx="2699787" cy="223498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a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10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4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+ b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100 = 16 + b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100 – 16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</a:t>
                </a:r>
                <a:r>
                  <a:rPr lang="fr-FR" sz="2400" baseline="30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84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= 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b = 5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B646B78E-D030-425D-883C-516265AD0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7682" y="4062110"/>
                <a:ext cx="2699787" cy="2234985"/>
              </a:xfrm>
              <a:prstGeom prst="rect">
                <a:avLst/>
              </a:prstGeom>
              <a:blipFill>
                <a:blip r:embed="rId3"/>
                <a:stretch>
                  <a:fillRect l="-3620" t="-1907" b="-100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A672571-1CBF-4E16-A1D2-2DA3F64B24A8}"/>
              </a:ext>
            </a:extLst>
          </p:cNvPr>
          <p:cNvCxnSpPr/>
          <p:nvPr/>
        </p:nvCxnSpPr>
        <p:spPr>
          <a:xfrm>
            <a:off x="4079393" y="1854895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4065A94-E516-4619-A3CF-54500207F33D}"/>
              </a:ext>
            </a:extLst>
          </p:cNvPr>
          <p:cNvCxnSpPr/>
          <p:nvPr/>
        </p:nvCxnSpPr>
        <p:spPr>
          <a:xfrm>
            <a:off x="7998575" y="1854895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28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2" grpId="0" animBg="1"/>
      <p:bldP spid="23" grpId="0"/>
      <p:bldP spid="24" grpId="0"/>
      <p:bldP spid="25" grpId="0"/>
      <p:bldP spid="26" grpId="0" animBg="1"/>
      <p:bldP spid="27" grpId="0" build="p"/>
      <p:bldP spid="28" grpId="0" uiExpand="1" build="p"/>
      <p:bldP spid="29" grpId="0" animBg="1"/>
      <p:bldP spid="30" grpId="0"/>
      <p:bldP spid="31" grpId="0"/>
      <p:bldP spid="32" grpId="0"/>
      <p:bldP spid="33" grpId="0" animBg="1"/>
      <p:bldP spid="34" grpId="0" build="p"/>
      <p:bldP spid="35" grpId="0" uiExpand="1" build="p"/>
      <p:bldP spid="36" grpId="0" animBg="1"/>
      <p:bldP spid="37" grpId="0"/>
      <p:bldP spid="38" grpId="0"/>
      <p:bldP spid="39" grpId="0"/>
      <p:bldP spid="40" grpId="0" animBg="1"/>
      <p:bldP spid="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Théorème de Pytahgore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2DECB5-6590-4046-9F09-6A3D91FC1C52}"/>
              </a:ext>
            </a:extLst>
          </p:cNvPr>
          <p:cNvSpPr txBox="1">
            <a:spLocks/>
          </p:cNvSpPr>
          <p:nvPr/>
        </p:nvSpPr>
        <p:spPr>
          <a:xfrm>
            <a:off x="596690" y="1426963"/>
            <a:ext cx="7197307" cy="29485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2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Un terrain rectangulaire de  football a une longueur de 105 m et une largeur de 68 m.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L’entraîneur Hani veut mettre une corde du coin de ce terrain au coin qui lui est opposé.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Quelle est la longueur de cette corde ? </a:t>
            </a:r>
            <a:r>
              <a:rPr lang="ar-LB" b="0" dirty="0">
                <a:latin typeface="Myriad Pro" panose="020B0503030403020204" charset="0"/>
                <a:cs typeface="Times New Roman" panose="02020603050405020304" pitchFamily="18" charset="0"/>
              </a:rPr>
              <a:t>Arrondir,au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mètre près, la longueur de cette corde.</a:t>
            </a:r>
            <a:endParaRPr lang="fr-FR" b="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Soccer Pitch Field - Free vector graphic on Pixabay">
            <a:extLst>
              <a:ext uri="{FF2B5EF4-FFF2-40B4-BE49-F238E27FC236}">
                <a16:creationId xmlns:a16="http://schemas.microsoft.com/office/drawing/2014/main" id="{A92C52F9-79B2-4706-B835-C878BC4D9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266" y="2169075"/>
            <a:ext cx="3451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07ECFEDF-9038-4A1A-8C39-1542C2A369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690" y="4512837"/>
                <a:ext cx="5801644" cy="4228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Longueur de la corde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15649</m:t>
                        </m:r>
                      </m:e>
                    </m:rad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m  125 m</a:t>
                </a: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ontent Placeholder 3">
                <a:extLst>
                  <a:ext uri="{FF2B5EF4-FFF2-40B4-BE49-F238E27FC236}">
                    <a16:creationId xmlns:a16="http://schemas.microsoft.com/office/drawing/2014/main" id="{07ECFEDF-9038-4A1A-8C39-1542C2A36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690" y="4512837"/>
                <a:ext cx="5801644" cy="422897"/>
              </a:xfrm>
              <a:prstGeom prst="rect">
                <a:avLst/>
              </a:prstGeom>
              <a:blipFill>
                <a:blip r:embed="rId3"/>
                <a:stretch>
                  <a:fillRect l="-1681" t="-4286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85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61D1F21-EE40-4AE4-B8F8-19FEA7621DFA}"/>
              </a:ext>
            </a:extLst>
          </p:cNvPr>
          <p:cNvSpPr txBox="1">
            <a:spLocks/>
          </p:cNvSpPr>
          <p:nvPr/>
        </p:nvSpPr>
        <p:spPr>
          <a:xfrm>
            <a:off x="0" y="1164569"/>
            <a:ext cx="12192000" cy="1974893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Relations dans des triangles particuliers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0ADD784B-EA86-4F81-BBB5-9250BF5998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8065" y="3429000"/>
                <a:ext cx="2848284" cy="2118893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Démonstration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a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a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2a</a:t>
                </a: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2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                     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sSup>
                          <m:sSupPr>
                            <m:ctrlP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fr-FR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fr-FR" b="0" dirty="0">
                  <a:solidFill>
                    <a:srgbClr val="0070C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0ADD784B-EA86-4F81-BBB5-9250BF599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65" y="3429000"/>
                <a:ext cx="2848284" cy="2118893"/>
              </a:xfrm>
              <a:prstGeom prst="rect">
                <a:avLst/>
              </a:prstGeom>
              <a:blipFill>
                <a:blip r:embed="rId2"/>
                <a:stretch>
                  <a:fillRect l="-3212" t="-3458" b="-6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406B13A-D49D-4BCE-84BF-4844D4582493}"/>
              </a:ext>
            </a:extLst>
          </p:cNvPr>
          <p:cNvSpPr txBox="1">
            <a:spLocks/>
          </p:cNvSpPr>
          <p:nvPr/>
        </p:nvSpPr>
        <p:spPr>
          <a:xfrm>
            <a:off x="3801698" y="3429000"/>
            <a:ext cx="6857016" cy="19748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Théorème de Pythagore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Simplifier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Trouver les racines carrées des côtés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5461054-7744-41BE-842E-847CE7A93BC9}"/>
              </a:ext>
            </a:extLst>
          </p:cNvPr>
          <p:cNvSpPr txBox="1">
            <a:spLocks/>
          </p:cNvSpPr>
          <p:nvPr/>
        </p:nvSpPr>
        <p:spPr>
          <a:xfrm>
            <a:off x="628066" y="1641603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Texte 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E25D88D-70CA-4D77-84EC-39CF42F5FF28}"/>
              </a:ext>
            </a:extLst>
          </p:cNvPr>
          <p:cNvSpPr txBox="1">
            <a:spLocks/>
          </p:cNvSpPr>
          <p:nvPr/>
        </p:nvSpPr>
        <p:spPr>
          <a:xfrm>
            <a:off x="628065" y="2589483"/>
            <a:ext cx="2261408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7B7F662-A781-4CC6-B3CC-2DA96C2AC2A9}"/>
                  </a:ext>
                </a:extLst>
              </p:cNvPr>
              <p:cNvSpPr txBox="1"/>
              <p:nvPr/>
            </p:nvSpPr>
            <p:spPr>
              <a:xfrm>
                <a:off x="2674259" y="1310107"/>
                <a:ext cx="7546662" cy="19050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triangle rectangle isocèle d’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hypoténuse c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et de côté 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a,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la longueur de c est égale au produit de 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a par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endParaRPr lang="fr-FR" sz="24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c = 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.</a:t>
                </a:r>
                <a:endParaRPr lang="fr-FR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7B7F662-A781-4CC6-B3CC-2DA96C2AC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259" y="1310107"/>
                <a:ext cx="7546662" cy="1905073"/>
              </a:xfrm>
              <a:prstGeom prst="rect">
                <a:avLst/>
              </a:prstGeom>
              <a:blipFill>
                <a:blip r:embed="rId3"/>
                <a:stretch>
                  <a:fillRect l="-1292" t="-641" b="-64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0E88142-E97D-4E91-99DD-D4663A3FD2BB}"/>
              </a:ext>
            </a:extLst>
          </p:cNvPr>
          <p:cNvSpPr/>
          <p:nvPr/>
        </p:nvSpPr>
        <p:spPr>
          <a:xfrm rot="16200000">
            <a:off x="10220922" y="1658517"/>
            <a:ext cx="936000" cy="936000"/>
          </a:xfrm>
          <a:prstGeom prst="rtTriangle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718AF4-82BA-4275-B4D6-4DEC7C3AE89E}"/>
              </a:ext>
            </a:extLst>
          </p:cNvPr>
          <p:cNvSpPr txBox="1"/>
          <p:nvPr/>
        </p:nvSpPr>
        <p:spPr>
          <a:xfrm>
            <a:off x="10149588" y="1683288"/>
            <a:ext cx="504967" cy="46166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DFF3DA-F0B4-4E05-A641-7F395A696219}"/>
              </a:ext>
            </a:extLst>
          </p:cNvPr>
          <p:cNvSpPr txBox="1"/>
          <p:nvPr/>
        </p:nvSpPr>
        <p:spPr>
          <a:xfrm>
            <a:off x="10495882" y="2642450"/>
            <a:ext cx="504967" cy="46166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D6FB8D-C1AF-49FB-AF84-A2C414D7D841}"/>
              </a:ext>
            </a:extLst>
          </p:cNvPr>
          <p:cNvSpPr txBox="1"/>
          <p:nvPr/>
        </p:nvSpPr>
        <p:spPr>
          <a:xfrm>
            <a:off x="11228256" y="1925124"/>
            <a:ext cx="504967" cy="461665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841C42-4CFC-4E4C-93F3-E2195153ACD4}"/>
              </a:ext>
            </a:extLst>
          </p:cNvPr>
          <p:cNvSpPr/>
          <p:nvPr/>
        </p:nvSpPr>
        <p:spPr>
          <a:xfrm>
            <a:off x="11004508" y="2444708"/>
            <a:ext cx="144000" cy="144000"/>
          </a:xfrm>
          <a:prstGeom prst="rect">
            <a:avLst/>
          </a:prstGeom>
          <a:solidFill>
            <a:srgbClr val="DE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0913B2D-953F-4E14-A7AE-782FFCD3422C}"/>
              </a:ext>
            </a:extLst>
          </p:cNvPr>
          <p:cNvSpPr txBox="1">
            <a:spLocks/>
          </p:cNvSpPr>
          <p:nvPr/>
        </p:nvSpPr>
        <p:spPr>
          <a:xfrm>
            <a:off x="628065" y="1184767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7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uiExpand="1" build="p"/>
      <p:bldP spid="5" grpId="0" uiExpand="1" build="p"/>
      <p:bldP spid="7" grpId="0" animBg="1"/>
      <p:bldP spid="8" grpId="0" animBg="1"/>
      <p:bldP spid="9" grpId="0" uiExpand="1" build="p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2821</TotalTime>
  <Words>1513</Words>
  <Application>Microsoft Office PowerPoint</Application>
  <PresentationFormat>Widescreen</PresentationFormat>
  <Paragraphs>338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Myriad Pro</vt:lpstr>
      <vt:lpstr>Tw Cen MT</vt:lpstr>
      <vt:lpstr>Arial</vt:lpstr>
      <vt:lpstr>Myriad Pro Light</vt:lpstr>
      <vt:lpstr>Cambria Math</vt:lpstr>
      <vt:lpstr>Calibri</vt:lpstr>
      <vt:lpstr>Adobe Arabic</vt:lpstr>
      <vt:lpstr>Office Theme</vt:lpstr>
      <vt:lpstr>Théorème de pythagore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156</cp:revision>
  <dcterms:created xsi:type="dcterms:W3CDTF">2021-05-31T08:15:25Z</dcterms:created>
  <dcterms:modified xsi:type="dcterms:W3CDTF">2021-12-04T08:19:55Z</dcterms:modified>
</cp:coreProperties>
</file>