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256" r:id="rId2"/>
    <p:sldId id="264" r:id="rId3"/>
    <p:sldId id="270" r:id="rId4"/>
    <p:sldId id="258" r:id="rId5"/>
    <p:sldId id="277" r:id="rId6"/>
    <p:sldId id="278" r:id="rId7"/>
    <p:sldId id="306" r:id="rId8"/>
    <p:sldId id="298" r:id="rId9"/>
    <p:sldId id="296" r:id="rId10"/>
    <p:sldId id="299" r:id="rId11"/>
    <p:sldId id="301" r:id="rId12"/>
    <p:sldId id="303" r:id="rId13"/>
    <p:sldId id="302" r:id="rId14"/>
    <p:sldId id="304" r:id="rId15"/>
    <p:sldId id="305" r:id="rId16"/>
    <p:sldId id="294" r:id="rId17"/>
    <p:sldId id="289" r:id="rId18"/>
    <p:sldId id="261" r:id="rId19"/>
    <p:sldId id="265" r:id="rId20"/>
    <p:sldId id="272" r:id="rId21"/>
  </p:sldIdLst>
  <p:sldSz cx="12192000" cy="6858000"/>
  <p:notesSz cx="6858000" cy="9144000"/>
  <p:embeddedFontLst>
    <p:embeddedFont>
      <p:font typeface="Adobe Arabic" panose="02040503050201020203" charset="-78"/>
      <p:regular r:id="rId23"/>
      <p:bold r:id="rId24"/>
      <p:italic r:id="rId25"/>
      <p:boldItalic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Calibri Light" panose="020F0302020204030204" pitchFamily="34" charset="0"/>
      <p:regular r:id="rId31"/>
      <p:italic r:id="rId32"/>
    </p:embeddedFont>
    <p:embeddedFont>
      <p:font typeface="Cambria Math" panose="02040503050406030204" pitchFamily="18" charset="0"/>
      <p:regular r:id="rId33"/>
    </p:embeddedFont>
    <p:embeddedFont>
      <p:font typeface="Myriad Pro" panose="020B0503030403020204" charset="0"/>
      <p:regular r:id="rId34"/>
      <p:bold r:id="rId35"/>
      <p:italic r:id="rId36"/>
      <p:boldItalic r:id="rId37"/>
    </p:embeddedFont>
    <p:embeddedFont>
      <p:font typeface="Myriad Pro Light" panose="020B0403030403020204" charset="0"/>
      <p:regular r:id="rId38"/>
      <p:bold r:id="rId39"/>
      <p:italic r:id="rId40"/>
      <p:boldItalic r:id="rId41"/>
    </p:embeddedFont>
    <p:embeddedFont>
      <p:font typeface="Tw Cen MT" panose="020B0602020104020603" pitchFamily="34" charset="0"/>
      <p:regular r:id="rId42"/>
      <p:bold r:id="rId43"/>
      <p:italic r:id="rId44"/>
      <p:boldItalic r:id="rId45"/>
    </p:embeddedFont>
  </p:embeddedFontLst>
  <p:defaultTextStyle>
    <a:defPPr>
      <a:defRPr lang="en-US"/>
    </a:defPPr>
    <a:lvl1pPr marL="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ar Abou haidar" initials="SAh" lastIdx="2" clrIdx="0">
    <p:extLst>
      <p:ext uri="{19B8F6BF-5375-455C-9EA6-DF929625EA0E}">
        <p15:presenceInfo xmlns:p15="http://schemas.microsoft.com/office/powerpoint/2012/main" userId="63f69e91f2a3b6d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6D6"/>
    <a:srgbClr val="9DC3E6"/>
    <a:srgbClr val="FF3399"/>
    <a:srgbClr val="FFF8C2"/>
    <a:srgbClr val="DEEBF7"/>
    <a:srgbClr val="F9EC7B"/>
    <a:srgbClr val="0097D7"/>
    <a:srgbClr val="FF8021"/>
    <a:srgbClr val="5DCCF3"/>
    <a:srgbClr val="53FF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4D6685-0829-4D83-B4FE-808953C9ABE2}" v="1" dt="2024-06-03T08:29:24.6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68" autoAdjust="0"/>
    <p:restoredTop sz="95407" autoAdjust="0"/>
  </p:normalViewPr>
  <p:slideViewPr>
    <p:cSldViewPr snapToGrid="0">
      <p:cViewPr varScale="1">
        <p:scale>
          <a:sx n="72" d="100"/>
          <a:sy n="72" d="100"/>
        </p:scale>
        <p:origin x="460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25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font" Target="fonts/font17.fntdata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42" Type="http://schemas.openxmlformats.org/officeDocument/2006/relationships/font" Target="fonts/font20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7.fntdata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font" Target="fonts/font18.fntdata"/><Relationship Id="rId45" Type="http://schemas.openxmlformats.org/officeDocument/2006/relationships/font" Target="fonts/font2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4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openxmlformats.org/officeDocument/2006/relationships/font" Target="fonts/font21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Relationship Id="rId46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L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FE95E-0BA6-0E44-8426-B6AC935A2B8E}" type="datetimeFigureOut">
              <a:rPr lang="en-LB" smtClean="0"/>
              <a:t>06/03/2024</a:t>
            </a:fld>
            <a:endParaRPr lang="en-L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L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L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L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08A6B-DD12-5C4E-A0BC-3BAD92526AA8}" type="slidenum">
              <a:rPr lang="en-LB" smtClean="0"/>
              <a:t>‹#›</a:t>
            </a:fld>
            <a:endParaRPr lang="en-LB"/>
          </a:p>
        </p:txBody>
      </p:sp>
    </p:spTree>
    <p:extLst>
      <p:ext uri="{BB962C8B-B14F-4D97-AF65-F5344CB8AC3E}">
        <p14:creationId xmlns:p14="http://schemas.microsoft.com/office/powerpoint/2010/main" val="2206705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en-LB" smtClean="0"/>
              <a:t>2</a:t>
            </a:fld>
            <a:endParaRPr lang="en-LB"/>
          </a:p>
        </p:txBody>
      </p:sp>
    </p:spTree>
    <p:extLst>
      <p:ext uri="{BB962C8B-B14F-4D97-AF65-F5344CB8AC3E}">
        <p14:creationId xmlns:p14="http://schemas.microsoft.com/office/powerpoint/2010/main" val="24469403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en-LB" smtClean="0"/>
              <a:t>14</a:t>
            </a:fld>
            <a:endParaRPr lang="en-LB"/>
          </a:p>
        </p:txBody>
      </p:sp>
    </p:spTree>
    <p:extLst>
      <p:ext uri="{BB962C8B-B14F-4D97-AF65-F5344CB8AC3E}">
        <p14:creationId xmlns:p14="http://schemas.microsoft.com/office/powerpoint/2010/main" val="35814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8316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79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36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95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1" dirty="0">
                <a:solidFill>
                  <a:schemeClr val="bg1"/>
                </a:solidFill>
                <a:latin typeface="Adobe Arabic" panose="02040503050201020203" pitchFamily="18" charset="-78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en-LB" sz="15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End of Lesson Question/s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1999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en-LB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 Light" panose="020B0403030403020204" pitchFamily="34" charset="0"/>
              </a:rPr>
              <a:t>Références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59333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LB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 Light" panose="020B0403030403020204" pitchFamily="34" charset="0"/>
              </a:rPr>
              <a:t>Notre </a:t>
            </a:r>
            <a:r>
              <a:rPr lang="fr-FR" sz="2800" b="1" i="0" noProof="0" dirty="0">
                <a:solidFill>
                  <a:schemeClr val="bg2">
                    <a:lumMod val="25000"/>
                  </a:schemeClr>
                </a:solidFill>
                <a:latin typeface="Myriad Pro Light" panose="020B0403030403020204" pitchFamily="34" charset="0"/>
                <a:cs typeface="GE SS Two Medium" panose="020A0503020102020204" pitchFamily="18" charset="-78"/>
              </a:rPr>
              <a:t>équipe</a:t>
            </a:r>
            <a:endParaRPr lang="fr-FR" sz="2800" b="1" i="0" noProof="0" dirty="0">
              <a:latin typeface="Myriad Pro Light" panose="020B04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549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 fontAlgn="auto">
              <a:spcAft>
                <a:spcPts val="0"/>
              </a:spcAft>
              <a:defRPr/>
            </a:pPr>
            <a:r>
              <a:rPr lang="en-US" sz="7600" b="1" i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Merci 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578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945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0" eaLnBrk="1" latinLnBrk="0" hangingPunct="1"/>
            <a:endParaRPr lang="ko-KR" altLang="en-US"/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808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 Light" panose="020B0403030403020204" pitchFamily="34" charset="0"/>
              </a:rPr>
              <a:t>Objectifs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5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6BD93E6-99D4-2940-9CA8-583B426860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1487488"/>
            <a:ext cx="1587500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F584D97-CAC4-114A-A91D-8C2D6151CD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0DB8AE25-93C1-914F-962A-3096199EB8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9687454-B0D9-8541-9E1F-C91D6424791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1487488"/>
            <a:ext cx="1597025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FD1130C0-B150-3945-A6BF-F3A65E1BC0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E29CD0B-A23E-0C47-9091-C29D00F3A9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47AA004D-5B6C-C044-986A-11836F5508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1487488"/>
            <a:ext cx="1587500" cy="849312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FFB7D4D5-EBC0-DB43-A25B-15C35D00C76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2336800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786E57B8-9987-E542-B115-3A77EB6C5D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E73A66EA-9CBD-5543-8F49-EA8C402702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F68407AA-7062-5A44-8D5A-0876DAC524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2336800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6C024FA5-ABFD-7747-9406-02FF24236C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21063A47-6C4F-0C4D-A2CF-77A53C86A78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C6320E64-DADB-2948-8CC5-71BFF75F21A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2336800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18078330-FBF3-6A43-8717-0CF88A6252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3184525"/>
            <a:ext cx="15875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:a16="http://schemas.microsoft.com/office/drawing/2014/main" id="{08AD1EBD-D564-6C46-B094-147089F410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3" name="Rectangle 21">
            <a:extLst>
              <a:ext uri="{FF2B5EF4-FFF2-40B4-BE49-F238E27FC236}">
                <a16:creationId xmlns:a16="http://schemas.microsoft.com/office/drawing/2014/main" id="{37DC27AC-574F-6B4B-A3AF-04FB2A5393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4" name="Rectangle 22">
            <a:extLst>
              <a:ext uri="{FF2B5EF4-FFF2-40B4-BE49-F238E27FC236}">
                <a16:creationId xmlns:a16="http://schemas.microsoft.com/office/drawing/2014/main" id="{7462B692-165A-2945-AD9F-5B459B0E74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3184525"/>
            <a:ext cx="1597025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ABC2DE60-5AE2-D74A-8FD0-D8C2E387FF8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B5643668-5311-B04F-A2B7-269F10D552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5181F65D-D2CA-204D-8B2D-7FC52A6BC15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3184525"/>
            <a:ext cx="1587500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8" name="Rectangle 26">
            <a:extLst>
              <a:ext uri="{FF2B5EF4-FFF2-40B4-BE49-F238E27FC236}">
                <a16:creationId xmlns:a16="http://schemas.microsoft.com/office/drawing/2014/main" id="{005C91BD-38A3-0C44-813F-5C985EB7CC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022725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9" name="Rectangle 27">
            <a:extLst>
              <a:ext uri="{FF2B5EF4-FFF2-40B4-BE49-F238E27FC236}">
                <a16:creationId xmlns:a16="http://schemas.microsoft.com/office/drawing/2014/main" id="{2FFA3763-EA95-3F43-9ED7-9A14FD11C6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25D45BFC-CD1E-5248-ADEC-39E057CB88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id="{9095FA32-DC99-B743-B712-2EC25D87D88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022725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2" name="Rectangle 30">
            <a:extLst>
              <a:ext uri="{FF2B5EF4-FFF2-40B4-BE49-F238E27FC236}">
                <a16:creationId xmlns:a16="http://schemas.microsoft.com/office/drawing/2014/main" id="{1EF391BA-9FD3-D14D-8A7D-94A247087F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3" name="Rectangle 31">
            <a:extLst>
              <a:ext uri="{FF2B5EF4-FFF2-40B4-BE49-F238E27FC236}">
                <a16:creationId xmlns:a16="http://schemas.microsoft.com/office/drawing/2014/main" id="{E34944E5-3D9C-6E42-8F29-1079F14CC4E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34" name="Rectangle 32">
            <a:extLst>
              <a:ext uri="{FF2B5EF4-FFF2-40B4-BE49-F238E27FC236}">
                <a16:creationId xmlns:a16="http://schemas.microsoft.com/office/drawing/2014/main" id="{A78E85C2-A30E-5340-BEE6-275391940B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022725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5" name="Rectangle 33">
            <a:extLst>
              <a:ext uri="{FF2B5EF4-FFF2-40B4-BE49-F238E27FC236}">
                <a16:creationId xmlns:a16="http://schemas.microsoft.com/office/drawing/2014/main" id="{579F62D7-BFE7-1046-AA96-90CFD2270CF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870450"/>
            <a:ext cx="1587500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6" name="Rectangle 34">
            <a:extLst>
              <a:ext uri="{FF2B5EF4-FFF2-40B4-BE49-F238E27FC236}">
                <a16:creationId xmlns:a16="http://schemas.microsoft.com/office/drawing/2014/main" id="{087715A0-0F16-5E44-92C5-A700CF85635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7" name="Rectangle 35">
            <a:extLst>
              <a:ext uri="{FF2B5EF4-FFF2-40B4-BE49-F238E27FC236}">
                <a16:creationId xmlns:a16="http://schemas.microsoft.com/office/drawing/2014/main" id="{AF6A53FE-4651-F940-AE50-581975886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8" name="Rectangle 36">
            <a:extLst>
              <a:ext uri="{FF2B5EF4-FFF2-40B4-BE49-F238E27FC236}">
                <a16:creationId xmlns:a16="http://schemas.microsoft.com/office/drawing/2014/main" id="{3657433F-9390-824C-ADEE-3723786585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870450"/>
            <a:ext cx="1597025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9" name="Rectangle 37">
            <a:extLst>
              <a:ext uri="{FF2B5EF4-FFF2-40B4-BE49-F238E27FC236}">
                <a16:creationId xmlns:a16="http://schemas.microsoft.com/office/drawing/2014/main" id="{6349BE8E-31DF-8E43-8489-FF69640F679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5F831D35-2C08-FD45-9768-1B3E8A635F2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1" name="Rectangle 39">
            <a:extLst>
              <a:ext uri="{FF2B5EF4-FFF2-40B4-BE49-F238E27FC236}">
                <a16:creationId xmlns:a16="http://schemas.microsoft.com/office/drawing/2014/main" id="{A9CD3CA8-8D17-3D48-B55C-7BFF0629873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870450"/>
            <a:ext cx="1587500" cy="849313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2" name="Rectangle 40">
            <a:extLst>
              <a:ext uri="{FF2B5EF4-FFF2-40B4-BE49-F238E27FC236}">
                <a16:creationId xmlns:a16="http://schemas.microsoft.com/office/drawing/2014/main" id="{D556D34B-8C26-F04D-A6E1-D433D4D6E6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3" name="Rectangle 41">
            <a:extLst>
              <a:ext uri="{FF2B5EF4-FFF2-40B4-BE49-F238E27FC236}">
                <a16:creationId xmlns:a16="http://schemas.microsoft.com/office/drawing/2014/main" id="{6911646D-2BCC-8C4C-9BAE-C3C675A647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4" name="Rectangle 42">
            <a:extLst>
              <a:ext uri="{FF2B5EF4-FFF2-40B4-BE49-F238E27FC236}">
                <a16:creationId xmlns:a16="http://schemas.microsoft.com/office/drawing/2014/main" id="{C0FE1E04-A2DE-F64F-8847-5609B601F67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5" name="Rectangle 43">
            <a:extLst>
              <a:ext uri="{FF2B5EF4-FFF2-40B4-BE49-F238E27FC236}">
                <a16:creationId xmlns:a16="http://schemas.microsoft.com/office/drawing/2014/main" id="{E1618F53-FE0B-CC4A-A972-79803C8F93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5719763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6" name="Rectangle 44">
            <a:extLst>
              <a:ext uri="{FF2B5EF4-FFF2-40B4-BE49-F238E27FC236}">
                <a16:creationId xmlns:a16="http://schemas.microsoft.com/office/drawing/2014/main" id="{5338781B-21F4-D444-AF4E-D66FFC1B76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7" name="Rectangle 45">
            <a:extLst>
              <a:ext uri="{FF2B5EF4-FFF2-40B4-BE49-F238E27FC236}">
                <a16:creationId xmlns:a16="http://schemas.microsoft.com/office/drawing/2014/main" id="{E9246DFE-8AC3-C148-8514-6FEF5BBC15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8" name="Rectangle 46">
            <a:extLst>
              <a:ext uri="{FF2B5EF4-FFF2-40B4-BE49-F238E27FC236}">
                <a16:creationId xmlns:a16="http://schemas.microsoft.com/office/drawing/2014/main" id="{50700163-1DD2-0847-BDC2-1796840E02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571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31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8" y="3088585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2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5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ko-KR" altLang="en-US" sz="2700"/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862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95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939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6" r:id="rId4"/>
    <p:sldLayoutId id="2147483667" r:id="rId5"/>
    <p:sldLayoutId id="2147483650" r:id="rId6"/>
    <p:sldLayoutId id="2147483668" r:id="rId7"/>
    <p:sldLayoutId id="2147483670" r:id="rId8"/>
    <p:sldLayoutId id="2147483671" r:id="rId9"/>
    <p:sldLayoutId id="2147483676" r:id="rId10"/>
    <p:sldLayoutId id="2147483672" r:id="rId11"/>
    <p:sldLayoutId id="2147483675" r:id="rId12"/>
    <p:sldLayoutId id="2147483663" r:id="rId13"/>
    <p:sldLayoutId id="2147483664" r:id="rId14"/>
    <p:sldLayoutId id="2147483665" r:id="rId15"/>
    <p:sldLayoutId id="2147483673" r:id="rId16"/>
    <p:sldLayoutId id="2147483674" r:id="rId17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5.png"/><Relationship Id="rId7" Type="http://schemas.openxmlformats.org/officeDocument/2006/relationships/image" Target="../media/image4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6.png"/><Relationship Id="rId5" Type="http://schemas.openxmlformats.org/officeDocument/2006/relationships/image" Target="../media/image25.png"/><Relationship Id="rId4" Type="http://schemas.openxmlformats.org/officeDocument/2006/relationships/image" Target="../media/image14.png"/><Relationship Id="rId9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ubtitle 2">
            <a:extLst>
              <a:ext uri="{FF2B5EF4-FFF2-40B4-BE49-F238E27FC236}">
                <a16:creationId xmlns:a16="http://schemas.microsoft.com/office/drawing/2014/main" id="{F7C93415-2E9D-D34C-A122-3CFEA476A879}"/>
              </a:ext>
            </a:extLst>
          </p:cNvPr>
          <p:cNvSpPr txBox="1">
            <a:spLocks/>
          </p:cNvSpPr>
          <p:nvPr/>
        </p:nvSpPr>
        <p:spPr>
          <a:xfrm>
            <a:off x="5079364" y="4576420"/>
            <a:ext cx="6510177" cy="1313971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</a:rPr>
              <a:t>Classe:  EB8		</a:t>
            </a:r>
            <a:endParaRPr lang="fr-FR" sz="2400" dirty="0">
              <a:solidFill>
                <a:srgbClr val="9DC3E6"/>
              </a:solidFill>
              <a:latin typeface="Myriad Pro" panose="020B0503030403020204" pitchFamily="34" charset="0"/>
            </a:endParaRPr>
          </a:p>
        </p:txBody>
      </p:sp>
      <p:pic>
        <p:nvPicPr>
          <p:cNvPr id="192" name="Graphic 191">
            <a:extLst>
              <a:ext uri="{FF2B5EF4-FFF2-40B4-BE49-F238E27FC236}">
                <a16:creationId xmlns:a16="http://schemas.microsoft.com/office/drawing/2014/main" id="{F5F1E9EF-AA92-5943-BB2A-25AB056BB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5079364" y="2455849"/>
            <a:ext cx="6473388" cy="757130"/>
          </a:xfrm>
          <a:prstGeom prst="rect">
            <a:avLst/>
          </a:prstGeom>
        </p:spPr>
        <p:txBody>
          <a:bodyPr anchor="t" anchorCtr="0">
            <a:spAutoFit/>
          </a:bodyPr>
          <a:lstStyle/>
          <a:p>
            <a:r>
              <a:rPr lang="fr-FR" sz="4800" b="1" dirty="0">
                <a:solidFill>
                  <a:schemeClr val="bg2">
                    <a:lumMod val="25000"/>
                  </a:schemeClr>
                </a:solidFill>
                <a:latin typeface="Myriad Pro" panose="020B0503030403020204" charset="0"/>
                <a:ea typeface="GE SS Two Bold" panose="020A0503020102020204" pitchFamily="18" charset="-78"/>
                <a:cs typeface="GE SS Two Bold" panose="020A0503020102020204" pitchFamily="18" charset="-78"/>
              </a:rPr>
              <a:t>Th</a:t>
            </a:r>
            <a:r>
              <a:rPr lang="fr-FR" sz="4800" b="1" dirty="0">
                <a:solidFill>
                  <a:schemeClr val="bg2">
                    <a:lumMod val="25000"/>
                  </a:schemeClr>
                </a:solidFill>
                <a:latin typeface="Myriad Pro" panose="020B0503030403020204" charset="0"/>
                <a:ea typeface="GE SS Two Bold" panose="020A0503020102020204" pitchFamily="18" charset="-78"/>
                <a:cs typeface="Calibri Light" panose="020F0302020204030204" pitchFamily="34" charset="0"/>
              </a:rPr>
              <a:t>é</a:t>
            </a:r>
            <a:r>
              <a:rPr lang="fr-FR" sz="4800" b="1" dirty="0">
                <a:solidFill>
                  <a:schemeClr val="bg2">
                    <a:lumMod val="25000"/>
                  </a:schemeClr>
                </a:solidFill>
                <a:latin typeface="Myriad Pro" panose="020B0503030403020204" charset="0"/>
                <a:ea typeface="GE SS Two Bold" panose="020A0503020102020204" pitchFamily="18" charset="-78"/>
                <a:cs typeface="GE SS Two Bold" panose="020A0503020102020204" pitchFamily="18" charset="-78"/>
              </a:rPr>
              <a:t>or</a:t>
            </a:r>
            <a:r>
              <a:rPr lang="fr-FR" sz="4800" b="1" dirty="0">
                <a:solidFill>
                  <a:schemeClr val="bg2">
                    <a:lumMod val="25000"/>
                  </a:schemeClr>
                </a:solidFill>
                <a:latin typeface="Myriad Pro" panose="020B0503030403020204" charset="0"/>
                <a:ea typeface="GE SS Two Bold" panose="020A0503020102020204" pitchFamily="18" charset="-78"/>
                <a:cs typeface="Calibri Light" panose="020F0302020204030204" pitchFamily="34" charset="0"/>
              </a:rPr>
              <a:t>è</a:t>
            </a:r>
            <a:r>
              <a:rPr lang="fr-FR" sz="4800" b="1" dirty="0">
                <a:solidFill>
                  <a:schemeClr val="bg2">
                    <a:lumMod val="25000"/>
                  </a:schemeClr>
                </a:solidFill>
                <a:latin typeface="Myriad Pro" panose="020B0503030403020204" charset="0"/>
                <a:ea typeface="GE SS Two Bold" panose="020A0503020102020204" pitchFamily="18" charset="-78"/>
                <a:cs typeface="GE SS Two Bold" panose="020A0503020102020204" pitchFamily="18" charset="-78"/>
              </a:rPr>
              <a:t>me des milieux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6EDB4BD-0C71-2740-AB3B-5FF173130D86}"/>
              </a:ext>
            </a:extLst>
          </p:cNvPr>
          <p:cNvSpPr/>
          <p:nvPr/>
        </p:nvSpPr>
        <p:spPr>
          <a:xfrm>
            <a:off x="5097759" y="1693592"/>
            <a:ext cx="6473388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fr-FR" sz="24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Math</a:t>
            </a:r>
            <a:r>
              <a:rPr lang="fr-FR" sz="2400" dirty="0">
                <a:solidFill>
                  <a:schemeClr val="bg2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é</a:t>
            </a:r>
            <a:r>
              <a:rPr lang="fr-FR" sz="24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matiques</a:t>
            </a:r>
            <a:endParaRPr lang="fr-FR" sz="240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8C1ED5-FF58-4F5F-B12C-766A28E4BCEB}"/>
              </a:ext>
            </a:extLst>
          </p:cNvPr>
          <p:cNvSpPr txBox="1"/>
          <p:nvPr/>
        </p:nvSpPr>
        <p:spPr>
          <a:xfrm>
            <a:off x="5097759" y="3513571"/>
            <a:ext cx="41637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400" dirty="0">
                <a:solidFill>
                  <a:srgbClr val="0096D6"/>
                </a:solidFill>
                <a:latin typeface="Myriad Pro" panose="020B0503030403020204" pitchFamily="34" charset="0"/>
              </a:rPr>
              <a:t>Chapitre :12 (Partie 01)</a:t>
            </a:r>
          </a:p>
        </p:txBody>
      </p:sp>
      <p:pic>
        <p:nvPicPr>
          <p:cNvPr id="9" name="Picture Placeholder 7">
            <a:extLst>
              <a:ext uri="{FF2B5EF4-FFF2-40B4-BE49-F238E27FC236}">
                <a16:creationId xmlns:a16="http://schemas.microsoft.com/office/drawing/2014/main" id="{8C0F9A43-A39A-4648-A188-7938AB833F9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9" r="16649"/>
          <a:stretch>
            <a:fillRect/>
          </a:stretch>
        </p:blipFill>
        <p:spPr>
          <a:xfrm flipH="1">
            <a:off x="1210019" y="2607882"/>
            <a:ext cx="2975891" cy="2975891"/>
          </a:xfrm>
        </p:spPr>
      </p:pic>
    </p:spTree>
    <p:extLst>
      <p:ext uri="{BB962C8B-B14F-4D97-AF65-F5344CB8AC3E}">
        <p14:creationId xmlns:p14="http://schemas.microsoft.com/office/powerpoint/2010/main" val="1952646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24141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Activit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Calibri Light" panose="020F0302020204030204" pitchFamily="34" charset="0"/>
              </a:rPr>
              <a:t>é</a:t>
            </a:r>
            <a:endParaRPr lang="fr-FR" sz="3600" b="1" cap="all" dirty="0">
              <a:solidFill>
                <a:srgbClr val="0097D7"/>
              </a:solidFill>
              <a:latin typeface="Myriad Pro" panose="020B050303040302020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37468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2BD9D80A-434F-46C1-928B-9C7987E9690F}"/>
              </a:ext>
            </a:extLst>
          </p:cNvPr>
          <p:cNvSpPr txBox="1">
            <a:spLocks/>
          </p:cNvSpPr>
          <p:nvPr/>
        </p:nvSpPr>
        <p:spPr>
          <a:xfrm>
            <a:off x="388323" y="1101224"/>
            <a:ext cx="7648747" cy="1880481"/>
          </a:xfrm>
          <a:prstGeom prst="rect">
            <a:avLst/>
          </a:prstGeom>
        </p:spPr>
        <p:txBody>
          <a:bodyPr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Dans la figure à droite,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ABC est un triangle rectangle en A.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M est le milieu de  [BC].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D est le sym</a:t>
            </a:r>
            <a:r>
              <a:rPr lang="fr-FR" sz="2400" dirty="0">
                <a:latin typeface="Myriad Pro" panose="020B0503030403020204" charset="0"/>
                <a:cs typeface="Calibri Light" panose="020F0302020204030204" pitchFamily="34" charset="0"/>
              </a:rPr>
              <a:t>étrique de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B par rapport à A.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ontent Placeholder 3">
                <a:extLst>
                  <a:ext uri="{FF2B5EF4-FFF2-40B4-BE49-F238E27FC236}">
                    <a16:creationId xmlns:a16="http://schemas.microsoft.com/office/drawing/2014/main" id="{743BD254-8473-41AE-A16E-14127E46281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8324" y="2848943"/>
                <a:ext cx="4279140" cy="384267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57188" indent="-357188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1) V</a:t>
                </a:r>
                <a:r>
                  <a:rPr lang="fr-FR" sz="2400" dirty="0">
                    <a:latin typeface="Myriad Pro" panose="020B0503030403020204" charset="0"/>
                    <a:cs typeface="Calibri Light" panose="020F0302020204030204" pitchFamily="34" charset="0"/>
                  </a:rPr>
                  <a:t>é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rifier que les points A, B, et D sont align</a:t>
                </a:r>
                <a:r>
                  <a:rPr lang="fr-FR" sz="2400" dirty="0">
                    <a:latin typeface="Myriad Pro" panose="020B0503030403020204" charset="0"/>
                    <a:cs typeface="Calibri Light" panose="020F0302020204030204" pitchFamily="34" charset="0"/>
                  </a:rPr>
                  <a:t>és et que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A est le milieu de  [BD]. </a:t>
                </a:r>
                <a:endParaRPr lang="fr-FR" sz="18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fr-FR" sz="2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263525" indent="-263525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2) V</a:t>
                </a:r>
                <a:r>
                  <a:rPr lang="fr-FR" sz="2400" dirty="0">
                    <a:latin typeface="Myriad Pro" panose="020B0503030403020204" charset="0"/>
                    <a:cs typeface="Calibri Light" panose="020F0302020204030204" pitchFamily="34" charset="0"/>
                  </a:rPr>
                  <a:t>érifier que 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CB = CD</a:t>
                </a:r>
              </a:p>
              <a:p>
                <a:pPr marL="263525" indent="-263525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fr-FR" sz="24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3) Prouver que AM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CD.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fr-FR" sz="24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4) V</a:t>
                </a:r>
                <a:r>
                  <a:rPr lang="fr-FR" sz="2400" dirty="0">
                    <a:latin typeface="Myriad Pro" panose="020B0503030403020204" charset="0"/>
                    <a:cs typeface="Calibri Light" panose="020F0302020204030204" pitchFamily="34" charset="0"/>
                  </a:rPr>
                  <a:t>é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rifier que AM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BC.</a:t>
                </a:r>
              </a:p>
            </p:txBody>
          </p:sp>
        </mc:Choice>
        <mc:Fallback xmlns="">
          <p:sp>
            <p:nvSpPr>
              <p:cNvPr id="17" name="Content Placeholder 3">
                <a:extLst>
                  <a:ext uri="{FF2B5EF4-FFF2-40B4-BE49-F238E27FC236}">
                    <a16:creationId xmlns:a16="http://schemas.microsoft.com/office/drawing/2014/main" id="{743BD254-8473-41AE-A16E-14127E4628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324" y="2848943"/>
                <a:ext cx="4279140" cy="3842670"/>
              </a:xfrm>
              <a:prstGeom prst="rect">
                <a:avLst/>
              </a:prstGeom>
              <a:blipFill>
                <a:blip r:embed="rId2"/>
                <a:stretch>
                  <a:fillRect l="-2279" t="-1268" r="-15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6D7E2A81-19EC-4DFF-B9F7-DC5CFFF2F69B}"/>
              </a:ext>
            </a:extLst>
          </p:cNvPr>
          <p:cNvSpPr txBox="1">
            <a:spLocks/>
          </p:cNvSpPr>
          <p:nvPr/>
        </p:nvSpPr>
        <p:spPr>
          <a:xfrm>
            <a:off x="4688114" y="2864921"/>
            <a:ext cx="7205937" cy="6737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B, A, et D sont align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Calibri Light" panose="020F0302020204030204" pitchFamily="34" charset="0"/>
                <a:sym typeface="Symbol" panose="05050102010706020507" pitchFamily="18" charset="2"/>
              </a:rPr>
              <a:t>és  et 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A est le milieu de  [BD] (sym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Calibri Light" panose="020F0302020204030204" pitchFamily="34" charset="0"/>
                <a:sym typeface="Symbol" panose="05050102010706020507" pitchFamily="18" charset="2"/>
              </a:rPr>
              <a:t>étrie 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centrale)   </a:t>
            </a: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181FF424-6C88-46C2-99A7-CFAD250D2078}"/>
              </a:ext>
            </a:extLst>
          </p:cNvPr>
          <p:cNvSpPr txBox="1">
            <a:spLocks/>
          </p:cNvSpPr>
          <p:nvPr/>
        </p:nvSpPr>
        <p:spPr>
          <a:xfrm>
            <a:off x="3744686" y="4057815"/>
            <a:ext cx="8357118" cy="10356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Les deux triangles rectangles triangles CAB et CAD sont superposables (CAC).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CB = CD él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Calibri Light" panose="020F0302020204030204" pitchFamily="34" charset="0"/>
                <a:sym typeface="Symbol" panose="05050102010706020507" pitchFamily="18" charset="2"/>
              </a:rPr>
              <a:t>éments homologues de deux triangles superposables.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Calibri Light" panose="020F0302020204030204" pitchFamily="34" charset="0"/>
                <a:sym typeface="Symbol" panose="05050102010706020507" pitchFamily="18" charset="2"/>
              </a:rPr>
              <a:t>(ou bien CB = CD car (CA) est la médiatrice de [BD]).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  <a:sym typeface="Symbol" panose="05050102010706020507" pitchFamily="18" charset="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ontent Placeholder 3">
                <a:extLst>
                  <a:ext uri="{FF2B5EF4-FFF2-40B4-BE49-F238E27FC236}">
                    <a16:creationId xmlns:a16="http://schemas.microsoft.com/office/drawing/2014/main" id="{26269E38-4D2A-4677-9E5B-F811F2A488F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31204" y="5028198"/>
                <a:ext cx="7575469" cy="9400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Dans le triangle BCD, M est le milieu de  [BC] et A est le milieu de [BD].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alors AM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CD (Th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Calibri Light" panose="020F0302020204030204" pitchFamily="34" charset="0"/>
                  </a:rPr>
                  <a:t>é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orème des milieux).</a:t>
                </a:r>
              </a:p>
            </p:txBody>
          </p:sp>
        </mc:Choice>
        <mc:Fallback xmlns="">
          <p:sp>
            <p:nvSpPr>
              <p:cNvPr id="21" name="Content Placeholder 3">
                <a:extLst>
                  <a:ext uri="{FF2B5EF4-FFF2-40B4-BE49-F238E27FC236}">
                    <a16:creationId xmlns:a16="http://schemas.microsoft.com/office/drawing/2014/main" id="{26269E38-4D2A-4677-9E5B-F811F2A488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1204" y="5028198"/>
                <a:ext cx="7575469" cy="940061"/>
              </a:xfrm>
              <a:prstGeom prst="rect">
                <a:avLst/>
              </a:prstGeom>
              <a:blipFill>
                <a:blip r:embed="rId3"/>
                <a:stretch>
                  <a:fillRect l="-805" t="-32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Content Placeholder 3">
                <a:extLst>
                  <a:ext uri="{FF2B5EF4-FFF2-40B4-BE49-F238E27FC236}">
                    <a16:creationId xmlns:a16="http://schemas.microsoft.com/office/drawing/2014/main" id="{CEFCF76A-3029-4A7F-AE49-E3D11C12D3E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34123" y="5877403"/>
                <a:ext cx="5793321" cy="78731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AM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CD et  CD = CB. Alors, AM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BC. </a:t>
                </a:r>
                <a:endParaRPr lang="fr-FR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2" name="Content Placeholder 3">
                <a:extLst>
                  <a:ext uri="{FF2B5EF4-FFF2-40B4-BE49-F238E27FC236}">
                    <a16:creationId xmlns:a16="http://schemas.microsoft.com/office/drawing/2014/main" id="{CEFCF76A-3029-4A7F-AE49-E3D11C12D3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4123" y="5877403"/>
                <a:ext cx="5793321" cy="787313"/>
              </a:xfrm>
              <a:prstGeom prst="rect">
                <a:avLst/>
              </a:prstGeom>
              <a:blipFill>
                <a:blip r:embed="rId4"/>
                <a:stretch>
                  <a:fillRect l="-1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3" name="Picture 22">
            <a:extLst>
              <a:ext uri="{FF2B5EF4-FFF2-40B4-BE49-F238E27FC236}">
                <a16:creationId xmlns:a16="http://schemas.microsoft.com/office/drawing/2014/main" id="{457D46FE-B12A-4AFD-BD88-89BB4BAE0E8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4662" y="1159028"/>
            <a:ext cx="4689015" cy="1688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429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uiExpand="1" build="p"/>
      <p:bldP spid="17" grpId="0" uiExpand="1" build="p"/>
      <p:bldP spid="18" grpId="0"/>
      <p:bldP spid="20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0" y="949173"/>
            <a:ext cx="12192000" cy="2224600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1149725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Texte |médiane relative À l’ hypoténuse</a:t>
            </a:r>
            <a:endParaRPr lang="fr-FR" sz="3600" b="1" cap="all" dirty="0">
              <a:solidFill>
                <a:schemeClr val="accent1"/>
              </a:solidFill>
              <a:latin typeface="Myriad Pro" panose="020B050303040302020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C2D2D2B0-9021-4519-9149-4641A09A6996}"/>
              </a:ext>
            </a:extLst>
          </p:cNvPr>
          <p:cNvSpPr txBox="1">
            <a:spLocks/>
          </p:cNvSpPr>
          <p:nvPr/>
        </p:nvSpPr>
        <p:spPr>
          <a:xfrm>
            <a:off x="479999" y="1302911"/>
            <a:ext cx="2295367" cy="503350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Enonc</a:t>
            </a:r>
            <a:r>
              <a:rPr lang="fr-FR" dirty="0">
                <a:latin typeface="Myriad Pro" panose="020B0503030403020204" charset="0"/>
                <a:cs typeface="Calibri Light" panose="020F0302020204030204" pitchFamily="34" charset="0"/>
              </a:rPr>
              <a:t>é</a:t>
            </a:r>
            <a:endParaRPr lang="fr-FR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4DEE6A33-2707-46F5-BDB2-3AC03FC75D5A}"/>
              </a:ext>
            </a:extLst>
          </p:cNvPr>
          <p:cNvSpPr txBox="1">
            <a:spLocks/>
          </p:cNvSpPr>
          <p:nvPr/>
        </p:nvSpPr>
        <p:spPr>
          <a:xfrm>
            <a:off x="400866" y="2124751"/>
            <a:ext cx="2295367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/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Symboliquement</a:t>
            </a:r>
          </a:p>
        </p:txBody>
      </p: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628067" y="3196882"/>
            <a:ext cx="2848284" cy="331989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59" name="Content Placeholder 3">
            <a:extLst>
              <a:ext uri="{FF2B5EF4-FFF2-40B4-BE49-F238E27FC236}">
                <a16:creationId xmlns:a16="http://schemas.microsoft.com/office/drawing/2014/main" id="{9C822E80-4A5B-4E63-9BCB-0F4A7BB74231}"/>
              </a:ext>
            </a:extLst>
          </p:cNvPr>
          <p:cNvSpPr txBox="1">
            <a:spLocks/>
          </p:cNvSpPr>
          <p:nvPr/>
        </p:nvSpPr>
        <p:spPr>
          <a:xfrm>
            <a:off x="3781067" y="3153359"/>
            <a:ext cx="6857016" cy="3319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480000" y="931420"/>
            <a:ext cx="3305556" cy="503350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Propri</a:t>
            </a: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Calibri Light" panose="020F0302020204030204" pitchFamily="34" charset="0"/>
              </a:rPr>
              <a:t>é</a:t>
            </a: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t</a:t>
            </a: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Calibri Light" panose="020F0302020204030204" pitchFamily="34" charset="0"/>
              </a:rPr>
              <a:t>é</a:t>
            </a:r>
            <a:endParaRPr lang="fr-FR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B64029C-BD17-4453-BF07-BFCC83FAE3A6}"/>
                  </a:ext>
                </a:extLst>
              </p:cNvPr>
              <p:cNvSpPr txBox="1"/>
              <p:nvPr/>
            </p:nvSpPr>
            <p:spPr>
              <a:xfrm>
                <a:off x="2607749" y="1398056"/>
                <a:ext cx="5868493" cy="17988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Dans un triangle rectangle, la m</a:t>
                </a:r>
                <a:r>
                  <a:rPr lang="fr-FR" sz="2400" dirty="0">
                    <a:latin typeface="Myriad Pro" panose="020B0503030403020204" charset="0"/>
                    <a:cs typeface="Calibri Light" panose="020F0302020204030204" pitchFamily="34" charset="0"/>
                  </a:rPr>
                  <a:t>é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diane relative à l’hypot</a:t>
                </a:r>
                <a:r>
                  <a:rPr lang="fr-FR" sz="2400" dirty="0">
                    <a:latin typeface="Myriad Pro" panose="020B0503030403020204" charset="0"/>
                    <a:cs typeface="Calibri Light" panose="020F0302020204030204" pitchFamily="34" charset="0"/>
                  </a:rPr>
                  <a:t>é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nuse vaut sa moiti</a:t>
                </a:r>
                <a:r>
                  <a:rPr lang="fr-FR" sz="2400" dirty="0">
                    <a:latin typeface="Myriad Pro" panose="020B0503030403020204" charset="0"/>
                    <a:cs typeface="Calibri Light" panose="020F0302020204030204" pitchFamily="34" charset="0"/>
                  </a:rPr>
                  <a:t>é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.</a:t>
                </a:r>
              </a:p>
              <a:p>
                <a:pPr>
                  <a:spcBef>
                    <a:spcPts val="600"/>
                  </a:spcBef>
                </a:pP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Dans le triangle rectangle  ABC, </a:t>
                </a:r>
              </a:p>
              <a:p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Si [AM] est la m</a:t>
                </a:r>
                <a:r>
                  <a:rPr lang="fr-FR" sz="2400" dirty="0">
                    <a:latin typeface="Myriad Pro" panose="020B0503030403020204" charset="0"/>
                    <a:cs typeface="Calibri Light" panose="020F0302020204030204" pitchFamily="34" charset="0"/>
                  </a:rPr>
                  <a:t>é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diane, alors AM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fr-FR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BC.</a:t>
                </a: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B64029C-BD17-4453-BF07-BFCC83FAE3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7749" y="1398056"/>
                <a:ext cx="5868493" cy="1798826"/>
              </a:xfrm>
              <a:prstGeom prst="rect">
                <a:avLst/>
              </a:prstGeom>
              <a:blipFill>
                <a:blip r:embed="rId2"/>
                <a:stretch>
                  <a:fillRect l="-1663" t="-2373" b="-27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396C9EA3-D388-486E-B136-AEA6AEBDFFA0}"/>
              </a:ext>
            </a:extLst>
          </p:cNvPr>
          <p:cNvSpPr txBox="1">
            <a:spLocks/>
          </p:cNvSpPr>
          <p:nvPr/>
        </p:nvSpPr>
        <p:spPr>
          <a:xfrm>
            <a:off x="479999" y="3314567"/>
            <a:ext cx="8860693" cy="183033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endParaRPr lang="fr-FR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Exemple 3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Dans la figure à droite,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ABC est un  triangle rectangle en  A.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M est le milieu de  [BC] et  AM = 5 cm.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Calculer BC.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ontent Placeholder 3">
                <a:extLst>
                  <a:ext uri="{FF2B5EF4-FFF2-40B4-BE49-F238E27FC236}">
                    <a16:creationId xmlns:a16="http://schemas.microsoft.com/office/drawing/2014/main" id="{F5CBA603-48A3-49BE-8F69-0A21B246E1E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14360" y="5076679"/>
                <a:ext cx="2151784" cy="607062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AM</a:t>
                </a:r>
                <a:r>
                  <a:rPr lang="fr-FR" b="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fr-FR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b="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BC</a:t>
                </a:r>
              </a:p>
            </p:txBody>
          </p:sp>
        </mc:Choice>
        <mc:Fallback xmlns="">
          <p:sp>
            <p:nvSpPr>
              <p:cNvPr id="18" name="Content Placeholder 3">
                <a:extLst>
                  <a:ext uri="{FF2B5EF4-FFF2-40B4-BE49-F238E27FC236}">
                    <a16:creationId xmlns:a16="http://schemas.microsoft.com/office/drawing/2014/main" id="{F5CBA603-48A3-49BE-8F69-0A21B246E1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360" y="5076679"/>
                <a:ext cx="2151784" cy="607062"/>
              </a:xfrm>
              <a:prstGeom prst="rect">
                <a:avLst/>
              </a:prstGeom>
              <a:blipFill>
                <a:blip r:embed="rId3"/>
                <a:stretch>
                  <a:fillRect l="-4249"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EE8314BF-47C6-44BB-82E3-DB33468A1F8F}"/>
              </a:ext>
            </a:extLst>
          </p:cNvPr>
          <p:cNvSpPr txBox="1">
            <a:spLocks/>
          </p:cNvSpPr>
          <p:nvPr/>
        </p:nvSpPr>
        <p:spPr>
          <a:xfrm>
            <a:off x="2572384" y="5691074"/>
            <a:ext cx="7008461" cy="36415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Remplacer  AM par 5.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ontent Placeholder 3">
                <a:extLst>
                  <a:ext uri="{FF2B5EF4-FFF2-40B4-BE49-F238E27FC236}">
                    <a16:creationId xmlns:a16="http://schemas.microsoft.com/office/drawing/2014/main" id="{9E9B2677-5A40-4953-A2E6-4082C973E09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13407" y="5767871"/>
                <a:ext cx="2795463" cy="398805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5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fr-FR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BC</a:t>
                </a:r>
              </a:p>
            </p:txBody>
          </p:sp>
        </mc:Choice>
        <mc:Fallback xmlns="">
          <p:sp>
            <p:nvSpPr>
              <p:cNvPr id="20" name="Content Placeholder 3">
                <a:extLst>
                  <a:ext uri="{FF2B5EF4-FFF2-40B4-BE49-F238E27FC236}">
                    <a16:creationId xmlns:a16="http://schemas.microsoft.com/office/drawing/2014/main" id="{9E9B2677-5A40-4953-A2E6-4082C973E0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407" y="5767871"/>
                <a:ext cx="2795463" cy="398805"/>
              </a:xfrm>
              <a:prstGeom prst="rect">
                <a:avLst/>
              </a:prstGeom>
              <a:blipFill>
                <a:blip r:embed="rId4"/>
                <a:stretch>
                  <a:fillRect l="-3268" t="-45455" b="-151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F1CB13B9-48AE-4C5F-907B-3DADD5D9BED4}"/>
              </a:ext>
            </a:extLst>
          </p:cNvPr>
          <p:cNvSpPr txBox="1">
            <a:spLocks/>
          </p:cNvSpPr>
          <p:nvPr/>
        </p:nvSpPr>
        <p:spPr>
          <a:xfrm>
            <a:off x="2543324" y="5202976"/>
            <a:ext cx="6885631" cy="36415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[AM] est la m</a:t>
            </a: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Calibri Light" panose="020F0302020204030204" pitchFamily="34" charset="0"/>
              </a:rPr>
              <a:t>édiane relative à l’hypoténuse </a:t>
            </a: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 [BC]</a:t>
            </a:r>
          </a:p>
        </p:txBody>
      </p:sp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EAABF523-8378-41E5-A9CA-1189494B34D7}"/>
              </a:ext>
            </a:extLst>
          </p:cNvPr>
          <p:cNvSpPr txBox="1">
            <a:spLocks/>
          </p:cNvSpPr>
          <p:nvPr/>
        </p:nvSpPr>
        <p:spPr>
          <a:xfrm>
            <a:off x="480000" y="6232358"/>
            <a:ext cx="2602820" cy="3988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Donc , BC = 10 cm.</a:t>
            </a:r>
            <a:endParaRPr lang="fr-FR" b="0" dirty="0">
              <a:solidFill>
                <a:schemeClr val="tx1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AC4E965D-16E0-4F21-B1E7-CF090B14A3CA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33006" y="1454026"/>
            <a:ext cx="2649736" cy="1692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8AE91BE-622F-4FD5-B19E-6C856245F53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33006" y="3429000"/>
            <a:ext cx="2649736" cy="16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764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7" grpId="0" animBg="1"/>
      <p:bldP spid="18" grpId="0"/>
      <p:bldP spid="19" grpId="0"/>
      <p:bldP spid="20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788565" y="43805"/>
            <a:ext cx="11568418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|médiane relative À l’ hypoténuse 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D10A3C1E-7AD0-4F31-93CA-B429DA6F678A}"/>
              </a:ext>
            </a:extLst>
          </p:cNvPr>
          <p:cNvSpPr txBox="1">
            <a:spLocks/>
          </p:cNvSpPr>
          <p:nvPr/>
        </p:nvSpPr>
        <p:spPr>
          <a:xfrm>
            <a:off x="451907" y="1228300"/>
            <a:ext cx="6739064" cy="207037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3</a:t>
            </a:r>
            <a:endParaRPr lang="fr-FR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Une </a:t>
            </a:r>
            <a:r>
              <a:rPr lang="fr-FR" b="0" dirty="0">
                <a:latin typeface="Myriad Pro" panose="020B0503030403020204" charset="0"/>
                <a:cs typeface="Calibri Light" panose="020F0302020204030204" pitchFamily="34" charset="0"/>
              </a:rPr>
              <a:t>échelle de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11m repose contre un mur. </a:t>
            </a:r>
          </a:p>
          <a:p>
            <a:pPr>
              <a:lnSpc>
                <a:spcPct val="110000"/>
              </a:lnSpc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Malek se tient debout au milieu de cette </a:t>
            </a:r>
            <a:r>
              <a:rPr lang="fr-FR" b="0" dirty="0">
                <a:latin typeface="Myriad Pro" panose="020B0503030403020204" charset="0"/>
                <a:cs typeface="Calibri Light" panose="020F0302020204030204" pitchFamily="34" charset="0"/>
              </a:rPr>
              <a:t>é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chelle. </a:t>
            </a:r>
          </a:p>
          <a:p>
            <a:pPr>
              <a:lnSpc>
                <a:spcPct val="100000"/>
              </a:lnSpc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Quelle distance s</a:t>
            </a:r>
            <a:r>
              <a:rPr lang="fr-FR" b="0" dirty="0">
                <a:latin typeface="Myriad Pro" panose="020B0503030403020204" charset="0"/>
                <a:cs typeface="Calibri Light" panose="020F0302020204030204" pitchFamily="34" charset="0"/>
              </a:rPr>
              <a:t>épare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 Malek du fond du mur?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62CB2E68-FF1C-4121-82F3-CE12CD3B9D16}"/>
              </a:ext>
            </a:extLst>
          </p:cNvPr>
          <p:cNvSpPr txBox="1">
            <a:spLocks/>
          </p:cNvSpPr>
          <p:nvPr/>
        </p:nvSpPr>
        <p:spPr>
          <a:xfrm>
            <a:off x="1987635" y="3494726"/>
            <a:ext cx="1622093" cy="4194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x = 5.5 m</a:t>
            </a:r>
            <a:endParaRPr lang="fr-FR" sz="24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fr-FR" sz="24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C865E6F-4BD3-4BC9-8B53-223877C3DE8E}"/>
              </a:ext>
            </a:extLst>
          </p:cNvPr>
          <p:cNvGrpSpPr/>
          <p:nvPr/>
        </p:nvGrpSpPr>
        <p:grpSpPr>
          <a:xfrm>
            <a:off x="7210188" y="759115"/>
            <a:ext cx="3929074" cy="3730903"/>
            <a:chOff x="6368428" y="750669"/>
            <a:chExt cx="3929074" cy="3730903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DEEDC987-1016-4794-A2BB-F746F17C2600}"/>
                </a:ext>
              </a:extLst>
            </p:cNvPr>
            <p:cNvCxnSpPr/>
            <p:nvPr/>
          </p:nvCxnSpPr>
          <p:spPr>
            <a:xfrm>
              <a:off x="7113624" y="2045529"/>
              <a:ext cx="1352550" cy="176349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D77CB93-2A43-46E0-B5F6-019CB4991DA1}"/>
                </a:ext>
              </a:extLst>
            </p:cNvPr>
            <p:cNvSpPr/>
            <p:nvPr/>
          </p:nvSpPr>
          <p:spPr>
            <a:xfrm>
              <a:off x="6700838" y="1499695"/>
              <a:ext cx="514338" cy="2272205"/>
            </a:xfrm>
            <a:prstGeom prst="rect">
              <a:avLst/>
            </a:prstGeom>
            <a:pattFill prst="horzBrick">
              <a:fgClr>
                <a:srgbClr val="FF0000"/>
              </a:fgClr>
              <a:bgClr>
                <a:schemeClr val="bg1"/>
              </a:bgClr>
            </a:pattFill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Myriad Pro" panose="020B0503030403020204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4F46B71-FBD7-4B88-BA4B-4A8BF4B7EEC2}"/>
                </a:ext>
              </a:extLst>
            </p:cNvPr>
            <p:cNvSpPr/>
            <p:nvPr/>
          </p:nvSpPr>
          <p:spPr>
            <a:xfrm>
              <a:off x="6368428" y="3788729"/>
              <a:ext cx="3929074" cy="692843"/>
            </a:xfrm>
            <a:prstGeom prst="rect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Myriad Pro" panose="020B0503030403020204" charset="0"/>
              </a:endParaRP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35457EA5-26EE-40CD-A235-4B761B47A7D5}"/>
                </a:ext>
              </a:extLst>
            </p:cNvPr>
            <p:cNvCxnSpPr/>
            <p:nvPr/>
          </p:nvCxnSpPr>
          <p:spPr>
            <a:xfrm>
              <a:off x="7234924" y="1992788"/>
              <a:ext cx="1352550" cy="176349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7CFEA2B7-F8BF-47B6-8D19-711CCC85921D}"/>
                </a:ext>
              </a:extLst>
            </p:cNvPr>
            <p:cNvCxnSpPr>
              <a:cxnSpLocks/>
            </p:cNvCxnSpPr>
            <p:nvPr/>
          </p:nvCxnSpPr>
          <p:spPr>
            <a:xfrm>
              <a:off x="7266823" y="2229827"/>
              <a:ext cx="14400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08FCD4C0-109A-4079-BA3A-640569B67E88}"/>
                </a:ext>
              </a:extLst>
            </p:cNvPr>
            <p:cNvCxnSpPr>
              <a:cxnSpLocks/>
            </p:cNvCxnSpPr>
            <p:nvPr/>
          </p:nvCxnSpPr>
          <p:spPr>
            <a:xfrm>
              <a:off x="7376691" y="2382227"/>
              <a:ext cx="14400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0E897F60-3E79-492F-9240-17281F382BE3}"/>
                </a:ext>
              </a:extLst>
            </p:cNvPr>
            <p:cNvCxnSpPr>
              <a:cxnSpLocks/>
            </p:cNvCxnSpPr>
            <p:nvPr/>
          </p:nvCxnSpPr>
          <p:spPr>
            <a:xfrm>
              <a:off x="7479207" y="2531083"/>
              <a:ext cx="14400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41A50C9E-2363-4802-9AB4-EF32D285B94F}"/>
                </a:ext>
              </a:extLst>
            </p:cNvPr>
            <p:cNvCxnSpPr>
              <a:cxnSpLocks/>
            </p:cNvCxnSpPr>
            <p:nvPr/>
          </p:nvCxnSpPr>
          <p:spPr>
            <a:xfrm>
              <a:off x="7605557" y="2690571"/>
              <a:ext cx="14400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227553D1-8125-4437-BF0F-CC945D18AC91}"/>
                </a:ext>
              </a:extLst>
            </p:cNvPr>
            <p:cNvCxnSpPr>
              <a:cxnSpLocks/>
            </p:cNvCxnSpPr>
            <p:nvPr/>
          </p:nvCxnSpPr>
          <p:spPr>
            <a:xfrm>
              <a:off x="7747324" y="2855376"/>
              <a:ext cx="14400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7B6D7D3-6C46-4387-94EC-54623BEC222C}"/>
                </a:ext>
              </a:extLst>
            </p:cNvPr>
            <p:cNvCxnSpPr>
              <a:cxnSpLocks/>
            </p:cNvCxnSpPr>
            <p:nvPr/>
          </p:nvCxnSpPr>
          <p:spPr>
            <a:xfrm>
              <a:off x="7866675" y="3013092"/>
              <a:ext cx="14400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35482F0-1133-4975-91AF-693AA982E600}"/>
                </a:ext>
              </a:extLst>
            </p:cNvPr>
            <p:cNvCxnSpPr>
              <a:cxnSpLocks/>
            </p:cNvCxnSpPr>
            <p:nvPr/>
          </p:nvCxnSpPr>
          <p:spPr>
            <a:xfrm>
              <a:off x="7979824" y="3161948"/>
              <a:ext cx="14400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EEE70620-C791-4D13-B4CF-B44EBA77BFB8}"/>
                </a:ext>
              </a:extLst>
            </p:cNvPr>
            <p:cNvCxnSpPr>
              <a:cxnSpLocks/>
            </p:cNvCxnSpPr>
            <p:nvPr/>
          </p:nvCxnSpPr>
          <p:spPr>
            <a:xfrm>
              <a:off x="8106174" y="3321436"/>
              <a:ext cx="14400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9243FBC1-292E-4335-ABCC-64A61AC8D8F8}"/>
                </a:ext>
              </a:extLst>
            </p:cNvPr>
            <p:cNvCxnSpPr>
              <a:cxnSpLocks/>
            </p:cNvCxnSpPr>
            <p:nvPr/>
          </p:nvCxnSpPr>
          <p:spPr>
            <a:xfrm>
              <a:off x="8201831" y="3471046"/>
              <a:ext cx="14400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A0127192-19EE-4961-AA7F-26ADBBF4675C}"/>
                </a:ext>
              </a:extLst>
            </p:cNvPr>
            <p:cNvCxnSpPr>
              <a:cxnSpLocks/>
            </p:cNvCxnSpPr>
            <p:nvPr/>
          </p:nvCxnSpPr>
          <p:spPr>
            <a:xfrm>
              <a:off x="8332965" y="3623446"/>
              <a:ext cx="14400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5B3A4A6-18CA-42E8-9492-FD12281ABAE7}"/>
                </a:ext>
              </a:extLst>
            </p:cNvPr>
            <p:cNvSpPr txBox="1"/>
            <p:nvPr/>
          </p:nvSpPr>
          <p:spPr>
            <a:xfrm>
              <a:off x="7332699" y="750669"/>
              <a:ext cx="91440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8000" b="0">
                  <a:latin typeface="Myriad Pro" panose="020B0503030403020204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</a:t>
              </a:r>
              <a:r>
                <a:rPr lang="fr-FR" sz="8000" b="0">
                  <a:latin typeface="Myriad Pro" panose="020B0503030403020204" charset="0"/>
                  <a:cs typeface="Times New Roman" panose="02020603050405020304" pitchFamily="18" charset="0"/>
                  <a:sym typeface="Webdings" panose="05030102010509060703" pitchFamily="18" charset="2"/>
                </a:rPr>
                <a:t></a:t>
              </a:r>
              <a:endParaRPr lang="fr-FR" sz="8000">
                <a:latin typeface="Myriad Pro" panose="020B050303040302020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469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0" y="957132"/>
            <a:ext cx="12192000" cy="2471834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sz="240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709741" y="-30579"/>
            <a:ext cx="11482259" cy="842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Texte |médiane et triangle rectangle</a:t>
            </a:r>
            <a:endParaRPr lang="fr-FR" sz="3600" b="1" cap="all" dirty="0">
              <a:solidFill>
                <a:schemeClr val="accent1"/>
              </a:solidFill>
              <a:latin typeface="Myriad Pro" panose="020B050303040302020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>
            <a:cxnSpLocks/>
          </p:cNvCxnSpPr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C2D2D2B0-9021-4519-9149-4641A09A6996}"/>
              </a:ext>
            </a:extLst>
          </p:cNvPr>
          <p:cNvSpPr txBox="1">
            <a:spLocks/>
          </p:cNvSpPr>
          <p:nvPr/>
        </p:nvSpPr>
        <p:spPr>
          <a:xfrm>
            <a:off x="543119" y="1553291"/>
            <a:ext cx="2033759" cy="464327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Enoncé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4DEE6A33-2707-46F5-BDB2-3AC03FC75D5A}"/>
              </a:ext>
            </a:extLst>
          </p:cNvPr>
          <p:cNvSpPr txBox="1">
            <a:spLocks/>
          </p:cNvSpPr>
          <p:nvPr/>
        </p:nvSpPr>
        <p:spPr>
          <a:xfrm>
            <a:off x="244591" y="2752994"/>
            <a:ext cx="2059807" cy="464327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/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Symboliquement</a:t>
            </a:r>
          </a:p>
        </p:txBody>
      </p: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543119" y="3454262"/>
            <a:ext cx="2933232" cy="306251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59" name="Content Placeholder 3">
            <a:extLst>
              <a:ext uri="{FF2B5EF4-FFF2-40B4-BE49-F238E27FC236}">
                <a16:creationId xmlns:a16="http://schemas.microsoft.com/office/drawing/2014/main" id="{9C822E80-4A5B-4E63-9BCB-0F4A7BB74231}"/>
              </a:ext>
            </a:extLst>
          </p:cNvPr>
          <p:cNvSpPr txBox="1">
            <a:spLocks/>
          </p:cNvSpPr>
          <p:nvPr/>
        </p:nvSpPr>
        <p:spPr>
          <a:xfrm>
            <a:off x="3576561" y="3410685"/>
            <a:ext cx="7061522" cy="306187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406729" y="1147657"/>
            <a:ext cx="3104024" cy="464327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Propriété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34AA004-2C12-40DB-BFA9-11DE6DE089FF}"/>
                  </a:ext>
                </a:extLst>
              </p:cNvPr>
              <p:cNvSpPr txBox="1"/>
              <p:nvPr/>
            </p:nvSpPr>
            <p:spPr>
              <a:xfrm>
                <a:off x="2164702" y="1263522"/>
                <a:ext cx="7061522" cy="20912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Dans un triangle, si la médiane issue d’un sommet vaut la moitié du côté opposé alors le triangle est rectangle en ce sommet.</a:t>
                </a:r>
              </a:p>
              <a:p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Dans le triangle ABC de médiane [AM],</a:t>
                </a:r>
              </a:p>
              <a:p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si AM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fr-FR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BC, alors ABC est un triangle rectangle en  A.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34AA004-2C12-40DB-BFA9-11DE6DE089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4702" y="1263522"/>
                <a:ext cx="7061522" cy="2091214"/>
              </a:xfrm>
              <a:prstGeom prst="rect">
                <a:avLst/>
              </a:prstGeom>
              <a:blipFill>
                <a:blip r:embed="rId2"/>
                <a:stretch>
                  <a:fillRect l="-1295" t="-2332" r="-1123" b="-204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DD99A53C-62A3-49F4-881A-3C1C69ADD1AE}"/>
              </a:ext>
            </a:extLst>
          </p:cNvPr>
          <p:cNvSpPr txBox="1">
            <a:spLocks/>
          </p:cNvSpPr>
          <p:nvPr/>
        </p:nvSpPr>
        <p:spPr>
          <a:xfrm>
            <a:off x="305551" y="3896870"/>
            <a:ext cx="6975076" cy="12247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0"/>
              </a:spcBef>
            </a:pPr>
            <a:endParaRPr lang="fr-FR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</a:pPr>
            <a:endParaRPr lang="fr-FR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Exemple 4 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Dans la figure à droite,</a:t>
            </a:r>
          </a:p>
          <a:p>
            <a:pPr marL="342900" indent="-34290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(C) est un cercle de centre O.</a:t>
            </a:r>
          </a:p>
          <a:p>
            <a:pPr marL="342900" indent="-34290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[AB] est un diam</a:t>
            </a:r>
            <a:r>
              <a:rPr lang="fr-FR" b="0" dirty="0">
                <a:latin typeface="Myriad Pro" panose="020B0503030403020204" charset="0"/>
                <a:cs typeface="Calibri Light" panose="020F0302020204030204" pitchFamily="34" charset="0"/>
              </a:rPr>
              <a:t>ètre de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 (C) et E un point de (C).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Montrer que le  triangle ABE est rectangle en E.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B1CE8D4A-7957-4A11-832D-8D3F9A93CFB4}"/>
              </a:ext>
            </a:extLst>
          </p:cNvPr>
          <p:cNvSpPr txBox="1">
            <a:spLocks/>
          </p:cNvSpPr>
          <p:nvPr/>
        </p:nvSpPr>
        <p:spPr>
          <a:xfrm>
            <a:off x="361838" y="5243588"/>
            <a:ext cx="5968387" cy="3666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[OE] est une médiane dans le triangle ABE.</a:t>
            </a:r>
            <a:endParaRPr lang="fr-FR" b="0" dirty="0">
              <a:solidFill>
                <a:schemeClr val="tx1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B93C0C85-0F6B-4B74-844A-1D157CA9E288}"/>
              </a:ext>
            </a:extLst>
          </p:cNvPr>
          <p:cNvSpPr txBox="1">
            <a:spLocks/>
          </p:cNvSpPr>
          <p:nvPr/>
        </p:nvSpPr>
        <p:spPr>
          <a:xfrm>
            <a:off x="6162431" y="5666501"/>
            <a:ext cx="5790157" cy="33592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Le rayon est la moitié du diamètre.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ontent Placeholder 3">
                <a:extLst>
                  <a:ext uri="{FF2B5EF4-FFF2-40B4-BE49-F238E27FC236}">
                    <a16:creationId xmlns:a16="http://schemas.microsoft.com/office/drawing/2014/main" id="{4A5ED3A9-47B2-4FDB-86B1-5FA973817D4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7926" y="5541523"/>
                <a:ext cx="2878836" cy="572421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OE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AB</a:t>
                </a:r>
              </a:p>
            </p:txBody>
          </p:sp>
        </mc:Choice>
        <mc:Fallback xmlns="">
          <p:sp>
            <p:nvSpPr>
              <p:cNvPr id="19" name="Content Placeholder 3">
                <a:extLst>
                  <a:ext uri="{FF2B5EF4-FFF2-40B4-BE49-F238E27FC236}">
                    <a16:creationId xmlns:a16="http://schemas.microsoft.com/office/drawing/2014/main" id="{4A5ED3A9-47B2-4FDB-86B1-5FA973817D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926" y="5541523"/>
                <a:ext cx="2878836" cy="572421"/>
              </a:xfrm>
              <a:prstGeom prst="rect">
                <a:avLst/>
              </a:prstGeom>
              <a:blipFill>
                <a:blip r:embed="rId3"/>
                <a:stretch>
                  <a:fillRect l="-3390" t="-1064" b="-117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D86C5D0B-60F2-4976-8553-CADE4087ABF5}"/>
              </a:ext>
            </a:extLst>
          </p:cNvPr>
          <p:cNvSpPr txBox="1">
            <a:spLocks/>
          </p:cNvSpPr>
          <p:nvPr/>
        </p:nvSpPr>
        <p:spPr>
          <a:xfrm>
            <a:off x="6162431" y="5258937"/>
            <a:ext cx="2793994" cy="33592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O milieu de [AB].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E143D495-36E5-44AA-B16A-6E6DD9868B75}"/>
              </a:ext>
            </a:extLst>
          </p:cNvPr>
          <p:cNvSpPr txBox="1">
            <a:spLocks/>
          </p:cNvSpPr>
          <p:nvPr/>
        </p:nvSpPr>
        <p:spPr>
          <a:xfrm>
            <a:off x="361838" y="6130349"/>
            <a:ext cx="5529848" cy="3678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Donc , ABE est un triangle rectangle en E.</a:t>
            </a:r>
            <a:endParaRPr lang="fr-FR" b="0" dirty="0">
              <a:solidFill>
                <a:schemeClr val="tx1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8E91541D-0ADE-482C-99A9-3559E8ED51E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98563" y="1629176"/>
            <a:ext cx="2062194" cy="166831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1452DDE-EB22-4600-9B8D-FE5AC1A80EB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56511" y="3673075"/>
            <a:ext cx="2347511" cy="2054462"/>
          </a:xfrm>
          <a:prstGeom prst="rect">
            <a:avLst/>
          </a:prstGeom>
        </p:spPr>
      </p:pic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2F45736E-2D4D-40C8-B611-C111ECCE7E0E}"/>
              </a:ext>
            </a:extLst>
          </p:cNvPr>
          <p:cNvSpPr txBox="1">
            <a:spLocks/>
          </p:cNvSpPr>
          <p:nvPr/>
        </p:nvSpPr>
        <p:spPr>
          <a:xfrm>
            <a:off x="6078771" y="6172839"/>
            <a:ext cx="5790157" cy="33592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propriété de la médiane.</a:t>
            </a:r>
          </a:p>
        </p:txBody>
      </p:sp>
    </p:spTree>
    <p:extLst>
      <p:ext uri="{BB962C8B-B14F-4D97-AF65-F5344CB8AC3E}">
        <p14:creationId xmlns:p14="http://schemas.microsoft.com/office/powerpoint/2010/main" val="153958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61" grpId="0" animBg="1"/>
      <p:bldP spid="17" grpId="0"/>
      <p:bldP spid="18" grpId="0"/>
      <p:bldP spid="19" grpId="0"/>
      <p:bldP spid="20" grpId="0"/>
      <p:bldP spid="21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788565" y="43805"/>
            <a:ext cx="11568418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Applications diverses 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ontent Placeholder 3">
            <a:extLst>
              <a:ext uri="{FF2B5EF4-FFF2-40B4-BE49-F238E27FC236}">
                <a16:creationId xmlns:a16="http://schemas.microsoft.com/office/drawing/2014/main" id="{8682D45E-819E-465E-BA8F-2C9900B0FCEF}"/>
              </a:ext>
            </a:extLst>
          </p:cNvPr>
          <p:cNvSpPr txBox="1">
            <a:spLocks/>
          </p:cNvSpPr>
          <p:nvPr/>
        </p:nvSpPr>
        <p:spPr>
          <a:xfrm>
            <a:off x="433948" y="1573978"/>
            <a:ext cx="9064893" cy="154219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4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Dans la figure à droite,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ABC est un triangle.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L, S, et T sont les milieux respectifs de [AC], [BC], et [AB].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SA = SB = SC.</a:t>
            </a:r>
          </a:p>
        </p:txBody>
      </p:sp>
      <p:sp>
        <p:nvSpPr>
          <p:cNvPr id="38" name="Content Placeholder 3">
            <a:extLst>
              <a:ext uri="{FF2B5EF4-FFF2-40B4-BE49-F238E27FC236}">
                <a16:creationId xmlns:a16="http://schemas.microsoft.com/office/drawing/2014/main" id="{95B4A683-1481-4B0E-9AC5-3EA053193838}"/>
              </a:ext>
            </a:extLst>
          </p:cNvPr>
          <p:cNvSpPr txBox="1">
            <a:spLocks/>
          </p:cNvSpPr>
          <p:nvPr/>
        </p:nvSpPr>
        <p:spPr>
          <a:xfrm>
            <a:off x="6846342" y="3495179"/>
            <a:ext cx="2911807" cy="7418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Propriété de la médiane </a:t>
            </a: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Content Placeholder 3">
                <a:extLst>
                  <a:ext uri="{FF2B5EF4-FFF2-40B4-BE49-F238E27FC236}">
                    <a16:creationId xmlns:a16="http://schemas.microsoft.com/office/drawing/2014/main" id="{8F656937-2266-4214-8AE3-D42E08DA171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32796" y="3425954"/>
                <a:ext cx="6894900" cy="1798989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457200" indent="-457200">
                  <a:lnSpc>
                    <a:spcPct val="150000"/>
                  </a:lnSpc>
                  <a:spcBef>
                    <a:spcPts val="0"/>
                  </a:spcBef>
                  <a:buAutoNum type="arabicParenR"/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Montrer que le triangle ABC est rectangle en A.</a:t>
                </a:r>
              </a:p>
              <a:p>
                <a:pPr marL="457200" indent="-457200">
                  <a:lnSpc>
                    <a:spcPct val="150000"/>
                  </a:lnSpc>
                  <a:spcBef>
                    <a:spcPts val="0"/>
                  </a:spcBef>
                  <a:buAutoNum type="arabicParenR"/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a- Montrer que LT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fr-FR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BC.</a:t>
                </a:r>
              </a:p>
              <a:p>
                <a:pPr marL="450850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b- Déduire que LT = AS.</a:t>
                </a:r>
              </a:p>
            </p:txBody>
          </p:sp>
        </mc:Choice>
        <mc:Fallback xmlns="">
          <p:sp>
            <p:nvSpPr>
              <p:cNvPr id="39" name="Content Placeholder 3">
                <a:extLst>
                  <a:ext uri="{FF2B5EF4-FFF2-40B4-BE49-F238E27FC236}">
                    <a16:creationId xmlns:a16="http://schemas.microsoft.com/office/drawing/2014/main" id="{8F656937-2266-4214-8AE3-D42E08DA17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796" y="3425954"/>
                <a:ext cx="6894900" cy="1798989"/>
              </a:xfrm>
              <a:prstGeom prst="rect">
                <a:avLst/>
              </a:prstGeom>
              <a:blipFill>
                <a:blip r:embed="rId3"/>
                <a:stretch>
                  <a:fillRect l="-1415" t="-1695" b="-779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" name="Picture 39">
            <a:extLst>
              <a:ext uri="{FF2B5EF4-FFF2-40B4-BE49-F238E27FC236}">
                <a16:creationId xmlns:a16="http://schemas.microsoft.com/office/drawing/2014/main" id="{759FB5E4-D141-474C-874A-3851DD48A4D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98841" y="1264199"/>
            <a:ext cx="2093302" cy="3175634"/>
          </a:xfrm>
          <a:prstGeom prst="rect">
            <a:avLst/>
          </a:prstGeom>
        </p:spPr>
      </p:pic>
      <p:sp>
        <p:nvSpPr>
          <p:cNvPr id="41" name="Content Placeholder 3">
            <a:extLst>
              <a:ext uri="{FF2B5EF4-FFF2-40B4-BE49-F238E27FC236}">
                <a16:creationId xmlns:a16="http://schemas.microsoft.com/office/drawing/2014/main" id="{EF64C693-15A1-4A18-B110-1E3FB6B31617}"/>
              </a:ext>
            </a:extLst>
          </p:cNvPr>
          <p:cNvSpPr txBox="1">
            <a:spLocks/>
          </p:cNvSpPr>
          <p:nvPr/>
        </p:nvSpPr>
        <p:spPr>
          <a:xfrm>
            <a:off x="4141862" y="4181882"/>
            <a:ext cx="2911807" cy="3859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Théorème des milieux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Content Placeholder 3">
                <a:extLst>
                  <a:ext uri="{FF2B5EF4-FFF2-40B4-BE49-F238E27FC236}">
                    <a16:creationId xmlns:a16="http://schemas.microsoft.com/office/drawing/2014/main" id="{7E6E9803-D9D4-430E-9531-A9C3BB8793C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34535" y="4749941"/>
                <a:ext cx="2911807" cy="61550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LT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fr-FR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BC et AS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fr-FR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BC</a:t>
                </a:r>
              </a:p>
            </p:txBody>
          </p:sp>
        </mc:Choice>
        <mc:Fallback xmlns="">
          <p:sp>
            <p:nvSpPr>
              <p:cNvPr id="42" name="Content Placeholder 3">
                <a:extLst>
                  <a:ext uri="{FF2B5EF4-FFF2-40B4-BE49-F238E27FC236}">
                    <a16:creationId xmlns:a16="http://schemas.microsoft.com/office/drawing/2014/main" id="{7E6E9803-D9D4-430E-9531-A9C3BB8793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4535" y="4749941"/>
                <a:ext cx="2911807" cy="615502"/>
              </a:xfrm>
              <a:prstGeom prst="rect">
                <a:avLst/>
              </a:prstGeom>
              <a:blipFill>
                <a:blip r:embed="rId5"/>
                <a:stretch>
                  <a:fillRect l="-20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96024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uiExpand="1" build="p"/>
      <p:bldP spid="38" grpId="0"/>
      <p:bldP spid="39" grpId="0" uiExpand="1" build="p"/>
      <p:bldP spid="41" grpId="0"/>
      <p:bldP spid="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uadroTexto 238">
            <a:extLst>
              <a:ext uri="{FF2B5EF4-FFF2-40B4-BE49-F238E27FC236}">
                <a16:creationId xmlns:a16="http://schemas.microsoft.com/office/drawing/2014/main" id="{D7882081-25EE-1044-8F36-673BC8017AFA}"/>
              </a:ext>
            </a:extLst>
          </p:cNvPr>
          <p:cNvSpPr txBox="1"/>
          <p:nvPr/>
        </p:nvSpPr>
        <p:spPr>
          <a:xfrm>
            <a:off x="425220" y="1459305"/>
            <a:ext cx="626395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Nadia et son fr</a:t>
            </a:r>
            <a:r>
              <a:rPr lang="fr-FR" sz="2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ère </a:t>
            </a:r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Mazen  ont visit</a:t>
            </a:r>
            <a:r>
              <a:rPr lang="fr-FR" sz="2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é</a:t>
            </a:r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les Pyramides de Giza en Egypte.</a:t>
            </a:r>
          </a:p>
          <a:p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Ils se tiennent debout sur les points verts et violets (les milieux des côtés de la Pyramide)</a:t>
            </a:r>
          </a:p>
          <a:p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Quelle est la distance entre Mazen et Nadia, sachant que la longueur de la base de la Pyramide est de 230 m ?</a:t>
            </a:r>
          </a:p>
          <a:p>
            <a:endParaRPr lang="fr-FR" sz="2400" dirty="0">
              <a:solidFill>
                <a:schemeClr val="bg1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sz="2400" dirty="0">
              <a:solidFill>
                <a:schemeClr val="bg1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24802" y="125218"/>
            <a:ext cx="11026639" cy="114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dirty="0">
                <a:solidFill>
                  <a:srgbClr val="0096D6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Problème du chapitre</a:t>
            </a:r>
          </a:p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endParaRPr lang="fr-FR" sz="3600" b="1" cap="all" dirty="0">
              <a:solidFill>
                <a:srgbClr val="0096D6"/>
              </a:solidFill>
              <a:latin typeface="Myriad Pro" panose="020B050303040302020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>
            <a:cxnSpLocks/>
          </p:cNvCxnSpPr>
          <p:nvPr/>
        </p:nvCxnSpPr>
        <p:spPr>
          <a:xfrm>
            <a:off x="40372" y="1011560"/>
            <a:ext cx="12075428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079889B2-2496-4D64-A97F-D71CBBE040E2}"/>
              </a:ext>
            </a:extLst>
          </p:cNvPr>
          <p:cNvGrpSpPr/>
          <p:nvPr/>
        </p:nvGrpSpPr>
        <p:grpSpPr>
          <a:xfrm>
            <a:off x="6759207" y="1801476"/>
            <a:ext cx="5062090" cy="3304293"/>
            <a:chOff x="7259348" y="1825625"/>
            <a:chExt cx="4345656" cy="3304293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39EF60B-D40F-4174-8D3A-586FC79F4BE8}"/>
                </a:ext>
              </a:extLst>
            </p:cNvPr>
            <p:cNvGrpSpPr/>
            <p:nvPr/>
          </p:nvGrpSpPr>
          <p:grpSpPr>
            <a:xfrm>
              <a:off x="7259348" y="1825625"/>
              <a:ext cx="4345656" cy="3304293"/>
              <a:chOff x="7259348" y="1825625"/>
              <a:chExt cx="4345656" cy="3304293"/>
            </a:xfrm>
          </p:grpSpPr>
          <p:pic>
            <p:nvPicPr>
              <p:cNvPr id="16" name="Picture 6">
                <a:extLst>
                  <a:ext uri="{FF2B5EF4-FFF2-40B4-BE49-F238E27FC236}">
                    <a16:creationId xmlns:a16="http://schemas.microsoft.com/office/drawing/2014/main" id="{B44ABBB1-186E-499A-92AB-449F6C73E81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59348" y="1825625"/>
                <a:ext cx="4345656" cy="32550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BFEA038D-5090-4B01-90F9-56EC08A9AE88}"/>
                  </a:ext>
                </a:extLst>
              </p:cNvPr>
              <p:cNvCxnSpPr/>
              <p:nvPr/>
            </p:nvCxnSpPr>
            <p:spPr>
              <a:xfrm>
                <a:off x="7395411" y="4668253"/>
                <a:ext cx="4106778" cy="0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headEnd type="stealth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D5CE46F-14D6-4719-AD63-F038B3485A07}"/>
                  </a:ext>
                </a:extLst>
              </p:cNvPr>
              <p:cNvSpPr txBox="1"/>
              <p:nvPr/>
            </p:nvSpPr>
            <p:spPr>
              <a:xfrm>
                <a:off x="8786334" y="4668253"/>
                <a:ext cx="18448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400" b="1" dirty="0">
                    <a:solidFill>
                      <a:srgbClr val="FF0000"/>
                    </a:solidFill>
                    <a:latin typeface="Myriad Pro" panose="020B0503030403020204" charset="0"/>
                  </a:rPr>
                  <a:t>230 m</a:t>
                </a: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F5DDF444-0FE3-4DF2-B52E-18F340F0B97C}"/>
                  </a:ext>
                </a:extLst>
              </p:cNvPr>
              <p:cNvSpPr/>
              <p:nvPr/>
            </p:nvSpPr>
            <p:spPr>
              <a:xfrm>
                <a:off x="8165432" y="3656003"/>
                <a:ext cx="216000" cy="216000"/>
              </a:xfrm>
              <a:prstGeom prst="ellipse">
                <a:avLst/>
              </a:prstGeom>
              <a:solidFill>
                <a:srgbClr val="00C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2400" dirty="0">
                  <a:latin typeface="Myriad Pro" panose="020B0503030403020204" charset="0"/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8AD8EAF7-1EFB-49E0-9B0E-376E1324D67B}"/>
                  </a:ext>
                </a:extLst>
              </p:cNvPr>
              <p:cNvSpPr/>
              <p:nvPr/>
            </p:nvSpPr>
            <p:spPr>
              <a:xfrm>
                <a:off x="10258927" y="3656003"/>
                <a:ext cx="216000" cy="216000"/>
              </a:xfrm>
              <a:prstGeom prst="ellipse">
                <a:avLst/>
              </a:prstGeom>
              <a:solidFill>
                <a:srgbClr val="660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2400" dirty="0">
                  <a:latin typeface="Myriad Pro" panose="020B0503030403020204" charset="0"/>
                </a:endParaRPr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C43896F-DEBB-4546-836F-4336CDC3B18F}"/>
                </a:ext>
              </a:extLst>
            </p:cNvPr>
            <p:cNvSpPr txBox="1"/>
            <p:nvPr/>
          </p:nvSpPr>
          <p:spPr>
            <a:xfrm>
              <a:off x="8070237" y="3410338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b="0" dirty="0">
                  <a:latin typeface="Myriad Pro" panose="020B0503030403020204" charset="0"/>
                  <a:cs typeface="Times New Roman" panose="02020603050405020304" pitchFamily="18" charset="0"/>
                  <a:sym typeface="Webdings" panose="05030102010509060703" pitchFamily="18" charset="2"/>
                </a:rPr>
                <a:t></a:t>
              </a:r>
              <a:endParaRPr lang="fr-FR" sz="2400" dirty="0">
                <a:latin typeface="Myriad Pro" panose="020B050303040302020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F5E8705-1430-43A3-AB15-B636527A2518}"/>
                </a:ext>
              </a:extLst>
            </p:cNvPr>
            <p:cNvSpPr txBox="1"/>
            <p:nvPr/>
          </p:nvSpPr>
          <p:spPr>
            <a:xfrm>
              <a:off x="10173976" y="3375924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latin typeface="Myriad Pro" panose="020B0503030403020204" charset="0"/>
                  <a:cs typeface="Times New Roman" panose="02020603050405020304" pitchFamily="18" charset="0"/>
                  <a:sym typeface="Webdings" panose="05030102010509060703" pitchFamily="18" charset="2"/>
                </a:rPr>
                <a:t></a:t>
              </a:r>
              <a:endParaRPr lang="fr-FR" sz="2400" dirty="0">
                <a:latin typeface="Myriad Pro" panose="020B050303040302020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0CC456B-2265-4CF0-9889-086BBDB7BB49}"/>
              </a:ext>
            </a:extLst>
          </p:cNvPr>
          <p:cNvSpPr txBox="1"/>
          <p:nvPr/>
        </p:nvSpPr>
        <p:spPr>
          <a:xfrm>
            <a:off x="2135832" y="4293576"/>
            <a:ext cx="18754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115 m</a:t>
            </a:r>
            <a:endParaRPr lang="fr-FR" sz="24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fr-FR" sz="24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endParaRPr lang="fr-FR" sz="2400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845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tÂche</a:t>
            </a:r>
            <a:endParaRPr lang="fr-FR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44936D10-7064-4D68-B8F2-D6DB8B9CA24E}"/>
              </a:ext>
            </a:extLst>
          </p:cNvPr>
          <p:cNvSpPr txBox="1">
            <a:spLocks/>
          </p:cNvSpPr>
          <p:nvPr/>
        </p:nvSpPr>
        <p:spPr>
          <a:xfrm>
            <a:off x="614206" y="1825624"/>
            <a:ext cx="10774230" cy="16033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fr-FR" b="0" dirty="0">
                <a:solidFill>
                  <a:schemeClr val="dk1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Sélectionner les exercices et les problèmes appropriés dans votre manuel et vos propres ressources.</a:t>
            </a:r>
            <a:endParaRPr lang="fr-FR" dirty="0">
              <a:latin typeface="Myriad Pro" panose="020B0503030403020204" pitchFamily="34" charset="0"/>
            </a:endParaRPr>
          </a:p>
          <a:p>
            <a:pPr algn="ctr">
              <a:lnSpc>
                <a:spcPct val="150000"/>
              </a:lnSpc>
            </a:pPr>
            <a:endParaRPr lang="en-US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72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27350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résumé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>
            <a:cxnSpLocks/>
          </p:cNvCxnSpPr>
          <p:nvPr/>
        </p:nvCxnSpPr>
        <p:spPr>
          <a:xfrm>
            <a:off x="0" y="957132"/>
            <a:ext cx="11474355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 Placeholder 2">
                <a:extLst>
                  <a:ext uri="{FF2B5EF4-FFF2-40B4-BE49-F238E27FC236}">
                    <a16:creationId xmlns:a16="http://schemas.microsoft.com/office/drawing/2014/main" id="{BBE643C4-12FA-481D-9AA4-0677149C54E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19462" y="1166701"/>
                <a:ext cx="4980502" cy="2262297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anchor="t"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600"/>
                  </a:spcBef>
                  <a:buNone/>
                </a:pPr>
                <a:r>
                  <a:rPr lang="fr-FR" sz="2400" b="1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Propri</a:t>
                </a:r>
                <a:r>
                  <a:rPr lang="fr-FR" sz="2400" b="1" dirty="0">
                    <a:solidFill>
                      <a:srgbClr val="00B0F0"/>
                    </a:solidFill>
                    <a:latin typeface="Myriad Pro" panose="020B0503030403020204" charset="0"/>
                    <a:cs typeface="Calibri Light" panose="020F0302020204030204" pitchFamily="34" charset="0"/>
                  </a:rPr>
                  <a:t>é</a:t>
                </a:r>
                <a:r>
                  <a:rPr lang="fr-FR" sz="2400" b="1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t</a:t>
                </a:r>
                <a:r>
                  <a:rPr lang="fr-FR" sz="2400" b="1" dirty="0">
                    <a:solidFill>
                      <a:srgbClr val="00B0F0"/>
                    </a:solidFill>
                    <a:latin typeface="Myriad Pro" panose="020B0503030403020204" charset="0"/>
                    <a:cs typeface="Calibri Light" panose="020F0302020204030204" pitchFamily="34" charset="0"/>
                  </a:rPr>
                  <a:t>é</a:t>
                </a:r>
                <a:endParaRPr lang="fr-FR" sz="2400" b="1" dirty="0">
                  <a:solidFill>
                    <a:srgbClr val="00B0F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0" indent="0">
                  <a:spcBef>
                    <a:spcPts val="600"/>
                  </a:spcBef>
                  <a:buNone/>
                </a:pP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Dans un triangle ABC, si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}"/>
                        <m:ctrlP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fr-FR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fr-FR" sz="240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est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le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milieu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de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 [</m:t>
                            </m:r>
                            <m:r>
                              <m:rPr>
                                <m:nor/>
                              </m:rPr>
                              <a:rPr lang="fr-FR" sz="240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AB</m:t>
                            </m:r>
                            <m:r>
                              <m:rPr>
                                <m:nor/>
                              </m:rPr>
                              <a:rPr lang="fr-FR" sz="240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] 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fr-FR" sz="240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N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est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le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milieu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de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 [</m:t>
                            </m:r>
                            <m:r>
                              <m:rPr>
                                <m:nor/>
                              </m:rPr>
                              <a:rPr lang="fr-FR" sz="240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AC</m:t>
                            </m:r>
                            <m:r>
                              <m:rPr>
                                <m:nor/>
                              </m:rPr>
                              <a:rPr lang="fr-FR" sz="240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] </m:t>
                            </m:r>
                          </m:e>
                        </m:eqArr>
                      </m:e>
                    </m:d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indent="0">
                  <a:buNone/>
                </a:pP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alors (MN) / / (BC) et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fr-FR" sz="2400">
                        <a:latin typeface="Myriad Pro" panose="020B0503030403020204" charset="0"/>
                        <a:cs typeface="Times New Roman" panose="02020603050405020304" pitchFamily="18" charset="0"/>
                      </a:rPr>
                      <m:t>MN</m:t>
                    </m:r>
                    <m:r>
                      <m:rPr>
                        <m:nor/>
                      </m:rPr>
                      <a:rPr lang="fr-FR" sz="2400">
                        <a:latin typeface="Myriad Pro" panose="020B0503030403020204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fr-FR" sz="2400">
                        <a:latin typeface="Myriad Pro" panose="020B0503030403020204" charset="0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4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4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lang="fr-FR" sz="2400">
                        <a:latin typeface="Myriad Pro" panose="020B0503030403020204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fr-FR" sz="2400">
                        <a:latin typeface="Myriad Pro" panose="020B0503030403020204" charset="0"/>
                        <a:cs typeface="Times New Roman" panose="02020603050405020304" pitchFamily="18" charset="0"/>
                      </a:rPr>
                      <m:t>BC</m:t>
                    </m:r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6" name="Text Placeholder 2">
                <a:extLst>
                  <a:ext uri="{FF2B5EF4-FFF2-40B4-BE49-F238E27FC236}">
                    <a16:creationId xmlns:a16="http://schemas.microsoft.com/office/drawing/2014/main" id="{BBE643C4-12FA-481D-9AA4-0677149C54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462" y="1166701"/>
                <a:ext cx="4980502" cy="2262297"/>
              </a:xfrm>
              <a:prstGeom prst="rect">
                <a:avLst/>
              </a:prstGeom>
              <a:blipFill>
                <a:blip r:embed="rId2"/>
                <a:stretch>
                  <a:fillRect l="-1836" t="-18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 Placeholder 2">
                <a:extLst>
                  <a:ext uri="{FF2B5EF4-FFF2-40B4-BE49-F238E27FC236}">
                    <a16:creationId xmlns:a16="http://schemas.microsoft.com/office/drawing/2014/main" id="{42B60F54-AF7D-4598-B392-3D55DE10512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399914" y="1166702"/>
                <a:ext cx="5056460" cy="222517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Propri</a:t>
                </a: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Calibri Light" panose="020F0302020204030204" pitchFamily="34" charset="0"/>
                  </a:rPr>
                  <a:t>é</a:t>
                </a: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t</a:t>
                </a: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Calibri Light" panose="020F0302020204030204" pitchFamily="34" charset="0"/>
                  </a:rPr>
                  <a:t>é</a:t>
                </a:r>
                <a:endParaRPr lang="fr-FR" dirty="0">
                  <a:solidFill>
                    <a:srgbClr val="00B0F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spcBef>
                    <a:spcPts val="60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Dans le triangle ABC, si </a:t>
                </a:r>
              </a:p>
              <a:p>
                <a14:m>
                  <m:oMath xmlns:m="http://schemas.openxmlformats.org/officeDocument/2006/math">
                    <m:d>
                      <m:dPr>
                        <m:begChr m:val=""/>
                        <m:endChr m:val="}"/>
                        <m:ctrlPr>
                          <a:rPr lang="fr-FR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fr-FR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fr-FR" b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  <m:r>
                              <m:rPr>
                                <m:nor/>
                              </m:rPr>
                              <a:rPr lang="fr-FR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est</m:t>
                            </m:r>
                            <m:r>
                              <m:rPr>
                                <m:nor/>
                              </m:rPr>
                              <a:rPr lang="fr-FR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le</m:t>
                            </m:r>
                            <m:r>
                              <m:rPr>
                                <m:nor/>
                              </m:rPr>
                              <a:rPr lang="fr-FR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milieu</m:t>
                            </m:r>
                            <m:r>
                              <m:rPr>
                                <m:nor/>
                              </m:rPr>
                              <a:rPr lang="fr-FR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de</m:t>
                            </m:r>
                            <m:r>
                              <m:rPr>
                                <m:nor/>
                              </m:rPr>
                              <a:rPr lang="fr-FR" b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[</m:t>
                            </m:r>
                            <m:r>
                              <m:rPr>
                                <m:nor/>
                              </m:rPr>
                              <a:rPr lang="fr-FR" b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AB</m:t>
                            </m:r>
                            <m:r>
                              <m:rPr>
                                <m:nor/>
                              </m:rPr>
                              <a:rPr lang="fr-FR" b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] </m:t>
                            </m:r>
                          </m:e>
                          <m:e>
                            <m:r>
                              <a:rPr lang="fr-FR" b="0" i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m:rPr>
                                <m:sty m:val="p"/>
                              </m:rPr>
                              <a:rPr lang="fr-FR" b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  <m:r>
                              <m:rPr>
                                <m:nor/>
                              </m:rPr>
                              <a:rPr lang="fr-FR" b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N</m:t>
                            </m:r>
                            <m:r>
                              <m:rPr>
                                <m:nor/>
                              </m:rPr>
                              <a:rPr lang="fr-FR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fr-FR" b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/ / </m:t>
                            </m:r>
                            <m:r>
                              <m:rPr>
                                <m:nor/>
                              </m:rPr>
                              <a:rPr lang="fr-FR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m:rPr>
                                <m:nor/>
                              </m:rPr>
                              <a:rPr lang="fr-FR" b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BC</m:t>
                            </m:r>
                            <m:r>
                              <m:rPr>
                                <m:nor/>
                              </m:rPr>
                              <a:rPr lang="fr-FR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fr-FR" b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</m:e>
                        </m:eqArr>
                      </m:e>
                    </m:d>
                  </m:oMath>
                </a14:m>
                <a:r>
                  <a:rPr lang="fr-FR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Alors N est le milieu de [AC]. </a:t>
                </a: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Text Placeholder 2">
                <a:extLst>
                  <a:ext uri="{FF2B5EF4-FFF2-40B4-BE49-F238E27FC236}">
                    <a16:creationId xmlns:a16="http://schemas.microsoft.com/office/drawing/2014/main" id="{42B60F54-AF7D-4598-B392-3D55DE1051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9914" y="1166702"/>
                <a:ext cx="5056460" cy="2225176"/>
              </a:xfrm>
              <a:prstGeom prst="rect">
                <a:avLst/>
              </a:prstGeom>
              <a:blipFill>
                <a:blip r:embed="rId3"/>
                <a:stretch>
                  <a:fillRect l="-1930" t="-19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8" name="Picture 27">
            <a:extLst>
              <a:ext uri="{FF2B5EF4-FFF2-40B4-BE49-F238E27FC236}">
                <a16:creationId xmlns:a16="http://schemas.microsoft.com/office/drawing/2014/main" id="{AD04CE59-CE68-43AD-90EF-142B1ED21D3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2245" y="1305792"/>
            <a:ext cx="1705781" cy="144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E2D6EE0-3683-4948-8DE8-1ACFAFF65E07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26168" y="1305792"/>
            <a:ext cx="1830206" cy="1440000"/>
          </a:xfrm>
          <a:prstGeom prst="rect">
            <a:avLst/>
          </a:prstGeom>
        </p:spPr>
      </p:pic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293032AB-FBBB-4E4C-A146-ECE2527DC3EF}"/>
              </a:ext>
            </a:extLst>
          </p:cNvPr>
          <p:cNvSpPr txBox="1">
            <a:spLocks/>
          </p:cNvSpPr>
          <p:nvPr/>
        </p:nvSpPr>
        <p:spPr>
          <a:xfrm>
            <a:off x="519462" y="3582260"/>
            <a:ext cx="4980502" cy="28350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>
              <a:lnSpc>
                <a:spcPct val="120000"/>
              </a:lnSpc>
            </a:pPr>
            <a:r>
              <a:rPr lang="fr-FR" b="0" baseline="30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34787C69-3F98-44C5-8E5C-D38E72D2C3D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9020" y="5024974"/>
            <a:ext cx="2001594" cy="144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13889148-1F00-4B3D-AE32-93D0056199BD}"/>
                  </a:ext>
                </a:extLst>
              </p:cNvPr>
              <p:cNvSpPr txBox="1"/>
              <p:nvPr/>
            </p:nvSpPr>
            <p:spPr>
              <a:xfrm>
                <a:off x="519462" y="3595480"/>
                <a:ext cx="4841152" cy="17988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</a:pPr>
                <a:r>
                  <a:rPr lang="fr-FR" sz="2400" b="1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Propri</a:t>
                </a:r>
                <a:r>
                  <a:rPr lang="fr-FR" sz="2400" b="1" dirty="0">
                    <a:solidFill>
                      <a:srgbClr val="00B0F0"/>
                    </a:solidFill>
                    <a:latin typeface="Myriad Pro" panose="020B0503030403020204" charset="0"/>
                    <a:cs typeface="Calibri Light" panose="020F0302020204030204" pitchFamily="34" charset="0"/>
                  </a:rPr>
                  <a:t>é</a:t>
                </a:r>
                <a:r>
                  <a:rPr lang="fr-FR" sz="2400" b="1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t</a:t>
                </a:r>
                <a:r>
                  <a:rPr lang="fr-FR" sz="2400" b="1" dirty="0">
                    <a:solidFill>
                      <a:srgbClr val="00B0F0"/>
                    </a:solidFill>
                    <a:latin typeface="Myriad Pro" panose="020B0503030403020204" charset="0"/>
                    <a:cs typeface="Calibri Light" panose="020F0302020204030204" pitchFamily="34" charset="0"/>
                  </a:rPr>
                  <a:t>é</a:t>
                </a:r>
                <a:endParaRPr lang="fr-FR" sz="2400" b="1" dirty="0">
                  <a:solidFill>
                    <a:srgbClr val="00B0F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spcBef>
                    <a:spcPts val="600"/>
                  </a:spcBef>
                </a:pP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Dans le triangle rectangle ABC, </a:t>
                </a:r>
              </a:p>
              <a:p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Si  [AM] est la m</a:t>
                </a:r>
                <a:r>
                  <a:rPr lang="fr-FR" sz="2400" dirty="0">
                    <a:latin typeface="Myriad Pro" panose="020B0503030403020204" charset="0"/>
                    <a:cs typeface="Calibri Light" panose="020F0302020204030204" pitchFamily="34" charset="0"/>
                  </a:rPr>
                  <a:t>édiane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, alors            AM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24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4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fr-FR" sz="240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BC.</a:t>
                </a: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13889148-1F00-4B3D-AE32-93D0056199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462" y="3595480"/>
                <a:ext cx="4841152" cy="1798826"/>
              </a:xfrm>
              <a:prstGeom prst="rect">
                <a:avLst/>
              </a:prstGeom>
              <a:blipFill>
                <a:blip r:embed="rId7"/>
                <a:stretch>
                  <a:fillRect l="-1889" t="-2373" b="-27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773D3957-02AD-40A9-8689-F8FB597B02B9}"/>
              </a:ext>
            </a:extLst>
          </p:cNvPr>
          <p:cNvSpPr txBox="1">
            <a:spLocks/>
          </p:cNvSpPr>
          <p:nvPr/>
        </p:nvSpPr>
        <p:spPr>
          <a:xfrm>
            <a:off x="6399914" y="3582260"/>
            <a:ext cx="4980502" cy="28350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>
              <a:lnSpc>
                <a:spcPct val="120000"/>
              </a:lnSpc>
            </a:pPr>
            <a:r>
              <a:rPr lang="fr-FR" b="0" baseline="30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B8E464B7-5B49-4F50-A0A3-53682533630D}"/>
                  </a:ext>
                </a:extLst>
              </p:cNvPr>
              <p:cNvSpPr txBox="1"/>
              <p:nvPr/>
            </p:nvSpPr>
            <p:spPr>
              <a:xfrm>
                <a:off x="6399914" y="3595480"/>
                <a:ext cx="4841152" cy="17218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 sz="2400" b="1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Propri</a:t>
                </a:r>
                <a:r>
                  <a:rPr lang="fr-FR" sz="2400" b="1" dirty="0">
                    <a:solidFill>
                      <a:srgbClr val="00B0F0"/>
                    </a:solidFill>
                    <a:latin typeface="Myriad Pro" panose="020B0503030403020204" charset="0"/>
                    <a:cs typeface="Calibri Light" panose="020F0302020204030204" pitchFamily="34" charset="0"/>
                  </a:rPr>
                  <a:t>é</a:t>
                </a:r>
                <a:r>
                  <a:rPr lang="fr-FR" sz="2400" b="1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t</a:t>
                </a:r>
                <a:r>
                  <a:rPr lang="fr-FR" sz="2400" b="1" dirty="0">
                    <a:solidFill>
                      <a:srgbClr val="00B0F0"/>
                    </a:solidFill>
                    <a:latin typeface="Myriad Pro" panose="020B0503030403020204" charset="0"/>
                    <a:cs typeface="Calibri Light" panose="020F0302020204030204" pitchFamily="34" charset="0"/>
                  </a:rPr>
                  <a:t>é</a:t>
                </a:r>
                <a:endParaRPr lang="fr-FR" sz="2400" b="1" dirty="0">
                  <a:solidFill>
                    <a:srgbClr val="00B0F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Dans le triangle ABC o</a:t>
                </a:r>
                <a:r>
                  <a:rPr lang="fr-FR" sz="2400" dirty="0">
                    <a:latin typeface="Myriad Pro" panose="020B0503030403020204" charset="0"/>
                    <a:cs typeface="Calibri Light" panose="020F0302020204030204" pitchFamily="34" charset="0"/>
                  </a:rPr>
                  <a:t>ù 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[AM] est une m</a:t>
                </a:r>
                <a:r>
                  <a:rPr lang="fr-FR" sz="2400" dirty="0">
                    <a:latin typeface="Myriad Pro" panose="020B0503030403020204" charset="0"/>
                    <a:cs typeface="Calibri Light" panose="020F0302020204030204" pitchFamily="34" charset="0"/>
                  </a:rPr>
                  <a:t>édiane 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, si  AM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fr-FR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BC, alors ABC est rectangle en A.</a:t>
                </a: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B8E464B7-5B49-4F50-A0A3-5368253363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9914" y="3595480"/>
                <a:ext cx="4841152" cy="1721882"/>
              </a:xfrm>
              <a:prstGeom prst="rect">
                <a:avLst/>
              </a:prstGeom>
              <a:blipFill>
                <a:blip r:embed="rId8"/>
                <a:stretch>
                  <a:fillRect l="-2015" t="-2482" b="-74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5" name="Picture 34">
            <a:extLst>
              <a:ext uri="{FF2B5EF4-FFF2-40B4-BE49-F238E27FC236}">
                <a16:creationId xmlns:a16="http://schemas.microsoft.com/office/drawing/2014/main" id="{D88B52B1-1D25-4160-9DF5-BC1F72CDF0F8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17224" y="5024974"/>
            <a:ext cx="1863192" cy="1414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03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uiExpand="1" build="p" animBg="1"/>
      <p:bldP spid="27" grpId="0" uiExpand="1" build="p" animBg="1"/>
      <p:bldP spid="30" grpId="0" uiExpand="1" build="p" animBg="1"/>
      <p:bldP spid="32" grpId="0" uiExpand="1" build="p"/>
      <p:bldP spid="33" grpId="0" uiExpand="1" build="p" animBg="1"/>
      <p:bldP spid="34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B0144E2-5F68-7D4E-B0FF-9B8D2F8DC7C3}"/>
              </a:ext>
            </a:extLst>
          </p:cNvPr>
          <p:cNvSpPr/>
          <p:nvPr/>
        </p:nvSpPr>
        <p:spPr>
          <a:xfrm>
            <a:off x="1111170" y="2023303"/>
            <a:ext cx="10028363" cy="37177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40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Construire les  Mathématiques – Livre National  - EB8</a:t>
            </a:r>
          </a:p>
          <a:p>
            <a:pPr>
              <a:lnSpc>
                <a:spcPct val="150000"/>
              </a:lnSpc>
            </a:pPr>
            <a:endParaRPr lang="fr-FR" sz="240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62519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D2A4242-1D24-4AE0-BD0D-F8D78E1B1590}"/>
              </a:ext>
            </a:extLst>
          </p:cNvPr>
          <p:cNvSpPr txBox="1">
            <a:spLocks/>
          </p:cNvSpPr>
          <p:nvPr/>
        </p:nvSpPr>
        <p:spPr>
          <a:xfrm>
            <a:off x="1132702" y="1885588"/>
            <a:ext cx="9926595" cy="3924386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ar-LB" sz="2400" dirty="0">
                <a:latin typeface="Myriad Pro" panose="020B0503030403020204" pitchFamily="34" charset="0"/>
              </a:rPr>
              <a:t>Coordinateur : Samer Siefeldeen</a:t>
            </a:r>
          </a:p>
          <a:p>
            <a:pPr>
              <a:lnSpc>
                <a:spcPct val="150000"/>
              </a:lnSpc>
            </a:pPr>
            <a:r>
              <a:rPr lang="ar-LB" sz="2400" dirty="0">
                <a:latin typeface="Myriad Pro" panose="020B0503030403020204" pitchFamily="34" charset="0"/>
              </a:rPr>
              <a:t>Auteur : Hussein Mohammed Ballout</a:t>
            </a:r>
          </a:p>
          <a:p>
            <a:pPr>
              <a:lnSpc>
                <a:spcPct val="150000"/>
              </a:lnSpc>
            </a:pPr>
            <a:r>
              <a:rPr lang="ar-LB" sz="2400" dirty="0">
                <a:latin typeface="Myriad Pro" panose="020B0503030403020204" pitchFamily="34" charset="0"/>
              </a:rPr>
              <a:t>Reviseur : Georges Habib Maamari</a:t>
            </a:r>
          </a:p>
          <a:p>
            <a:pPr>
              <a:lnSpc>
                <a:spcPct val="150000"/>
              </a:lnSpc>
            </a:pPr>
            <a:r>
              <a:rPr lang="ar-LB" sz="2400" dirty="0">
                <a:latin typeface="Myriad Pro" panose="020B0503030403020204" pitchFamily="34" charset="0"/>
              </a:rPr>
              <a:t>Editeur de langue : </a:t>
            </a:r>
            <a:r>
              <a:rPr lang="fr-FR" sz="2400" dirty="0">
                <a:latin typeface="Myriad Pro" panose="020B0503030403020204" pitchFamily="34" charset="0"/>
              </a:rPr>
              <a:t>Hala </a:t>
            </a:r>
            <a:r>
              <a:rPr lang="fr-FR" sz="2400" dirty="0" err="1">
                <a:latin typeface="Myriad Pro" panose="020B0503030403020204" pitchFamily="34" charset="0"/>
              </a:rPr>
              <a:t>Fayyad</a:t>
            </a:r>
            <a:endParaRPr lang="ar-LB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ar-LB" sz="2400" dirty="0">
                <a:latin typeface="Myriad Pro" panose="020B0503030403020204" pitchFamily="34" charset="0"/>
              </a:rPr>
              <a:t>Traducteur : Samar Abou Haidar</a:t>
            </a:r>
          </a:p>
          <a:p>
            <a:pPr>
              <a:lnSpc>
                <a:spcPct val="150000"/>
              </a:lnSpc>
            </a:pPr>
            <a:r>
              <a:rPr lang="ar-LB" sz="2400" dirty="0">
                <a:latin typeface="Myriad Pro" panose="020B0503030403020204" pitchFamily="34" charset="0"/>
              </a:rPr>
              <a:t>Validateur : </a:t>
            </a:r>
            <a:r>
              <a:rPr lang="en-US" sz="2400" dirty="0">
                <a:latin typeface="Myriad Pro" panose="020B0503030403020204" pitchFamily="34" charset="0"/>
              </a:rPr>
              <a:t>Hatem </a:t>
            </a:r>
            <a:r>
              <a:rPr lang="en-US" sz="2400" dirty="0" err="1">
                <a:latin typeface="Myriad Pro" panose="020B0503030403020204" pitchFamily="34" charset="0"/>
              </a:rPr>
              <a:t>Chalak</a:t>
            </a:r>
            <a:endParaRPr lang="ar-LB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030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1">
            <a:extLst>
              <a:ext uri="{FF2B5EF4-FFF2-40B4-BE49-F238E27FC236}">
                <a16:creationId xmlns:a16="http://schemas.microsoft.com/office/drawing/2014/main" id="{D74ECD41-598F-BD4E-AEFD-076D464509A2}"/>
              </a:ext>
            </a:extLst>
          </p:cNvPr>
          <p:cNvSpPr txBox="1">
            <a:spLocks/>
          </p:cNvSpPr>
          <p:nvPr/>
        </p:nvSpPr>
        <p:spPr>
          <a:xfrm>
            <a:off x="1064275" y="1178304"/>
            <a:ext cx="9871789" cy="9298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dirty="0">
                <a:solidFill>
                  <a:schemeClr val="dk1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À la fin de ce chapitre, l’élève doit être capable de/d’ :</a:t>
            </a:r>
            <a:endParaRPr lang="fr-FR" sz="2400" dirty="0">
              <a:latin typeface="Myriad Pro" panose="020B0503030403020204" pitchFamily="34" charset="0"/>
            </a:endParaRPr>
          </a:p>
          <a:p>
            <a:endParaRPr lang="fr-FR" sz="2400" dirty="0">
              <a:latin typeface="Myriad Pro" panose="020B0503030403020204" pitchFamily="3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E529B0A2-DB30-B948-8126-A04627032BEF}"/>
              </a:ext>
            </a:extLst>
          </p:cNvPr>
          <p:cNvSpPr/>
          <p:nvPr/>
        </p:nvSpPr>
        <p:spPr>
          <a:xfrm flipH="1">
            <a:off x="1544040" y="3174010"/>
            <a:ext cx="8966540" cy="7134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1800"/>
              </a:spcBef>
            </a:pPr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    Enoncer et appliquer la </a:t>
            </a:r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  <a:cs typeface="Calibri Light" panose="020F0302020204030204" pitchFamily="34" charset="0"/>
              </a:rPr>
              <a:t>deuxième propriété du théorème des milieux.</a:t>
            </a:r>
            <a:endParaRPr lang="fr-FR" sz="2000" dirty="0">
              <a:solidFill>
                <a:schemeClr val="tx1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DB32C9AE-AB8A-DC45-B272-DEF916032480}"/>
              </a:ext>
            </a:extLst>
          </p:cNvPr>
          <p:cNvSpPr/>
          <p:nvPr/>
        </p:nvSpPr>
        <p:spPr>
          <a:xfrm flipH="1">
            <a:off x="1558109" y="4156041"/>
            <a:ext cx="8947401" cy="8899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1800"/>
              </a:spcBef>
            </a:pPr>
            <a:endParaRPr lang="fr-FR" sz="2000" dirty="0">
              <a:solidFill>
                <a:schemeClr val="tx1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38EB2F92-6074-684D-9916-88EB23EE4E41}"/>
              </a:ext>
            </a:extLst>
          </p:cNvPr>
          <p:cNvSpPr/>
          <p:nvPr/>
        </p:nvSpPr>
        <p:spPr>
          <a:xfrm flipH="1">
            <a:off x="1558108" y="2058721"/>
            <a:ext cx="8947402" cy="739168"/>
          </a:xfrm>
          <a:prstGeom prst="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1800"/>
              </a:spcBef>
            </a:pPr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    Enoncer et appliquer la première </a:t>
            </a:r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  <a:cs typeface="Calibri Light" panose="020F0302020204030204" pitchFamily="34" charset="0"/>
              </a:rPr>
              <a:t>propriété du théorème des milieux.</a:t>
            </a:r>
            <a:endParaRPr lang="fr-FR" sz="2000" dirty="0">
              <a:solidFill>
                <a:schemeClr val="tx1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8B10BEF-A3BD-46DB-8F51-1DDF9B8B55C7}"/>
              </a:ext>
            </a:extLst>
          </p:cNvPr>
          <p:cNvSpPr/>
          <p:nvPr/>
        </p:nvSpPr>
        <p:spPr>
          <a:xfrm flipH="1">
            <a:off x="1558108" y="5209327"/>
            <a:ext cx="8900305" cy="7899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defTabSz="914363" rtl="0" eaLnBrk="1" latinLnBrk="0" hangingPunct="1"/>
            <a:endParaRPr lang="fr-FR" altLang="ko-KR" sz="2000" dirty="0">
              <a:latin typeface="Myriad Pro" panose="020B0503030403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B1D54F7-8681-49CD-A804-6CB9D45CF5F0}"/>
              </a:ext>
            </a:extLst>
          </p:cNvPr>
          <p:cNvSpPr txBox="1"/>
          <p:nvPr/>
        </p:nvSpPr>
        <p:spPr>
          <a:xfrm rot="10800000" flipH="1" flipV="1">
            <a:off x="1763498" y="5209327"/>
            <a:ext cx="77350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800"/>
              </a:spcBef>
            </a:pPr>
            <a:r>
              <a:rPr lang="fr-FR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Appliquer la propriété que : “ Si dans un triangle ,la médiane relative à un côté vaut sa moitié alors ce triangle est rectangle ”.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B1750B8-83B5-4D58-8EC3-28AEFD1B6E21}"/>
              </a:ext>
            </a:extLst>
          </p:cNvPr>
          <p:cNvSpPr txBox="1"/>
          <p:nvPr/>
        </p:nvSpPr>
        <p:spPr>
          <a:xfrm>
            <a:off x="1017186" y="3891256"/>
            <a:ext cx="540922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altLang="ko-KR" sz="2700" b="1">
                <a:solidFill>
                  <a:schemeClr val="bg1"/>
                </a:solidFill>
                <a:latin typeface="Myriad Pro" panose="020B0503030403020204" charset="0"/>
              </a:rPr>
              <a:t>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CE94D9E-7C3A-4B49-8F05-F9105F4C363D}"/>
              </a:ext>
            </a:extLst>
          </p:cNvPr>
          <p:cNvSpPr txBox="1"/>
          <p:nvPr/>
        </p:nvSpPr>
        <p:spPr>
          <a:xfrm>
            <a:off x="1064275" y="2541683"/>
            <a:ext cx="479765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altLang="ko-KR" sz="2700" b="1">
                <a:solidFill>
                  <a:schemeClr val="bg1"/>
                </a:solidFill>
                <a:latin typeface="Myriad Pro" panose="020B0503030403020204" charset="0"/>
              </a:rPr>
              <a:t>1</a:t>
            </a:r>
          </a:p>
        </p:txBody>
      </p:sp>
      <p:pic>
        <p:nvPicPr>
          <p:cNvPr id="22" name="Google Shape;742;p2">
            <a:extLst>
              <a:ext uri="{FF2B5EF4-FFF2-40B4-BE49-F238E27FC236}">
                <a16:creationId xmlns:a16="http://schemas.microsoft.com/office/drawing/2014/main" id="{493442C9-6F45-4E41-BE33-ADC05A24C2C8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723914" y="2815960"/>
            <a:ext cx="957401" cy="1349542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743;p2">
            <a:extLst>
              <a:ext uri="{FF2B5EF4-FFF2-40B4-BE49-F238E27FC236}">
                <a16:creationId xmlns:a16="http://schemas.microsoft.com/office/drawing/2014/main" id="{1851FA99-C207-4BF9-8033-C0695E7C3E33}"/>
              </a:ext>
            </a:extLst>
          </p:cNvPr>
          <p:cNvSpPr txBox="1"/>
          <p:nvPr/>
        </p:nvSpPr>
        <p:spPr>
          <a:xfrm>
            <a:off x="738892" y="3253528"/>
            <a:ext cx="479765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700" b="1" dirty="0">
                <a:solidFill>
                  <a:schemeClr val="lt1"/>
                </a:solidFill>
                <a:latin typeface="Myriad Pro" panose="020B0503030403020204" charset="0"/>
                <a:ea typeface="Arial"/>
                <a:cs typeface="Arial"/>
                <a:sym typeface="Arial"/>
              </a:rPr>
              <a:t>2</a:t>
            </a:r>
          </a:p>
        </p:txBody>
      </p:sp>
      <p:pic>
        <p:nvPicPr>
          <p:cNvPr id="24" name="Google Shape;746;p2">
            <a:extLst>
              <a:ext uri="{FF2B5EF4-FFF2-40B4-BE49-F238E27FC236}">
                <a16:creationId xmlns:a16="http://schemas.microsoft.com/office/drawing/2014/main" id="{33A5A1D6-6A6D-41FC-A0DE-A58791D4BA7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727671" y="3831943"/>
            <a:ext cx="957401" cy="1349542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747;p2">
            <a:extLst>
              <a:ext uri="{FF2B5EF4-FFF2-40B4-BE49-F238E27FC236}">
                <a16:creationId xmlns:a16="http://schemas.microsoft.com/office/drawing/2014/main" id="{AE977B6C-5CA2-4ED9-91A0-F2E8E91CD903}"/>
              </a:ext>
            </a:extLst>
          </p:cNvPr>
          <p:cNvSpPr txBox="1"/>
          <p:nvPr/>
        </p:nvSpPr>
        <p:spPr>
          <a:xfrm>
            <a:off x="742463" y="4258883"/>
            <a:ext cx="479765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700" b="1" dirty="0">
                <a:solidFill>
                  <a:schemeClr val="lt1"/>
                </a:solidFill>
                <a:latin typeface="Myriad Pro" panose="020B0503030403020204" charset="0"/>
                <a:ea typeface="Arial"/>
                <a:cs typeface="Arial"/>
                <a:sym typeface="Arial"/>
              </a:rPr>
              <a:t>3</a:t>
            </a:r>
          </a:p>
        </p:txBody>
      </p:sp>
      <p:pic>
        <p:nvPicPr>
          <p:cNvPr id="26" name="Google Shape;750;p2">
            <a:extLst>
              <a:ext uri="{FF2B5EF4-FFF2-40B4-BE49-F238E27FC236}">
                <a16:creationId xmlns:a16="http://schemas.microsoft.com/office/drawing/2014/main" id="{BD0D156D-19F7-45F7-9EBB-AE563F48A9B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719751" y="1740663"/>
            <a:ext cx="957401" cy="1349542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751;p2">
            <a:extLst>
              <a:ext uri="{FF2B5EF4-FFF2-40B4-BE49-F238E27FC236}">
                <a16:creationId xmlns:a16="http://schemas.microsoft.com/office/drawing/2014/main" id="{0C765968-E88A-436C-B808-903B5E480334}"/>
              </a:ext>
            </a:extLst>
          </p:cNvPr>
          <p:cNvSpPr txBox="1"/>
          <p:nvPr/>
        </p:nvSpPr>
        <p:spPr>
          <a:xfrm>
            <a:off x="738892" y="2174410"/>
            <a:ext cx="479765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700" b="1" dirty="0">
                <a:solidFill>
                  <a:schemeClr val="lt1"/>
                </a:solidFill>
                <a:latin typeface="Myriad Pro" panose="020B0503030403020204" charset="0"/>
                <a:ea typeface="Arial"/>
                <a:cs typeface="Arial"/>
                <a:sym typeface="Arial"/>
              </a:rPr>
              <a:t>1</a:t>
            </a:r>
          </a:p>
        </p:txBody>
      </p:sp>
      <p:pic>
        <p:nvPicPr>
          <p:cNvPr id="28" name="Google Shape;754;p2">
            <a:extLst>
              <a:ext uri="{FF2B5EF4-FFF2-40B4-BE49-F238E27FC236}">
                <a16:creationId xmlns:a16="http://schemas.microsoft.com/office/drawing/2014/main" id="{6BC21D39-92C5-4C60-B3DE-3A4C72FC364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738892" y="4896397"/>
            <a:ext cx="957401" cy="1301641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755;p2">
            <a:extLst>
              <a:ext uri="{FF2B5EF4-FFF2-40B4-BE49-F238E27FC236}">
                <a16:creationId xmlns:a16="http://schemas.microsoft.com/office/drawing/2014/main" id="{0994CD0E-F219-4E4E-AED7-B09F842E8C3E}"/>
              </a:ext>
            </a:extLst>
          </p:cNvPr>
          <p:cNvSpPr txBox="1"/>
          <p:nvPr/>
        </p:nvSpPr>
        <p:spPr>
          <a:xfrm>
            <a:off x="806097" y="5310638"/>
            <a:ext cx="371466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700" b="1" dirty="0">
                <a:solidFill>
                  <a:schemeClr val="lt1"/>
                </a:solidFill>
                <a:latin typeface="Myriad Pro" panose="020B0503030403020204" charset="0"/>
                <a:ea typeface="Arial"/>
                <a:cs typeface="Arial"/>
                <a:sym typeface="Arial"/>
              </a:rPr>
              <a:t>4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8A114B4-B49D-45A6-8238-C3E4816819F1}"/>
              </a:ext>
            </a:extLst>
          </p:cNvPr>
          <p:cNvSpPr txBox="1"/>
          <p:nvPr/>
        </p:nvSpPr>
        <p:spPr>
          <a:xfrm>
            <a:off x="1763498" y="4245382"/>
            <a:ext cx="8346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Enoncer et appliquer la propriété de la médiane relative à hypoténuse dans un triangle rectangle.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6243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29" grpId="0" animBg="1"/>
      <p:bldP spid="133" grpId="0" animBg="1"/>
      <p:bldP spid="137" grpId="0" animBg="1"/>
      <p:bldP spid="16" grpId="0" animBg="1"/>
      <p:bldP spid="19" grpId="0"/>
      <p:bldP spid="20" grpId="0"/>
      <p:bldP spid="21" grpId="0"/>
      <p:bldP spid="23" grpId="0"/>
      <p:bldP spid="25" grpId="0"/>
      <p:bldP spid="27" grpId="0"/>
      <p:bldP spid="29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432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382558"/>
            <a:ext cx="10916041" cy="5745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dirty="0">
                <a:solidFill>
                  <a:srgbClr val="0096D6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CONNAISSANCES REQUISES</a:t>
            </a:r>
            <a:endParaRPr lang="fr-FR" sz="3600" dirty="0">
              <a:solidFill>
                <a:srgbClr val="0096D6"/>
              </a:solidFill>
              <a:latin typeface="Myriad Pro" panose="020B0503030403020204" pitchFamily="34" charset="0"/>
            </a:endParaRPr>
          </a:p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endParaRPr lang="fr-FR" sz="3600" b="1" cap="all" dirty="0">
              <a:solidFill>
                <a:srgbClr val="0096D6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113102-42C1-401F-8335-09ABA2828C0D}"/>
              </a:ext>
            </a:extLst>
          </p:cNvPr>
          <p:cNvSpPr txBox="1">
            <a:spLocks/>
          </p:cNvSpPr>
          <p:nvPr/>
        </p:nvSpPr>
        <p:spPr>
          <a:xfrm>
            <a:off x="905255" y="1450217"/>
            <a:ext cx="11152902" cy="9374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dirty="0">
                <a:solidFill>
                  <a:schemeClr val="dk1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Au début de ce chapitre, les étudiants doivent être conscients de ce qui suit :</a:t>
            </a:r>
          </a:p>
          <a:p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06307C5-D386-4A7B-8E00-F70023C3824F}"/>
              </a:ext>
            </a:extLst>
          </p:cNvPr>
          <p:cNvSpPr txBox="1"/>
          <p:nvPr/>
        </p:nvSpPr>
        <p:spPr>
          <a:xfrm>
            <a:off x="549429" y="2156846"/>
            <a:ext cx="8938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latin typeface="Myriad Pro" panose="020B0503030403020204" pitchFamily="34" charset="0"/>
              </a:rPr>
              <a:t>Prouver que deux droites sont  parall</a:t>
            </a:r>
            <a:r>
              <a:rPr lang="fr-FR" sz="2400" dirty="0">
                <a:latin typeface="Myriad Pro" panose="020B0503030403020204" pitchFamily="34" charset="0"/>
                <a:cs typeface="Calibri Light" panose="020F0302020204030204" pitchFamily="34" charset="0"/>
              </a:rPr>
              <a:t>èles.</a:t>
            </a:r>
            <a:endParaRPr lang="fr-FR" sz="2400" dirty="0">
              <a:latin typeface="Myriad Pro" panose="020B0503030403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748512-F729-4407-8625-52CD718DCE70}"/>
              </a:ext>
            </a:extLst>
          </p:cNvPr>
          <p:cNvSpPr txBox="1"/>
          <p:nvPr/>
        </p:nvSpPr>
        <p:spPr>
          <a:xfrm>
            <a:off x="549429" y="2938384"/>
            <a:ext cx="7380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latin typeface="Myriad Pro" panose="020B0503030403020204" pitchFamily="34" charset="0"/>
              </a:rPr>
              <a:t>D</a:t>
            </a:r>
            <a:r>
              <a:rPr lang="fr-FR" sz="2400" dirty="0">
                <a:latin typeface="Myriad Pro" panose="020B0503030403020204" pitchFamily="34" charset="0"/>
                <a:cs typeface="Calibri Light" panose="020F0302020204030204" pitchFamily="34" charset="0"/>
              </a:rPr>
              <a:t>éfinir et construire une médiane dans un triangle.</a:t>
            </a:r>
            <a:endParaRPr lang="fr-FR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11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uadroTexto 238">
            <a:extLst>
              <a:ext uri="{FF2B5EF4-FFF2-40B4-BE49-F238E27FC236}">
                <a16:creationId xmlns:a16="http://schemas.microsoft.com/office/drawing/2014/main" id="{D7882081-25EE-1044-8F36-673BC8017AFA}"/>
              </a:ext>
            </a:extLst>
          </p:cNvPr>
          <p:cNvSpPr txBox="1"/>
          <p:nvPr/>
        </p:nvSpPr>
        <p:spPr>
          <a:xfrm>
            <a:off x="415511" y="2058781"/>
            <a:ext cx="617686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Nadia et son fr</a:t>
            </a:r>
            <a:r>
              <a:rPr lang="fr-FR" sz="2400" dirty="0">
                <a:solidFill>
                  <a:schemeClr val="bg1"/>
                </a:solidFill>
                <a:latin typeface="Myriad Pro" panose="020B0503030403020204" pitchFamily="34" charset="0"/>
                <a:cs typeface="Calibri Light" panose="020F0302020204030204" pitchFamily="34" charset="0"/>
              </a:rPr>
              <a:t>ère </a:t>
            </a:r>
            <a:r>
              <a:rPr lang="fr-FR" sz="2400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Mazen  ont visit</a:t>
            </a:r>
            <a:r>
              <a:rPr lang="fr-FR" sz="2400" dirty="0">
                <a:solidFill>
                  <a:schemeClr val="bg1"/>
                </a:solidFill>
                <a:latin typeface="Myriad Pro" panose="020B0503030403020204" pitchFamily="34" charset="0"/>
                <a:cs typeface="Calibri Light" panose="020F0302020204030204" pitchFamily="34" charset="0"/>
              </a:rPr>
              <a:t>é</a:t>
            </a:r>
            <a:r>
              <a:rPr lang="fr-FR" sz="2400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 les Pyramides de Giza en Egypte.</a:t>
            </a:r>
          </a:p>
          <a:p>
            <a:r>
              <a:rPr lang="fr-FR" sz="2400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Ils se tiennent debout sur les points verts et violets ( les milieux des côtés de la Pyramide )</a:t>
            </a:r>
          </a:p>
          <a:p>
            <a:r>
              <a:rPr lang="fr-FR" sz="2400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Quelle est la distance entre Mazen et Nadia, sachant que la longueur de la base de la Pyramide est de 230 m ?</a:t>
            </a:r>
          </a:p>
          <a:p>
            <a:endParaRPr lang="fr-FR" sz="2400" dirty="0">
              <a:solidFill>
                <a:schemeClr val="bg1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CuadroTexto 238">
            <a:extLst>
              <a:ext uri="{FF2B5EF4-FFF2-40B4-BE49-F238E27FC236}">
                <a16:creationId xmlns:a16="http://schemas.microsoft.com/office/drawing/2014/main" id="{B17EE9AC-EA1F-E64A-A160-8258CE99CB97}"/>
              </a:ext>
            </a:extLst>
          </p:cNvPr>
          <p:cNvSpPr txBox="1"/>
          <p:nvPr/>
        </p:nvSpPr>
        <p:spPr>
          <a:xfrm>
            <a:off x="905255" y="1339811"/>
            <a:ext cx="53320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Probl</a:t>
            </a:r>
            <a:r>
              <a:rPr lang="fr-FR" sz="2400" b="1" dirty="0">
                <a:solidFill>
                  <a:srgbClr val="FF0000"/>
                </a:solidFill>
                <a:latin typeface="Myriad Pro" panose="020B0503030403020204" pitchFamily="34" charset="0"/>
                <a:cs typeface="Calibri Light" panose="020F0302020204030204" pitchFamily="34" charset="0"/>
              </a:rPr>
              <a:t>ème du</a:t>
            </a:r>
            <a:r>
              <a:rPr lang="fr-FR" sz="2400" b="1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 Chapitre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079889B2-2496-4D64-A97F-D71CBBE040E2}"/>
              </a:ext>
            </a:extLst>
          </p:cNvPr>
          <p:cNvGrpSpPr/>
          <p:nvPr/>
        </p:nvGrpSpPr>
        <p:grpSpPr>
          <a:xfrm>
            <a:off x="6997959" y="1801476"/>
            <a:ext cx="4823337" cy="3304293"/>
            <a:chOff x="7259348" y="1825625"/>
            <a:chExt cx="4345656" cy="3304293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39EF60B-D40F-4174-8D3A-586FC79F4BE8}"/>
                </a:ext>
              </a:extLst>
            </p:cNvPr>
            <p:cNvGrpSpPr/>
            <p:nvPr/>
          </p:nvGrpSpPr>
          <p:grpSpPr>
            <a:xfrm>
              <a:off x="7259348" y="1825625"/>
              <a:ext cx="4345656" cy="3304293"/>
              <a:chOff x="7259348" y="1825625"/>
              <a:chExt cx="4345656" cy="3304293"/>
            </a:xfrm>
          </p:grpSpPr>
          <p:pic>
            <p:nvPicPr>
              <p:cNvPr id="16" name="Picture 6">
                <a:extLst>
                  <a:ext uri="{FF2B5EF4-FFF2-40B4-BE49-F238E27FC236}">
                    <a16:creationId xmlns:a16="http://schemas.microsoft.com/office/drawing/2014/main" id="{B44ABBB1-186E-499A-92AB-449F6C73E81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59348" y="1825625"/>
                <a:ext cx="4345656" cy="32550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BFEA038D-5090-4B01-90F9-56EC08A9AE88}"/>
                  </a:ext>
                </a:extLst>
              </p:cNvPr>
              <p:cNvCxnSpPr/>
              <p:nvPr/>
            </p:nvCxnSpPr>
            <p:spPr>
              <a:xfrm>
                <a:off x="7395411" y="4668253"/>
                <a:ext cx="4106778" cy="0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headEnd type="stealth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D5CE46F-14D6-4719-AD63-F038B3485A07}"/>
                  </a:ext>
                </a:extLst>
              </p:cNvPr>
              <p:cNvSpPr txBox="1"/>
              <p:nvPr/>
            </p:nvSpPr>
            <p:spPr>
              <a:xfrm>
                <a:off x="8786334" y="4668253"/>
                <a:ext cx="18448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rgbClr val="FF0000"/>
                    </a:solidFill>
                    <a:latin typeface="Myriad Pro" panose="020B0503030403020204" charset="0"/>
                  </a:rPr>
                  <a:t>230 m</a:t>
                </a: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F5DDF444-0FE3-4DF2-B52E-18F340F0B97C}"/>
                  </a:ext>
                </a:extLst>
              </p:cNvPr>
              <p:cNvSpPr/>
              <p:nvPr/>
            </p:nvSpPr>
            <p:spPr>
              <a:xfrm>
                <a:off x="8165432" y="3656003"/>
                <a:ext cx="216000" cy="216000"/>
              </a:xfrm>
              <a:prstGeom prst="ellipse">
                <a:avLst/>
              </a:prstGeom>
              <a:solidFill>
                <a:srgbClr val="00C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latin typeface="Myriad Pro" panose="020B0503030403020204" charset="0"/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8AD8EAF7-1EFB-49E0-9B0E-376E1324D67B}"/>
                  </a:ext>
                </a:extLst>
              </p:cNvPr>
              <p:cNvSpPr/>
              <p:nvPr/>
            </p:nvSpPr>
            <p:spPr>
              <a:xfrm>
                <a:off x="10258927" y="3656003"/>
                <a:ext cx="216000" cy="216000"/>
              </a:xfrm>
              <a:prstGeom prst="ellipse">
                <a:avLst/>
              </a:prstGeom>
              <a:solidFill>
                <a:srgbClr val="660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latin typeface="Myriad Pro" panose="020B0503030403020204" charset="0"/>
                </a:endParaRPr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C43896F-DEBB-4546-836F-4336CDC3B18F}"/>
                </a:ext>
              </a:extLst>
            </p:cNvPr>
            <p:cNvSpPr txBox="1"/>
            <p:nvPr/>
          </p:nvSpPr>
          <p:spPr>
            <a:xfrm>
              <a:off x="8042521" y="3410338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0" dirty="0">
                  <a:latin typeface="Myriad Pro" panose="020B0503030403020204" charset="0"/>
                  <a:cs typeface="Times New Roman" panose="02020603050405020304" pitchFamily="18" charset="0"/>
                  <a:sym typeface="Webdings" panose="05030102010509060703" pitchFamily="18" charset="2"/>
                </a:rPr>
                <a:t></a:t>
              </a:r>
              <a:endParaRPr lang="en-US" sz="2400" dirty="0">
                <a:latin typeface="Myriad Pro" panose="020B050303040302020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F5E8705-1430-43A3-AB15-B636527A2518}"/>
                </a:ext>
              </a:extLst>
            </p:cNvPr>
            <p:cNvSpPr txBox="1"/>
            <p:nvPr/>
          </p:nvSpPr>
          <p:spPr>
            <a:xfrm>
              <a:off x="10173977" y="3425170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latin typeface="Myriad Pro" panose="020B0503030403020204" charset="0"/>
                  <a:cs typeface="Times New Roman" panose="02020603050405020304" pitchFamily="18" charset="0"/>
                  <a:sym typeface="Webdings" panose="05030102010509060703" pitchFamily="18" charset="2"/>
                </a:rPr>
                <a:t></a:t>
              </a:r>
              <a:endParaRPr lang="en-US" sz="2400" dirty="0">
                <a:latin typeface="Myriad Pro" panose="020B050303040302020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173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Activit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Calibri Light" panose="020F0302020204030204" pitchFamily="34" charset="0"/>
              </a:rPr>
              <a:t>é</a:t>
            </a:r>
            <a:endParaRPr lang="fr-FR" sz="3600" b="1" cap="all" dirty="0">
              <a:solidFill>
                <a:srgbClr val="0097D7"/>
              </a:solidFill>
              <a:latin typeface="Myriad Pro" panose="020B050303040302020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ontent Placeholder 3">
            <a:extLst>
              <a:ext uri="{FF2B5EF4-FFF2-40B4-BE49-F238E27FC236}">
                <a16:creationId xmlns:a16="http://schemas.microsoft.com/office/drawing/2014/main" id="{A5757652-E441-49F7-BAF9-0A134963A6CA}"/>
              </a:ext>
            </a:extLst>
          </p:cNvPr>
          <p:cNvSpPr txBox="1">
            <a:spLocks/>
          </p:cNvSpPr>
          <p:nvPr/>
        </p:nvSpPr>
        <p:spPr>
          <a:xfrm>
            <a:off x="418846" y="1120888"/>
            <a:ext cx="7626686" cy="1763697"/>
          </a:xfrm>
          <a:prstGeom prst="rect">
            <a:avLst/>
          </a:prstGeom>
        </p:spPr>
        <p:txBody>
          <a:bodyPr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Dans la figure ci-contre,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ABC est un triangle.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M et N sont les milieux de [AB] et [AC] respectivement.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P est le sym</a:t>
            </a:r>
            <a:r>
              <a:rPr lang="fr-FR" sz="2400" dirty="0">
                <a:latin typeface="Myriad Pro" panose="020B0503030403020204" charset="0"/>
                <a:cs typeface="Calibri Light" panose="020F0302020204030204" pitchFamily="34" charset="0"/>
              </a:rPr>
              <a:t>étrique de 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M par rapport à N.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Content Placeholder 3">
                <a:extLst>
                  <a:ext uri="{FF2B5EF4-FFF2-40B4-BE49-F238E27FC236}">
                    <a16:creationId xmlns:a16="http://schemas.microsoft.com/office/drawing/2014/main" id="{2177B7EB-1991-4F06-9AB8-EDC5918D062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18846" y="2783126"/>
                <a:ext cx="6257148" cy="360402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627063" indent="-627063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</a:pP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1) a- Montrer que le quadrilat</a:t>
                </a:r>
                <a:r>
                  <a:rPr lang="fr-FR" sz="2400" dirty="0">
                    <a:latin typeface="Myriad Pro" panose="020B0503030403020204" charset="0"/>
                    <a:cs typeface="Calibri Light" panose="020F0302020204030204" pitchFamily="34" charset="0"/>
                  </a:rPr>
                  <a:t>ère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AMCP est un parall</a:t>
                </a:r>
                <a:r>
                  <a:rPr lang="fr-FR" sz="2400" dirty="0">
                    <a:latin typeface="Myriad Pro" panose="020B0503030403020204" charset="0"/>
                    <a:cs typeface="Calibri Light" panose="020F0302020204030204" pitchFamily="34" charset="0"/>
                  </a:rPr>
                  <a:t>é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logramme.</a:t>
                </a:r>
              </a:p>
              <a:p>
                <a:pPr marL="723900" indent="-361950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</a:pP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b- D</a:t>
                </a:r>
                <a:r>
                  <a:rPr lang="fr-FR" sz="2400" dirty="0">
                    <a:latin typeface="Myriad Pro" panose="020B0503030403020204" charset="0"/>
                    <a:cs typeface="Calibri Light" panose="020F0302020204030204" pitchFamily="34" charset="0"/>
                  </a:rPr>
                  <a:t>éduire que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PC = AM = MB et que(PC) est parall</a:t>
                </a:r>
                <a:r>
                  <a:rPr lang="fr-FR" sz="2400" dirty="0">
                    <a:latin typeface="Myriad Pro" panose="020B0503030403020204" charset="0"/>
                    <a:cs typeface="Calibri Light" panose="020F0302020204030204" pitchFamily="34" charset="0"/>
                  </a:rPr>
                  <a:t>è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le à (AB).</a:t>
                </a:r>
              </a:p>
              <a:p>
                <a:pPr marL="627063" indent="-627063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</a:pP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2) a- V</a:t>
                </a:r>
                <a:r>
                  <a:rPr lang="fr-FR" sz="2400" dirty="0">
                    <a:latin typeface="Myriad Pro" panose="020B0503030403020204" charset="0"/>
                    <a:cs typeface="Calibri Light" panose="020F0302020204030204" pitchFamily="34" charset="0"/>
                  </a:rPr>
                  <a:t>ér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ifier que le quadrilat</a:t>
                </a:r>
                <a:r>
                  <a:rPr lang="fr-FR" sz="2400" dirty="0">
                    <a:latin typeface="Myriad Pro" panose="020B0503030403020204" charset="0"/>
                    <a:cs typeface="Calibri Light" panose="020F0302020204030204" pitchFamily="34" charset="0"/>
                  </a:rPr>
                  <a:t>ère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MPCB est un  parallélogramme.</a:t>
                </a:r>
              </a:p>
              <a:p>
                <a:pPr marL="648000" indent="-627063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</a:pP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   b- D</a:t>
                </a:r>
                <a:r>
                  <a:rPr lang="fr-FR" sz="2400" dirty="0">
                    <a:latin typeface="Myriad Pro" panose="020B0503030403020204" charset="0"/>
                    <a:cs typeface="Calibri Light" panose="020F0302020204030204" pitchFamily="34" charset="0"/>
                  </a:rPr>
                  <a:t>é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duire que (MN) est  parall</a:t>
                </a:r>
                <a:r>
                  <a:rPr lang="fr-FR" sz="2400" dirty="0">
                    <a:latin typeface="Myriad Pro" panose="020B0503030403020204" charset="0"/>
                    <a:cs typeface="Calibri Light" panose="020F0302020204030204" pitchFamily="34" charset="0"/>
                  </a:rPr>
                  <a:t>è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le à  (BC) et que MP = BC.</a:t>
                </a:r>
              </a:p>
              <a:p>
                <a:pPr marL="648000" indent="-627063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</a:pP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3) Prouver que  MN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BC.</a:t>
                </a:r>
              </a:p>
            </p:txBody>
          </p:sp>
        </mc:Choice>
        <mc:Fallback xmlns="">
          <p:sp>
            <p:nvSpPr>
              <p:cNvPr id="37" name="Content Placeholder 3">
                <a:extLst>
                  <a:ext uri="{FF2B5EF4-FFF2-40B4-BE49-F238E27FC236}">
                    <a16:creationId xmlns:a16="http://schemas.microsoft.com/office/drawing/2014/main" id="{2177B7EB-1991-4F06-9AB8-EDC5918D06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846" y="2783126"/>
                <a:ext cx="6257148" cy="3604028"/>
              </a:xfrm>
              <a:prstGeom prst="rect">
                <a:avLst/>
              </a:prstGeom>
              <a:blipFill>
                <a:blip r:embed="rId2"/>
                <a:stretch>
                  <a:fillRect l="-1559" t="-1354" r="-87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Content Placeholder 3">
            <a:extLst>
              <a:ext uri="{FF2B5EF4-FFF2-40B4-BE49-F238E27FC236}">
                <a16:creationId xmlns:a16="http://schemas.microsoft.com/office/drawing/2014/main" id="{A16167B0-DB20-4761-82A6-179798E9E8DA}"/>
              </a:ext>
            </a:extLst>
          </p:cNvPr>
          <p:cNvSpPr txBox="1">
            <a:spLocks/>
          </p:cNvSpPr>
          <p:nvPr/>
        </p:nvSpPr>
        <p:spPr>
          <a:xfrm>
            <a:off x="6470237" y="2846066"/>
            <a:ext cx="5042599" cy="6794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Les  diagonales [AC] et [MP] se coupent en leur milieu.</a:t>
            </a: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B17F6FEF-7D9C-4F8A-BA02-AC3EF92B71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87256" y="1132290"/>
            <a:ext cx="2871135" cy="1763697"/>
          </a:xfrm>
          <a:prstGeom prst="rect">
            <a:avLst/>
          </a:prstGeom>
        </p:spPr>
      </p:pic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EA6B59E-8E69-4FAF-9A16-55DDB5F43EE8}"/>
              </a:ext>
            </a:extLst>
          </p:cNvPr>
          <p:cNvCxnSpPr>
            <a:cxnSpLocks/>
          </p:cNvCxnSpPr>
          <p:nvPr/>
        </p:nvCxnSpPr>
        <p:spPr>
          <a:xfrm>
            <a:off x="9141612" y="1986247"/>
            <a:ext cx="1657350" cy="634131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2457AE64-D5C2-4AAB-B275-917366FD08E5}"/>
              </a:ext>
            </a:extLst>
          </p:cNvPr>
          <p:cNvCxnSpPr>
            <a:cxnSpLocks/>
          </p:cNvCxnSpPr>
          <p:nvPr/>
        </p:nvCxnSpPr>
        <p:spPr>
          <a:xfrm>
            <a:off x="9560712" y="1360957"/>
            <a:ext cx="1657350" cy="633091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30EAF08-29E9-49FA-923C-910673897481}"/>
              </a:ext>
            </a:extLst>
          </p:cNvPr>
          <p:cNvCxnSpPr>
            <a:cxnSpLocks/>
          </p:cNvCxnSpPr>
          <p:nvPr/>
        </p:nvCxnSpPr>
        <p:spPr>
          <a:xfrm flipV="1">
            <a:off x="10798962" y="2003573"/>
            <a:ext cx="419100" cy="619547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Content Placeholder 3">
            <a:extLst>
              <a:ext uri="{FF2B5EF4-FFF2-40B4-BE49-F238E27FC236}">
                <a16:creationId xmlns:a16="http://schemas.microsoft.com/office/drawing/2014/main" id="{89AC6893-A455-48B3-A55D-3E632DEE4730}"/>
              </a:ext>
            </a:extLst>
          </p:cNvPr>
          <p:cNvSpPr txBox="1">
            <a:spLocks/>
          </p:cNvSpPr>
          <p:nvPr/>
        </p:nvSpPr>
        <p:spPr>
          <a:xfrm>
            <a:off x="6470237" y="3521278"/>
            <a:ext cx="5215259" cy="720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CP = AM et AM = MB. Donc , CP = AM = MB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(CP) / / (AM). Alors , (CP) / / (AB).</a:t>
            </a: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68" name="Content Placeholder 3">
            <a:extLst>
              <a:ext uri="{FF2B5EF4-FFF2-40B4-BE49-F238E27FC236}">
                <a16:creationId xmlns:a16="http://schemas.microsoft.com/office/drawing/2014/main" id="{7AD33E44-D575-4A82-98DB-6BC60E6F3DF6}"/>
              </a:ext>
            </a:extLst>
          </p:cNvPr>
          <p:cNvSpPr txBox="1">
            <a:spLocks/>
          </p:cNvSpPr>
          <p:nvPr/>
        </p:nvSpPr>
        <p:spPr>
          <a:xfrm>
            <a:off x="6470237" y="4265487"/>
            <a:ext cx="4467779" cy="720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Les deux côtés oppos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Calibri Light" panose="020F0302020204030204" pitchFamily="34" charset="0"/>
                <a:sym typeface="Symbol" panose="05050102010706020507" pitchFamily="18" charset="2"/>
              </a:rPr>
              <a:t>és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  [MB] et  [CP] sont  parallèles et de m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Calibri Light" panose="020F0302020204030204" pitchFamily="34" charset="0"/>
                <a:sym typeface="Symbol" panose="05050102010706020507" pitchFamily="18" charset="2"/>
              </a:rPr>
              <a:t>ême longueur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.</a:t>
            </a: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69" name="Content Placeholder 3">
            <a:extLst>
              <a:ext uri="{FF2B5EF4-FFF2-40B4-BE49-F238E27FC236}">
                <a16:creationId xmlns:a16="http://schemas.microsoft.com/office/drawing/2014/main" id="{601FAC47-424B-4956-AC99-1B71678907C7}"/>
              </a:ext>
            </a:extLst>
          </p:cNvPr>
          <p:cNvSpPr txBox="1">
            <a:spLocks/>
          </p:cNvSpPr>
          <p:nvPr/>
        </p:nvSpPr>
        <p:spPr>
          <a:xfrm>
            <a:off x="6470237" y="5009696"/>
            <a:ext cx="4584496" cy="7200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(MP) / / (BC) et  MP = BC étant deux côtés opposés du parall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Calibri Light" panose="020F0302020204030204" pitchFamily="34" charset="0"/>
                <a:sym typeface="Symbol" panose="05050102010706020507" pitchFamily="18" charset="2"/>
              </a:rPr>
              <a:t>é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logramme  MPCB.</a:t>
            </a: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0" name="Content Placeholder 3">
                <a:extLst>
                  <a:ext uri="{FF2B5EF4-FFF2-40B4-BE49-F238E27FC236}">
                    <a16:creationId xmlns:a16="http://schemas.microsoft.com/office/drawing/2014/main" id="{201AE8C3-3308-445B-8204-7C09155B0FD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70237" y="5753907"/>
                <a:ext cx="4584496" cy="52406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MN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MP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BC. </a:t>
                </a:r>
                <a:endParaRPr lang="fr-FR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0" name="Content Placeholder 3">
                <a:extLst>
                  <a:ext uri="{FF2B5EF4-FFF2-40B4-BE49-F238E27FC236}">
                    <a16:creationId xmlns:a16="http://schemas.microsoft.com/office/drawing/2014/main" id="{201AE8C3-3308-445B-8204-7C09155B0F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0237" y="5753907"/>
                <a:ext cx="4584496" cy="524064"/>
              </a:xfrm>
              <a:prstGeom prst="rect">
                <a:avLst/>
              </a:prstGeom>
              <a:blipFill>
                <a:blip r:embed="rId4"/>
                <a:stretch>
                  <a:fillRect l="-1330" b="-93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0349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uiExpand="1" build="p"/>
      <p:bldP spid="37" grpId="0" uiExpand="1" build="p"/>
      <p:bldP spid="38" grpId="0"/>
      <p:bldP spid="67" grpId="0"/>
      <p:bldP spid="68" grpId="0"/>
      <p:bldP spid="69" grpId="0"/>
      <p:bldP spid="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1149725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Texte |th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Calibri Light" panose="020F0302020204030204" pitchFamily="34" charset="0"/>
              </a:rPr>
              <a:t>éo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r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Calibri Light" panose="020F0302020204030204" pitchFamily="34" charset="0"/>
              </a:rPr>
              <a:t>è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me des milieux  </a:t>
            </a:r>
            <a:endParaRPr lang="fr-FR" sz="3600" b="1" cap="all" dirty="0">
              <a:solidFill>
                <a:schemeClr val="accent1"/>
              </a:solidFill>
              <a:latin typeface="Myriad Pro" panose="020B050303040302020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298580" y="1129544"/>
            <a:ext cx="11522715" cy="2451758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C2D2D2B0-9021-4519-9149-4641A09A6996}"/>
              </a:ext>
            </a:extLst>
          </p:cNvPr>
          <p:cNvSpPr txBox="1">
            <a:spLocks/>
          </p:cNvSpPr>
          <p:nvPr/>
        </p:nvSpPr>
        <p:spPr>
          <a:xfrm>
            <a:off x="479999" y="1707201"/>
            <a:ext cx="2122927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Enonc</a:t>
            </a:r>
            <a:r>
              <a:rPr lang="fr-FR" dirty="0">
                <a:latin typeface="Myriad Pro" panose="020B0503030403020204" charset="0"/>
                <a:cs typeface="Calibri Light" panose="020F0302020204030204" pitchFamily="34" charset="0"/>
              </a:rPr>
              <a:t>é</a:t>
            </a:r>
            <a:endParaRPr lang="fr-FR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4DEE6A33-2707-46F5-BDB2-3AC03FC75D5A}"/>
              </a:ext>
            </a:extLst>
          </p:cNvPr>
          <p:cNvSpPr txBox="1">
            <a:spLocks/>
          </p:cNvSpPr>
          <p:nvPr/>
        </p:nvSpPr>
        <p:spPr>
          <a:xfrm>
            <a:off x="298581" y="2586294"/>
            <a:ext cx="2304346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/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symboliquement</a:t>
            </a:r>
          </a:p>
        </p:txBody>
      </p: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628067" y="3196882"/>
            <a:ext cx="2848284" cy="331989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59" name="Content Placeholder 3">
            <a:extLst>
              <a:ext uri="{FF2B5EF4-FFF2-40B4-BE49-F238E27FC236}">
                <a16:creationId xmlns:a16="http://schemas.microsoft.com/office/drawing/2014/main" id="{9C822E80-4A5B-4E63-9BCB-0F4A7BB74231}"/>
              </a:ext>
            </a:extLst>
          </p:cNvPr>
          <p:cNvSpPr txBox="1">
            <a:spLocks/>
          </p:cNvSpPr>
          <p:nvPr/>
        </p:nvSpPr>
        <p:spPr>
          <a:xfrm>
            <a:off x="3781067" y="3153359"/>
            <a:ext cx="6857016" cy="3319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479998" y="1230365"/>
            <a:ext cx="3162197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Propri</a:t>
            </a: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Calibri Light" panose="020F0302020204030204" pitchFamily="34" charset="0"/>
              </a:rPr>
              <a:t>é</a:t>
            </a: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t</a:t>
            </a: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Calibri Light" panose="020F0302020204030204" pitchFamily="34" charset="0"/>
              </a:rPr>
              <a:t>é</a:t>
            </a:r>
            <a:endParaRPr lang="fr-FR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A4E82DA-36AE-40E5-84F0-EB1F5BB0A711}"/>
                  </a:ext>
                </a:extLst>
              </p:cNvPr>
              <p:cNvSpPr txBox="1"/>
              <p:nvPr/>
            </p:nvSpPr>
            <p:spPr>
              <a:xfrm>
                <a:off x="2434740" y="1595180"/>
                <a:ext cx="7888261" cy="19861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Le </a:t>
                </a:r>
                <a:r>
                  <a:rPr lang="fr-FR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segment joignant les milieux de deux côt</a:t>
                </a:r>
                <a:r>
                  <a:rPr lang="fr-FR" sz="2400" b="0" dirty="0">
                    <a:latin typeface="Myriad Pro" panose="020B0503030403020204" charset="0"/>
                    <a:cs typeface="Calibri Light" panose="020F0302020204030204" pitchFamily="34" charset="0"/>
                  </a:rPr>
                  <a:t>és d’un 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triangle      est parallèle au troisième côt</a:t>
                </a:r>
                <a:r>
                  <a:rPr lang="fr-FR" sz="2400" dirty="0">
                    <a:latin typeface="Myriad Pro" panose="020B0503030403020204" charset="0"/>
                    <a:cs typeface="Calibri Light" panose="020F0302020204030204" pitchFamily="34" charset="0"/>
                  </a:rPr>
                  <a:t>é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et vaut sa moiti</a:t>
                </a:r>
                <a:r>
                  <a:rPr lang="fr-FR" sz="2400" dirty="0">
                    <a:latin typeface="Myriad Pro" panose="020B0503030403020204" charset="0"/>
                    <a:cs typeface="Calibri Light" panose="020F0302020204030204" pitchFamily="34" charset="0"/>
                  </a:rPr>
                  <a:t>é</a:t>
                </a:r>
                <a:r>
                  <a:rPr lang="fr-FR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.</a:t>
                </a:r>
              </a:p>
              <a:p>
                <a:pPr>
                  <a:spcBef>
                    <a:spcPts val="600"/>
                  </a:spcBef>
                </a:pP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Dans le  triangle ABC: </a:t>
                </a:r>
              </a:p>
              <a:p>
                <a14:m>
                  <m:oMath xmlns:m="http://schemas.openxmlformats.org/officeDocument/2006/math">
                    <m:d>
                      <m:dPr>
                        <m:begChr m:val=""/>
                        <m:endChr m:val="}"/>
                        <m:ctrlPr>
                          <a:rPr lang="fr-FR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fr-FR" sz="24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fr-FR" sz="240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est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le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milieu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de</m:t>
                            </m:r>
                            <m:r>
                              <m:rPr>
                                <m:nor/>
                              </m:rPr>
                              <a:rPr lang="fr-FR" sz="240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[</m:t>
                            </m:r>
                            <m:r>
                              <m:rPr>
                                <m:nor/>
                              </m:rPr>
                              <a:rPr lang="fr-FR" sz="240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AB</m:t>
                            </m:r>
                            <m:r>
                              <m:rPr>
                                <m:nor/>
                              </m:rPr>
                              <a:rPr lang="fr-FR" sz="240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] 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fr-FR" sz="240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N</m:t>
                            </m:r>
                            <m:r>
                              <m:rPr>
                                <m:nor/>
                              </m:rPr>
                              <a:rPr lang="fr-FR" sz="240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est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le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milieu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de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 [</m:t>
                            </m:r>
                            <m:r>
                              <m:rPr>
                                <m:nor/>
                              </m:rPr>
                              <a:rPr lang="fr-FR" sz="240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AC</m:t>
                            </m:r>
                            <m:r>
                              <m:rPr>
                                <m:nor/>
                              </m:rPr>
                              <a:rPr lang="fr-FR" sz="240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] </m:t>
                            </m:r>
                          </m:e>
                        </m:eqArr>
                      </m:e>
                    </m:d>
                  </m:oMath>
                </a14:m>
                <a:r>
                  <a:rPr lang="fr-FR" sz="2400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3200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Alors</a:t>
                </a: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A4E82DA-36AE-40E5-84F0-EB1F5BB0A7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4740" y="1595180"/>
                <a:ext cx="7888261" cy="1986121"/>
              </a:xfrm>
              <a:prstGeom prst="rect">
                <a:avLst/>
              </a:prstGeom>
              <a:blipFill>
                <a:blip r:embed="rId2"/>
                <a:stretch>
                  <a:fillRect l="-1159" t="-2462" r="-479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7" name="Picture 26">
            <a:extLst>
              <a:ext uri="{FF2B5EF4-FFF2-40B4-BE49-F238E27FC236}">
                <a16:creationId xmlns:a16="http://schemas.microsoft.com/office/drawing/2014/main" id="{082D4FC5-F0AC-4061-B76C-C501B7C1607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38402" y="1869000"/>
            <a:ext cx="1882894" cy="161320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ADEE9EF7-8697-4832-9582-643D6C8318EC}"/>
                  </a:ext>
                </a:extLst>
              </p:cNvPr>
              <p:cNvSpPr txBox="1"/>
              <p:nvPr/>
            </p:nvSpPr>
            <p:spPr>
              <a:xfrm>
                <a:off x="6176864" y="2675604"/>
                <a:ext cx="1651519" cy="87049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fr-FR" sz="2400" i="1" smtClean="0"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r>
                            <m:rPr>
                              <m:nor/>
                            </m:rPr>
                            <a:rPr lang="fr-FR" sz="240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MN</m:t>
                          </m:r>
                          <m:r>
                            <m:rPr>
                              <m:nor/>
                            </m:rPr>
                            <a:rPr lang="fr-FR" sz="240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 = </m:t>
                          </m:r>
                          <m:f>
                            <m:fPr>
                              <m:ctrlPr>
                                <a:rPr lang="fr-FR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fr-FR" sz="24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m:rPr>
                              <m:nor/>
                            </m:rPr>
                            <a:rPr lang="fr-FR" sz="240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fr-FR" sz="240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BC</m:t>
                          </m:r>
                          <m:r>
                            <m:rPr>
                              <m:nor/>
                            </m:rPr>
                            <a:rPr lang="fr-FR" sz="240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 </m:t>
                          </m:r>
                        </m:e>
                      </m:mr>
                      <m:mr>
                        <m:e>
                          <m:r>
                            <m:rPr>
                              <m:nor/>
                            </m:rPr>
                            <a:rPr lang="fr-FR" sz="240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fr-FR" sz="240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MN</m:t>
                          </m:r>
                          <m:r>
                            <m:rPr>
                              <m:nor/>
                            </m:rPr>
                            <a:rPr lang="fr-FR" sz="240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) / / (</m:t>
                          </m:r>
                          <m:r>
                            <m:rPr>
                              <m:nor/>
                            </m:rPr>
                            <a:rPr lang="fr-FR" sz="240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BC</m:t>
                          </m:r>
                          <m:r>
                            <m:rPr>
                              <m:nor/>
                            </m:rPr>
                            <a:rPr lang="fr-FR" sz="240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mr>
                    </m:m>
                  </m:oMath>
                </a14:m>
                <a:r>
                  <a:rPr lang="fr-FR" sz="2400" dirty="0">
                    <a:latin typeface="Myriad Pro" panose="020B050303040302020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ADEE9EF7-8697-4832-9582-643D6C8318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6864" y="2675604"/>
                <a:ext cx="1651519" cy="87049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C293BF8E-99E7-490E-A2C3-ABD58DCFB285}"/>
              </a:ext>
            </a:extLst>
          </p:cNvPr>
          <p:cNvSpPr txBox="1">
            <a:spLocks/>
          </p:cNvSpPr>
          <p:nvPr/>
        </p:nvSpPr>
        <p:spPr>
          <a:xfrm>
            <a:off x="479998" y="3714695"/>
            <a:ext cx="8856300" cy="188970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Exemple 1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Dans la figure ci-contre,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ABC est un triangle tel que AB = 6, AC = 8, et  BC = 12.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M, N, et  P sont les milieux respectifs de  [AB], [AC], et [BC].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Calculer  MN et NP.</a:t>
            </a:r>
          </a:p>
        </p:txBody>
      </p:sp>
      <p:sp>
        <p:nvSpPr>
          <p:cNvPr id="30" name="Content Placeholder 3">
            <a:extLst>
              <a:ext uri="{FF2B5EF4-FFF2-40B4-BE49-F238E27FC236}">
                <a16:creationId xmlns:a16="http://schemas.microsoft.com/office/drawing/2014/main" id="{7BAE5C5E-CBBC-41B2-A48E-71BD9C614D42}"/>
              </a:ext>
            </a:extLst>
          </p:cNvPr>
          <p:cNvSpPr txBox="1">
            <a:spLocks/>
          </p:cNvSpPr>
          <p:nvPr/>
        </p:nvSpPr>
        <p:spPr>
          <a:xfrm>
            <a:off x="2602925" y="5604402"/>
            <a:ext cx="9292944" cy="36415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sz="2000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Dans le triangle ABC, M et  N sont les milieux respectifs de [AB] et [AC].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Content Placeholder 3">
                <a:extLst>
                  <a:ext uri="{FF2B5EF4-FFF2-40B4-BE49-F238E27FC236}">
                    <a16:creationId xmlns:a16="http://schemas.microsoft.com/office/drawing/2014/main" id="{7C1DC2D0-DD7F-427B-991C-837893F25D7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79998" y="5451012"/>
                <a:ext cx="2795463" cy="607062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MN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fr-FR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b="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BC = 6</a:t>
                </a:r>
              </a:p>
            </p:txBody>
          </p:sp>
        </mc:Choice>
        <mc:Fallback xmlns="">
          <p:sp>
            <p:nvSpPr>
              <p:cNvPr id="31" name="Content Placeholder 3">
                <a:extLst>
                  <a:ext uri="{FF2B5EF4-FFF2-40B4-BE49-F238E27FC236}">
                    <a16:creationId xmlns:a16="http://schemas.microsoft.com/office/drawing/2014/main" id="{7C1DC2D0-DD7F-427B-991C-837893F25D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998" y="5451012"/>
                <a:ext cx="2795463" cy="607062"/>
              </a:xfrm>
              <a:prstGeom prst="rect">
                <a:avLst/>
              </a:prstGeom>
              <a:blipFill>
                <a:blip r:embed="rId5"/>
                <a:stretch>
                  <a:fillRect l="-3493" b="-11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Content Placeholder 3">
            <a:extLst>
              <a:ext uri="{FF2B5EF4-FFF2-40B4-BE49-F238E27FC236}">
                <a16:creationId xmlns:a16="http://schemas.microsoft.com/office/drawing/2014/main" id="{3F9027B8-786B-4C72-952E-8F5399ED5F9B}"/>
              </a:ext>
            </a:extLst>
          </p:cNvPr>
          <p:cNvSpPr txBox="1">
            <a:spLocks/>
          </p:cNvSpPr>
          <p:nvPr/>
        </p:nvSpPr>
        <p:spPr>
          <a:xfrm>
            <a:off x="2602925" y="6140967"/>
            <a:ext cx="9292944" cy="36415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sz="2000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Dans le  triangle ABC, N et P sont les milieux respectifs de  [AC] et [BC].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ontent Placeholder 3">
                <a:extLst>
                  <a:ext uri="{FF2B5EF4-FFF2-40B4-BE49-F238E27FC236}">
                    <a16:creationId xmlns:a16="http://schemas.microsoft.com/office/drawing/2014/main" id="{52DE4158-9FD7-496E-9A27-A3B64DB8C3D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79999" y="5992563"/>
                <a:ext cx="2795463" cy="607062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NP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fr-FR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b="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AB = 3</a:t>
                </a:r>
              </a:p>
            </p:txBody>
          </p:sp>
        </mc:Choice>
        <mc:Fallback xmlns="">
          <p:sp>
            <p:nvSpPr>
              <p:cNvPr id="33" name="Content Placeholder 3">
                <a:extLst>
                  <a:ext uri="{FF2B5EF4-FFF2-40B4-BE49-F238E27FC236}">
                    <a16:creationId xmlns:a16="http://schemas.microsoft.com/office/drawing/2014/main" id="{52DE4158-9FD7-496E-9A27-A3B64DB8C3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999" y="5992563"/>
                <a:ext cx="2795463" cy="607062"/>
              </a:xfrm>
              <a:prstGeom prst="rect">
                <a:avLst/>
              </a:prstGeom>
              <a:blipFill>
                <a:blip r:embed="rId6"/>
                <a:stretch>
                  <a:fillRect l="-3493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4" name="Picture 33">
            <a:extLst>
              <a:ext uri="{FF2B5EF4-FFF2-40B4-BE49-F238E27FC236}">
                <a16:creationId xmlns:a16="http://schemas.microsoft.com/office/drawing/2014/main" id="{F88FFB76-BC92-441A-BE8D-4A32C436E49E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6299" y="3631946"/>
            <a:ext cx="2365515" cy="16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848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61" grpId="0" animBg="1"/>
      <p:bldP spid="28" grpId="0"/>
      <p:bldP spid="31" grpId="0"/>
      <p:bldP spid="32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788565" y="43805"/>
            <a:ext cx="11568418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th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Calibri Light" panose="020F0302020204030204" pitchFamily="34" charset="0"/>
              </a:rPr>
              <a:t>éo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r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Calibri Light" panose="020F0302020204030204" pitchFamily="34" charset="0"/>
              </a:rPr>
              <a:t>è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me des milieux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Content Placeholder 3">
            <a:extLst>
              <a:ext uri="{FF2B5EF4-FFF2-40B4-BE49-F238E27FC236}">
                <a16:creationId xmlns:a16="http://schemas.microsoft.com/office/drawing/2014/main" id="{265750CE-575C-499D-B6DE-34FBD3719945}"/>
              </a:ext>
            </a:extLst>
          </p:cNvPr>
          <p:cNvSpPr txBox="1">
            <a:spLocks/>
          </p:cNvSpPr>
          <p:nvPr/>
        </p:nvSpPr>
        <p:spPr>
          <a:xfrm>
            <a:off x="588843" y="1187354"/>
            <a:ext cx="4747429" cy="290877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1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Dans la figure ci-dessous,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EFG est un  triangle.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I est le milieu de [EF].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J est le milieu de [FG].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IJ = 5 m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Calculer EG.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D1D2F498-D467-486B-83FA-95673F1548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097" y="4431291"/>
            <a:ext cx="2606011" cy="189528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9" name="Content Placeholder 3">
                <a:extLst>
                  <a:ext uri="{FF2B5EF4-FFF2-40B4-BE49-F238E27FC236}">
                    <a16:creationId xmlns:a16="http://schemas.microsoft.com/office/drawing/2014/main" id="{7C663563-1F42-4477-A461-6DDE4450EFA3}"/>
                  </a:ext>
                </a:extLst>
              </p:cNvPr>
              <p:cNvSpPr txBox="1">
                <a:spLocks/>
              </p:cNvSpPr>
              <p:nvPr/>
            </p:nvSpPr>
            <p:spPr>
              <a:xfrm flipH="1">
                <a:off x="6179976" y="1471987"/>
                <a:ext cx="5082072" cy="391402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I est le milieu [EF].</a:t>
                </a:r>
              </a:p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J est le milieu de FG].</a:t>
                </a:r>
              </a:p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Alors, </a:t>
                </a:r>
                <a14:m>
                  <m:oMath xmlns:m="http://schemas.openxmlformats.org/officeDocument/2006/math">
                    <m:r>
                      <a:rPr lang="fr-FR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𝐼𝐽</m:t>
                    </m:r>
                    <m:r>
                      <a:rPr lang="fr-FR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𝐸𝐺</m:t>
                        </m:r>
                      </m:num>
                      <m:den>
                        <m: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 et </a:t>
                </a:r>
                <a14:m>
                  <m:oMath xmlns:m="http://schemas.openxmlformats.org/officeDocument/2006/math">
                    <m:r>
                      <a:rPr lang="fr-FR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fr-FR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𝐼𝐽</m:t>
                    </m:r>
                    <m:r>
                      <a:rPr lang="fr-FR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fr-FR" sz="2400" smtClean="0">
                        <a:solidFill>
                          <a:srgbClr val="FF0000"/>
                        </a:solidFill>
                        <a:latin typeface="Myriad Pro" panose="020B0503030403020204" charset="0"/>
                        <a:cs typeface="Times New Roman" panose="02020603050405020304" pitchFamily="18" charset="0"/>
                      </a:rPr>
                      <m:t>/ /</m:t>
                    </m:r>
                  </m:oMath>
                </a14:m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(EG)</a:t>
                </a:r>
              </a:p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          5</a:t>
                </a:r>
                <a14:m>
                  <m:oMath xmlns:m="http://schemas.openxmlformats.org/officeDocument/2006/math">
                    <m:r>
                      <a:rPr lang="fr-FR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=</m:t>
                    </m:r>
                    <m:f>
                      <m:fPr>
                        <m:ctrlP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𝐸𝐺</m:t>
                        </m:r>
                      </m:num>
                      <m:den>
                        <m: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fr-FR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Donc,  EG = 10 m</a:t>
                </a:r>
                <a:endParaRPr lang="fr-FR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9" name="Content Placeholder 3">
                <a:extLst>
                  <a:ext uri="{FF2B5EF4-FFF2-40B4-BE49-F238E27FC236}">
                    <a16:creationId xmlns:a16="http://schemas.microsoft.com/office/drawing/2014/main" id="{7C663563-1F42-4477-A461-6DDE4450EF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179976" y="1471987"/>
                <a:ext cx="5082072" cy="3914025"/>
              </a:xfrm>
              <a:prstGeom prst="rect">
                <a:avLst/>
              </a:prstGeom>
              <a:blipFill>
                <a:blip r:embed="rId3"/>
                <a:stretch>
                  <a:fillRect l="-1921" t="-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4297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uiExpand="1" build="p"/>
      <p:bldP spid="4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25143"/>
            <a:ext cx="11149725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Texte | th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Calibri Light" panose="020F0302020204030204" pitchFamily="34" charset="0"/>
              </a:rPr>
              <a:t>éo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r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Calibri Light" panose="020F0302020204030204" pitchFamily="34" charset="0"/>
              </a:rPr>
              <a:t>è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me des milieux </a:t>
            </a:r>
            <a:endParaRPr lang="fr-FR" sz="3600" b="1" cap="all" dirty="0">
              <a:solidFill>
                <a:schemeClr val="accent1"/>
              </a:solidFill>
              <a:latin typeface="Myriad Pro" panose="020B050303040302020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38470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0" y="1072708"/>
            <a:ext cx="12192000" cy="2418074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C2D2D2B0-9021-4519-9149-4641A09A6996}"/>
              </a:ext>
            </a:extLst>
          </p:cNvPr>
          <p:cNvSpPr txBox="1">
            <a:spLocks/>
          </p:cNvSpPr>
          <p:nvPr/>
        </p:nvSpPr>
        <p:spPr>
          <a:xfrm>
            <a:off x="553821" y="1418739"/>
            <a:ext cx="2099458" cy="562899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Enonc</a:t>
            </a:r>
            <a:r>
              <a:rPr lang="fr-FR" dirty="0">
                <a:latin typeface="Myriad Pro" panose="020B0503030403020204" charset="0"/>
                <a:cs typeface="Calibri Light" panose="020F0302020204030204" pitchFamily="34" charset="0"/>
              </a:rPr>
              <a:t>é</a:t>
            </a:r>
            <a:endParaRPr lang="fr-FR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4DEE6A33-2707-46F5-BDB2-3AC03FC75D5A}"/>
              </a:ext>
            </a:extLst>
          </p:cNvPr>
          <p:cNvSpPr txBox="1">
            <a:spLocks/>
          </p:cNvSpPr>
          <p:nvPr/>
        </p:nvSpPr>
        <p:spPr>
          <a:xfrm>
            <a:off x="358501" y="2088875"/>
            <a:ext cx="2457424" cy="660383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/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symboliquement</a:t>
            </a:r>
          </a:p>
        </p:txBody>
      </p: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628067" y="3178220"/>
            <a:ext cx="2848284" cy="331989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59" name="Content Placeholder 3">
            <a:extLst>
              <a:ext uri="{FF2B5EF4-FFF2-40B4-BE49-F238E27FC236}">
                <a16:creationId xmlns:a16="http://schemas.microsoft.com/office/drawing/2014/main" id="{9C822E80-4A5B-4E63-9BCB-0F4A7BB74231}"/>
              </a:ext>
            </a:extLst>
          </p:cNvPr>
          <p:cNvSpPr txBox="1">
            <a:spLocks/>
          </p:cNvSpPr>
          <p:nvPr/>
        </p:nvSpPr>
        <p:spPr>
          <a:xfrm>
            <a:off x="3781067" y="3134697"/>
            <a:ext cx="6857016" cy="3319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553820" y="1068566"/>
            <a:ext cx="3273989" cy="397614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propri</a:t>
            </a: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Calibri Light" panose="020F0302020204030204" pitchFamily="34" charset="0"/>
              </a:rPr>
              <a:t>été</a:t>
            </a:r>
            <a:endParaRPr lang="fr-FR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4643AFD7-7EDC-4B46-99EE-CB18F6B820F1}"/>
                  </a:ext>
                </a:extLst>
              </p:cNvPr>
              <p:cNvSpPr txBox="1"/>
              <p:nvPr/>
            </p:nvSpPr>
            <p:spPr>
              <a:xfrm>
                <a:off x="2560526" y="1238979"/>
                <a:ext cx="8070978" cy="22619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Dans un triangle, le segment passant par le milieu d’un côt</a:t>
                </a:r>
                <a:r>
                  <a:rPr lang="fr-FR" sz="2400" dirty="0">
                    <a:latin typeface="Myriad Pro" panose="020B0503030403020204" charset="0"/>
                    <a:cs typeface="Calibri Light" panose="020F0302020204030204" pitchFamily="34" charset="0"/>
                  </a:rPr>
                  <a:t>é</a:t>
                </a:r>
                <a:r>
                  <a:rPr lang="fr-FR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parallèlement au second, passe n</a:t>
                </a:r>
                <a:r>
                  <a:rPr lang="fr-FR" sz="2400" b="0" dirty="0">
                    <a:latin typeface="Myriad Pro" panose="020B0503030403020204" charset="0"/>
                    <a:cs typeface="Calibri Light" panose="020F0302020204030204" pitchFamily="34" charset="0"/>
                  </a:rPr>
                  <a:t>écessairement par le milieu du troisième côté</a:t>
                </a:r>
                <a:r>
                  <a:rPr lang="fr-FR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.</a:t>
                </a:r>
              </a:p>
              <a:p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Dans le triangle ABC : </a:t>
                </a:r>
              </a:p>
              <a:p>
                <a14:m>
                  <m:oMath xmlns:m="http://schemas.openxmlformats.org/officeDocument/2006/math">
                    <m:d>
                      <m:dPr>
                        <m:begChr m:val=""/>
                        <m:endChr m:val="}"/>
                        <m:ctrlPr>
                          <a:rPr lang="fr-FR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fr-FR" sz="24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fr-FR" sz="240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  <m:r>
                              <m:rPr>
                                <m:nor/>
                              </m:rPr>
                              <a:rPr lang="fr-FR" sz="240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est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le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milieu</m:t>
                            </m:r>
                            <m:r>
                              <m:rPr>
                                <m:nor/>
                              </m:rPr>
                              <a:rPr lang="en-US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de</m:t>
                            </m:r>
                            <m:r>
                              <m:rPr>
                                <m:nor/>
                              </m:rPr>
                              <a:rPr lang="fr-FR" sz="240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[</m:t>
                            </m:r>
                            <m:r>
                              <m:rPr>
                                <m:nor/>
                              </m:rPr>
                              <a:rPr lang="fr-FR" sz="240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AB</m:t>
                            </m:r>
                            <m:r>
                              <m:rPr>
                                <m:nor/>
                              </m:rPr>
                              <a:rPr lang="fr-FR" sz="240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] </m:t>
                            </m:r>
                          </m:e>
                          <m:e>
                            <m:r>
                              <a:rPr lang="fr-FR" sz="2400" b="0" i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m:rPr>
                                <m:sty m:val="p"/>
                              </m:rPr>
                              <a:rPr lang="fr-FR" sz="2400" b="0" i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  <m:r>
                              <m:rPr>
                                <m:nor/>
                              </m:rPr>
                              <a:rPr lang="fr-FR" sz="240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N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fr-FR" sz="2400" b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/ / 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m:rPr>
                                <m:nor/>
                              </m:rPr>
                              <a:rPr lang="fr-FR" sz="2400" b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B</m:t>
                            </m:r>
                            <m:r>
                              <m:rPr>
                                <m:nor/>
                              </m:rPr>
                              <a:rPr lang="fr-FR" sz="240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C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fr-FR" sz="240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</m:e>
                        </m:eqArr>
                      </m:e>
                    </m:d>
                  </m:oMath>
                </a14:m>
                <a:r>
                  <a:rPr lang="fr-FR" sz="2400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alors,  N est le milieu de[AC].</a:t>
                </a: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4643AFD7-7EDC-4B46-99EE-CB18F6B820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0526" y="1238979"/>
                <a:ext cx="8070978" cy="2261966"/>
              </a:xfrm>
              <a:prstGeom prst="rect">
                <a:avLst/>
              </a:prstGeom>
              <a:blipFill>
                <a:blip r:embed="rId2"/>
                <a:stretch>
                  <a:fillRect l="-1133" t="-18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Content Placeholder 3">
            <a:extLst>
              <a:ext uri="{FF2B5EF4-FFF2-40B4-BE49-F238E27FC236}">
                <a16:creationId xmlns:a16="http://schemas.microsoft.com/office/drawing/2014/main" id="{C8AF4867-F884-42AE-8EB5-D69D00AB436C}"/>
              </a:ext>
            </a:extLst>
          </p:cNvPr>
          <p:cNvSpPr txBox="1">
            <a:spLocks/>
          </p:cNvSpPr>
          <p:nvPr/>
        </p:nvSpPr>
        <p:spPr>
          <a:xfrm>
            <a:off x="484368" y="3377658"/>
            <a:ext cx="8856300" cy="1255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Exemple 2. </a:t>
            </a: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Dans la figure ci-contre,</a:t>
            </a:r>
          </a:p>
          <a:p>
            <a:pPr marL="342900" indent="-34290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RST est un triangle tel que ST = 10.</a:t>
            </a:r>
          </a:p>
          <a:p>
            <a:pPr marL="342900" indent="-342900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E est le milieu de [RS], (EF) est parallèle à  (ST), et  FT = 5.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Prouver que le  triangle REF est isocèle en  F.</a:t>
            </a:r>
          </a:p>
        </p:txBody>
      </p:sp>
      <p:sp>
        <p:nvSpPr>
          <p:cNvPr id="35" name="Content Placeholder 3">
            <a:extLst>
              <a:ext uri="{FF2B5EF4-FFF2-40B4-BE49-F238E27FC236}">
                <a16:creationId xmlns:a16="http://schemas.microsoft.com/office/drawing/2014/main" id="{A99EC5D6-9282-425B-BE21-1A84BB6030F2}"/>
              </a:ext>
            </a:extLst>
          </p:cNvPr>
          <p:cNvSpPr txBox="1">
            <a:spLocks/>
          </p:cNvSpPr>
          <p:nvPr/>
        </p:nvSpPr>
        <p:spPr>
          <a:xfrm>
            <a:off x="2026542" y="4796673"/>
            <a:ext cx="6885631" cy="59687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sz="2000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Dans le  triangle RST, E est le milieu de [RS] et (EF) / / (ST).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Content Placeholder 3">
                <a:extLst>
                  <a:ext uri="{FF2B5EF4-FFF2-40B4-BE49-F238E27FC236}">
                    <a16:creationId xmlns:a16="http://schemas.microsoft.com/office/drawing/2014/main" id="{F22A5721-3EAE-4548-B77F-AEDD3B425CC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85898" y="5234132"/>
                <a:ext cx="2151784" cy="607062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EF</a:t>
                </a:r>
                <a:r>
                  <a:rPr lang="fr-FR" sz="2000" b="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fr-FR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20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ST</m:t>
                    </m:r>
                  </m:oMath>
                </a14:m>
                <a:r>
                  <a:rPr lang="fr-FR" sz="2000" b="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= 5</a:t>
                </a:r>
              </a:p>
            </p:txBody>
          </p:sp>
        </mc:Choice>
        <mc:Fallback xmlns="">
          <p:sp>
            <p:nvSpPr>
              <p:cNvPr id="36" name="Content Placeholder 3">
                <a:extLst>
                  <a:ext uri="{FF2B5EF4-FFF2-40B4-BE49-F238E27FC236}">
                    <a16:creationId xmlns:a16="http://schemas.microsoft.com/office/drawing/2014/main" id="{F22A5721-3EAE-4548-B77F-AEDD3B425C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898" y="5234132"/>
                <a:ext cx="2151784" cy="607062"/>
              </a:xfrm>
              <a:prstGeom prst="rect">
                <a:avLst/>
              </a:prstGeom>
              <a:blipFill>
                <a:blip r:embed="rId3"/>
                <a:stretch>
                  <a:fillRect l="-3116" b="-90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Content Placeholder 3">
            <a:extLst>
              <a:ext uri="{FF2B5EF4-FFF2-40B4-BE49-F238E27FC236}">
                <a16:creationId xmlns:a16="http://schemas.microsoft.com/office/drawing/2014/main" id="{66DAE7B5-C750-4061-A83D-51E632A3EA13}"/>
              </a:ext>
            </a:extLst>
          </p:cNvPr>
          <p:cNvSpPr txBox="1">
            <a:spLocks/>
          </p:cNvSpPr>
          <p:nvPr/>
        </p:nvSpPr>
        <p:spPr>
          <a:xfrm>
            <a:off x="484366" y="5007067"/>
            <a:ext cx="2795463" cy="3988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RF = FT = 5 </a:t>
            </a:r>
            <a:endParaRPr lang="fr-FR" sz="2000" b="0" dirty="0">
              <a:solidFill>
                <a:schemeClr val="tx1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00667683-F103-4FF2-B3D9-0BFE1871FF8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57262" y="1851797"/>
            <a:ext cx="2076238" cy="1719222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644DB86-9168-43E3-8820-A39E00D346F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40669" y="3666291"/>
            <a:ext cx="2303662" cy="1692000"/>
          </a:xfrm>
          <a:prstGeom prst="rect">
            <a:avLst/>
          </a:prstGeom>
        </p:spPr>
      </p:pic>
      <p:sp>
        <p:nvSpPr>
          <p:cNvPr id="41" name="Content Placeholder 3">
            <a:extLst>
              <a:ext uri="{FF2B5EF4-FFF2-40B4-BE49-F238E27FC236}">
                <a16:creationId xmlns:a16="http://schemas.microsoft.com/office/drawing/2014/main" id="{6B49861D-24BB-4DD9-91F9-C8A941B07E0B}"/>
              </a:ext>
            </a:extLst>
          </p:cNvPr>
          <p:cNvSpPr txBox="1">
            <a:spLocks/>
          </p:cNvSpPr>
          <p:nvPr/>
        </p:nvSpPr>
        <p:spPr>
          <a:xfrm>
            <a:off x="484367" y="4614129"/>
            <a:ext cx="3135504" cy="3988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F</a:t>
            </a:r>
            <a:r>
              <a:rPr lang="fr-FR" sz="2000" b="0" dirty="0">
                <a:solidFill>
                  <a:schemeClr val="tx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est le milieu de [R</a:t>
            </a:r>
            <a:r>
              <a:rPr lang="fr-FR" sz="2000" b="0" dirty="0">
                <a:solidFill>
                  <a:schemeClr val="tx1"/>
                </a:solidFill>
                <a:latin typeface="Myriad Pro" panose="020B0503030403020204" charset="0"/>
                <a:cs typeface="Times New Roman" panose="02020603050405020304" pitchFamily="18" charset="0"/>
              </a:rPr>
              <a:t>T]</a:t>
            </a:r>
          </a:p>
        </p:txBody>
      </p:sp>
      <p:sp>
        <p:nvSpPr>
          <p:cNvPr id="42" name="Content Placeholder 3">
            <a:extLst>
              <a:ext uri="{FF2B5EF4-FFF2-40B4-BE49-F238E27FC236}">
                <a16:creationId xmlns:a16="http://schemas.microsoft.com/office/drawing/2014/main" id="{7C33F00A-A7A2-4726-9C19-B711485650AC}"/>
              </a:ext>
            </a:extLst>
          </p:cNvPr>
          <p:cNvSpPr txBox="1">
            <a:spLocks/>
          </p:cNvSpPr>
          <p:nvPr/>
        </p:nvSpPr>
        <p:spPr>
          <a:xfrm>
            <a:off x="2026542" y="5281025"/>
            <a:ext cx="7176938" cy="48964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sz="2000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Dans le triangle RST, E est le milieu de [RS] et  F est le milieu [RT].</a:t>
            </a:r>
          </a:p>
        </p:txBody>
      </p:sp>
      <p:sp>
        <p:nvSpPr>
          <p:cNvPr id="43" name="Content Placeholder 3">
            <a:extLst>
              <a:ext uri="{FF2B5EF4-FFF2-40B4-BE49-F238E27FC236}">
                <a16:creationId xmlns:a16="http://schemas.microsoft.com/office/drawing/2014/main" id="{8B810E1F-7C15-4CC2-9395-A6C0F29D451B}"/>
              </a:ext>
            </a:extLst>
          </p:cNvPr>
          <p:cNvSpPr txBox="1">
            <a:spLocks/>
          </p:cNvSpPr>
          <p:nvPr/>
        </p:nvSpPr>
        <p:spPr>
          <a:xfrm>
            <a:off x="484366" y="5906465"/>
            <a:ext cx="7919485" cy="3988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Alors, RF = 5 = EF et  REF est isoc</a:t>
            </a:r>
            <a:r>
              <a:rPr lang="fr-FR" sz="2000" b="0" dirty="0">
                <a:latin typeface="Myriad Pro" panose="020B0503030403020204" charset="0"/>
                <a:cs typeface="Calibri Light" panose="020F0302020204030204" pitchFamily="34" charset="0"/>
              </a:rPr>
              <a:t>èle en</a:t>
            </a: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 F.</a:t>
            </a:r>
            <a:endParaRPr lang="fr-FR" sz="2000" b="0" dirty="0">
              <a:solidFill>
                <a:schemeClr val="tx1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952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61" grpId="0" animBg="1"/>
      <p:bldP spid="35" grpId="0"/>
      <p:bldP spid="36" grpId="0"/>
      <p:bldP spid="41" grpId="0"/>
      <p:bldP spid="42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788565" y="0"/>
            <a:ext cx="11568418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th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Calibri Light" panose="020F0302020204030204" pitchFamily="34" charset="0"/>
              </a:rPr>
              <a:t>éo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r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Calibri Light" panose="020F0302020204030204" pitchFamily="34" charset="0"/>
              </a:rPr>
              <a:t>è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me des milieux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13327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92503A4B-F871-4AC8-A554-ACA78C95C371}"/>
              </a:ext>
            </a:extLst>
          </p:cNvPr>
          <p:cNvSpPr txBox="1">
            <a:spLocks/>
          </p:cNvSpPr>
          <p:nvPr/>
        </p:nvSpPr>
        <p:spPr>
          <a:xfrm>
            <a:off x="563899" y="679242"/>
            <a:ext cx="6291778" cy="336759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2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Dans la figure ci-dessous,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ABC est un  triangle.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E est un point de la droite (AB) avec AE = 9.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H est le milieu de [AC] et (HG) // (AB).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AB = 5x – 2 et  HG = 2x + 1, avec x &gt; 1</a:t>
            </a: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AutoNum type="arabicParenR"/>
            </a:pP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Calculer la valeur de  x.   </a:t>
            </a: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AutoNum type="arabicParenR"/>
            </a:pPr>
            <a:r>
              <a:rPr lang="fr-FR" sz="2000" b="0" dirty="0">
                <a:latin typeface="Myriad Pro" panose="020B0503030403020204" charset="0"/>
                <a:cs typeface="Times New Roman" panose="02020603050405020304" pitchFamily="18" charset="0"/>
              </a:rPr>
              <a:t>Montrer que AGHE est un parallélogramme.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147980" y="4182072"/>
            <a:ext cx="2697570" cy="2655371"/>
            <a:chOff x="1221357" y="4089790"/>
            <a:chExt cx="2697570" cy="2655371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1B4C82D-5DAB-4BC7-AEEC-39FA455977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1357" y="4729595"/>
              <a:ext cx="2697570" cy="2015566"/>
            </a:xfrm>
            <a:prstGeom prst="rect">
              <a:avLst/>
            </a:prstGeom>
          </p:spPr>
        </p:pic>
        <p:cxnSp>
          <p:nvCxnSpPr>
            <p:cNvPr id="12" name="Straight Connector 11"/>
            <p:cNvCxnSpPr/>
            <p:nvPr/>
          </p:nvCxnSpPr>
          <p:spPr>
            <a:xfrm flipV="1">
              <a:off x="2444736" y="4301425"/>
              <a:ext cx="435429" cy="682171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H="1" flipV="1">
              <a:off x="2873829" y="4325257"/>
              <a:ext cx="6336" cy="519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2873829" y="4089790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E</a:t>
              </a:r>
            </a:p>
          </p:txBody>
        </p:sp>
        <p:sp>
          <p:nvSpPr>
            <p:cNvPr id="17" name="Oval 16"/>
            <p:cNvSpPr/>
            <p:nvPr/>
          </p:nvSpPr>
          <p:spPr>
            <a:xfrm>
              <a:off x="2851128" y="4274456"/>
              <a:ext cx="45719" cy="45719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ontent Placeholder 3">
                <a:extLst>
                  <a:ext uri="{FF2B5EF4-FFF2-40B4-BE49-F238E27FC236}">
                    <a16:creationId xmlns:a16="http://schemas.microsoft.com/office/drawing/2014/main" id="{7C663563-1F42-4477-A461-6DDE4450EFA3}"/>
                  </a:ext>
                </a:extLst>
              </p:cNvPr>
              <p:cNvSpPr txBox="1">
                <a:spLocks/>
              </p:cNvSpPr>
              <p:nvPr/>
            </p:nvSpPr>
            <p:spPr>
              <a:xfrm flipH="1">
                <a:off x="6502400" y="1453330"/>
                <a:ext cx="5689600" cy="395134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457200" indent="-457200">
                  <a:lnSpc>
                    <a:spcPct val="110000"/>
                  </a:lnSpc>
                  <a:spcBef>
                    <a:spcPts val="0"/>
                  </a:spcBef>
                  <a:buAutoNum type="arabicParenR"/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H est le milieu de [AC] </a:t>
                </a:r>
              </a:p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      et (HG) // (AB).</a:t>
                </a:r>
              </a:p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Alors G est le milieu de [BC]</a:t>
                </a:r>
              </a:p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et GH   =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AB (théorème des milieux).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         2x+1 =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1</m:t>
                        </m:r>
                      </m:num>
                      <m:den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den>
                    </m:f>
                    <m:r>
                      <a:rPr lang="fr-FR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  </m:t>
                    </m:r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(5x-2)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          4x+2 =5x-2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               Alors,  x  =  4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fr-FR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2) AB = 5 x 4 – 2 = 18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AG = 2 x 4 + 1 = 9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Dans le quadrilatère AGHE, on a :</a:t>
                </a:r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(AE) // (GH) </a:t>
                </a:r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AE = GH = 9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Par la suite, AGHE est un parallélogramme.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fr-FR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fr-FR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Content Placeholder 3">
                <a:extLst>
                  <a:ext uri="{FF2B5EF4-FFF2-40B4-BE49-F238E27FC236}">
                    <a16:creationId xmlns:a16="http://schemas.microsoft.com/office/drawing/2014/main" id="{7C663563-1F42-4477-A461-6DDE4450EF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502400" y="1453330"/>
                <a:ext cx="5689600" cy="3951340"/>
              </a:xfrm>
              <a:prstGeom prst="rect">
                <a:avLst/>
              </a:prstGeom>
              <a:blipFill>
                <a:blip r:embed="rId3"/>
                <a:stretch>
                  <a:fillRect l="-1179" t="-616" b="-228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24737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3476</TotalTime>
  <Words>1778</Words>
  <Application>Microsoft Office PowerPoint</Application>
  <PresentationFormat>Widescreen</PresentationFormat>
  <Paragraphs>233</Paragraphs>
  <Slides>20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Adobe Arabic</vt:lpstr>
      <vt:lpstr>Calibri Light</vt:lpstr>
      <vt:lpstr>Tw Cen MT</vt:lpstr>
      <vt:lpstr>Cambria Math</vt:lpstr>
      <vt:lpstr>Arial</vt:lpstr>
      <vt:lpstr>Myriad Pro</vt:lpstr>
      <vt:lpstr>Calibri</vt:lpstr>
      <vt:lpstr>Myriad Pro Light</vt:lpstr>
      <vt:lpstr>Office Theme</vt:lpstr>
      <vt:lpstr>Théorème des milieux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العنوان (Activity)</dc:title>
  <dc:creator>Rana Abdallah</dc:creator>
  <cp:lastModifiedBy>Tabchi, Theresia</cp:lastModifiedBy>
  <cp:revision>192</cp:revision>
  <dcterms:created xsi:type="dcterms:W3CDTF">2021-05-31T08:15:25Z</dcterms:created>
  <dcterms:modified xsi:type="dcterms:W3CDTF">2024-06-03T08:29:27Z</dcterms:modified>
</cp:coreProperties>
</file>