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256" r:id="rId2"/>
    <p:sldId id="264" r:id="rId3"/>
    <p:sldId id="270" r:id="rId4"/>
    <p:sldId id="258" r:id="rId5"/>
    <p:sldId id="277" r:id="rId6"/>
    <p:sldId id="302" r:id="rId7"/>
    <p:sldId id="303" r:id="rId8"/>
    <p:sldId id="307" r:id="rId9"/>
    <p:sldId id="305" r:id="rId10"/>
    <p:sldId id="306" r:id="rId11"/>
    <p:sldId id="308" r:id="rId12"/>
    <p:sldId id="309" r:id="rId13"/>
    <p:sldId id="304" r:id="rId14"/>
    <p:sldId id="294" r:id="rId15"/>
    <p:sldId id="289" r:id="rId16"/>
    <p:sldId id="261" r:id="rId17"/>
    <p:sldId id="265" r:id="rId18"/>
    <p:sldId id="272" r:id="rId19"/>
  </p:sldIdLst>
  <p:sldSz cx="12192000" cy="6858000"/>
  <p:notesSz cx="6858000" cy="9144000"/>
  <p:embeddedFontLst>
    <p:embeddedFont>
      <p:font typeface="Adobe Arabic" panose="02040503050201020203" charset="-78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Cambria Math" panose="02040503050406030204" pitchFamily="18" charset="0"/>
      <p:regular r:id="rId31"/>
    </p:embeddedFont>
    <p:embeddedFont>
      <p:font typeface="Myriad Pro" panose="020B0503030403020204" charset="0"/>
      <p:regular r:id="rId32"/>
      <p:bold r:id="rId33"/>
      <p:italic r:id="rId34"/>
      <p:boldItalic r:id="rId35"/>
    </p:embeddedFont>
    <p:embeddedFont>
      <p:font typeface="Myriad Pro Light" panose="020B0403030403020204" charset="0"/>
      <p:regular r:id="rId36"/>
      <p:bold r:id="rId37"/>
      <p:italic r:id="rId38"/>
      <p:boldItalic r:id="rId39"/>
    </p:embeddedFont>
    <p:embeddedFont>
      <p:font typeface="Narkisim" panose="020E0502050101010101" pitchFamily="34" charset="-79"/>
      <p:regular r:id="rId40"/>
    </p:embeddedFont>
    <p:embeddedFont>
      <p:font typeface="Tw Cen MT" panose="020B0602020104020603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D6"/>
    <a:srgbClr val="FF0066"/>
    <a:srgbClr val="FF3399"/>
    <a:srgbClr val="9DC3E6"/>
    <a:srgbClr val="FFF8C2"/>
    <a:srgbClr val="DEEBF7"/>
    <a:srgbClr val="F9EC7B"/>
    <a:srgbClr val="0097D7"/>
    <a:srgbClr val="FF8021"/>
    <a:srgbClr val="5DC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F794D5-BE2F-4962-92E9-EB62C3F65278}" v="21" dt="2024-06-03T06:45:40.9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8" autoAdjust="0"/>
    <p:restoredTop sz="95407" autoAdjust="0"/>
  </p:normalViewPr>
  <p:slideViewPr>
    <p:cSldViewPr snapToGrid="0">
      <p:cViewPr varScale="1">
        <p:scale>
          <a:sx n="72" d="100"/>
          <a:sy n="72" d="100"/>
        </p:scale>
        <p:origin x="46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9.fntdata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font" Target="fonts/font2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viewProps" Target="viewProps.xml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bchi, Theresia" userId="e3b4379c-3e12-46aa-b3f1-cc2a9122e03d" providerId="ADAL" clId="{95F794D5-BE2F-4962-92E9-EB62C3F65278}"/>
    <pc:docChg chg="modSld">
      <pc:chgData name="Tabchi, Theresia" userId="e3b4379c-3e12-46aa-b3f1-cc2a9122e03d" providerId="ADAL" clId="{95F794D5-BE2F-4962-92E9-EB62C3F65278}" dt="2024-06-03T06:45:52.827" v="10" actId="790"/>
      <pc:docMkLst>
        <pc:docMk/>
      </pc:docMkLst>
      <pc:sldChg chg="modSp mod">
        <pc:chgData name="Tabchi, Theresia" userId="e3b4379c-3e12-46aa-b3f1-cc2a9122e03d" providerId="ADAL" clId="{95F794D5-BE2F-4962-92E9-EB62C3F65278}" dt="2024-06-03T06:45:52.827" v="10" actId="790"/>
        <pc:sldMkLst>
          <pc:docMk/>
          <pc:sldMk cId="3136251909" sldId="261"/>
        </pc:sldMkLst>
        <pc:spChg chg="mod">
          <ac:chgData name="Tabchi, Theresia" userId="e3b4379c-3e12-46aa-b3f1-cc2a9122e03d" providerId="ADAL" clId="{95F794D5-BE2F-4962-92E9-EB62C3F65278}" dt="2024-06-03T06:45:52.827" v="10" actId="790"/>
          <ac:spMkLst>
            <pc:docMk/>
            <pc:sldMk cId="3136251909" sldId="261"/>
            <ac:spMk id="17" creationId="{5B0144E2-5F68-7D4E-B0FF-9B8D2F8DC7C3}"/>
          </ac:spMkLst>
        </pc:spChg>
      </pc:sldChg>
      <pc:sldChg chg="modSp">
        <pc:chgData name="Tabchi, Theresia" userId="e3b4379c-3e12-46aa-b3f1-cc2a9122e03d" providerId="ADAL" clId="{95F794D5-BE2F-4962-92E9-EB62C3F65278}" dt="2024-06-03T06:39:14.339" v="0" actId="20577"/>
        <pc:sldMkLst>
          <pc:docMk/>
          <pc:sldMk cId="662433634" sldId="264"/>
        </pc:sldMkLst>
        <pc:spChg chg="mod">
          <ac:chgData name="Tabchi, Theresia" userId="e3b4379c-3e12-46aa-b3f1-cc2a9122e03d" providerId="ADAL" clId="{95F794D5-BE2F-4962-92E9-EB62C3F65278}" dt="2024-06-03T06:39:14.339" v="0" actId="20577"/>
          <ac:spMkLst>
            <pc:docMk/>
            <pc:sldMk cId="662433634" sldId="264"/>
            <ac:spMk id="34" creationId="{4F1AB4A3-02AE-424C-807D-BB425BC03093}"/>
          </ac:spMkLst>
        </pc:spChg>
      </pc:sldChg>
      <pc:sldChg chg="modSp mod">
        <pc:chgData name="Tabchi, Theresia" userId="e3b4379c-3e12-46aa-b3f1-cc2a9122e03d" providerId="ADAL" clId="{95F794D5-BE2F-4962-92E9-EB62C3F65278}" dt="2024-06-03T06:42:06.164" v="1" actId="790"/>
        <pc:sldMkLst>
          <pc:docMk/>
          <pc:sldMk cId="3932117352" sldId="270"/>
        </pc:sldMkLst>
        <pc:spChg chg="mod">
          <ac:chgData name="Tabchi, Theresia" userId="e3b4379c-3e12-46aa-b3f1-cc2a9122e03d" providerId="ADAL" clId="{95F794D5-BE2F-4962-92E9-EB62C3F65278}" dt="2024-06-03T06:42:06.164" v="1" actId="790"/>
          <ac:spMkLst>
            <pc:docMk/>
            <pc:sldMk cId="3932117352" sldId="270"/>
            <ac:spMk id="12" creationId="{C0C8E0E8-4500-4197-A348-E556EC15507A}"/>
          </ac:spMkLst>
        </pc:spChg>
        <pc:spChg chg="mod">
          <ac:chgData name="Tabchi, Theresia" userId="e3b4379c-3e12-46aa-b3f1-cc2a9122e03d" providerId="ADAL" clId="{95F794D5-BE2F-4962-92E9-EB62C3F65278}" dt="2024-06-03T06:42:06.164" v="1" actId="790"/>
          <ac:spMkLst>
            <pc:docMk/>
            <pc:sldMk cId="3932117352" sldId="270"/>
            <ac:spMk id="13" creationId="{8DFB4CE6-85A6-4411-93B0-8385D00F368A}"/>
          </ac:spMkLst>
        </pc:spChg>
        <pc:spChg chg="mod">
          <ac:chgData name="Tabchi, Theresia" userId="e3b4379c-3e12-46aa-b3f1-cc2a9122e03d" providerId="ADAL" clId="{95F794D5-BE2F-4962-92E9-EB62C3F65278}" dt="2024-06-03T06:42:06.164" v="1" actId="790"/>
          <ac:spMkLst>
            <pc:docMk/>
            <pc:sldMk cId="3932117352" sldId="270"/>
            <ac:spMk id="14" creationId="{BA86E067-C6E4-47BA-BA30-7131B3ED83F7}"/>
          </ac:spMkLst>
        </pc:spChg>
      </pc:sldChg>
      <pc:sldChg chg="modSp mod">
        <pc:chgData name="Tabchi, Theresia" userId="e3b4379c-3e12-46aa-b3f1-cc2a9122e03d" providerId="ADAL" clId="{95F794D5-BE2F-4962-92E9-EB62C3F65278}" dt="2024-06-03T06:43:17.677" v="4" actId="20577"/>
        <pc:sldMkLst>
          <pc:docMk/>
          <pc:sldMk cId="1403499780" sldId="277"/>
        </pc:sldMkLst>
        <pc:spChg chg="mod">
          <ac:chgData name="Tabchi, Theresia" userId="e3b4379c-3e12-46aa-b3f1-cc2a9122e03d" providerId="ADAL" clId="{95F794D5-BE2F-4962-92E9-EB62C3F65278}" dt="2024-06-03T06:43:14.298" v="2" actId="790"/>
          <ac:spMkLst>
            <pc:docMk/>
            <pc:sldMk cId="1403499780" sldId="277"/>
            <ac:spMk id="11" creationId="{C5A4E74D-3A98-3349-A32A-5D0ED8A3FE72}"/>
          </ac:spMkLst>
        </pc:spChg>
        <pc:spChg chg="mod">
          <ac:chgData name="Tabchi, Theresia" userId="e3b4379c-3e12-46aa-b3f1-cc2a9122e03d" providerId="ADAL" clId="{95F794D5-BE2F-4962-92E9-EB62C3F65278}" dt="2024-06-03T06:43:17.677" v="4" actId="20577"/>
          <ac:spMkLst>
            <pc:docMk/>
            <pc:sldMk cId="1403499780" sldId="277"/>
            <ac:spMk id="14" creationId="{054B90B4-29DB-4EF0-B6C1-E7D5AB94C9FB}"/>
          </ac:spMkLst>
        </pc:spChg>
      </pc:sldChg>
      <pc:sldChg chg="modSp mod">
        <pc:chgData name="Tabchi, Theresia" userId="e3b4379c-3e12-46aa-b3f1-cc2a9122e03d" providerId="ADAL" clId="{95F794D5-BE2F-4962-92E9-EB62C3F65278}" dt="2024-06-03T06:45:32.075" v="9" actId="790"/>
        <pc:sldMkLst>
          <pc:docMk/>
          <pc:sldMk cId="778724738" sldId="294"/>
        </pc:sldMkLst>
        <pc:spChg chg="mod">
          <ac:chgData name="Tabchi, Theresia" userId="e3b4379c-3e12-46aa-b3f1-cc2a9122e03d" providerId="ADAL" clId="{95F794D5-BE2F-4962-92E9-EB62C3F65278}" dt="2024-06-03T06:45:32.075" v="9" actId="790"/>
          <ac:spMkLst>
            <pc:docMk/>
            <pc:sldMk cId="778724738" sldId="294"/>
            <ac:spMk id="11" creationId="{C5A4E74D-3A98-3349-A32A-5D0ED8A3FE72}"/>
          </ac:spMkLst>
        </pc:spChg>
      </pc:sldChg>
      <pc:sldChg chg="modSp mod">
        <pc:chgData name="Tabchi, Theresia" userId="e3b4379c-3e12-46aa-b3f1-cc2a9122e03d" providerId="ADAL" clId="{95F794D5-BE2F-4962-92E9-EB62C3F65278}" dt="2024-06-03T06:43:59.101" v="5" actId="790"/>
        <pc:sldMkLst>
          <pc:docMk/>
          <pc:sldMk cId="1628613819" sldId="303"/>
        </pc:sldMkLst>
        <pc:spChg chg="mod">
          <ac:chgData name="Tabchi, Theresia" userId="e3b4379c-3e12-46aa-b3f1-cc2a9122e03d" providerId="ADAL" clId="{95F794D5-BE2F-4962-92E9-EB62C3F65278}" dt="2024-06-03T06:43:59.101" v="5" actId="790"/>
          <ac:spMkLst>
            <pc:docMk/>
            <pc:sldMk cId="1628613819" sldId="303"/>
            <ac:spMk id="11" creationId="{C5A4E74D-3A98-3349-A32A-5D0ED8A3FE72}"/>
          </ac:spMkLst>
        </pc:spChg>
        <pc:spChg chg="mod">
          <ac:chgData name="Tabchi, Theresia" userId="e3b4379c-3e12-46aa-b3f1-cc2a9122e03d" providerId="ADAL" clId="{95F794D5-BE2F-4962-92E9-EB62C3F65278}" dt="2024-06-03T06:43:59.101" v="5" actId="790"/>
          <ac:spMkLst>
            <pc:docMk/>
            <pc:sldMk cId="1628613819" sldId="303"/>
            <ac:spMk id="18" creationId="{AB11BEBF-8413-4737-A9DF-977CE4BDE91D}"/>
          </ac:spMkLst>
        </pc:spChg>
      </pc:sldChg>
      <pc:sldChg chg="modSp">
        <pc:chgData name="Tabchi, Theresia" userId="e3b4379c-3e12-46aa-b3f1-cc2a9122e03d" providerId="ADAL" clId="{95F794D5-BE2F-4962-92E9-EB62C3F65278}" dt="2024-06-03T06:45:21.856" v="8" actId="20577"/>
        <pc:sldMkLst>
          <pc:docMk/>
          <pc:sldMk cId="3387634404" sldId="304"/>
        </pc:sldMkLst>
        <pc:spChg chg="mod">
          <ac:chgData name="Tabchi, Theresia" userId="e3b4379c-3e12-46aa-b3f1-cc2a9122e03d" providerId="ADAL" clId="{95F794D5-BE2F-4962-92E9-EB62C3F65278}" dt="2024-06-03T06:45:21.856" v="8" actId="20577"/>
          <ac:spMkLst>
            <pc:docMk/>
            <pc:sldMk cId="3387634404" sldId="304"/>
            <ac:spMk id="4" creationId="{682C6DA6-85C1-4FE5-ADB4-759FF57C5A0D}"/>
          </ac:spMkLst>
        </pc:spChg>
      </pc:sldChg>
      <pc:sldChg chg="modSp">
        <pc:chgData name="Tabchi, Theresia" userId="e3b4379c-3e12-46aa-b3f1-cc2a9122e03d" providerId="ADAL" clId="{95F794D5-BE2F-4962-92E9-EB62C3F65278}" dt="2024-06-03T06:44:55.822" v="7" actId="6549"/>
        <pc:sldMkLst>
          <pc:docMk/>
          <pc:sldMk cId="925399981" sldId="308"/>
        </pc:sldMkLst>
        <pc:spChg chg="mod">
          <ac:chgData name="Tabchi, Theresia" userId="e3b4379c-3e12-46aa-b3f1-cc2a9122e03d" providerId="ADAL" clId="{95F794D5-BE2F-4962-92E9-EB62C3F65278}" dt="2024-06-03T06:44:55.822" v="7" actId="6549"/>
          <ac:spMkLst>
            <pc:docMk/>
            <pc:sldMk cId="925399981" sldId="308"/>
            <ac:spMk id="12" creationId="{9A8923FF-13E3-4D99-AD82-BF41898C96D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en-LB" smtClean="0"/>
              <a:t>06/03/2024</a:t>
            </a:fld>
            <a:endParaRPr lang="en-L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en-LB" smtClean="0"/>
              <a:t>‹#›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en-LB" smtClean="0"/>
              <a:t>3</a:t>
            </a:fld>
            <a:endParaRPr lang="en-LB"/>
          </a:p>
        </p:txBody>
      </p:sp>
    </p:spTree>
    <p:extLst>
      <p:ext uri="{BB962C8B-B14F-4D97-AF65-F5344CB8AC3E}">
        <p14:creationId xmlns:p14="http://schemas.microsoft.com/office/powerpoint/2010/main" val="1162359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en-LB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en-LB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 err="1">
                <a:latin typeface="Myriad Pro" panose="020B0503030403020204" charset="0"/>
              </a:rPr>
              <a:t>R</a:t>
            </a:r>
            <a:r>
              <a:rPr lang="en-US" sz="2800" b="1" i="0" dirty="0" err="1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en-US" sz="2800" b="1" i="0" dirty="0" err="1">
                <a:latin typeface="Myriad Pro" panose="020B0503030403020204" charset="0"/>
              </a:rPr>
              <a:t>f</a:t>
            </a:r>
            <a:r>
              <a:rPr lang="en-US" sz="2800" b="1" i="0" dirty="0" err="1"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en-US" sz="2800" b="1" i="0" dirty="0" err="1">
                <a:latin typeface="Myriad Pro" panose="020B0503030403020204" charset="0"/>
              </a:rPr>
              <a:t>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" panose="020B050303040302020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LB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2027360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LB" dirty="0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" panose="020B0503030403020204" charset="0"/>
              </a:rPr>
              <a:t>Notre </a:t>
            </a:r>
            <a:r>
              <a:rPr lang="en-US" sz="2800" b="1" i="0" dirty="0" err="1">
                <a:latin typeface="Myriad Pro" panose="020B0503030403020204" charset="0"/>
                <a:cs typeface="Calibri Light" panose="020F0302020204030204" pitchFamily="34" charset="0"/>
              </a:rPr>
              <a:t>équipe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" panose="020B050303040302020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 err="1">
                <a:latin typeface="Myriad Pro Light" panose="020B0403030403020204" pitchFamily="34" charset="0"/>
              </a:rPr>
              <a:t>Objectifs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592679"/>
            <a:ext cx="6510177" cy="1313971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latin typeface="Myriad Pro" panose="020B0503030403020204" pitchFamily="34" charset="0"/>
              </a:rPr>
              <a:t>Classe</a:t>
            </a:r>
            <a:r>
              <a:rPr lang="en-US" sz="2400" dirty="0">
                <a:latin typeface="Myriad Pro" panose="020B0503030403020204" pitchFamily="34" charset="0"/>
              </a:rPr>
              <a:t> : EB8		</a:t>
            </a:r>
          </a:p>
          <a:p>
            <a:pPr marL="0" indent="0">
              <a:buNone/>
            </a:pPr>
            <a:endParaRPr lang="ar-LB" sz="2400" dirty="0">
              <a:latin typeface="Myriad Pro" panose="020B0503030403020204" pitchFamily="34" charset="0"/>
            </a:endParaRP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97759" y="2348421"/>
            <a:ext cx="6473388" cy="757130"/>
          </a:xfrm>
          <a:prstGeom prst="rect">
            <a:avLst/>
          </a:prstGeom>
        </p:spPr>
        <p:txBody>
          <a:bodyPr anchor="t" anchorCtr="0">
            <a:spAutoFit/>
          </a:bodyPr>
          <a:lstStyle/>
          <a:p>
            <a:r>
              <a:rPr lang="en-US" sz="4800" b="1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wo Bold" panose="020A0503020102020204" pitchFamily="18" charset="-78"/>
                <a:cs typeface="GE SS Two Bold" panose="020A0503020102020204" pitchFamily="18" charset="-78"/>
              </a:rPr>
              <a:t>Triangles rectangles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563307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en-US" sz="2400" dirty="0" err="1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Math</a:t>
            </a:r>
            <a:r>
              <a:rPr lang="en-US" sz="2400" dirty="0" err="1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  <a:cs typeface="Calibri Light" panose="020F0302020204030204" pitchFamily="34" charset="0"/>
              </a:rPr>
              <a:t>é</a:t>
            </a:r>
            <a:r>
              <a:rPr lang="en-US" sz="2400" dirty="0" err="1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matiques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4A2EE5-8ED4-4818-B9F2-4E82BA06FDEB}"/>
              </a:ext>
            </a:extLst>
          </p:cNvPr>
          <p:cNvSpPr txBox="1"/>
          <p:nvPr/>
        </p:nvSpPr>
        <p:spPr>
          <a:xfrm>
            <a:off x="5060970" y="3429000"/>
            <a:ext cx="30846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dirty="0" err="1">
                <a:solidFill>
                  <a:srgbClr val="0096D6"/>
                </a:solidFill>
                <a:latin typeface="Myriad Pro" panose="020B0503030403020204" pitchFamily="34" charset="0"/>
              </a:rPr>
              <a:t>Chapitre</a:t>
            </a:r>
            <a:r>
              <a:rPr lang="en-US" sz="2400" dirty="0">
                <a:solidFill>
                  <a:srgbClr val="0096D6"/>
                </a:solidFill>
                <a:latin typeface="Myriad Pro" panose="020B0503030403020204" pitchFamily="34" charset="0"/>
              </a:rPr>
              <a:t> : 18</a:t>
            </a:r>
            <a:endParaRPr lang="ar-LB" sz="2400" dirty="0">
              <a:solidFill>
                <a:srgbClr val="0096D6"/>
              </a:solidFill>
              <a:latin typeface="Myriad Pro" panose="020B0503030403020204" pitchFamily="34" charset="0"/>
            </a:endParaRPr>
          </a:p>
        </p:txBody>
      </p:sp>
      <p:pic>
        <p:nvPicPr>
          <p:cNvPr id="9" name="Picture Placeholder 5">
            <a:extLst>
              <a:ext uri="{FF2B5EF4-FFF2-40B4-BE49-F238E27FC236}">
                <a16:creationId xmlns:a16="http://schemas.microsoft.com/office/drawing/2014/main" id="{2D651B0B-78BC-4583-B55D-65D9ED986B5B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4" r="25844"/>
          <a:stretch>
            <a:fillRect/>
          </a:stretch>
        </p:blipFill>
        <p:spPr>
          <a:xfrm>
            <a:off x="1210019" y="2607882"/>
            <a:ext cx="2975891" cy="2975891"/>
          </a:xfr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94767" y="0"/>
            <a:ext cx="10606644" cy="860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|SUPERPOSITION DE DEUX TRIANGLES RECTANGLES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>
            <a:cxnSpLocks/>
          </p:cNvCxnSpPr>
          <p:nvPr/>
        </p:nvCxnSpPr>
        <p:spPr>
          <a:xfrm>
            <a:off x="0" y="913327"/>
            <a:ext cx="11846438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243;p10">
            <a:extLst>
              <a:ext uri="{FF2B5EF4-FFF2-40B4-BE49-F238E27FC236}">
                <a16:creationId xmlns:a16="http://schemas.microsoft.com/office/drawing/2014/main" id="{690934D4-BED6-44EB-9A4B-C278E4106AFB}"/>
              </a:ext>
            </a:extLst>
          </p:cNvPr>
          <p:cNvSpPr txBox="1">
            <a:spLocks/>
          </p:cNvSpPr>
          <p:nvPr/>
        </p:nvSpPr>
        <p:spPr>
          <a:xfrm>
            <a:off x="373121" y="1056895"/>
            <a:ext cx="11128290" cy="27650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 indent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en-US" baseline="30000" dirty="0"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 </a:t>
            </a:r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Google Shape;244;p10">
            <a:extLst>
              <a:ext uri="{FF2B5EF4-FFF2-40B4-BE49-F238E27FC236}">
                <a16:creationId xmlns:a16="http://schemas.microsoft.com/office/drawing/2014/main" id="{93559CA6-1158-4F44-9FA1-38D12BD4DFB6}"/>
              </a:ext>
            </a:extLst>
          </p:cNvPr>
          <p:cNvSpPr txBox="1"/>
          <p:nvPr/>
        </p:nvSpPr>
        <p:spPr>
          <a:xfrm>
            <a:off x="627760" y="1595020"/>
            <a:ext cx="1918886" cy="474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Enonc</a:t>
            </a:r>
            <a:r>
              <a:rPr lang="fr-FR" sz="2400" b="1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endParaRPr lang="fr-FR" sz="2400" b="1" dirty="0">
              <a:solidFill>
                <a:schemeClr val="dk1"/>
              </a:solidFill>
              <a:latin typeface="Myriad Pro" panose="020B0503030403020204" pitchFamily="3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" name="Google Shape;245;p10">
            <a:extLst>
              <a:ext uri="{FF2B5EF4-FFF2-40B4-BE49-F238E27FC236}">
                <a16:creationId xmlns:a16="http://schemas.microsoft.com/office/drawing/2014/main" id="{5210FF19-B2C9-4031-BF7D-CB96987DBC10}"/>
              </a:ext>
            </a:extLst>
          </p:cNvPr>
          <p:cNvSpPr txBox="1"/>
          <p:nvPr/>
        </p:nvSpPr>
        <p:spPr>
          <a:xfrm>
            <a:off x="373121" y="2627237"/>
            <a:ext cx="2225301" cy="454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85000" lnSpcReduction="10000"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Symboliquement</a:t>
            </a:r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8" name="Google Shape;247;p10">
            <a:extLst>
              <a:ext uri="{FF2B5EF4-FFF2-40B4-BE49-F238E27FC236}">
                <a16:creationId xmlns:a16="http://schemas.microsoft.com/office/drawing/2014/main" id="{3CFEF366-A418-4BAD-9DD2-44455516DEC9}"/>
              </a:ext>
            </a:extLst>
          </p:cNvPr>
          <p:cNvSpPr txBox="1"/>
          <p:nvPr/>
        </p:nvSpPr>
        <p:spPr>
          <a:xfrm>
            <a:off x="2668556" y="1144309"/>
            <a:ext cx="7442344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dk1"/>
              </a:solidFill>
              <a:latin typeface="Myriad Pro" panose="020B0503030403020204" pitchFamily="3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Deux triangles rectangles sont superposables si l’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hypot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nuse et un côt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Calibri Light" panose="020F0302020204030204" pitchFamily="34" charset="0"/>
                <a:sym typeface="Times New Roman"/>
              </a:rPr>
              <a:t>é de l’angle droit d’un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 triangle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sont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Calibri Light" panose="020F0302020204030204" pitchFamily="34" charset="0"/>
                <a:sym typeface="Times New Roman"/>
              </a:rPr>
              <a:t>égaux à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 ceux de l’autre  triangle respectivement.</a:t>
            </a:r>
            <a:endParaRPr lang="fr-FR" sz="2400" dirty="0">
              <a:solidFill>
                <a:schemeClr val="dk1"/>
              </a:solidFill>
              <a:latin typeface="Myriad Pro" panose="020B0503030403020204" pitchFamily="3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Soit ABC et  DEF deux triangles rectangles.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Si  BC = EF et AB = ED, alors  ABC et DEF sont superposables.</a:t>
            </a:r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9" name="Google Shape;248;p10">
            <a:extLst>
              <a:ext uri="{FF2B5EF4-FFF2-40B4-BE49-F238E27FC236}">
                <a16:creationId xmlns:a16="http://schemas.microsoft.com/office/drawing/2014/main" id="{EBF7938A-3FFC-42D2-A9FD-596E1B2CBE85}"/>
              </a:ext>
            </a:extLst>
          </p:cNvPr>
          <p:cNvSpPr txBox="1"/>
          <p:nvPr/>
        </p:nvSpPr>
        <p:spPr>
          <a:xfrm>
            <a:off x="628066" y="1077948"/>
            <a:ext cx="1704587" cy="474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Propri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ea typeface="Times New Roman"/>
                <a:cs typeface="Calibri Light" panose="020F0302020204030204" pitchFamily="34" charset="0"/>
                <a:sym typeface="Times New Roman"/>
              </a:rPr>
              <a:t>été</a:t>
            </a:r>
            <a:endParaRPr lang="fr-FR" sz="2400" b="0" dirty="0">
              <a:solidFill>
                <a:srgbClr val="00B0F0"/>
              </a:solidFill>
              <a:latin typeface="Myriad Pro" panose="020B0503030403020204" pitchFamily="34" charset="0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" name="Google Shape;249;p10">
            <a:extLst>
              <a:ext uri="{FF2B5EF4-FFF2-40B4-BE49-F238E27FC236}">
                <a16:creationId xmlns:a16="http://schemas.microsoft.com/office/drawing/2014/main" id="{071D34B8-1699-4C1B-9250-60C6338503F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280608" y="1109008"/>
            <a:ext cx="1051094" cy="261125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250;p10">
            <a:extLst>
              <a:ext uri="{FF2B5EF4-FFF2-40B4-BE49-F238E27FC236}">
                <a16:creationId xmlns:a16="http://schemas.microsoft.com/office/drawing/2014/main" id="{FA5C3997-22C4-4B85-8BE0-2D8F539FA1A6}"/>
              </a:ext>
            </a:extLst>
          </p:cNvPr>
          <p:cNvSpPr txBox="1"/>
          <p:nvPr/>
        </p:nvSpPr>
        <p:spPr>
          <a:xfrm>
            <a:off x="373122" y="3944824"/>
            <a:ext cx="10958580" cy="289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Exemple 2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Trouver x et y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, sachant que les 2 triangles rectangles sont </a:t>
            </a:r>
            <a:r>
              <a:rPr lang="fr-FR" sz="2400" b="0" dirty="0" err="1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superrposables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. 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5x + 1 = 16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x = 3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3x + y = 10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3(3) + y = 10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y = 1</a:t>
            </a:r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13" name="Google Shape;251;p10">
            <a:extLst>
              <a:ext uri="{FF2B5EF4-FFF2-40B4-BE49-F238E27FC236}">
                <a16:creationId xmlns:a16="http://schemas.microsoft.com/office/drawing/2014/main" id="{6C631A59-02C6-44E6-A2C8-2FED543F5897}"/>
              </a:ext>
            </a:extLst>
          </p:cNvPr>
          <p:cNvSpPr txBox="1"/>
          <p:nvPr/>
        </p:nvSpPr>
        <p:spPr>
          <a:xfrm>
            <a:off x="2722896" y="4400840"/>
            <a:ext cx="4608234" cy="1997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H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ypot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nuses 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Calibri Light" panose="020F0302020204030204" pitchFamily="34" charset="0"/>
                <a:sym typeface="Times New Roman"/>
              </a:rPr>
              <a:t>égales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. 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Trouver 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 x.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Côtés de l’angle droit égaux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.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Remplacer 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 x </a:t>
            </a: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par 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3.</a:t>
            </a:r>
            <a:endParaRPr lang="fr-FR" dirty="0">
              <a:latin typeface="Myriad Pro" panose="020B0503030403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Trouver </a:t>
            </a:r>
            <a:r>
              <a:rPr lang="fr-FR" sz="2400" b="0" dirty="0">
                <a:solidFill>
                  <a:srgbClr val="0070C0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 y.</a:t>
            </a:r>
            <a:endParaRPr lang="fr-FR" dirty="0">
              <a:latin typeface="Myriad Pro" panose="020B0503030403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164988" y="4568071"/>
            <a:ext cx="3930023" cy="1600146"/>
            <a:chOff x="7571388" y="4403673"/>
            <a:chExt cx="3930023" cy="1600146"/>
          </a:xfrm>
        </p:grpSpPr>
        <p:pic>
          <p:nvPicPr>
            <p:cNvPr id="15" name="Google Shape;252;p10">
              <a:extLst>
                <a:ext uri="{FF2B5EF4-FFF2-40B4-BE49-F238E27FC236}">
                  <a16:creationId xmlns:a16="http://schemas.microsoft.com/office/drawing/2014/main" id="{25481344-FD54-4E55-9E97-0BEB0A4F79D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17837"/>
            <a:stretch/>
          </p:blipFill>
          <p:spPr>
            <a:xfrm>
              <a:off x="7571388" y="4403673"/>
              <a:ext cx="3930023" cy="16001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Google Shape;252;p10">
              <a:extLst>
                <a:ext uri="{FF2B5EF4-FFF2-40B4-BE49-F238E27FC236}">
                  <a16:creationId xmlns:a16="http://schemas.microsoft.com/office/drawing/2014/main" id="{25481344-FD54-4E55-9E97-0BEB0A4F79D1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2767" t="51948" r="82668" b="27189"/>
            <a:stretch/>
          </p:blipFill>
          <p:spPr>
            <a:xfrm rot="1514694">
              <a:off x="8187686" y="5013642"/>
              <a:ext cx="696686" cy="33382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0725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699796" y="19495"/>
            <a:ext cx="11763475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0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SUPERPOSITION DE DEUX TRIANGLES RECTANGLES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38400AF-6C31-4C0A-8BFE-11C9FB1F6660}"/>
              </a:ext>
            </a:extLst>
          </p:cNvPr>
          <p:cNvSpPr txBox="1">
            <a:spLocks/>
          </p:cNvSpPr>
          <p:nvPr/>
        </p:nvSpPr>
        <p:spPr>
          <a:xfrm>
            <a:off x="4402325" y="4874593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257;p11">
            <a:extLst>
              <a:ext uri="{FF2B5EF4-FFF2-40B4-BE49-F238E27FC236}">
                <a16:creationId xmlns:a16="http://schemas.microsoft.com/office/drawing/2014/main" id="{B7FAC430-5E16-45E2-A9F6-A038A2AD2C31}"/>
              </a:ext>
            </a:extLst>
          </p:cNvPr>
          <p:cNvSpPr txBox="1"/>
          <p:nvPr/>
        </p:nvSpPr>
        <p:spPr>
          <a:xfrm>
            <a:off x="532854" y="1327205"/>
            <a:ext cx="6991895" cy="988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Application 3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Soit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RST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et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SRU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deux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triangles rectangles en R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S respectivement, avec  ST = RU. </a:t>
            </a:r>
            <a:endParaRPr lang="fr-FR" dirty="0">
              <a:latin typeface="Myriad Pro" panose="020B0503030403020204" charset="0"/>
            </a:endParaRPr>
          </a:p>
        </p:txBody>
      </p:sp>
      <p:pic>
        <p:nvPicPr>
          <p:cNvPr id="8" name="Google Shape;259;p11">
            <a:extLst>
              <a:ext uri="{FF2B5EF4-FFF2-40B4-BE49-F238E27FC236}">
                <a16:creationId xmlns:a16="http://schemas.microsoft.com/office/drawing/2014/main" id="{28F3C140-8752-49B1-BE69-4238D35924A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73808" y="1415651"/>
            <a:ext cx="2047253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60;p11">
            <a:extLst>
              <a:ext uri="{FF2B5EF4-FFF2-40B4-BE49-F238E27FC236}">
                <a16:creationId xmlns:a16="http://schemas.microsoft.com/office/drawing/2014/main" id="{6681472D-9451-477B-94E1-453865F330CF}"/>
              </a:ext>
            </a:extLst>
          </p:cNvPr>
          <p:cNvSpPr txBox="1"/>
          <p:nvPr/>
        </p:nvSpPr>
        <p:spPr>
          <a:xfrm>
            <a:off x="859774" y="2661611"/>
            <a:ext cx="7603090" cy="83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441450" marR="0" lvl="0" indent="-144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Times New Roman"/>
                <a:sym typeface="Times New Roman"/>
              </a:rPr>
              <a:t>Hypoténuse et un côt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  <a:sym typeface="Times New Roman"/>
              </a:rPr>
              <a:t>é de l’angle droit de l’un égaux à ceux de l’autre respectivement. 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  <a:cs typeface="Times New Roman"/>
              <a:sym typeface="Times New Roman"/>
            </a:endParaRPr>
          </a:p>
        </p:txBody>
      </p:sp>
      <p:sp>
        <p:nvSpPr>
          <p:cNvPr id="10" name="Google Shape;261;p11">
            <a:extLst>
              <a:ext uri="{FF2B5EF4-FFF2-40B4-BE49-F238E27FC236}">
                <a16:creationId xmlns:a16="http://schemas.microsoft.com/office/drawing/2014/main" id="{AA949D9D-E911-4CAB-A4AB-F739B1A3316B}"/>
              </a:ext>
            </a:extLst>
          </p:cNvPr>
          <p:cNvSpPr txBox="1"/>
          <p:nvPr/>
        </p:nvSpPr>
        <p:spPr>
          <a:xfrm>
            <a:off x="532854" y="3825500"/>
            <a:ext cx="6735693" cy="479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2) D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duire que RT = SU.</a:t>
            </a:r>
            <a:r>
              <a:rPr lang="fr-FR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12" name="Google Shape;262;p11">
            <a:extLst>
              <a:ext uri="{FF2B5EF4-FFF2-40B4-BE49-F238E27FC236}">
                <a16:creationId xmlns:a16="http://schemas.microsoft.com/office/drawing/2014/main" id="{9A8923FF-13E3-4D99-AD82-BF41898C96DC}"/>
              </a:ext>
            </a:extLst>
          </p:cNvPr>
          <p:cNvSpPr txBox="1"/>
          <p:nvPr/>
        </p:nvSpPr>
        <p:spPr>
          <a:xfrm>
            <a:off x="532854" y="2254584"/>
            <a:ext cx="8540954" cy="44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1) Prouver que les deux  triangles RST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SRU sont superposables.</a:t>
            </a:r>
            <a:r>
              <a:rPr lang="fr-FR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13" name="Google Shape;263;p11">
            <a:extLst>
              <a:ext uri="{FF2B5EF4-FFF2-40B4-BE49-F238E27FC236}">
                <a16:creationId xmlns:a16="http://schemas.microsoft.com/office/drawing/2014/main" id="{6452A049-7E23-437C-B414-1A074E5C3E75}"/>
              </a:ext>
            </a:extLst>
          </p:cNvPr>
          <p:cNvSpPr txBox="1"/>
          <p:nvPr/>
        </p:nvSpPr>
        <p:spPr>
          <a:xfrm>
            <a:off x="824414" y="4305013"/>
            <a:ext cx="6408773" cy="1035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441450" marR="0" lvl="0" indent="-144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Côtés homologues de deux triangles rectangles superposables .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39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861294" y="-746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Applications diverses  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38400AF-6C31-4C0A-8BFE-11C9FB1F6660}"/>
              </a:ext>
            </a:extLst>
          </p:cNvPr>
          <p:cNvSpPr txBox="1">
            <a:spLocks/>
          </p:cNvSpPr>
          <p:nvPr/>
        </p:nvSpPr>
        <p:spPr>
          <a:xfrm>
            <a:off x="4402325" y="4749693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268;p12">
            <a:extLst>
              <a:ext uri="{FF2B5EF4-FFF2-40B4-BE49-F238E27FC236}">
                <a16:creationId xmlns:a16="http://schemas.microsoft.com/office/drawing/2014/main" id="{B9E97AE1-6404-4280-B47E-94387E05A051}"/>
              </a:ext>
            </a:extLst>
          </p:cNvPr>
          <p:cNvSpPr txBox="1"/>
          <p:nvPr/>
        </p:nvSpPr>
        <p:spPr>
          <a:xfrm>
            <a:off x="618462" y="1059672"/>
            <a:ext cx="7287288" cy="3436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Application 4</a:t>
            </a: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Soit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ABC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un triangle ayant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AB = 3, AC = 4,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et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BC = 5.</a:t>
            </a:r>
            <a:endParaRPr lang="fr-FR" dirty="0">
              <a:latin typeface="Myriad Pro" panose="020B0503030403020204" charset="0"/>
            </a:endParaRPr>
          </a:p>
          <a:p>
            <a:pPr marL="457200" marR="0" lvl="0" indent="-4572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arenR"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Prouver que  ABC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est un triangle rectangle en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A.</a:t>
            </a:r>
            <a:endParaRPr lang="fr-FR" sz="2400" b="0" dirty="0">
              <a:solidFill>
                <a:srgbClr val="0070C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457200" marR="0" lvl="0" indent="-4572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arenR"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est un point de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[AC]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tel que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AD = 3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et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est un point de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(AB)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tel que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DE = 5.</a:t>
            </a:r>
            <a:endParaRPr lang="fr-FR" dirty="0">
              <a:latin typeface="Myriad Pro" panose="020B0503030403020204" charset="0"/>
            </a:endParaRPr>
          </a:p>
          <a:p>
            <a:pPr marL="800100" marR="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a- Prouver que les  triangles ABC et ADE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sont superposables.</a:t>
            </a:r>
            <a:endParaRPr lang="fr-FR" dirty="0">
              <a:latin typeface="Myriad Pro" panose="020B0503030403020204" charset="0"/>
            </a:endParaRPr>
          </a:p>
          <a:p>
            <a:pPr marL="45720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b- Déduire que  EB = 1.</a:t>
            </a:r>
            <a:endParaRPr lang="fr-FR" dirty="0">
              <a:latin typeface="Myriad Pro" panose="020B0503030403020204" charset="0"/>
            </a:endParaRPr>
          </a:p>
        </p:txBody>
      </p:sp>
      <p:pic>
        <p:nvPicPr>
          <p:cNvPr id="8" name="Google Shape;270;p12">
            <a:extLst>
              <a:ext uri="{FF2B5EF4-FFF2-40B4-BE49-F238E27FC236}">
                <a16:creationId xmlns:a16="http://schemas.microsoft.com/office/drawing/2014/main" id="{66172D1A-0B04-43E6-B22D-DE5377056B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817512" y="1249836"/>
            <a:ext cx="2756026" cy="28800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1795514-1DF9-4CDB-956C-5D3AE2F32B59}"/>
                  </a:ext>
                </a:extLst>
              </p:cNvPr>
              <p:cNvSpPr txBox="1"/>
              <p:nvPr/>
            </p:nvSpPr>
            <p:spPr>
              <a:xfrm>
                <a:off x="618462" y="4495800"/>
                <a:ext cx="736854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𝐵𝐶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</a:endParaRPr>
              </a:p>
              <a:p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</a:rPr>
                  <a:t>2 )a)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𝐸𝐷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𝐵𝐶</m:t>
                    </m:r>
                  </m:oMath>
                </a14:m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</a:endParaRPr>
              </a:p>
              <a:p>
                <a:r>
                  <a:rPr lang="fr-FR" sz="2400" dirty="0">
                    <a:solidFill>
                      <a:srgbClr val="FF0000"/>
                    </a:solidFill>
                    <a:latin typeface="Myriad Pro" panose="020B0503030403020204" charset="0"/>
                  </a:rPr>
                  <a:t>     b) </a:t>
                </a:r>
                <a14:m>
                  <m:oMath xmlns:m="http://schemas.openxmlformats.org/officeDocument/2006/math"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𝐸𝐵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𝐸𝐴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–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𝐵𝐴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=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𝐴𝐶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–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𝐴𝐷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= 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fr-FR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</a:endParaRPr>
              </a:p>
              <a:p>
                <a:pPr marL="342900" indent="-342900">
                  <a:buAutoNum type="alphaLcParenR"/>
                </a:pPr>
                <a:endParaRPr lang="fr-FR" sz="2400" dirty="0">
                  <a:solidFill>
                    <a:srgbClr val="FF0000"/>
                  </a:solidFill>
                  <a:latin typeface="Myriad Pro" panose="020B050303040302020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1795514-1DF9-4CDB-956C-5D3AE2F32B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462" y="4495800"/>
                <a:ext cx="7368542" cy="1569660"/>
              </a:xfrm>
              <a:prstGeom prst="rect">
                <a:avLst/>
              </a:prstGeom>
              <a:blipFill>
                <a:blip r:embed="rId3"/>
                <a:stretch>
                  <a:fillRect l="-1241" t="-2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230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18231" y="354769"/>
            <a:ext cx="10670204" cy="7331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dirty="0">
                <a:solidFill>
                  <a:srgbClr val="0096D6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</a:t>
            </a:r>
            <a:r>
              <a:rPr lang="fr-FR" sz="3600" b="1" dirty="0">
                <a:solidFill>
                  <a:srgbClr val="0096D6"/>
                </a:solidFill>
                <a:latin typeface="Myriad Pro" panose="020B0503030403020204" charset="0"/>
                <a:cs typeface="Calibri Light" panose="020F0302020204030204" pitchFamily="34" charset="0"/>
              </a:rPr>
              <a:t>ème du chapitre</a:t>
            </a:r>
            <a:endParaRPr lang="fr-FR" sz="3600" b="1" dirty="0">
              <a:solidFill>
                <a:srgbClr val="0096D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fr-FR" sz="3600" b="1" cap="all" dirty="0">
              <a:solidFill>
                <a:srgbClr val="0096D6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FE4C3DA-E6FF-4FBA-8D19-BB63CA91A1FB}"/>
              </a:ext>
            </a:extLst>
          </p:cNvPr>
          <p:cNvSpPr txBox="1"/>
          <p:nvPr/>
        </p:nvSpPr>
        <p:spPr>
          <a:xfrm>
            <a:off x="279917" y="1381933"/>
            <a:ext cx="6075540" cy="346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Hala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 un Jardin planté de fleurs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Elle veut mettre une clôture autour de ce jardin 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Hala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veut savoir si le coin qui se trouve  à gauche en bas du jardin est droit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Pour cela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elle prend quelques mesures dans le jardin et les représente sur la figure se trouvant à droite.</a:t>
            </a:r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Pouvez-vous aider Hala à trouver la réponse 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?</a:t>
            </a:r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2C6DA6-85C1-4FE5-ADB4-759FF57C5A0D}"/>
              </a:ext>
            </a:extLst>
          </p:cNvPr>
          <p:cNvSpPr txBox="1"/>
          <p:nvPr/>
        </p:nvSpPr>
        <p:spPr>
          <a:xfrm>
            <a:off x="1448298" y="4983986"/>
            <a:ext cx="3993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Le coin n’est pas droit.</a:t>
            </a:r>
            <a:endParaRPr lang="fr-FR" sz="2400" dirty="0">
              <a:solidFill>
                <a:srgbClr val="FF0000"/>
              </a:solidFill>
              <a:latin typeface="Myriad Pro" panose="020B0503030403020204" charset="0"/>
            </a:endParaRPr>
          </a:p>
          <a:p>
            <a:endParaRPr lang="fr-FR" sz="2400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grpSp>
        <p:nvGrpSpPr>
          <p:cNvPr id="21" name="Google Shape;277;p13">
            <a:extLst>
              <a:ext uri="{FF2B5EF4-FFF2-40B4-BE49-F238E27FC236}">
                <a16:creationId xmlns:a16="http://schemas.microsoft.com/office/drawing/2014/main" id="{23764EB0-5FE0-451B-B4EF-A66D79FB09AD}"/>
              </a:ext>
            </a:extLst>
          </p:cNvPr>
          <p:cNvGrpSpPr/>
          <p:nvPr/>
        </p:nvGrpSpPr>
        <p:grpSpPr>
          <a:xfrm>
            <a:off x="7259217" y="2236014"/>
            <a:ext cx="4158662" cy="3073104"/>
            <a:chOff x="7086047" y="2041838"/>
            <a:chExt cx="4081517" cy="3001094"/>
          </a:xfrm>
        </p:grpSpPr>
        <p:sp>
          <p:nvSpPr>
            <p:cNvPr id="22" name="Google Shape;278;p13">
              <a:extLst>
                <a:ext uri="{FF2B5EF4-FFF2-40B4-BE49-F238E27FC236}">
                  <a16:creationId xmlns:a16="http://schemas.microsoft.com/office/drawing/2014/main" id="{41D6875C-DD7D-4253-B4CE-2569E730466C}"/>
                </a:ext>
              </a:extLst>
            </p:cNvPr>
            <p:cNvSpPr/>
            <p:nvPr/>
          </p:nvSpPr>
          <p:spPr>
            <a:xfrm flipH="1">
              <a:off x="7750634" y="2041838"/>
              <a:ext cx="3312886" cy="2326962"/>
            </a:xfrm>
            <a:prstGeom prst="snipRoundRect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00CC00"/>
                </a:gs>
                <a:gs pos="50000">
                  <a:srgbClr val="7AB539"/>
                </a:gs>
                <a:gs pos="100000">
                  <a:srgbClr val="92D946"/>
                </a:gs>
              </a:gsLst>
              <a:path path="circle">
                <a:fillToRect t="100000" r="100000"/>
              </a:path>
              <a:tileRect l="-100000" b="-100000"/>
            </a:gradFill>
            <a:ln w="127000" cap="flat" cmpd="sng">
              <a:solidFill>
                <a:srgbClr val="99663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" name="Google Shape;279;p13">
              <a:extLst>
                <a:ext uri="{FF2B5EF4-FFF2-40B4-BE49-F238E27FC236}">
                  <a16:creationId xmlns:a16="http://schemas.microsoft.com/office/drawing/2014/main" id="{41F6AA06-5BC6-449C-BDEE-DADCADAD9D17}"/>
                </a:ext>
              </a:extLst>
            </p:cNvPr>
            <p:cNvGrpSpPr/>
            <p:nvPr/>
          </p:nvGrpSpPr>
          <p:grpSpPr>
            <a:xfrm>
              <a:off x="7679077" y="4630057"/>
              <a:ext cx="3456000" cy="412875"/>
              <a:chOff x="7679077" y="4630057"/>
              <a:chExt cx="3456000" cy="412875"/>
            </a:xfrm>
          </p:grpSpPr>
          <p:cxnSp>
            <p:nvCxnSpPr>
              <p:cNvPr id="51" name="Google Shape;280;p13">
                <a:extLst>
                  <a:ext uri="{FF2B5EF4-FFF2-40B4-BE49-F238E27FC236}">
                    <a16:creationId xmlns:a16="http://schemas.microsoft.com/office/drawing/2014/main" id="{4703F355-C985-446C-9CEC-0A4B7388296D}"/>
                  </a:ext>
                </a:extLst>
              </p:cNvPr>
              <p:cNvCxnSpPr/>
              <p:nvPr/>
            </p:nvCxnSpPr>
            <p:spPr>
              <a:xfrm>
                <a:off x="7679077" y="4630057"/>
                <a:ext cx="34560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2" name="Google Shape;281;p13">
                <a:extLst>
                  <a:ext uri="{FF2B5EF4-FFF2-40B4-BE49-F238E27FC236}">
                    <a16:creationId xmlns:a16="http://schemas.microsoft.com/office/drawing/2014/main" id="{CAECF93C-C9E9-41D2-9F02-824027BA2072}"/>
                  </a:ext>
                </a:extLst>
              </p:cNvPr>
              <p:cNvSpPr txBox="1"/>
              <p:nvPr/>
            </p:nvSpPr>
            <p:spPr>
              <a:xfrm>
                <a:off x="8403777" y="4673600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30 m</a:t>
                </a:r>
                <a:endParaRPr/>
              </a:p>
            </p:txBody>
          </p:sp>
        </p:grpSp>
        <p:grpSp>
          <p:nvGrpSpPr>
            <p:cNvPr id="24" name="Google Shape;282;p13">
              <a:extLst>
                <a:ext uri="{FF2B5EF4-FFF2-40B4-BE49-F238E27FC236}">
                  <a16:creationId xmlns:a16="http://schemas.microsoft.com/office/drawing/2014/main" id="{10558021-109C-4E60-B9F9-FEF6320DA9B1}"/>
                </a:ext>
              </a:extLst>
            </p:cNvPr>
            <p:cNvGrpSpPr/>
            <p:nvPr/>
          </p:nvGrpSpPr>
          <p:grpSpPr>
            <a:xfrm>
              <a:off x="7086047" y="2883312"/>
              <a:ext cx="456416" cy="1872343"/>
              <a:chOff x="7086047" y="2883312"/>
              <a:chExt cx="456416" cy="1872343"/>
            </a:xfrm>
          </p:grpSpPr>
          <p:cxnSp>
            <p:nvCxnSpPr>
              <p:cNvPr id="49" name="Google Shape;283;p13">
                <a:extLst>
                  <a:ext uri="{FF2B5EF4-FFF2-40B4-BE49-F238E27FC236}">
                    <a16:creationId xmlns:a16="http://schemas.microsoft.com/office/drawing/2014/main" id="{26C6C958-1CC6-46DD-8A75-303EB35BE696}"/>
                  </a:ext>
                </a:extLst>
              </p:cNvPr>
              <p:cNvCxnSpPr/>
              <p:nvPr/>
            </p:nvCxnSpPr>
            <p:spPr>
              <a:xfrm rot="10800000">
                <a:off x="7542463" y="3174969"/>
                <a:ext cx="0" cy="12600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0" name="Google Shape;284;p13">
                <a:extLst>
                  <a:ext uri="{FF2B5EF4-FFF2-40B4-BE49-F238E27FC236}">
                    <a16:creationId xmlns:a16="http://schemas.microsoft.com/office/drawing/2014/main" id="{0BCF7906-A7AC-41C7-AB1C-A74D988A5A71}"/>
                  </a:ext>
                </a:extLst>
              </p:cNvPr>
              <p:cNvSpPr txBox="1"/>
              <p:nvPr/>
            </p:nvSpPr>
            <p:spPr>
              <a:xfrm rot="-5400000" flipH="1">
                <a:off x="6334541" y="3634817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12 m</a:t>
                </a:r>
                <a:endParaRPr/>
              </a:p>
            </p:txBody>
          </p:sp>
        </p:grpSp>
        <p:sp>
          <p:nvSpPr>
            <p:cNvPr id="25" name="Google Shape;285;p13">
              <a:extLst>
                <a:ext uri="{FF2B5EF4-FFF2-40B4-BE49-F238E27FC236}">
                  <a16:creationId xmlns:a16="http://schemas.microsoft.com/office/drawing/2014/main" id="{0AECF4E4-6C50-4CF6-883C-B523838B01A5}"/>
                </a:ext>
              </a:extLst>
            </p:cNvPr>
            <p:cNvSpPr txBox="1"/>
            <p:nvPr/>
          </p:nvSpPr>
          <p:spPr>
            <a:xfrm>
              <a:off x="9324474" y="2762866"/>
              <a:ext cx="6821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6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86;p13">
              <a:extLst>
                <a:ext uri="{FF2B5EF4-FFF2-40B4-BE49-F238E27FC236}">
                  <a16:creationId xmlns:a16="http://schemas.microsoft.com/office/drawing/2014/main" id="{2C0D3566-1104-4793-AE19-11D96450A11D}"/>
                </a:ext>
              </a:extLst>
            </p:cNvPr>
            <p:cNvSpPr txBox="1"/>
            <p:nvPr/>
          </p:nvSpPr>
          <p:spPr>
            <a:xfrm>
              <a:off x="9090718" y="2102523"/>
              <a:ext cx="682166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2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287;p13">
              <a:extLst>
                <a:ext uri="{FF2B5EF4-FFF2-40B4-BE49-F238E27FC236}">
                  <a16:creationId xmlns:a16="http://schemas.microsoft.com/office/drawing/2014/main" id="{7719B7F2-14C9-40C8-B55B-48A45959DD5C}"/>
                </a:ext>
              </a:extLst>
            </p:cNvPr>
            <p:cNvSpPr txBox="1"/>
            <p:nvPr/>
          </p:nvSpPr>
          <p:spPr>
            <a:xfrm>
              <a:off x="8299790" y="2706158"/>
              <a:ext cx="53339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 dirty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288;p13">
              <a:extLst>
                <a:ext uri="{FF2B5EF4-FFF2-40B4-BE49-F238E27FC236}">
                  <a16:creationId xmlns:a16="http://schemas.microsoft.com/office/drawing/2014/main" id="{A38FCBAF-84B9-411F-AD3E-948F5D87F9EE}"/>
                </a:ext>
              </a:extLst>
            </p:cNvPr>
            <p:cNvSpPr txBox="1"/>
            <p:nvPr/>
          </p:nvSpPr>
          <p:spPr>
            <a:xfrm>
              <a:off x="8978539" y="3766482"/>
              <a:ext cx="53339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289;p13">
              <a:extLst>
                <a:ext uri="{FF2B5EF4-FFF2-40B4-BE49-F238E27FC236}">
                  <a16:creationId xmlns:a16="http://schemas.microsoft.com/office/drawing/2014/main" id="{323B803F-C659-49CE-B4B2-4DFA3310788D}"/>
                </a:ext>
              </a:extLst>
            </p:cNvPr>
            <p:cNvSpPr txBox="1"/>
            <p:nvPr/>
          </p:nvSpPr>
          <p:spPr>
            <a:xfrm>
              <a:off x="7794486" y="3373835"/>
              <a:ext cx="682166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40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290;p13">
              <a:extLst>
                <a:ext uri="{FF2B5EF4-FFF2-40B4-BE49-F238E27FC236}">
                  <a16:creationId xmlns:a16="http://schemas.microsoft.com/office/drawing/2014/main" id="{8AF43A30-E9B4-4D2B-B27F-E196E8CC282D}"/>
                </a:ext>
              </a:extLst>
            </p:cNvPr>
            <p:cNvSpPr txBox="1"/>
            <p:nvPr/>
          </p:nvSpPr>
          <p:spPr>
            <a:xfrm>
              <a:off x="10322820" y="3656196"/>
              <a:ext cx="53339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291;p13">
              <a:extLst>
                <a:ext uri="{FF2B5EF4-FFF2-40B4-BE49-F238E27FC236}">
                  <a16:creationId xmlns:a16="http://schemas.microsoft.com/office/drawing/2014/main" id="{CE26D53A-FEC3-4500-B995-0D4739C306D9}"/>
                </a:ext>
              </a:extLst>
            </p:cNvPr>
            <p:cNvSpPr txBox="1"/>
            <p:nvPr/>
          </p:nvSpPr>
          <p:spPr>
            <a:xfrm>
              <a:off x="8354903" y="3697425"/>
              <a:ext cx="6821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>
                  <a:solidFill>
                    <a:srgbClr val="FF66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600" b="1">
                <a:solidFill>
                  <a:srgbClr val="FF66C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292;p13">
              <a:extLst>
                <a:ext uri="{FF2B5EF4-FFF2-40B4-BE49-F238E27FC236}">
                  <a16:creationId xmlns:a16="http://schemas.microsoft.com/office/drawing/2014/main" id="{E2E32DFC-47EF-412E-9737-1288A4F94E1D}"/>
                </a:ext>
              </a:extLst>
            </p:cNvPr>
            <p:cNvSpPr txBox="1"/>
            <p:nvPr/>
          </p:nvSpPr>
          <p:spPr>
            <a:xfrm>
              <a:off x="10084997" y="2873342"/>
              <a:ext cx="682166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b="1">
                  <a:solidFill>
                    <a:srgbClr val="FF66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5400" b="1">
                <a:solidFill>
                  <a:srgbClr val="FF66C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5" name="Google Shape;293;p13">
              <a:extLst>
                <a:ext uri="{FF2B5EF4-FFF2-40B4-BE49-F238E27FC236}">
                  <a16:creationId xmlns:a16="http://schemas.microsoft.com/office/drawing/2014/main" id="{51AF86D4-9F17-441B-A960-87A29CE4FD1C}"/>
                </a:ext>
              </a:extLst>
            </p:cNvPr>
            <p:cNvGrpSpPr/>
            <p:nvPr/>
          </p:nvGrpSpPr>
          <p:grpSpPr>
            <a:xfrm>
              <a:off x="7696037" y="3170107"/>
              <a:ext cx="3471527" cy="1276294"/>
              <a:chOff x="4207549" y="3188097"/>
              <a:chExt cx="3471527" cy="1276294"/>
            </a:xfrm>
          </p:grpSpPr>
          <p:cxnSp>
            <p:nvCxnSpPr>
              <p:cNvPr id="47" name="Google Shape;294;p13">
                <a:extLst>
                  <a:ext uri="{FF2B5EF4-FFF2-40B4-BE49-F238E27FC236}">
                    <a16:creationId xmlns:a16="http://schemas.microsoft.com/office/drawing/2014/main" id="{3A414C28-AC72-4622-9AAC-8610F3654E45}"/>
                  </a:ext>
                </a:extLst>
              </p:cNvPr>
              <p:cNvCxnSpPr/>
              <p:nvPr/>
            </p:nvCxnSpPr>
            <p:spPr>
              <a:xfrm rot="10800000">
                <a:off x="4207549" y="3229951"/>
                <a:ext cx="3471527" cy="123444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48" name="Google Shape;295;p13">
                <a:extLst>
                  <a:ext uri="{FF2B5EF4-FFF2-40B4-BE49-F238E27FC236}">
                    <a16:creationId xmlns:a16="http://schemas.microsoft.com/office/drawing/2014/main" id="{42E41571-900E-49AC-96DD-DBBA6B23F827}"/>
                  </a:ext>
                </a:extLst>
              </p:cNvPr>
              <p:cNvSpPr txBox="1"/>
              <p:nvPr/>
            </p:nvSpPr>
            <p:spPr>
              <a:xfrm rot="1140000">
                <a:off x="5071372" y="3482824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34 m</a:t>
                </a:r>
                <a:endParaRPr/>
              </a:p>
            </p:txBody>
          </p:sp>
        </p:grpSp>
        <p:sp>
          <p:nvSpPr>
            <p:cNvPr id="46" name="Google Shape;296;p13">
              <a:extLst>
                <a:ext uri="{FF2B5EF4-FFF2-40B4-BE49-F238E27FC236}">
                  <a16:creationId xmlns:a16="http://schemas.microsoft.com/office/drawing/2014/main" id="{93B6BE7A-227F-4C6D-8622-305DBC34F6A2}"/>
                </a:ext>
              </a:extLst>
            </p:cNvPr>
            <p:cNvSpPr txBox="1"/>
            <p:nvPr/>
          </p:nvSpPr>
          <p:spPr>
            <a:xfrm>
              <a:off x="9827481" y="2255540"/>
              <a:ext cx="53339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0">
                  <a:solidFill>
                    <a:srgbClr val="993366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4800">
                <a:solidFill>
                  <a:srgbClr val="99336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763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tâche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44936D10-7064-4D68-B8F2-D6DB8B9CA24E}"/>
              </a:ext>
            </a:extLst>
          </p:cNvPr>
          <p:cNvSpPr txBox="1">
            <a:spLocks/>
          </p:cNvSpPr>
          <p:nvPr/>
        </p:nvSpPr>
        <p:spPr>
          <a:xfrm>
            <a:off x="381478" y="2281568"/>
            <a:ext cx="10774230" cy="16033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fr-FR" b="0" dirty="0">
                <a:solidFill>
                  <a:schemeClr val="dk1"/>
                </a:solidFill>
                <a:latin typeface="Myriad Pro" panose="020B0503030403020204" pitchFamily="34" charset="0"/>
                <a:ea typeface="Times New Roman"/>
                <a:cs typeface="Times New Roman"/>
                <a:sym typeface="Times New Roman"/>
              </a:rPr>
              <a:t>Sélection des exercices et des problèmes appropriés dans votre manuel et vos propres ressources.</a:t>
            </a:r>
            <a:endParaRPr lang="fr-FR" dirty="0">
              <a:latin typeface="Myriad Pro" panose="020B0503030403020204" pitchFamily="34" charset="0"/>
            </a:endParaRPr>
          </a:p>
          <a:p>
            <a:pPr algn="ctr">
              <a:lnSpc>
                <a:spcPct val="150000"/>
              </a:lnSpc>
            </a:pPr>
            <a:endParaRPr lang="en-US" b="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2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13327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303;p14">
            <a:extLst>
              <a:ext uri="{FF2B5EF4-FFF2-40B4-BE49-F238E27FC236}">
                <a16:creationId xmlns:a16="http://schemas.microsoft.com/office/drawing/2014/main" id="{E253806A-6A81-4A18-9097-866D45E2BC4A}"/>
              </a:ext>
            </a:extLst>
          </p:cNvPr>
          <p:cNvSpPr txBox="1">
            <a:spLocks/>
          </p:cNvSpPr>
          <p:nvPr/>
        </p:nvSpPr>
        <p:spPr>
          <a:xfrm>
            <a:off x="174173" y="1128368"/>
            <a:ext cx="5474995" cy="50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SzPts val="2400"/>
              <a:buFont typeface="Arial" panose="020B0604020202020204" pitchFamily="34" charset="0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Réciproque du théor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ème de Pythagore</a:t>
            </a:r>
            <a:endParaRPr lang="fr-FR" sz="2400" b="1" dirty="0">
              <a:solidFill>
                <a:srgbClr val="00B0F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In a triangle, If BC</a:t>
            </a:r>
            <a:r>
              <a:rPr lang="fr-FR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AB</a:t>
            </a:r>
            <a:r>
              <a:rPr lang="fr-FR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fr-FR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</a:t>
            </a:r>
            <a:r>
              <a:rPr lang="fr-FR" sz="2400" dirty="0" err="1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then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ABC </a:t>
            </a:r>
            <a:r>
              <a:rPr lang="fr-FR" sz="2400" dirty="0" err="1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is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right </a:t>
            </a:r>
            <a:r>
              <a:rPr lang="fr-FR" sz="2400" dirty="0" err="1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angled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at A.</a:t>
            </a:r>
            <a:endParaRPr lang="fr-FR" sz="2400" baseline="30000" dirty="0"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" name="Google Shape;304;p14">
            <a:extLst>
              <a:ext uri="{FF2B5EF4-FFF2-40B4-BE49-F238E27FC236}">
                <a16:creationId xmlns:a16="http://schemas.microsoft.com/office/drawing/2014/main" id="{C37F8B7A-A870-44CC-8772-ABE1F5FF64D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34165" y="3251082"/>
            <a:ext cx="1626170" cy="228649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305;p14">
            <a:extLst>
              <a:ext uri="{FF2B5EF4-FFF2-40B4-BE49-F238E27FC236}">
                <a16:creationId xmlns:a16="http://schemas.microsoft.com/office/drawing/2014/main" id="{D1E92D06-3EC9-4F2C-8286-5CEFBD66BE4D}"/>
              </a:ext>
            </a:extLst>
          </p:cNvPr>
          <p:cNvSpPr txBox="1"/>
          <p:nvPr/>
        </p:nvSpPr>
        <p:spPr>
          <a:xfrm>
            <a:off x="5784980" y="1128368"/>
            <a:ext cx="6204856" cy="50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Propriété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Soit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ABC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DEF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deux triangles rectangles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  <a:endParaRPr lang="fr-FR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Si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BC = EF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AB = ED,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alors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ABC et  DEF sont superposables .(cas hypoténuse-côt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 )</a:t>
            </a:r>
            <a:endParaRPr lang="fr-FR" dirty="0">
              <a:latin typeface="Myriad Pro" panose="020B0503030403020204" charset="0"/>
            </a:endParaRPr>
          </a:p>
        </p:txBody>
      </p:sp>
      <p:pic>
        <p:nvPicPr>
          <p:cNvPr id="19" name="Google Shape;306;p14">
            <a:extLst>
              <a:ext uri="{FF2B5EF4-FFF2-40B4-BE49-F238E27FC236}">
                <a16:creationId xmlns:a16="http://schemas.microsoft.com/office/drawing/2014/main" id="{0A7790FA-3690-4D0C-ADE6-20F85E65C5C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30689" y="3251576"/>
            <a:ext cx="17145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07;p14">
            <a:extLst>
              <a:ext uri="{FF2B5EF4-FFF2-40B4-BE49-F238E27FC236}">
                <a16:creationId xmlns:a16="http://schemas.microsoft.com/office/drawing/2014/main" id="{A37D370F-6A28-47AE-A04B-ED4F2DF6043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93902" y="3251576"/>
            <a:ext cx="17145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29211"/>
            <a:ext cx="10916041" cy="527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Résumé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03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40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Constuire</a:t>
            </a:r>
            <a:r>
              <a:rPr lang="fr-FR" sz="2400" dirty="0">
                <a:latin typeface="Myriad Pro" panose="020B0503030403020204" pitchFamily="34" charset="0"/>
                <a:ea typeface="GE SS Two Medium" panose="020A0503020102020204" pitchFamily="18" charset="-78"/>
                <a:cs typeface="Adobe Arabic" panose="02040503050201020203" pitchFamily="18" charset="-78"/>
              </a:rPr>
              <a:t> les mathématiques –  Livre National  - E.B. 8.</a:t>
            </a:r>
          </a:p>
          <a:p>
            <a:pPr>
              <a:lnSpc>
                <a:spcPct val="150000"/>
              </a:lnSpc>
            </a:pPr>
            <a:endParaRPr lang="fr-FR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1021491" y="2072760"/>
            <a:ext cx="9926595" cy="3924386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Coordinateur</a:t>
            </a:r>
            <a:r>
              <a:rPr lang="en-US" sz="2400" dirty="0">
                <a:latin typeface="Myriad Pro" panose="020B0503030403020204" pitchFamily="34" charset="0"/>
              </a:rPr>
              <a:t> : Samer Siefeldeen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yriad Pro" panose="020B0503030403020204" pitchFamily="34" charset="0"/>
              </a:rPr>
              <a:t>Auteur : Hussein Mohammed Ballout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R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</a:t>
            </a:r>
            <a:r>
              <a:rPr lang="en-US" sz="2400" dirty="0" err="1">
                <a:latin typeface="Myriad Pro" panose="020B0503030403020204" pitchFamily="34" charset="0"/>
              </a:rPr>
              <a:t>viseur</a:t>
            </a:r>
            <a:r>
              <a:rPr lang="en-US" sz="2400" dirty="0">
                <a:latin typeface="Myriad Pro" panose="020B0503030403020204" pitchFamily="34" charset="0"/>
              </a:rPr>
              <a:t> : Georges Habib Maamari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Editeur</a:t>
            </a:r>
            <a:r>
              <a:rPr lang="en-US" sz="2400" dirty="0">
                <a:latin typeface="Myriad Pro" panose="020B0503030403020204" pitchFamily="34" charset="0"/>
              </a:rPr>
              <a:t> de langue : </a:t>
            </a:r>
            <a:r>
              <a:rPr lang="fr-FR" sz="2400" dirty="0">
                <a:latin typeface="Myriad Pro" panose="020B0503030403020204" pitchFamily="34" charset="0"/>
              </a:rPr>
              <a:t>Hala </a:t>
            </a:r>
            <a:r>
              <a:rPr lang="fr-FR" sz="2400" dirty="0" err="1">
                <a:latin typeface="Myriad Pro" panose="020B0503030403020204" pitchFamily="34" charset="0"/>
              </a:rPr>
              <a:t>Fayyad</a:t>
            </a:r>
            <a:endParaRPr lang="en-US" sz="2400" dirty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Traducteur</a:t>
            </a:r>
            <a:r>
              <a:rPr lang="en-US" sz="2400" dirty="0">
                <a:latin typeface="Myriad Pro" panose="020B0503030403020204" pitchFamily="34" charset="0"/>
              </a:rPr>
              <a:t> : Samar Abou Haidar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Myriad Pro" panose="020B0503030403020204" pitchFamily="34" charset="0"/>
              </a:rPr>
              <a:t>Validateur</a:t>
            </a:r>
            <a:r>
              <a:rPr lang="en-US" sz="2400" dirty="0">
                <a:latin typeface="Myriad Pro" panose="020B0503030403020204" pitchFamily="34" charset="0"/>
              </a:rPr>
              <a:t> : Hatem </a:t>
            </a:r>
            <a:r>
              <a:rPr lang="en-US" sz="2400" dirty="0" err="1">
                <a:latin typeface="Myriad Pro" panose="020B0503030403020204" pitchFamily="34" charset="0"/>
              </a:rPr>
              <a:t>Chalak</a:t>
            </a: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582673" y="1672828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À la fin de ce chapitre, l’élève doit être capable de/d’ :</a:t>
            </a:r>
            <a:endParaRPr lang="fr-FR" sz="2400" dirty="0">
              <a:latin typeface="Myriad Pro" panose="020B0503030403020204" charset="0"/>
            </a:endParaRPr>
          </a:p>
          <a:p>
            <a:endParaRPr lang="ar-LB" sz="2400" dirty="0">
              <a:latin typeface="Myriad Pro" panose="020B050303040302020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8" name="Google Shape;741;p2">
            <a:extLst>
              <a:ext uri="{FF2B5EF4-FFF2-40B4-BE49-F238E27FC236}">
                <a16:creationId xmlns:a16="http://schemas.microsoft.com/office/drawing/2014/main" id="{972DD5EA-C94E-4551-AB8E-C3BAC345BF46}"/>
              </a:ext>
            </a:extLst>
          </p:cNvPr>
          <p:cNvSpPr/>
          <p:nvPr/>
        </p:nvSpPr>
        <p:spPr>
          <a:xfrm rot="10800000" flipH="1" flipV="1">
            <a:off x="1354625" y="3444794"/>
            <a:ext cx="8868187" cy="86283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endParaRPr lang="en-US" sz="2000" dirty="0">
              <a:latin typeface="Myriad Pro" panose="020B0503030403020204" charset="0"/>
            </a:endParaRPr>
          </a:p>
        </p:txBody>
      </p:sp>
      <p:sp>
        <p:nvSpPr>
          <p:cNvPr id="26" name="Google Shape;749;p2">
            <a:extLst>
              <a:ext uri="{FF2B5EF4-FFF2-40B4-BE49-F238E27FC236}">
                <a16:creationId xmlns:a16="http://schemas.microsoft.com/office/drawing/2014/main" id="{6CFDE3CE-448E-4301-ADBD-B8DFD39F6CCC}"/>
              </a:ext>
            </a:extLst>
          </p:cNvPr>
          <p:cNvSpPr/>
          <p:nvPr/>
        </p:nvSpPr>
        <p:spPr>
          <a:xfrm flipH="1">
            <a:off x="1354625" y="2404740"/>
            <a:ext cx="8868188" cy="737844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sz="2000" dirty="0">
                <a:latin typeface="Myriad Pro" panose="020B0503030403020204" charset="0"/>
                <a:cs typeface="Times New Roman"/>
                <a:sym typeface="Times New Roman"/>
              </a:rPr>
              <a:t>       </a:t>
            </a:r>
            <a:r>
              <a:rPr lang="fr-FR" sz="2000" dirty="0">
                <a:latin typeface="Myriad Pro" panose="020B0503030403020204" charset="0"/>
                <a:cs typeface="Times New Roman"/>
                <a:sym typeface="Times New Roman"/>
              </a:rPr>
              <a:t>Appliquer la r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  <a:sym typeface="Times New Roman"/>
              </a:rPr>
              <a:t>éciproque du théorème de </a:t>
            </a:r>
            <a:r>
              <a:rPr lang="fr-FR" sz="2000" dirty="0" err="1">
                <a:latin typeface="Myriad Pro" panose="020B0503030403020204" charset="0"/>
                <a:cs typeface="Calibri Light" panose="020F0302020204030204" pitchFamily="34" charset="0"/>
                <a:sym typeface="Times New Roman"/>
              </a:rPr>
              <a:t>pythagore</a:t>
            </a:r>
            <a:r>
              <a:rPr lang="fr-FR" sz="2000" dirty="0">
                <a:latin typeface="Myriad Pro" panose="020B0503030403020204" charset="0"/>
                <a:cs typeface="Calibri Light" panose="020F0302020204030204" pitchFamily="34" charset="0"/>
                <a:sym typeface="Times New Roman"/>
              </a:rPr>
              <a:t> dans un triangle.</a:t>
            </a:r>
            <a:endParaRPr lang="fr-FR" sz="2000" dirty="0">
              <a:latin typeface="Myriad Pro" panose="020B0503030403020204" charset="0"/>
            </a:endParaRPr>
          </a:p>
        </p:txBody>
      </p:sp>
      <p:sp>
        <p:nvSpPr>
          <p:cNvPr id="16" name="Google Shape;741;p2">
            <a:extLst>
              <a:ext uri="{FF2B5EF4-FFF2-40B4-BE49-F238E27FC236}">
                <a16:creationId xmlns:a16="http://schemas.microsoft.com/office/drawing/2014/main" id="{972DD5EA-C94E-4551-AB8E-C3BAC345BF46}"/>
              </a:ext>
            </a:extLst>
          </p:cNvPr>
          <p:cNvSpPr/>
          <p:nvPr/>
        </p:nvSpPr>
        <p:spPr>
          <a:xfrm rot="10800000" flipH="1" flipV="1">
            <a:off x="1354625" y="4486612"/>
            <a:ext cx="8868187" cy="81776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endParaRPr lang="en-US" sz="400" dirty="0">
              <a:latin typeface="Myriad Pro" panose="020B0503030403020204" charset="0"/>
            </a:endParaRPr>
          </a:p>
        </p:txBody>
      </p:sp>
      <p:sp>
        <p:nvSpPr>
          <p:cNvPr id="22" name="TextBox 34">
            <a:extLst>
              <a:ext uri="{FF2B5EF4-FFF2-40B4-BE49-F238E27FC236}">
                <a16:creationId xmlns:a16="http://schemas.microsoft.com/office/drawing/2014/main" id="{E9C74214-3B77-40AA-B3D3-9BB19C148D35}"/>
              </a:ext>
            </a:extLst>
          </p:cNvPr>
          <p:cNvSpPr txBox="1"/>
          <p:nvPr/>
        </p:nvSpPr>
        <p:spPr>
          <a:xfrm>
            <a:off x="922707" y="4230051"/>
            <a:ext cx="540922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2</a:t>
            </a:r>
          </a:p>
        </p:txBody>
      </p:sp>
      <p:sp>
        <p:nvSpPr>
          <p:cNvPr id="23" name="TextBox 36">
            <a:extLst>
              <a:ext uri="{FF2B5EF4-FFF2-40B4-BE49-F238E27FC236}">
                <a16:creationId xmlns:a16="http://schemas.microsoft.com/office/drawing/2014/main" id="{622D2FDB-8006-453E-B250-77CC73AA1F6E}"/>
              </a:ext>
            </a:extLst>
          </p:cNvPr>
          <p:cNvSpPr txBox="1"/>
          <p:nvPr/>
        </p:nvSpPr>
        <p:spPr>
          <a:xfrm>
            <a:off x="969796" y="2880478"/>
            <a:ext cx="479765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altLang="ko-KR" sz="2700" b="1">
                <a:solidFill>
                  <a:schemeClr val="bg1"/>
                </a:solidFill>
                <a:latin typeface="Myriad Pro" panose="020B0503030403020204" charset="0"/>
              </a:rPr>
              <a:t>1</a:t>
            </a:r>
          </a:p>
        </p:txBody>
      </p:sp>
      <p:pic>
        <p:nvPicPr>
          <p:cNvPr id="24" name="Google Shape;742;p2">
            <a:extLst>
              <a:ext uri="{FF2B5EF4-FFF2-40B4-BE49-F238E27FC236}">
                <a16:creationId xmlns:a16="http://schemas.microsoft.com/office/drawing/2014/main" id="{78013CFC-BB1F-4D30-A36D-DE191948B11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29435" y="3154755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743;p2">
            <a:extLst>
              <a:ext uri="{FF2B5EF4-FFF2-40B4-BE49-F238E27FC236}">
                <a16:creationId xmlns:a16="http://schemas.microsoft.com/office/drawing/2014/main" id="{B4347107-70BE-4A74-B623-81A47A2A1E39}"/>
              </a:ext>
            </a:extLst>
          </p:cNvPr>
          <p:cNvSpPr txBox="1"/>
          <p:nvPr/>
        </p:nvSpPr>
        <p:spPr>
          <a:xfrm>
            <a:off x="644413" y="3592323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2</a:t>
            </a:r>
          </a:p>
        </p:txBody>
      </p:sp>
      <p:pic>
        <p:nvPicPr>
          <p:cNvPr id="29" name="Google Shape;746;p2">
            <a:extLst>
              <a:ext uri="{FF2B5EF4-FFF2-40B4-BE49-F238E27FC236}">
                <a16:creationId xmlns:a16="http://schemas.microsoft.com/office/drawing/2014/main" id="{4D24F684-0D16-4FBD-82EF-7422A5B5666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33192" y="4170738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747;p2">
            <a:extLst>
              <a:ext uri="{FF2B5EF4-FFF2-40B4-BE49-F238E27FC236}">
                <a16:creationId xmlns:a16="http://schemas.microsoft.com/office/drawing/2014/main" id="{6DCC5C6A-8F6E-4E74-BBD6-AD5E11D96264}"/>
              </a:ext>
            </a:extLst>
          </p:cNvPr>
          <p:cNvSpPr txBox="1"/>
          <p:nvPr/>
        </p:nvSpPr>
        <p:spPr>
          <a:xfrm>
            <a:off x="647984" y="4597678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3</a:t>
            </a:r>
          </a:p>
        </p:txBody>
      </p:sp>
      <p:pic>
        <p:nvPicPr>
          <p:cNvPr id="31" name="Google Shape;750;p2">
            <a:extLst>
              <a:ext uri="{FF2B5EF4-FFF2-40B4-BE49-F238E27FC236}">
                <a16:creationId xmlns:a16="http://schemas.microsoft.com/office/drawing/2014/main" id="{262A9D20-50DB-4604-8D52-E0EE380F2BF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25272" y="2079458"/>
            <a:ext cx="957401" cy="1349542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751;p2">
            <a:extLst>
              <a:ext uri="{FF2B5EF4-FFF2-40B4-BE49-F238E27FC236}">
                <a16:creationId xmlns:a16="http://schemas.microsoft.com/office/drawing/2014/main" id="{0F10E308-A5D0-4F81-B5E3-3BF0ABC16E46}"/>
              </a:ext>
            </a:extLst>
          </p:cNvPr>
          <p:cNvSpPr txBox="1"/>
          <p:nvPr/>
        </p:nvSpPr>
        <p:spPr>
          <a:xfrm>
            <a:off x="644413" y="2513205"/>
            <a:ext cx="47976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700" b="1" dirty="0">
                <a:solidFill>
                  <a:schemeClr val="lt1"/>
                </a:solidFill>
                <a:latin typeface="Myriad Pro" panose="020B0503030403020204" charset="0"/>
                <a:ea typeface="Arial"/>
                <a:cs typeface="Arial"/>
                <a:sym typeface="Arial"/>
              </a:rPr>
              <a:t>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F1AB4A3-02AE-424C-807D-BB425BC03093}"/>
              </a:ext>
            </a:extLst>
          </p:cNvPr>
          <p:cNvSpPr txBox="1"/>
          <p:nvPr/>
        </p:nvSpPr>
        <p:spPr>
          <a:xfrm>
            <a:off x="1690505" y="3522165"/>
            <a:ext cx="74045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fr-FR" sz="2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Prouver que deux triangles rectangles sont superposables en utilisant le cas  hypot</a:t>
            </a:r>
            <a:r>
              <a:rPr lang="fr-FR" sz="2000" dirty="0"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nuse-côté.</a:t>
            </a:r>
            <a:endParaRPr lang="fr-FR" sz="2000" dirty="0">
              <a:latin typeface="Myriad Pro" panose="020B050303040302020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6CF526-FF99-4096-9E66-3360A4BF738D}"/>
              </a:ext>
            </a:extLst>
          </p:cNvPr>
          <p:cNvSpPr txBox="1"/>
          <p:nvPr/>
        </p:nvSpPr>
        <p:spPr>
          <a:xfrm>
            <a:off x="1690505" y="4504297"/>
            <a:ext cx="7882130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fr-FR" sz="2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Se servir des différentes caractéristiques d’un triangle rectangle dans les démonstrations.</a:t>
            </a:r>
          </a:p>
          <a:p>
            <a:pPr lvl="0" algn="l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endParaRPr lang="en-US" sz="20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4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8" grpId="0" animBg="1"/>
      <p:bldP spid="26" grpId="0" animBg="1"/>
      <p:bldP spid="16" grpId="0" animBg="1"/>
      <p:bldP spid="22" grpId="0"/>
      <p:bldP spid="23" grpId="0"/>
      <p:bldP spid="25" grpId="0"/>
      <p:bldP spid="30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4380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Prerequisites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113102-42C1-401F-8335-09ABA2828C0D}"/>
              </a:ext>
            </a:extLst>
          </p:cNvPr>
          <p:cNvSpPr txBox="1">
            <a:spLocks/>
          </p:cNvSpPr>
          <p:nvPr/>
        </p:nvSpPr>
        <p:spPr>
          <a:xfrm>
            <a:off x="389957" y="1124014"/>
            <a:ext cx="10619874" cy="63447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Au début de ce chapitre, les étudiants doivent être conscients des suivants :</a:t>
            </a:r>
          </a:p>
          <a:p>
            <a:br>
              <a:rPr lang="en-US" sz="2400" dirty="0">
                <a:latin typeface="Myriad Pro" panose="020B0503030403020204" charset="0"/>
                <a:cs typeface="Times New Roman" panose="02020603050405020304" pitchFamily="18" charset="0"/>
              </a:rPr>
            </a:br>
            <a:endParaRPr lang="en-US" sz="2400" dirty="0"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8D04C1D9-281E-40D8-B796-C012010504A9}"/>
              </a:ext>
            </a:extLst>
          </p:cNvPr>
          <p:cNvSpPr txBox="1">
            <a:spLocks/>
          </p:cNvSpPr>
          <p:nvPr/>
        </p:nvSpPr>
        <p:spPr>
          <a:xfrm>
            <a:off x="354043" y="1441251"/>
            <a:ext cx="11448000" cy="429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2400"/>
              <a:buFont typeface="Times New Roman"/>
              <a:buNone/>
            </a:pPr>
            <a:r>
              <a:rPr lang="fr-FR" sz="2400" b="1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 faire correspondre chaque figure qui convient au cas de superposition de deux triangles. </a:t>
            </a:r>
            <a:endParaRPr lang="fr-FR" dirty="0">
              <a:latin typeface="Myriad Pro" panose="020B0503030403020204" charset="0"/>
            </a:endParaRPr>
          </a:p>
        </p:txBody>
      </p:sp>
      <p:cxnSp>
        <p:nvCxnSpPr>
          <p:cNvPr id="18" name="Google Shape;113;p3">
            <a:extLst>
              <a:ext uri="{FF2B5EF4-FFF2-40B4-BE49-F238E27FC236}">
                <a16:creationId xmlns:a16="http://schemas.microsoft.com/office/drawing/2014/main" id="{F0C79A13-C30B-44EA-8330-836E9C2737A8}"/>
              </a:ext>
            </a:extLst>
          </p:cNvPr>
          <p:cNvCxnSpPr>
            <a:endCxn id="17" idx="2"/>
          </p:cNvCxnSpPr>
          <p:nvPr/>
        </p:nvCxnSpPr>
        <p:spPr>
          <a:xfrm>
            <a:off x="2023547" y="4378203"/>
            <a:ext cx="7855800" cy="866100"/>
          </a:xfrm>
          <a:prstGeom prst="straightConnector1">
            <a:avLst/>
          </a:prstGeom>
          <a:noFill/>
          <a:ln w="38100" cap="flat" cmpd="sng">
            <a:solidFill>
              <a:srgbClr val="FF0066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0" name="Google Shape;115;p3">
            <a:extLst>
              <a:ext uri="{FF2B5EF4-FFF2-40B4-BE49-F238E27FC236}">
                <a16:creationId xmlns:a16="http://schemas.microsoft.com/office/drawing/2014/main" id="{2563AA6B-63F3-41C9-8959-B7EA3591A009}"/>
              </a:ext>
            </a:extLst>
          </p:cNvPr>
          <p:cNvCxnSpPr>
            <a:endCxn id="22" idx="6"/>
          </p:cNvCxnSpPr>
          <p:nvPr/>
        </p:nvCxnSpPr>
        <p:spPr>
          <a:xfrm flipH="1">
            <a:off x="2072351" y="4378203"/>
            <a:ext cx="3865200" cy="866100"/>
          </a:xfrm>
          <a:prstGeom prst="straightConnector1">
            <a:avLst/>
          </a:prstGeom>
          <a:noFill/>
          <a:ln w="38100" cap="flat" cmpd="sng">
            <a:solidFill>
              <a:srgbClr val="FF0066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" name="Group 1"/>
          <p:cNvGrpSpPr/>
          <p:nvPr/>
        </p:nvGrpSpPr>
        <p:grpSpPr>
          <a:xfrm>
            <a:off x="905255" y="1944714"/>
            <a:ext cx="10242915" cy="5519776"/>
            <a:chOff x="905255" y="1944714"/>
            <a:chExt cx="10242915" cy="5519776"/>
          </a:xfrm>
        </p:grpSpPr>
        <p:pic>
          <p:nvPicPr>
            <p:cNvPr id="7" name="Google Shape;104;p3">
              <a:extLst>
                <a:ext uri="{FF2B5EF4-FFF2-40B4-BE49-F238E27FC236}">
                  <a16:creationId xmlns:a16="http://schemas.microsoft.com/office/drawing/2014/main" id="{20B1C865-83E3-4A8C-983C-669E5573889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0953" y="1944714"/>
              <a:ext cx="1842796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105;p3">
              <a:extLst>
                <a:ext uri="{FF2B5EF4-FFF2-40B4-BE49-F238E27FC236}">
                  <a16:creationId xmlns:a16="http://schemas.microsoft.com/office/drawing/2014/main" id="{853336DE-383C-4F8A-84F0-0DD41D8E7A8E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904001" y="1944714"/>
              <a:ext cx="1894737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106;p3">
              <a:extLst>
                <a:ext uri="{FF2B5EF4-FFF2-40B4-BE49-F238E27FC236}">
                  <a16:creationId xmlns:a16="http://schemas.microsoft.com/office/drawing/2014/main" id="{34D7DC59-7FC6-4711-B61B-065D9748A2F7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717646" y="1944714"/>
              <a:ext cx="1991489" cy="216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Google Shape;107;p3">
              <a:extLst>
                <a:ext uri="{FF2B5EF4-FFF2-40B4-BE49-F238E27FC236}">
                  <a16:creationId xmlns:a16="http://schemas.microsoft.com/office/drawing/2014/main" id="{C0C8E0E8-4500-4197-A348-E556EC15507A}"/>
                </a:ext>
              </a:extLst>
            </p:cNvPr>
            <p:cNvSpPr txBox="1"/>
            <p:nvPr/>
          </p:nvSpPr>
          <p:spPr>
            <a:xfrm>
              <a:off x="905255" y="5625882"/>
              <a:ext cx="2537646" cy="761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b" anchorCtr="0">
              <a:norm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côt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Calibri Light" panose="020F0302020204030204" pitchFamily="34" charset="0"/>
                  <a:sym typeface="Times New Roman"/>
                </a:rPr>
                <a:t>é</a:t>
              </a:r>
              <a:r>
                <a:rPr lang="fr-FR" sz="24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-angle-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côt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Calibri Light" panose="020F0302020204030204" pitchFamily="34" charset="0"/>
                  <a:sym typeface="Times New Roman"/>
                </a:rPr>
                <a:t>é</a:t>
              </a:r>
              <a:endParaRPr lang="fr-FR" sz="2400" dirty="0">
                <a:latin typeface="Myriad Pro" panose="020B0503030403020204" charset="0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fr-FR" sz="24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(CAC)</a:t>
              </a:r>
              <a:endParaRPr lang="fr-FR" sz="2400" dirty="0">
                <a:latin typeface="Myriad Pro" panose="020B0503030403020204" charset="0"/>
              </a:endParaRPr>
            </a:p>
          </p:txBody>
        </p:sp>
        <p:sp>
          <p:nvSpPr>
            <p:cNvPr id="13" name="Google Shape;108;p3">
              <a:extLst>
                <a:ext uri="{FF2B5EF4-FFF2-40B4-BE49-F238E27FC236}">
                  <a16:creationId xmlns:a16="http://schemas.microsoft.com/office/drawing/2014/main" id="{8DFB4CE6-85A6-4411-93B0-8385D00F368A}"/>
                </a:ext>
              </a:extLst>
            </p:cNvPr>
            <p:cNvSpPr txBox="1"/>
            <p:nvPr/>
          </p:nvSpPr>
          <p:spPr>
            <a:xfrm>
              <a:off x="4740440" y="5517792"/>
              <a:ext cx="2444131" cy="19466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b" anchorCtr="0">
              <a:norm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2400"/>
              </a:pP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côt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Calibri Light" panose="020F0302020204030204" pitchFamily="34" charset="0"/>
                  <a:sym typeface="Times New Roman"/>
                </a:rPr>
                <a:t>é-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côt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Calibri Light" panose="020F0302020204030204" pitchFamily="34" charset="0"/>
                  <a:sym typeface="Times New Roman"/>
                </a:rPr>
                <a:t>é-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côt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Calibri Light" panose="020F0302020204030204" pitchFamily="34" charset="0"/>
                  <a:sym typeface="Times New Roman"/>
                </a:rPr>
                <a:t>é</a:t>
              </a:r>
            </a:p>
            <a:p>
              <a:pPr algn="ctr">
                <a:lnSpc>
                  <a:spcPct val="90000"/>
                </a:lnSpc>
                <a:buClr>
                  <a:schemeClr val="dk1"/>
                </a:buClr>
                <a:buSzPts val="2400"/>
              </a:pP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cs typeface="Calibri Light" panose="020F0302020204030204" pitchFamily="34" charset="0"/>
                  <a:sym typeface="Times New Roman"/>
                </a:rPr>
                <a:t>( CCC )</a:t>
              </a:r>
              <a:endParaRPr lang="fr-FR" sz="2400" dirty="0">
                <a:latin typeface="Myriad Pro" panose="020B0503030403020204" charset="0"/>
              </a:endParaRPr>
            </a:p>
            <a:p>
              <a:pPr algn="ctr">
                <a:lnSpc>
                  <a:spcPct val="90000"/>
                </a:lnSpc>
                <a:buClr>
                  <a:schemeClr val="dk1"/>
                </a:buClr>
                <a:buSzPts val="2400"/>
              </a:pPr>
              <a:endParaRPr lang="fr-FR" sz="2400" dirty="0">
                <a:latin typeface="Myriad Pro" panose="020B0503030403020204" charset="0"/>
              </a:endParaRPr>
            </a:p>
            <a:p>
              <a:pPr algn="ctr">
                <a:lnSpc>
                  <a:spcPct val="90000"/>
                </a:lnSpc>
                <a:buClr>
                  <a:schemeClr val="dk1"/>
                </a:buClr>
                <a:buSzPts val="2400"/>
              </a:pPr>
              <a:endParaRPr lang="fr-FR" sz="2400" dirty="0">
                <a:latin typeface="Myriad Pro" panose="020B0503030403020204" charset="0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endParaRPr lang="fr-FR" sz="2400" dirty="0">
                <a:latin typeface="Myriad Pro" panose="020B0503030403020204" charset="0"/>
              </a:endParaRPr>
            </a:p>
          </p:txBody>
        </p:sp>
        <p:sp>
          <p:nvSpPr>
            <p:cNvPr id="14" name="Google Shape;109;p3">
              <a:extLst>
                <a:ext uri="{FF2B5EF4-FFF2-40B4-BE49-F238E27FC236}">
                  <a16:creationId xmlns:a16="http://schemas.microsoft.com/office/drawing/2014/main" id="{BA86E067-C6E4-47BA-BA30-7131B3ED83F7}"/>
                </a:ext>
              </a:extLst>
            </p:cNvPr>
            <p:cNvSpPr txBox="1"/>
            <p:nvPr/>
          </p:nvSpPr>
          <p:spPr>
            <a:xfrm>
              <a:off x="8360229" y="5625882"/>
              <a:ext cx="2787941" cy="7615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b" anchorCtr="0">
              <a:normAutofit/>
            </a:bodyPr>
            <a:lstStyle/>
            <a:p>
              <a:pPr algn="ctr">
                <a:lnSpc>
                  <a:spcPct val="90000"/>
                </a:lnSpc>
                <a:buClr>
                  <a:schemeClr val="dk1"/>
                </a:buClr>
                <a:buSzPts val="2400"/>
              </a:pP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a</a:t>
              </a:r>
              <a:r>
                <a:rPr lang="fr-FR" sz="24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ngle-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côt</a:t>
              </a:r>
              <a:r>
                <a:rPr lang="fr-FR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Calibri Light" panose="020F0302020204030204" pitchFamily="34" charset="0"/>
                  <a:sym typeface="Times New Roman"/>
                </a:rPr>
                <a:t>é</a:t>
              </a:r>
              <a:r>
                <a:rPr lang="fr-FR" sz="24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-angle</a:t>
              </a:r>
              <a:endParaRPr lang="fr-FR" dirty="0">
                <a:latin typeface="Myriad Pro" panose="020B0503030403020204" charset="0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imes New Roman"/>
                <a:buNone/>
              </a:pPr>
              <a:r>
                <a:rPr lang="fr-FR" sz="2400" b="0" i="0" u="none" strike="noStrike" cap="none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(ACA)</a:t>
              </a:r>
              <a:endParaRPr lang="fr-FR" dirty="0">
                <a:latin typeface="Myriad Pro" panose="020B0503030403020204" charset="0"/>
              </a:endParaRPr>
            </a:p>
          </p:txBody>
        </p:sp>
        <p:sp>
          <p:nvSpPr>
            <p:cNvPr id="15" name="Google Shape;110;p3">
              <a:extLst>
                <a:ext uri="{FF2B5EF4-FFF2-40B4-BE49-F238E27FC236}">
                  <a16:creationId xmlns:a16="http://schemas.microsoft.com/office/drawing/2014/main" id="{C1150127-ED83-4762-AAFE-6F2BE2C4404A}"/>
                </a:ext>
              </a:extLst>
            </p:cNvPr>
            <p:cNvSpPr/>
            <p:nvPr/>
          </p:nvSpPr>
          <p:spPr>
            <a:xfrm>
              <a:off x="9879347" y="4270293"/>
              <a:ext cx="216000" cy="21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11;p3">
              <a:extLst>
                <a:ext uri="{FF2B5EF4-FFF2-40B4-BE49-F238E27FC236}">
                  <a16:creationId xmlns:a16="http://schemas.microsoft.com/office/drawing/2014/main" id="{BE6E7D80-379E-42DF-8E24-87B8B1CDD7DB}"/>
                </a:ext>
              </a:extLst>
            </p:cNvPr>
            <p:cNvSpPr/>
            <p:nvPr/>
          </p:nvSpPr>
          <p:spPr>
            <a:xfrm>
              <a:off x="5851369" y="5136303"/>
              <a:ext cx="216000" cy="216000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12;p3">
              <a:extLst>
                <a:ext uri="{FF2B5EF4-FFF2-40B4-BE49-F238E27FC236}">
                  <a16:creationId xmlns:a16="http://schemas.microsoft.com/office/drawing/2014/main" id="{D3A457B5-B535-4669-98EF-D6A30FBA8ABD}"/>
                </a:ext>
              </a:extLst>
            </p:cNvPr>
            <p:cNvSpPr/>
            <p:nvPr/>
          </p:nvSpPr>
          <p:spPr>
            <a:xfrm>
              <a:off x="9879347" y="5136303"/>
              <a:ext cx="216000" cy="216000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14;p3">
              <a:extLst>
                <a:ext uri="{FF2B5EF4-FFF2-40B4-BE49-F238E27FC236}">
                  <a16:creationId xmlns:a16="http://schemas.microsoft.com/office/drawing/2014/main" id="{303D42B1-DC6A-420F-A001-B650F3A73E6A}"/>
                </a:ext>
              </a:extLst>
            </p:cNvPr>
            <p:cNvSpPr/>
            <p:nvPr/>
          </p:nvSpPr>
          <p:spPr>
            <a:xfrm>
              <a:off x="1856351" y="4270293"/>
              <a:ext cx="216000" cy="21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17;p3">
              <a:extLst>
                <a:ext uri="{FF2B5EF4-FFF2-40B4-BE49-F238E27FC236}">
                  <a16:creationId xmlns:a16="http://schemas.microsoft.com/office/drawing/2014/main" id="{3349A273-4A36-4EC5-99DE-6143A39014C2}"/>
                </a:ext>
              </a:extLst>
            </p:cNvPr>
            <p:cNvSpPr/>
            <p:nvPr/>
          </p:nvSpPr>
          <p:spPr>
            <a:xfrm>
              <a:off x="5851369" y="4270293"/>
              <a:ext cx="216000" cy="21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116;p3">
              <a:extLst>
                <a:ext uri="{FF2B5EF4-FFF2-40B4-BE49-F238E27FC236}">
                  <a16:creationId xmlns:a16="http://schemas.microsoft.com/office/drawing/2014/main" id="{4DA74208-4CF1-4C14-8B5C-4AE0C2CDA83A}"/>
                </a:ext>
              </a:extLst>
            </p:cNvPr>
            <p:cNvSpPr/>
            <p:nvPr/>
          </p:nvSpPr>
          <p:spPr>
            <a:xfrm>
              <a:off x="1856351" y="5136303"/>
              <a:ext cx="216000" cy="216000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3" name="Google Shape;118;p3">
            <a:extLst>
              <a:ext uri="{FF2B5EF4-FFF2-40B4-BE49-F238E27FC236}">
                <a16:creationId xmlns:a16="http://schemas.microsoft.com/office/drawing/2014/main" id="{8E75B331-5B4A-4117-848F-E45BCE87E02E}"/>
              </a:ext>
            </a:extLst>
          </p:cNvPr>
          <p:cNvCxnSpPr/>
          <p:nvPr/>
        </p:nvCxnSpPr>
        <p:spPr>
          <a:xfrm flipH="1">
            <a:off x="6014033" y="4378293"/>
            <a:ext cx="3865314" cy="866010"/>
          </a:xfrm>
          <a:prstGeom prst="straightConnector1">
            <a:avLst/>
          </a:prstGeom>
          <a:noFill/>
          <a:ln w="38100" cap="flat" cmpd="sng">
            <a:solidFill>
              <a:srgbClr val="FF006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932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8CC29B1-5D92-40BF-AA59-16C4B67A9A10}"/>
              </a:ext>
            </a:extLst>
          </p:cNvPr>
          <p:cNvSpPr txBox="1">
            <a:spLocks/>
          </p:cNvSpPr>
          <p:nvPr/>
        </p:nvSpPr>
        <p:spPr>
          <a:xfrm>
            <a:off x="909086" y="44618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BF4D9EA-7B00-41A8-B30F-B003BDB7F765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2C6D938-F525-47DC-9734-95428D7CEE57}"/>
              </a:ext>
            </a:extLst>
          </p:cNvPr>
          <p:cNvSpPr txBox="1"/>
          <p:nvPr/>
        </p:nvSpPr>
        <p:spPr>
          <a:xfrm>
            <a:off x="1383931" y="1195163"/>
            <a:ext cx="62066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Probl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charset="0"/>
                <a:cs typeface="Calibri Light" panose="020F0302020204030204" pitchFamily="34" charset="0"/>
              </a:rPr>
              <a:t>è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charset="0"/>
                <a:cs typeface="Times New Roman" panose="02020603050405020304" pitchFamily="18" charset="0"/>
              </a:rPr>
              <a:t>me du chapitre</a:t>
            </a:r>
            <a:endParaRPr lang="fr-FR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grpSp>
        <p:nvGrpSpPr>
          <p:cNvPr id="23" name="Google Shape;126;p4">
            <a:extLst>
              <a:ext uri="{FF2B5EF4-FFF2-40B4-BE49-F238E27FC236}">
                <a16:creationId xmlns:a16="http://schemas.microsoft.com/office/drawing/2014/main" id="{1AF16998-9099-4C74-B91C-802EB48686C8}"/>
              </a:ext>
            </a:extLst>
          </p:cNvPr>
          <p:cNvGrpSpPr/>
          <p:nvPr/>
        </p:nvGrpSpPr>
        <p:grpSpPr>
          <a:xfrm>
            <a:off x="7212564" y="1805281"/>
            <a:ext cx="4163672" cy="3124266"/>
            <a:chOff x="7086047" y="2041838"/>
            <a:chExt cx="4081517" cy="3001094"/>
          </a:xfrm>
        </p:grpSpPr>
        <p:sp>
          <p:nvSpPr>
            <p:cNvPr id="24" name="Google Shape;127;p4">
              <a:extLst>
                <a:ext uri="{FF2B5EF4-FFF2-40B4-BE49-F238E27FC236}">
                  <a16:creationId xmlns:a16="http://schemas.microsoft.com/office/drawing/2014/main" id="{5543B417-A142-449C-8AEA-6D316F8F3C9A}"/>
                </a:ext>
              </a:extLst>
            </p:cNvPr>
            <p:cNvSpPr/>
            <p:nvPr/>
          </p:nvSpPr>
          <p:spPr>
            <a:xfrm flipH="1">
              <a:off x="7750634" y="2041838"/>
              <a:ext cx="3312886" cy="2326962"/>
            </a:xfrm>
            <a:prstGeom prst="snipRoundRect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00CC00"/>
                </a:gs>
                <a:gs pos="50000">
                  <a:srgbClr val="7AB539"/>
                </a:gs>
                <a:gs pos="100000">
                  <a:srgbClr val="92D946"/>
                </a:gs>
              </a:gsLst>
              <a:path path="circle">
                <a:fillToRect t="100000" r="100000"/>
              </a:path>
              <a:tileRect l="-100000" b="-100000"/>
            </a:gradFill>
            <a:ln w="127000" cap="flat" cmpd="sng">
              <a:solidFill>
                <a:srgbClr val="99663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" name="Google Shape;128;p4">
              <a:extLst>
                <a:ext uri="{FF2B5EF4-FFF2-40B4-BE49-F238E27FC236}">
                  <a16:creationId xmlns:a16="http://schemas.microsoft.com/office/drawing/2014/main" id="{719092D3-554A-47AF-8020-982284DB75AD}"/>
                </a:ext>
              </a:extLst>
            </p:cNvPr>
            <p:cNvGrpSpPr/>
            <p:nvPr/>
          </p:nvGrpSpPr>
          <p:grpSpPr>
            <a:xfrm>
              <a:off x="7679077" y="4630057"/>
              <a:ext cx="3456000" cy="412875"/>
              <a:chOff x="7679077" y="4630057"/>
              <a:chExt cx="3456000" cy="412875"/>
            </a:xfrm>
          </p:grpSpPr>
          <p:cxnSp>
            <p:nvCxnSpPr>
              <p:cNvPr id="54" name="Google Shape;129;p4">
                <a:extLst>
                  <a:ext uri="{FF2B5EF4-FFF2-40B4-BE49-F238E27FC236}">
                    <a16:creationId xmlns:a16="http://schemas.microsoft.com/office/drawing/2014/main" id="{AF843CD0-0A89-457F-883A-D62709B3D5AA}"/>
                  </a:ext>
                </a:extLst>
              </p:cNvPr>
              <p:cNvCxnSpPr/>
              <p:nvPr/>
            </p:nvCxnSpPr>
            <p:spPr>
              <a:xfrm>
                <a:off x="7679077" y="4630057"/>
                <a:ext cx="34560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5" name="Google Shape;130;p4">
                <a:extLst>
                  <a:ext uri="{FF2B5EF4-FFF2-40B4-BE49-F238E27FC236}">
                    <a16:creationId xmlns:a16="http://schemas.microsoft.com/office/drawing/2014/main" id="{29F7124E-7FBC-4F85-A613-AE99511E1A67}"/>
                  </a:ext>
                </a:extLst>
              </p:cNvPr>
              <p:cNvSpPr txBox="1"/>
              <p:nvPr/>
            </p:nvSpPr>
            <p:spPr>
              <a:xfrm>
                <a:off x="8403777" y="4673600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30 m</a:t>
                </a:r>
                <a:endParaRPr/>
              </a:p>
            </p:txBody>
          </p:sp>
        </p:grpSp>
        <p:grpSp>
          <p:nvGrpSpPr>
            <p:cNvPr id="27" name="Google Shape;131;p4">
              <a:extLst>
                <a:ext uri="{FF2B5EF4-FFF2-40B4-BE49-F238E27FC236}">
                  <a16:creationId xmlns:a16="http://schemas.microsoft.com/office/drawing/2014/main" id="{5B52BDDB-3E2F-4A1D-95FB-4425FF205089}"/>
                </a:ext>
              </a:extLst>
            </p:cNvPr>
            <p:cNvGrpSpPr/>
            <p:nvPr/>
          </p:nvGrpSpPr>
          <p:grpSpPr>
            <a:xfrm>
              <a:off x="7086047" y="2883312"/>
              <a:ext cx="456416" cy="1872343"/>
              <a:chOff x="7086047" y="2883312"/>
              <a:chExt cx="456416" cy="1872343"/>
            </a:xfrm>
          </p:grpSpPr>
          <p:cxnSp>
            <p:nvCxnSpPr>
              <p:cNvPr id="52" name="Google Shape;132;p4">
                <a:extLst>
                  <a:ext uri="{FF2B5EF4-FFF2-40B4-BE49-F238E27FC236}">
                    <a16:creationId xmlns:a16="http://schemas.microsoft.com/office/drawing/2014/main" id="{2B71647D-5107-48CA-801C-FF80B9A95A94}"/>
                  </a:ext>
                </a:extLst>
              </p:cNvPr>
              <p:cNvCxnSpPr/>
              <p:nvPr/>
            </p:nvCxnSpPr>
            <p:spPr>
              <a:xfrm rot="10800000">
                <a:off x="7542463" y="3174969"/>
                <a:ext cx="0" cy="12600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3" name="Google Shape;133;p4">
                <a:extLst>
                  <a:ext uri="{FF2B5EF4-FFF2-40B4-BE49-F238E27FC236}">
                    <a16:creationId xmlns:a16="http://schemas.microsoft.com/office/drawing/2014/main" id="{0FDFE34C-E2E5-4E30-8E8D-2FB307F2D560}"/>
                  </a:ext>
                </a:extLst>
              </p:cNvPr>
              <p:cNvSpPr txBox="1"/>
              <p:nvPr/>
            </p:nvSpPr>
            <p:spPr>
              <a:xfrm rot="-5400000" flipH="1">
                <a:off x="6334541" y="3634817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12 m</a:t>
                </a:r>
                <a:endParaRPr/>
              </a:p>
            </p:txBody>
          </p:sp>
        </p:grpSp>
        <p:sp>
          <p:nvSpPr>
            <p:cNvPr id="40" name="Google Shape;134;p4">
              <a:extLst>
                <a:ext uri="{FF2B5EF4-FFF2-40B4-BE49-F238E27FC236}">
                  <a16:creationId xmlns:a16="http://schemas.microsoft.com/office/drawing/2014/main" id="{DEF68284-3AB7-4210-958E-9E57898FE5B9}"/>
                </a:ext>
              </a:extLst>
            </p:cNvPr>
            <p:cNvSpPr txBox="1"/>
            <p:nvPr/>
          </p:nvSpPr>
          <p:spPr>
            <a:xfrm>
              <a:off x="9324474" y="2762866"/>
              <a:ext cx="6821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6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135;p4">
              <a:extLst>
                <a:ext uri="{FF2B5EF4-FFF2-40B4-BE49-F238E27FC236}">
                  <a16:creationId xmlns:a16="http://schemas.microsoft.com/office/drawing/2014/main" id="{D1C818AC-3F0C-44D2-AEE8-934446ECC72D}"/>
                </a:ext>
              </a:extLst>
            </p:cNvPr>
            <p:cNvSpPr txBox="1"/>
            <p:nvPr/>
          </p:nvSpPr>
          <p:spPr>
            <a:xfrm>
              <a:off x="9090718" y="2102523"/>
              <a:ext cx="682166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2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136;p4">
              <a:extLst>
                <a:ext uri="{FF2B5EF4-FFF2-40B4-BE49-F238E27FC236}">
                  <a16:creationId xmlns:a16="http://schemas.microsoft.com/office/drawing/2014/main" id="{C0E870BB-60F4-4038-B131-71470D72859A}"/>
                </a:ext>
              </a:extLst>
            </p:cNvPr>
            <p:cNvSpPr txBox="1"/>
            <p:nvPr/>
          </p:nvSpPr>
          <p:spPr>
            <a:xfrm>
              <a:off x="8299790" y="2706158"/>
              <a:ext cx="53339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 dirty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137;p4">
              <a:extLst>
                <a:ext uri="{FF2B5EF4-FFF2-40B4-BE49-F238E27FC236}">
                  <a16:creationId xmlns:a16="http://schemas.microsoft.com/office/drawing/2014/main" id="{502EDC9E-3963-4D3E-A61B-701FA486B466}"/>
                </a:ext>
              </a:extLst>
            </p:cNvPr>
            <p:cNvSpPr txBox="1"/>
            <p:nvPr/>
          </p:nvSpPr>
          <p:spPr>
            <a:xfrm>
              <a:off x="8978539" y="3766482"/>
              <a:ext cx="53339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0" dirty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138;p4">
              <a:extLst>
                <a:ext uri="{FF2B5EF4-FFF2-40B4-BE49-F238E27FC236}">
                  <a16:creationId xmlns:a16="http://schemas.microsoft.com/office/drawing/2014/main" id="{58C1D56A-4B12-4325-9A14-49B910EF5F6B}"/>
                </a:ext>
              </a:extLst>
            </p:cNvPr>
            <p:cNvSpPr txBox="1"/>
            <p:nvPr/>
          </p:nvSpPr>
          <p:spPr>
            <a:xfrm>
              <a:off x="7794486" y="3373835"/>
              <a:ext cx="682166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rgbClr val="FFC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4000" b="1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139;p4">
              <a:extLst>
                <a:ext uri="{FF2B5EF4-FFF2-40B4-BE49-F238E27FC236}">
                  <a16:creationId xmlns:a16="http://schemas.microsoft.com/office/drawing/2014/main" id="{9357CA51-FE4E-415E-B2BB-05DC76E9904C}"/>
                </a:ext>
              </a:extLst>
            </p:cNvPr>
            <p:cNvSpPr txBox="1"/>
            <p:nvPr/>
          </p:nvSpPr>
          <p:spPr>
            <a:xfrm>
              <a:off x="10322820" y="3656196"/>
              <a:ext cx="53339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0">
                  <a:solidFill>
                    <a:srgbClr val="FF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40;p4">
              <a:extLst>
                <a:ext uri="{FF2B5EF4-FFF2-40B4-BE49-F238E27FC236}">
                  <a16:creationId xmlns:a16="http://schemas.microsoft.com/office/drawing/2014/main" id="{671C687C-E488-4825-B220-D7AED283CCC9}"/>
                </a:ext>
              </a:extLst>
            </p:cNvPr>
            <p:cNvSpPr txBox="1"/>
            <p:nvPr/>
          </p:nvSpPr>
          <p:spPr>
            <a:xfrm>
              <a:off x="8354903" y="3697425"/>
              <a:ext cx="6821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>
                  <a:solidFill>
                    <a:srgbClr val="FF66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3600" b="1">
                <a:solidFill>
                  <a:srgbClr val="FF66C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41;p4">
              <a:extLst>
                <a:ext uri="{FF2B5EF4-FFF2-40B4-BE49-F238E27FC236}">
                  <a16:creationId xmlns:a16="http://schemas.microsoft.com/office/drawing/2014/main" id="{54239848-6329-450F-9B91-827C5116B7D2}"/>
                </a:ext>
              </a:extLst>
            </p:cNvPr>
            <p:cNvSpPr txBox="1"/>
            <p:nvPr/>
          </p:nvSpPr>
          <p:spPr>
            <a:xfrm>
              <a:off x="10084997" y="2873342"/>
              <a:ext cx="682166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b="1">
                  <a:solidFill>
                    <a:srgbClr val="FF66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🏵</a:t>
              </a:r>
              <a:endParaRPr sz="5400" b="1">
                <a:solidFill>
                  <a:srgbClr val="FF66C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8" name="Google Shape;142;p4">
              <a:extLst>
                <a:ext uri="{FF2B5EF4-FFF2-40B4-BE49-F238E27FC236}">
                  <a16:creationId xmlns:a16="http://schemas.microsoft.com/office/drawing/2014/main" id="{3F307F05-48DF-4ECE-B0EA-2A1553EE31DF}"/>
                </a:ext>
              </a:extLst>
            </p:cNvPr>
            <p:cNvGrpSpPr/>
            <p:nvPr/>
          </p:nvGrpSpPr>
          <p:grpSpPr>
            <a:xfrm>
              <a:off x="7696037" y="3170107"/>
              <a:ext cx="3471527" cy="1276294"/>
              <a:chOff x="4207549" y="3188097"/>
              <a:chExt cx="3471527" cy="1276294"/>
            </a:xfrm>
          </p:grpSpPr>
          <p:cxnSp>
            <p:nvCxnSpPr>
              <p:cNvPr id="50" name="Google Shape;143;p4">
                <a:extLst>
                  <a:ext uri="{FF2B5EF4-FFF2-40B4-BE49-F238E27FC236}">
                    <a16:creationId xmlns:a16="http://schemas.microsoft.com/office/drawing/2014/main" id="{0C1EE123-9EA6-4157-A846-5C6AD2C08114}"/>
                  </a:ext>
                </a:extLst>
              </p:cNvPr>
              <p:cNvCxnSpPr/>
              <p:nvPr/>
            </p:nvCxnSpPr>
            <p:spPr>
              <a:xfrm rot="10800000">
                <a:off x="4207549" y="3229951"/>
                <a:ext cx="3471527" cy="123444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miter lim="800000"/>
                <a:headEnd type="stealth" w="med" len="med"/>
                <a:tailEnd type="stealth" w="med" len="med"/>
              </a:ln>
            </p:spPr>
          </p:cxnSp>
          <p:sp>
            <p:nvSpPr>
              <p:cNvPr id="51" name="Google Shape;144;p4">
                <a:extLst>
                  <a:ext uri="{FF2B5EF4-FFF2-40B4-BE49-F238E27FC236}">
                    <a16:creationId xmlns:a16="http://schemas.microsoft.com/office/drawing/2014/main" id="{1AFE470E-4E8A-4552-A251-8253DCAAF76E}"/>
                  </a:ext>
                </a:extLst>
              </p:cNvPr>
              <p:cNvSpPr txBox="1"/>
              <p:nvPr/>
            </p:nvSpPr>
            <p:spPr>
              <a:xfrm rot="1140000">
                <a:off x="5071372" y="3482824"/>
                <a:ext cx="187234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34 m</a:t>
                </a:r>
                <a:endParaRPr/>
              </a:p>
            </p:txBody>
          </p:sp>
        </p:grpSp>
        <p:sp>
          <p:nvSpPr>
            <p:cNvPr id="49" name="Google Shape;145;p4">
              <a:extLst>
                <a:ext uri="{FF2B5EF4-FFF2-40B4-BE49-F238E27FC236}">
                  <a16:creationId xmlns:a16="http://schemas.microsoft.com/office/drawing/2014/main" id="{DE7E08E3-5372-4FD7-A2CD-BC9AF62C7127}"/>
                </a:ext>
              </a:extLst>
            </p:cNvPr>
            <p:cNvSpPr txBox="1"/>
            <p:nvPr/>
          </p:nvSpPr>
          <p:spPr>
            <a:xfrm>
              <a:off x="9827481" y="2255540"/>
              <a:ext cx="533399" cy="830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0">
                  <a:solidFill>
                    <a:srgbClr val="993366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🏶</a:t>
              </a:r>
              <a:endParaRPr sz="4800">
                <a:solidFill>
                  <a:srgbClr val="99336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7EC491DC-7B7E-49E3-9BA1-666A72C57C22}"/>
              </a:ext>
            </a:extLst>
          </p:cNvPr>
          <p:cNvSpPr txBox="1"/>
          <p:nvPr/>
        </p:nvSpPr>
        <p:spPr>
          <a:xfrm>
            <a:off x="160539" y="1894046"/>
            <a:ext cx="6266559" cy="2803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Hala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 un jardin planté de fleurs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Elle veut mettre une clôture autour de ce jardin. </a:t>
            </a:r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Hala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veut savoir si le coin qui se trouve  à gauche en bas du jardin est droit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 </a:t>
            </a: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Pour cela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elle prend quelques mesures dans le jardin et les représente sur la figure se trouvant à droite.</a:t>
            </a:r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Pouvez-vous aider Hala à trouver la réponse </a:t>
            </a:r>
            <a:r>
              <a:rPr lang="fr-FR" sz="2400" b="0" i="0" u="none" strike="noStrike" cap="none" dirty="0">
                <a:solidFill>
                  <a:schemeClr val="bg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?</a:t>
            </a:r>
            <a:endParaRPr lang="fr-FR" sz="2400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1035884" y="71797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</a:t>
            </a:r>
            <a:r>
              <a:rPr lang="fr-FR" sz="3600" b="1" cap="all">
                <a:solidFill>
                  <a:srgbClr val="0097D7"/>
                </a:solidFill>
                <a:latin typeface="Narkisim" panose="020E0502050101010101" pitchFamily="34" charset="-79"/>
                <a:ea typeface="Open Sans" panose="020B0606030504020204" pitchFamily="34" charset="0"/>
                <a:cs typeface="Narkisim" panose="020E0502050101010101" pitchFamily="34" charset="-79"/>
              </a:rPr>
              <a:t>é</a:t>
            </a:r>
            <a:endParaRPr lang="fr-FR" sz="3600" b="1" cap="all">
              <a:solidFill>
                <a:srgbClr val="0097D7"/>
              </a:solidFill>
              <a:latin typeface="Myriad Pro" panose="020B050303040302020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-15675" y="930260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51;p5">
            <a:extLst>
              <a:ext uri="{FF2B5EF4-FFF2-40B4-BE49-F238E27FC236}">
                <a16:creationId xmlns:a16="http://schemas.microsoft.com/office/drawing/2014/main" id="{BBBFB110-F39A-4D18-A6A9-338B8E726AC8}"/>
              </a:ext>
            </a:extLst>
          </p:cNvPr>
          <p:cNvSpPr txBox="1">
            <a:spLocks/>
          </p:cNvSpPr>
          <p:nvPr/>
        </p:nvSpPr>
        <p:spPr>
          <a:xfrm>
            <a:off x="573563" y="1159389"/>
            <a:ext cx="8819308" cy="1344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Dans la figure ci-contre,</a:t>
            </a:r>
            <a:endParaRPr lang="fr-FR" dirty="0">
              <a:latin typeface="Myriad Pro" panose="020B0503030403020204" charset="0"/>
            </a:endParaRP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ABC est un triangle tel que AB</a:t>
            </a:r>
            <a:r>
              <a:rPr lang="fr-FR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fr-FR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BC</a:t>
            </a:r>
            <a:r>
              <a:rPr lang="fr-FR" sz="2400" baseline="300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  <a:endParaRPr lang="fr-FR" dirty="0">
              <a:latin typeface="Myriad Pro" panose="020B0503030403020204" charset="0"/>
            </a:endParaRP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DEF est un triangle rectangle en D tel que  DE = AB et DF = AC.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14" name="Google Shape;152;p5">
            <a:extLst>
              <a:ext uri="{FF2B5EF4-FFF2-40B4-BE49-F238E27FC236}">
                <a16:creationId xmlns:a16="http://schemas.microsoft.com/office/drawing/2014/main" id="{054B90B4-29DB-4EF0-B6C1-E7D5AB94C9FB}"/>
              </a:ext>
            </a:extLst>
          </p:cNvPr>
          <p:cNvSpPr txBox="1"/>
          <p:nvPr/>
        </p:nvSpPr>
        <p:spPr>
          <a:xfrm>
            <a:off x="573563" y="2476911"/>
            <a:ext cx="6349751" cy="471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1) Ecrire la relation existant entre DE, DF, et  EF.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15" name="Google Shape;153;p5">
            <a:extLst>
              <a:ext uri="{FF2B5EF4-FFF2-40B4-BE49-F238E27FC236}">
                <a16:creationId xmlns:a16="http://schemas.microsoft.com/office/drawing/2014/main" id="{6B6C0531-1B22-483D-B0D4-0A43A87D0B4C}"/>
              </a:ext>
            </a:extLst>
          </p:cNvPr>
          <p:cNvSpPr txBox="1"/>
          <p:nvPr/>
        </p:nvSpPr>
        <p:spPr>
          <a:xfrm>
            <a:off x="784697" y="2930276"/>
            <a:ext cx="2083574" cy="455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DF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EF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228600" marR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lang="fr-FR"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" name="Google Shape;154;p5">
            <a:extLst>
              <a:ext uri="{FF2B5EF4-FFF2-40B4-BE49-F238E27FC236}">
                <a16:creationId xmlns:a16="http://schemas.microsoft.com/office/drawing/2014/main" id="{BCC9B90A-C1A6-4E15-82A0-889C27FE7A0B}"/>
              </a:ext>
            </a:extLst>
          </p:cNvPr>
          <p:cNvSpPr txBox="1"/>
          <p:nvPr/>
        </p:nvSpPr>
        <p:spPr>
          <a:xfrm>
            <a:off x="875401" y="4816147"/>
            <a:ext cx="8259853" cy="514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 = DE, AC = DF, BC = EF. Donc, ABC et DEF sont superposables (CCC).</a:t>
            </a:r>
          </a:p>
        </p:txBody>
      </p:sp>
      <p:sp>
        <p:nvSpPr>
          <p:cNvPr id="17" name="Google Shape;155;p5">
            <a:extLst>
              <a:ext uri="{FF2B5EF4-FFF2-40B4-BE49-F238E27FC236}">
                <a16:creationId xmlns:a16="http://schemas.microsoft.com/office/drawing/2014/main" id="{8B248AAB-74AE-4579-BADB-A3CF85AD5CBA}"/>
              </a:ext>
            </a:extLst>
          </p:cNvPr>
          <p:cNvSpPr txBox="1"/>
          <p:nvPr/>
        </p:nvSpPr>
        <p:spPr>
          <a:xfrm>
            <a:off x="852897" y="3866456"/>
            <a:ext cx="7514658" cy="471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DF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AB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alors, EF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BC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 Donc, EF = BC.</a:t>
            </a:r>
          </a:p>
        </p:txBody>
      </p:sp>
      <p:pic>
        <p:nvPicPr>
          <p:cNvPr id="20" name="Google Shape;158;p5">
            <a:extLst>
              <a:ext uri="{FF2B5EF4-FFF2-40B4-BE49-F238E27FC236}">
                <a16:creationId xmlns:a16="http://schemas.microsoft.com/office/drawing/2014/main" id="{976677E9-8597-4032-890D-09258FF32B6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61225" y="1103476"/>
            <a:ext cx="1754959" cy="476345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159;p5">
            <a:extLst>
              <a:ext uri="{FF2B5EF4-FFF2-40B4-BE49-F238E27FC236}">
                <a16:creationId xmlns:a16="http://schemas.microsoft.com/office/drawing/2014/main" id="{7FD7F456-D7DC-4DCC-AD56-6C4F7BC98CFB}"/>
              </a:ext>
            </a:extLst>
          </p:cNvPr>
          <p:cNvSpPr txBox="1"/>
          <p:nvPr/>
        </p:nvSpPr>
        <p:spPr>
          <a:xfrm>
            <a:off x="573564" y="3368143"/>
            <a:ext cx="5439534" cy="516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2) V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rifier que EF = BC.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22" name="Google Shape;160;p5">
            <a:extLst>
              <a:ext uri="{FF2B5EF4-FFF2-40B4-BE49-F238E27FC236}">
                <a16:creationId xmlns:a16="http://schemas.microsoft.com/office/drawing/2014/main" id="{34D17D2F-F9B6-4BAE-B969-4CB3CD959A26}"/>
              </a:ext>
            </a:extLst>
          </p:cNvPr>
          <p:cNvSpPr txBox="1"/>
          <p:nvPr/>
        </p:nvSpPr>
        <p:spPr>
          <a:xfrm>
            <a:off x="573563" y="4337827"/>
            <a:ext cx="9548951" cy="514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7188" marR="0" lvl="0" indent="-35718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3) D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montrer que les 2  triangles ABC et DEF sont superposables.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23" name="Google Shape;161;p5">
            <a:extLst>
              <a:ext uri="{FF2B5EF4-FFF2-40B4-BE49-F238E27FC236}">
                <a16:creationId xmlns:a16="http://schemas.microsoft.com/office/drawing/2014/main" id="{F0F89FA3-2262-48AB-96D2-567795804ACA}"/>
              </a:ext>
            </a:extLst>
          </p:cNvPr>
          <p:cNvSpPr txBox="1"/>
          <p:nvPr/>
        </p:nvSpPr>
        <p:spPr>
          <a:xfrm>
            <a:off x="578659" y="5352602"/>
            <a:ext cx="8350737" cy="514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7188" marR="0" lvl="0" indent="-35718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4) D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duire que le  triangle ABC est un triangle rectangle  A.</a:t>
            </a:r>
            <a:endParaRPr lang="fr-FR" dirty="0">
              <a:latin typeface="Myriad Pro" panose="020B0503030403020204" charset="0"/>
            </a:endParaRPr>
          </a:p>
          <a:p>
            <a:pPr marL="228600" marR="0" lvl="0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lang="fr-FR" sz="240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570F5D8-8D6E-4F2F-8129-025ED50D44A1}"/>
                  </a:ext>
                </a:extLst>
              </p:cNvPr>
              <p:cNvSpPr txBox="1"/>
              <p:nvPr/>
            </p:nvSpPr>
            <p:spPr>
              <a:xfrm>
                <a:off x="875401" y="5830922"/>
                <a:ext cx="7793992" cy="718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  <m:r>
                      <a:rPr lang="en-US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90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p>
                  </m:oMath>
                </a14:m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</a:rPr>
                  <a:t>(angles homologues de deux triangles superposables)</a:t>
                </a:r>
              </a:p>
              <a:p>
                <a:r>
                  <a:rPr lang="fr-FR" sz="2000" dirty="0">
                    <a:solidFill>
                      <a:srgbClr val="FF0000"/>
                    </a:solidFill>
                    <a:latin typeface="Myriad Pro" panose="020B0503030403020204" charset="0"/>
                  </a:rPr>
                  <a:t>Alors ABC est un triangle rectangle en A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570F5D8-8D6E-4F2F-8129-025ED50D4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401" y="5830922"/>
                <a:ext cx="7793992" cy="718338"/>
              </a:xfrm>
              <a:prstGeom prst="rect">
                <a:avLst/>
              </a:prstGeom>
              <a:blipFill>
                <a:blip r:embed="rId3"/>
                <a:stretch>
                  <a:fillRect l="-861" t="-4274"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349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14048" y="-17585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Texte |  r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ciproque du th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éorème de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pythagore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Google Shape;166;p6">
            <a:extLst>
              <a:ext uri="{FF2B5EF4-FFF2-40B4-BE49-F238E27FC236}">
                <a16:creationId xmlns:a16="http://schemas.microsoft.com/office/drawing/2014/main" id="{1D3F319F-54AF-4395-9661-F6B82A6CAFF6}"/>
              </a:ext>
            </a:extLst>
          </p:cNvPr>
          <p:cNvSpPr txBox="1">
            <a:spLocks/>
          </p:cNvSpPr>
          <p:nvPr/>
        </p:nvSpPr>
        <p:spPr>
          <a:xfrm>
            <a:off x="0" y="1024134"/>
            <a:ext cx="12191999" cy="2777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38375" indent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en-US" baseline="3000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 lang="en-US">
              <a:latin typeface="Myriad Pro" panose="020B0503030403020204" charset="0"/>
            </a:endParaRPr>
          </a:p>
        </p:txBody>
      </p:sp>
      <p:sp>
        <p:nvSpPr>
          <p:cNvPr id="24" name="Google Shape;167;p6">
            <a:extLst>
              <a:ext uri="{FF2B5EF4-FFF2-40B4-BE49-F238E27FC236}">
                <a16:creationId xmlns:a16="http://schemas.microsoft.com/office/drawing/2014/main" id="{AC89CB7A-B538-4FBA-B2D0-2AE713B01FFD}"/>
              </a:ext>
            </a:extLst>
          </p:cNvPr>
          <p:cNvSpPr txBox="1"/>
          <p:nvPr/>
        </p:nvSpPr>
        <p:spPr>
          <a:xfrm>
            <a:off x="634341" y="1577435"/>
            <a:ext cx="1974860" cy="50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lvl="0" indent="-1255713">
              <a:lnSpc>
                <a:spcPct val="90000"/>
              </a:lnSpc>
              <a:buClr>
                <a:schemeClr val="dk1"/>
              </a:buClr>
              <a:buSzPts val="2400"/>
            </a:pPr>
            <a:r>
              <a:rPr lang="fr-FR" sz="2400" b="1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Enonc</a:t>
            </a:r>
            <a:r>
              <a:rPr lang="fr-FR" sz="2400" b="1" dirty="0">
                <a:latin typeface="Myriad Pro" panose="020B0503030403020204" charset="0"/>
                <a:ea typeface="Times New Roman"/>
                <a:cs typeface="Narkisim" panose="020E0502050101010101" pitchFamily="34" charset="-79"/>
                <a:sym typeface="Times New Roman"/>
              </a:rPr>
              <a:t>é</a:t>
            </a:r>
            <a:endParaRPr lang="fr-FR" sz="2400" b="0" dirty="0"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" name="Google Shape;168;p6">
            <a:extLst>
              <a:ext uri="{FF2B5EF4-FFF2-40B4-BE49-F238E27FC236}">
                <a16:creationId xmlns:a16="http://schemas.microsoft.com/office/drawing/2014/main" id="{0ABB419B-6EC0-49AA-8552-BED712ECB5A4}"/>
              </a:ext>
            </a:extLst>
          </p:cNvPr>
          <p:cNvSpPr txBox="1"/>
          <p:nvPr/>
        </p:nvSpPr>
        <p:spPr>
          <a:xfrm>
            <a:off x="492332" y="3117570"/>
            <a:ext cx="2146129" cy="50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85000" lnSpcReduction="10000"/>
          </a:bodyPr>
          <a:lstStyle/>
          <a:p>
            <a:pPr marL="1255713" marR="0" lvl="0" indent="-125571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Symboliquement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26" name="Google Shape;169;p6">
            <a:extLst>
              <a:ext uri="{FF2B5EF4-FFF2-40B4-BE49-F238E27FC236}">
                <a16:creationId xmlns:a16="http://schemas.microsoft.com/office/drawing/2014/main" id="{3ACFFDF8-50B3-4010-A377-2CC983AABDDC}"/>
              </a:ext>
            </a:extLst>
          </p:cNvPr>
          <p:cNvSpPr txBox="1"/>
          <p:nvPr/>
        </p:nvSpPr>
        <p:spPr>
          <a:xfrm>
            <a:off x="634341" y="3892255"/>
            <a:ext cx="7830134" cy="2241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Exemple 1 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Vérifier que le  triangle MNP </a:t>
            </a:r>
            <a:r>
              <a:rPr lang="fr-FR" sz="2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est rectangle en 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M.</a:t>
            </a:r>
            <a:endParaRPr lang="fr-FR"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NP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13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169</a:t>
            </a:r>
            <a:endParaRPr lang="fr-FR"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MP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MN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12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+ 5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169</a:t>
            </a: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lang="fr-FR"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NP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MP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MN</a:t>
            </a:r>
            <a:r>
              <a:rPr lang="fr-FR" sz="2000" b="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lang="fr-FR" sz="2000" b="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Donc 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MNP </a:t>
            </a:r>
            <a:r>
              <a:rPr lang="fr-FR" sz="2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est rectangle en </a:t>
            </a:r>
            <a:r>
              <a:rPr lang="fr-FR" sz="20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M.</a:t>
            </a:r>
            <a:endParaRPr lang="fr-FR" sz="2000" dirty="0">
              <a:latin typeface="Myriad Pro" panose="020B0503030403020204" charset="0"/>
            </a:endParaRPr>
          </a:p>
        </p:txBody>
      </p:sp>
      <p:sp>
        <p:nvSpPr>
          <p:cNvPr id="27" name="Google Shape;170;p6">
            <a:extLst>
              <a:ext uri="{FF2B5EF4-FFF2-40B4-BE49-F238E27FC236}">
                <a16:creationId xmlns:a16="http://schemas.microsoft.com/office/drawing/2014/main" id="{ACF16A7D-0568-45D3-94C1-970E23A20772}"/>
              </a:ext>
            </a:extLst>
          </p:cNvPr>
          <p:cNvSpPr txBox="1"/>
          <p:nvPr/>
        </p:nvSpPr>
        <p:spPr>
          <a:xfrm>
            <a:off x="4577837" y="4346458"/>
            <a:ext cx="5131836" cy="2467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cs typeface="Times New Roman"/>
                <a:sym typeface="Times New Roman"/>
              </a:rPr>
              <a:t>Carré de la longueur du plus long côté</a:t>
            </a:r>
            <a:endParaRPr lang="fr-FR" sz="2000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Somme des carrés des longueurs des </a:t>
            </a: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deux autres côtés</a:t>
            </a: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Comparer NP</a:t>
            </a:r>
            <a:r>
              <a:rPr lang="fr-FR" sz="2000" b="0" baseline="3000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fr-FR" sz="200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et </a:t>
            </a: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MP</a:t>
            </a:r>
            <a:r>
              <a:rPr lang="fr-FR" sz="2000" b="0" baseline="3000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MN</a:t>
            </a:r>
            <a:r>
              <a:rPr lang="fr-FR" sz="2000" b="0" baseline="3000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lang="fr-FR" sz="2000" b="0" dirty="0">
              <a:solidFill>
                <a:srgbClr val="0070C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Arial"/>
              <a:buNone/>
            </a:pP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R</a:t>
            </a: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ciproque du </a:t>
            </a:r>
            <a:r>
              <a:rPr lang="fr-FR" sz="2000" b="0" dirty="0" err="1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Th</a:t>
            </a:r>
            <a:r>
              <a:rPr lang="fr-FR" sz="2000" b="0" dirty="0" err="1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000" b="0" dirty="0" err="1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oreme</a:t>
            </a: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de </a:t>
            </a:r>
            <a:r>
              <a:rPr lang="fr-FR" sz="2000" b="0" dirty="0" err="1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pythagore</a:t>
            </a:r>
            <a:r>
              <a:rPr lang="fr-FR" sz="2000" b="0" dirty="0">
                <a:solidFill>
                  <a:srgbClr val="0070C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29" name="Google Shape;172;p6">
            <a:extLst>
              <a:ext uri="{FF2B5EF4-FFF2-40B4-BE49-F238E27FC236}">
                <a16:creationId xmlns:a16="http://schemas.microsoft.com/office/drawing/2014/main" id="{78F86F5D-B156-45DF-A08B-C2B1882C5FDD}"/>
              </a:ext>
            </a:extLst>
          </p:cNvPr>
          <p:cNvSpPr txBox="1"/>
          <p:nvPr/>
        </p:nvSpPr>
        <p:spPr>
          <a:xfrm>
            <a:off x="2609200" y="1428729"/>
            <a:ext cx="7106747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Dans un triangle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si le carr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 la longueur du plus lon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g côt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est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gale à la somme des carrés des longueurs des deux autres côtés, alors le triangle est un triangle rectangle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</a:t>
            </a:r>
            <a:endParaRPr lang="fr-FR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Si BC</a:t>
            </a:r>
            <a:r>
              <a:rPr lang="fr-FR" sz="240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AB</a:t>
            </a:r>
            <a:r>
              <a:rPr lang="fr-FR" sz="240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fr-FR" sz="2400" baseline="300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, alors  ABC est  rectangle en  A.</a:t>
            </a:r>
            <a:endParaRPr lang="fr-FR" sz="2400" b="0" dirty="0">
              <a:solidFill>
                <a:schemeClr val="dk1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" name="Google Shape;173;p6">
            <a:extLst>
              <a:ext uri="{FF2B5EF4-FFF2-40B4-BE49-F238E27FC236}">
                <a16:creationId xmlns:a16="http://schemas.microsoft.com/office/drawing/2014/main" id="{6EDED405-8E60-48CC-8C5B-D259FBBA6418}"/>
              </a:ext>
            </a:extLst>
          </p:cNvPr>
          <p:cNvSpPr txBox="1"/>
          <p:nvPr/>
        </p:nvSpPr>
        <p:spPr>
          <a:xfrm>
            <a:off x="663601" y="979048"/>
            <a:ext cx="5566191" cy="581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1255713" lvl="0" indent="-1255713">
              <a:lnSpc>
                <a:spcPct val="90000"/>
              </a:lnSpc>
              <a:buClr>
                <a:srgbClr val="FF0000"/>
              </a:buClr>
              <a:buSzPts val="2400"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R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Narkisim" panose="020E0502050101010101" pitchFamily="34" charset="-79"/>
                <a:sym typeface="Times New Roman"/>
              </a:rPr>
              <a:t>éci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proque du th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or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è</a:t>
            </a: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me de  Pythagore</a:t>
            </a:r>
          </a:p>
        </p:txBody>
      </p:sp>
      <p:pic>
        <p:nvPicPr>
          <p:cNvPr id="31" name="Google Shape;174;p6">
            <a:extLst>
              <a:ext uri="{FF2B5EF4-FFF2-40B4-BE49-F238E27FC236}">
                <a16:creationId xmlns:a16="http://schemas.microsoft.com/office/drawing/2014/main" id="{EF8B0BE1-F3EF-49A3-9323-A49823C2BBA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09673" y="1264775"/>
            <a:ext cx="1626170" cy="2286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175;p6">
            <a:extLst>
              <a:ext uri="{FF2B5EF4-FFF2-40B4-BE49-F238E27FC236}">
                <a16:creationId xmlns:a16="http://schemas.microsoft.com/office/drawing/2014/main" id="{9D12689E-7205-435C-934C-9EE47220106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61982" y="3801181"/>
            <a:ext cx="1696009" cy="27028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341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74442" y="1"/>
            <a:ext cx="11485982" cy="94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ciproque du th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éorème de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pythagore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38400AF-6C31-4C0A-8BFE-11C9FB1F6660}"/>
              </a:ext>
            </a:extLst>
          </p:cNvPr>
          <p:cNvSpPr txBox="1">
            <a:spLocks/>
          </p:cNvSpPr>
          <p:nvPr/>
        </p:nvSpPr>
        <p:spPr>
          <a:xfrm>
            <a:off x="4402325" y="4749693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18" name="Google Shape;180;p7">
            <a:extLst>
              <a:ext uri="{FF2B5EF4-FFF2-40B4-BE49-F238E27FC236}">
                <a16:creationId xmlns:a16="http://schemas.microsoft.com/office/drawing/2014/main" id="{AB11BEBF-8413-4737-A9DF-977CE4BDE91D}"/>
              </a:ext>
            </a:extLst>
          </p:cNvPr>
          <p:cNvSpPr txBox="1"/>
          <p:nvPr/>
        </p:nvSpPr>
        <p:spPr>
          <a:xfrm>
            <a:off x="354042" y="1129721"/>
            <a:ext cx="10800000" cy="4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Application 1 </a:t>
            </a:r>
            <a:r>
              <a:rPr lang="fr-FR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V</a:t>
            </a:r>
            <a:r>
              <a:rPr lang="fr-FR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b="1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rifier que chacun des triangles suivants est  rectangle. </a:t>
            </a:r>
            <a:endParaRPr lang="fr-FR" dirty="0">
              <a:latin typeface="Myriad Pro" panose="020B0503030403020204" charset="0"/>
            </a:endParaRPr>
          </a:p>
        </p:txBody>
      </p:sp>
      <p:grpSp>
        <p:nvGrpSpPr>
          <p:cNvPr id="19" name="Google Shape;181;p7">
            <a:extLst>
              <a:ext uri="{FF2B5EF4-FFF2-40B4-BE49-F238E27FC236}">
                <a16:creationId xmlns:a16="http://schemas.microsoft.com/office/drawing/2014/main" id="{8B4D636F-E1C5-48DC-930F-67B86D95FBA7}"/>
              </a:ext>
            </a:extLst>
          </p:cNvPr>
          <p:cNvGrpSpPr/>
          <p:nvPr/>
        </p:nvGrpSpPr>
        <p:grpSpPr>
          <a:xfrm>
            <a:off x="967276" y="1974680"/>
            <a:ext cx="2577438" cy="1535584"/>
            <a:chOff x="955059" y="2342592"/>
            <a:chExt cx="2577438" cy="1535584"/>
          </a:xfrm>
        </p:grpSpPr>
        <p:sp>
          <p:nvSpPr>
            <p:cNvPr id="20" name="Google Shape;182;p7">
              <a:extLst>
                <a:ext uri="{FF2B5EF4-FFF2-40B4-BE49-F238E27FC236}">
                  <a16:creationId xmlns:a16="http://schemas.microsoft.com/office/drawing/2014/main" id="{1C03A025-FFAE-4931-886B-E29C8D3F3C3F}"/>
                </a:ext>
              </a:extLst>
            </p:cNvPr>
            <p:cNvSpPr/>
            <p:nvPr/>
          </p:nvSpPr>
          <p:spPr>
            <a:xfrm rot="-5400000">
              <a:off x="1495059" y="1802592"/>
              <a:ext cx="1080000" cy="2160000"/>
            </a:xfrm>
            <a:prstGeom prst="rtTriangl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83;p7">
              <a:extLst>
                <a:ext uri="{FF2B5EF4-FFF2-40B4-BE49-F238E27FC236}">
                  <a16:creationId xmlns:a16="http://schemas.microsoft.com/office/drawing/2014/main" id="{435869FE-01B8-46A3-829E-E5855CC06637}"/>
                </a:ext>
              </a:extLst>
            </p:cNvPr>
            <p:cNvSpPr txBox="1"/>
            <p:nvPr/>
          </p:nvSpPr>
          <p:spPr>
            <a:xfrm>
              <a:off x="1738811" y="2420927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25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22" name="Google Shape;184;p7">
              <a:extLst>
                <a:ext uri="{FF2B5EF4-FFF2-40B4-BE49-F238E27FC236}">
                  <a16:creationId xmlns:a16="http://schemas.microsoft.com/office/drawing/2014/main" id="{7EADDEA5-9585-43F5-97D0-7DF37A6C5D8F}"/>
                </a:ext>
              </a:extLst>
            </p:cNvPr>
            <p:cNvSpPr txBox="1"/>
            <p:nvPr/>
          </p:nvSpPr>
          <p:spPr>
            <a:xfrm>
              <a:off x="1800327" y="3416511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24</a:t>
              </a:r>
              <a:endParaRPr dirty="0">
                <a:latin typeface="Myriad Pro" panose="020B0503030403020204" charset="0"/>
              </a:endParaRPr>
            </a:p>
          </p:txBody>
        </p:sp>
        <p:sp>
          <p:nvSpPr>
            <p:cNvPr id="23" name="Google Shape;185;p7">
              <a:extLst>
                <a:ext uri="{FF2B5EF4-FFF2-40B4-BE49-F238E27FC236}">
                  <a16:creationId xmlns:a16="http://schemas.microsoft.com/office/drawing/2014/main" id="{7082DA61-CEAC-4953-9543-39775C68F506}"/>
                </a:ext>
              </a:extLst>
            </p:cNvPr>
            <p:cNvSpPr txBox="1"/>
            <p:nvPr/>
          </p:nvSpPr>
          <p:spPr>
            <a:xfrm>
              <a:off x="3027530" y="2691442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7</a:t>
              </a:r>
              <a:endParaRPr>
                <a:latin typeface="Myriad Pro" panose="020B0503030403020204" charset="0"/>
              </a:endParaRPr>
            </a:p>
          </p:txBody>
        </p:sp>
      </p:grpSp>
      <p:sp>
        <p:nvSpPr>
          <p:cNvPr id="24" name="Google Shape;186;p7">
            <a:extLst>
              <a:ext uri="{FF2B5EF4-FFF2-40B4-BE49-F238E27FC236}">
                <a16:creationId xmlns:a16="http://schemas.microsoft.com/office/drawing/2014/main" id="{EEAA257D-AF5F-4C85-8CC4-A29EA168A9F9}"/>
              </a:ext>
            </a:extLst>
          </p:cNvPr>
          <p:cNvSpPr txBox="1"/>
          <p:nvPr/>
        </p:nvSpPr>
        <p:spPr>
          <a:xfrm>
            <a:off x="911294" y="431508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25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24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+ 7</a:t>
            </a:r>
            <a:r>
              <a:rPr lang="en-US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" name="Google Shape;187;p7">
            <a:extLst>
              <a:ext uri="{FF2B5EF4-FFF2-40B4-BE49-F238E27FC236}">
                <a16:creationId xmlns:a16="http://schemas.microsoft.com/office/drawing/2014/main" id="{BADA147B-FDAB-4CDB-9A20-2938B11B6951}"/>
              </a:ext>
            </a:extLst>
          </p:cNvPr>
          <p:cNvSpPr txBox="1"/>
          <p:nvPr/>
        </p:nvSpPr>
        <p:spPr>
          <a:xfrm>
            <a:off x="4471982" y="1847576"/>
            <a:ext cx="2848284" cy="4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B.</a:t>
            </a:r>
            <a:endParaRPr sz="2400" b="0"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6" name="Google Shape;188;p7">
            <a:extLst>
              <a:ext uri="{FF2B5EF4-FFF2-40B4-BE49-F238E27FC236}">
                <a16:creationId xmlns:a16="http://schemas.microsoft.com/office/drawing/2014/main" id="{E3B1438C-8968-472E-9A67-6E2FB146968D}"/>
              </a:ext>
            </a:extLst>
          </p:cNvPr>
          <p:cNvGrpSpPr/>
          <p:nvPr/>
        </p:nvGrpSpPr>
        <p:grpSpPr>
          <a:xfrm>
            <a:off x="4908230" y="2056848"/>
            <a:ext cx="2577438" cy="1535584"/>
            <a:chOff x="4856526" y="2342592"/>
            <a:chExt cx="2577438" cy="1535584"/>
          </a:xfrm>
        </p:grpSpPr>
        <p:sp>
          <p:nvSpPr>
            <p:cNvPr id="27" name="Google Shape;189;p7">
              <a:extLst>
                <a:ext uri="{FF2B5EF4-FFF2-40B4-BE49-F238E27FC236}">
                  <a16:creationId xmlns:a16="http://schemas.microsoft.com/office/drawing/2014/main" id="{91DF7FB8-F498-44E9-AC9B-5F3D547BB689}"/>
                </a:ext>
              </a:extLst>
            </p:cNvPr>
            <p:cNvSpPr/>
            <p:nvPr/>
          </p:nvSpPr>
          <p:spPr>
            <a:xfrm rot="-5400000">
              <a:off x="5396526" y="1802592"/>
              <a:ext cx="1080000" cy="2160000"/>
            </a:xfrm>
            <a:prstGeom prst="rtTriangl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190;p7">
              <a:extLst>
                <a:ext uri="{FF2B5EF4-FFF2-40B4-BE49-F238E27FC236}">
                  <a16:creationId xmlns:a16="http://schemas.microsoft.com/office/drawing/2014/main" id="{29F97A6C-4F45-4498-85AF-E937B5386C60}"/>
                </a:ext>
              </a:extLst>
            </p:cNvPr>
            <p:cNvSpPr txBox="1"/>
            <p:nvPr/>
          </p:nvSpPr>
          <p:spPr>
            <a:xfrm>
              <a:off x="5640278" y="2420927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17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29" name="Google Shape;191;p7">
              <a:extLst>
                <a:ext uri="{FF2B5EF4-FFF2-40B4-BE49-F238E27FC236}">
                  <a16:creationId xmlns:a16="http://schemas.microsoft.com/office/drawing/2014/main" id="{C3358970-DC4F-4B58-804D-43FC094F2C31}"/>
                </a:ext>
              </a:extLst>
            </p:cNvPr>
            <p:cNvSpPr txBox="1"/>
            <p:nvPr/>
          </p:nvSpPr>
          <p:spPr>
            <a:xfrm>
              <a:off x="5701794" y="3416511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15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30" name="Google Shape;192;p7">
              <a:extLst>
                <a:ext uri="{FF2B5EF4-FFF2-40B4-BE49-F238E27FC236}">
                  <a16:creationId xmlns:a16="http://schemas.microsoft.com/office/drawing/2014/main" id="{FC3F3249-4E22-4379-90D0-5B9795FB9014}"/>
                </a:ext>
              </a:extLst>
            </p:cNvPr>
            <p:cNvSpPr txBox="1"/>
            <p:nvPr/>
          </p:nvSpPr>
          <p:spPr>
            <a:xfrm>
              <a:off x="6928997" y="2691442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8</a:t>
              </a:r>
              <a:endParaRPr>
                <a:latin typeface="Myriad Pro" panose="020B0503030403020204" charset="0"/>
              </a:endParaRPr>
            </a:p>
          </p:txBody>
        </p:sp>
      </p:grpSp>
      <p:sp>
        <p:nvSpPr>
          <p:cNvPr id="31" name="Google Shape;193;p7">
            <a:extLst>
              <a:ext uri="{FF2B5EF4-FFF2-40B4-BE49-F238E27FC236}">
                <a16:creationId xmlns:a16="http://schemas.microsoft.com/office/drawing/2014/main" id="{52D51483-248E-4D1E-85B9-0F1D59946A92}"/>
              </a:ext>
            </a:extLst>
          </p:cNvPr>
          <p:cNvSpPr txBox="1"/>
          <p:nvPr/>
        </p:nvSpPr>
        <p:spPr>
          <a:xfrm>
            <a:off x="8621340" y="1854726"/>
            <a:ext cx="2848284" cy="4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C.</a:t>
            </a:r>
            <a:r>
              <a:rPr lang="en-US" sz="2400" b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>
              <a:latin typeface="Myriad Pro" panose="020B0503030403020204" charset="0"/>
            </a:endParaRPr>
          </a:p>
        </p:txBody>
      </p:sp>
      <p:grpSp>
        <p:nvGrpSpPr>
          <p:cNvPr id="32" name="Google Shape;194;p7">
            <a:extLst>
              <a:ext uri="{FF2B5EF4-FFF2-40B4-BE49-F238E27FC236}">
                <a16:creationId xmlns:a16="http://schemas.microsoft.com/office/drawing/2014/main" id="{0763E8BF-1181-4B25-91F6-BFD485BA3BB3}"/>
              </a:ext>
            </a:extLst>
          </p:cNvPr>
          <p:cNvGrpSpPr/>
          <p:nvPr/>
        </p:nvGrpSpPr>
        <p:grpSpPr>
          <a:xfrm>
            <a:off x="8877553" y="2049697"/>
            <a:ext cx="2577438" cy="1535584"/>
            <a:chOff x="8800528" y="2336511"/>
            <a:chExt cx="2577438" cy="1535584"/>
          </a:xfrm>
        </p:grpSpPr>
        <p:sp>
          <p:nvSpPr>
            <p:cNvPr id="33" name="Google Shape;195;p7">
              <a:extLst>
                <a:ext uri="{FF2B5EF4-FFF2-40B4-BE49-F238E27FC236}">
                  <a16:creationId xmlns:a16="http://schemas.microsoft.com/office/drawing/2014/main" id="{7E69E2DF-E1BD-491B-B581-219764622426}"/>
                </a:ext>
              </a:extLst>
            </p:cNvPr>
            <p:cNvSpPr/>
            <p:nvPr/>
          </p:nvSpPr>
          <p:spPr>
            <a:xfrm rot="-5400000">
              <a:off x="9340528" y="1796511"/>
              <a:ext cx="1080000" cy="2160000"/>
            </a:xfrm>
            <a:prstGeom prst="rtTriangl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96;p7">
              <a:extLst>
                <a:ext uri="{FF2B5EF4-FFF2-40B4-BE49-F238E27FC236}">
                  <a16:creationId xmlns:a16="http://schemas.microsoft.com/office/drawing/2014/main" id="{6C52CAF4-D019-424F-9C03-CCBFA809F5F2}"/>
                </a:ext>
              </a:extLst>
            </p:cNvPr>
            <p:cNvSpPr txBox="1"/>
            <p:nvPr/>
          </p:nvSpPr>
          <p:spPr>
            <a:xfrm>
              <a:off x="9584280" y="2414846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41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35" name="Google Shape;197;p7">
              <a:extLst>
                <a:ext uri="{FF2B5EF4-FFF2-40B4-BE49-F238E27FC236}">
                  <a16:creationId xmlns:a16="http://schemas.microsoft.com/office/drawing/2014/main" id="{E003F0E2-E8A1-4AE5-A76C-6E084EF95130}"/>
                </a:ext>
              </a:extLst>
            </p:cNvPr>
            <p:cNvSpPr txBox="1"/>
            <p:nvPr/>
          </p:nvSpPr>
          <p:spPr>
            <a:xfrm>
              <a:off x="9645796" y="3410430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40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36" name="Google Shape;198;p7">
              <a:extLst>
                <a:ext uri="{FF2B5EF4-FFF2-40B4-BE49-F238E27FC236}">
                  <a16:creationId xmlns:a16="http://schemas.microsoft.com/office/drawing/2014/main" id="{1D9DB87C-AF36-464E-906D-D3A3AD7082BF}"/>
                </a:ext>
              </a:extLst>
            </p:cNvPr>
            <p:cNvSpPr txBox="1"/>
            <p:nvPr/>
          </p:nvSpPr>
          <p:spPr>
            <a:xfrm>
              <a:off x="10872999" y="2685361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9</a:t>
              </a:r>
              <a:endParaRPr>
                <a:latin typeface="Myriad Pro" panose="020B0503030403020204" charset="0"/>
              </a:endParaRPr>
            </a:p>
          </p:txBody>
        </p:sp>
      </p:grpSp>
      <p:cxnSp>
        <p:nvCxnSpPr>
          <p:cNvPr id="37" name="Google Shape;199;p7">
            <a:extLst>
              <a:ext uri="{FF2B5EF4-FFF2-40B4-BE49-F238E27FC236}">
                <a16:creationId xmlns:a16="http://schemas.microsoft.com/office/drawing/2014/main" id="{2A8854D0-A679-4500-BA1B-60B1CCCD5BD4}"/>
              </a:ext>
            </a:extLst>
          </p:cNvPr>
          <p:cNvCxnSpPr/>
          <p:nvPr/>
        </p:nvCxnSpPr>
        <p:spPr>
          <a:xfrm>
            <a:off x="4079393" y="2293045"/>
            <a:ext cx="0" cy="3240000"/>
          </a:xfrm>
          <a:prstGeom prst="straightConnector1">
            <a:avLst/>
          </a:prstGeom>
          <a:noFill/>
          <a:ln w="19050" cap="flat" cmpd="sng">
            <a:solidFill>
              <a:srgbClr val="B4C7E7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" name="Google Shape;200;p7">
            <a:extLst>
              <a:ext uri="{FF2B5EF4-FFF2-40B4-BE49-F238E27FC236}">
                <a16:creationId xmlns:a16="http://schemas.microsoft.com/office/drawing/2014/main" id="{72750BA8-BE70-4C37-B105-153593B9353C}"/>
              </a:ext>
            </a:extLst>
          </p:cNvPr>
          <p:cNvCxnSpPr/>
          <p:nvPr/>
        </p:nvCxnSpPr>
        <p:spPr>
          <a:xfrm>
            <a:off x="7998575" y="2293045"/>
            <a:ext cx="0" cy="3240000"/>
          </a:xfrm>
          <a:prstGeom prst="straightConnector1">
            <a:avLst/>
          </a:prstGeom>
          <a:noFill/>
          <a:ln w="19050" cap="flat" cmpd="sng">
            <a:solidFill>
              <a:srgbClr val="B4C7E7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0" name="Google Shape;202;p7">
            <a:extLst>
              <a:ext uri="{FF2B5EF4-FFF2-40B4-BE49-F238E27FC236}">
                <a16:creationId xmlns:a16="http://schemas.microsoft.com/office/drawing/2014/main" id="{A96F47B0-FD1A-499E-81B7-34AE2343294A}"/>
              </a:ext>
            </a:extLst>
          </p:cNvPr>
          <p:cNvSpPr txBox="1"/>
          <p:nvPr/>
        </p:nvSpPr>
        <p:spPr>
          <a:xfrm>
            <a:off x="415131" y="1832932"/>
            <a:ext cx="2848284" cy="433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n-US" sz="2400" b="1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A.</a:t>
            </a:r>
            <a:r>
              <a:rPr lang="en-US" sz="2400" b="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</a:t>
            </a:r>
            <a:endParaRPr dirty="0">
              <a:latin typeface="Myriad Pro" panose="020B0503030403020204" charset="0"/>
            </a:endParaRPr>
          </a:p>
        </p:txBody>
      </p:sp>
      <p:sp>
        <p:nvSpPr>
          <p:cNvPr id="41" name="Google Shape;203;p7">
            <a:extLst>
              <a:ext uri="{FF2B5EF4-FFF2-40B4-BE49-F238E27FC236}">
                <a16:creationId xmlns:a16="http://schemas.microsoft.com/office/drawing/2014/main" id="{55AE1563-3DD5-4680-8576-071A37A45FAE}"/>
              </a:ext>
            </a:extLst>
          </p:cNvPr>
          <p:cNvSpPr txBox="1"/>
          <p:nvPr/>
        </p:nvSpPr>
        <p:spPr>
          <a:xfrm>
            <a:off x="4812761" y="4310287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17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15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+ 8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Google Shape;204;p7">
            <a:extLst>
              <a:ext uri="{FF2B5EF4-FFF2-40B4-BE49-F238E27FC236}">
                <a16:creationId xmlns:a16="http://schemas.microsoft.com/office/drawing/2014/main" id="{FF2E3E0F-2ED7-4407-9428-9E8EB594FE33}"/>
              </a:ext>
            </a:extLst>
          </p:cNvPr>
          <p:cNvSpPr txBox="1"/>
          <p:nvPr/>
        </p:nvSpPr>
        <p:spPr>
          <a:xfrm>
            <a:off x="8965482" y="4310286"/>
            <a:ext cx="2160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41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9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en-US" sz="2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+ 40</a:t>
            </a:r>
            <a:r>
              <a:rPr lang="en-US" sz="2000" baseline="3000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sz="200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861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793103" y="43805"/>
            <a:ext cx="11398898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Application | r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ciproque du th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éorème de </a:t>
            </a:r>
            <a:r>
              <a:rPr lang="fr-FR" sz="3600" b="1" cap="all" dirty="0" err="1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Calibri Light" panose="020F0302020204030204" pitchFamily="34" charset="0"/>
              </a:rPr>
              <a:t>pythagore</a:t>
            </a: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5B332B-AE21-46DD-B9BA-503E1F8883A3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438400AF-6C31-4C0A-8BFE-11C9FB1F6660}"/>
              </a:ext>
            </a:extLst>
          </p:cNvPr>
          <p:cNvSpPr txBox="1">
            <a:spLocks/>
          </p:cNvSpPr>
          <p:nvPr/>
        </p:nvSpPr>
        <p:spPr>
          <a:xfrm>
            <a:off x="4402325" y="4749693"/>
            <a:ext cx="1622093" cy="4194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66"/>
              </a:solidFill>
              <a:latin typeface="Myriad Pro" panose="020B0503030403020204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209;p8">
            <a:extLst>
              <a:ext uri="{FF2B5EF4-FFF2-40B4-BE49-F238E27FC236}">
                <a16:creationId xmlns:a16="http://schemas.microsoft.com/office/drawing/2014/main" id="{477F7C4A-BC4B-4A5D-9613-58408873E36E}"/>
              </a:ext>
            </a:extLst>
          </p:cNvPr>
          <p:cNvSpPr txBox="1"/>
          <p:nvPr/>
        </p:nvSpPr>
        <p:spPr>
          <a:xfrm>
            <a:off x="398719" y="1187266"/>
            <a:ext cx="10864619" cy="923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fr-FR" sz="2400" b="1" dirty="0">
                <a:solidFill>
                  <a:srgbClr val="00B0F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Application 2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La forme ci-contre est un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triangle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de côtés de longueurs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a, b, et c.</a:t>
            </a:r>
            <a:endParaRPr lang="fr-FR" dirty="0"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Le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triangle est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-il rectangle ou non 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?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Compléter le tableau avec</a:t>
            </a:r>
            <a:r>
              <a:rPr lang="fr-FR" sz="2400" b="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✔ or 🗶.</a:t>
            </a:r>
          </a:p>
        </p:txBody>
      </p:sp>
      <p:grpSp>
        <p:nvGrpSpPr>
          <p:cNvPr id="6" name="Google Shape;210;p8">
            <a:extLst>
              <a:ext uri="{FF2B5EF4-FFF2-40B4-BE49-F238E27FC236}">
                <a16:creationId xmlns:a16="http://schemas.microsoft.com/office/drawing/2014/main" id="{D3DDBE5B-F719-4A3D-A2D6-28AB4DE9AA7E}"/>
              </a:ext>
            </a:extLst>
          </p:cNvPr>
          <p:cNvGrpSpPr/>
          <p:nvPr/>
        </p:nvGrpSpPr>
        <p:grpSpPr>
          <a:xfrm>
            <a:off x="9929879" y="1870459"/>
            <a:ext cx="1594450" cy="2230240"/>
            <a:chOff x="9701239" y="2714765"/>
            <a:chExt cx="1584967" cy="2213183"/>
          </a:xfrm>
        </p:grpSpPr>
        <p:sp>
          <p:nvSpPr>
            <p:cNvPr id="8" name="Google Shape;211;p8">
              <a:extLst>
                <a:ext uri="{FF2B5EF4-FFF2-40B4-BE49-F238E27FC236}">
                  <a16:creationId xmlns:a16="http://schemas.microsoft.com/office/drawing/2014/main" id="{44F6C8AF-9721-4BDA-8D4B-DF8D0ADB34F5}"/>
                </a:ext>
              </a:extLst>
            </p:cNvPr>
            <p:cNvSpPr/>
            <p:nvPr/>
          </p:nvSpPr>
          <p:spPr>
            <a:xfrm>
              <a:off x="10206206" y="2714765"/>
              <a:ext cx="1080000" cy="1800000"/>
            </a:xfrm>
            <a:prstGeom prst="rtTriangle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Myriad Pro" panose="020B0503030403020204" charset="0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212;p8">
              <a:extLst>
                <a:ext uri="{FF2B5EF4-FFF2-40B4-BE49-F238E27FC236}">
                  <a16:creationId xmlns:a16="http://schemas.microsoft.com/office/drawing/2014/main" id="{9BE510D9-E0B6-4EBC-901C-AB8567C4ED3D}"/>
                </a:ext>
              </a:extLst>
            </p:cNvPr>
            <p:cNvSpPr txBox="1"/>
            <p:nvPr/>
          </p:nvSpPr>
          <p:spPr>
            <a:xfrm>
              <a:off x="10468017" y="4466283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a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10" name="Google Shape;213;p8">
              <a:extLst>
                <a:ext uri="{FF2B5EF4-FFF2-40B4-BE49-F238E27FC236}">
                  <a16:creationId xmlns:a16="http://schemas.microsoft.com/office/drawing/2014/main" id="{403DAD10-8254-4FF1-8849-1F055F6E86A6}"/>
                </a:ext>
              </a:extLst>
            </p:cNvPr>
            <p:cNvSpPr txBox="1"/>
            <p:nvPr/>
          </p:nvSpPr>
          <p:spPr>
            <a:xfrm>
              <a:off x="9701239" y="3464378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b</a:t>
              </a:r>
              <a:endParaRPr>
                <a:latin typeface="Myriad Pro" panose="020B0503030403020204" charset="0"/>
              </a:endParaRPr>
            </a:p>
          </p:txBody>
        </p:sp>
        <p:sp>
          <p:nvSpPr>
            <p:cNvPr id="12" name="Google Shape;214;p8">
              <a:extLst>
                <a:ext uri="{FF2B5EF4-FFF2-40B4-BE49-F238E27FC236}">
                  <a16:creationId xmlns:a16="http://schemas.microsoft.com/office/drawing/2014/main" id="{69B34511-5B41-4DAC-9E9F-13152CCD2B66}"/>
                </a:ext>
              </a:extLst>
            </p:cNvPr>
            <p:cNvSpPr txBox="1"/>
            <p:nvPr/>
          </p:nvSpPr>
          <p:spPr>
            <a:xfrm>
              <a:off x="10720501" y="3464379"/>
              <a:ext cx="50496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Myriad Pro" panose="020B0503030403020204" charset="0"/>
                  <a:ea typeface="Times New Roman"/>
                  <a:cs typeface="Times New Roman"/>
                  <a:sym typeface="Times New Roman"/>
                </a:rPr>
                <a:t>c</a:t>
              </a:r>
              <a:endParaRPr>
                <a:latin typeface="Myriad Pro" panose="020B0503030403020204" charset="0"/>
              </a:endParaRPr>
            </a:p>
          </p:txBody>
        </p:sp>
      </p:grpSp>
      <p:graphicFrame>
        <p:nvGraphicFramePr>
          <p:cNvPr id="14" name="Google Shape;216;p8">
            <a:extLst>
              <a:ext uri="{FF2B5EF4-FFF2-40B4-BE49-F238E27FC236}">
                <a16:creationId xmlns:a16="http://schemas.microsoft.com/office/drawing/2014/main" id="{28BF3164-CA2E-4D81-BCC8-D53F2C2C05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8916016"/>
              </p:ext>
            </p:extLst>
          </p:nvPr>
        </p:nvGraphicFramePr>
        <p:xfrm>
          <a:off x="559263" y="2286000"/>
          <a:ext cx="8758090" cy="394327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751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1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16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1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16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3325">
                <a:tc gridSpan="5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 err="1">
                          <a:latin typeface="Times New Roman"/>
                          <a:cs typeface="Times New Roman"/>
                          <a:sym typeface="Times New Roman"/>
                        </a:rPr>
                        <a:t>Vrai</a:t>
                      </a:r>
                      <a:r>
                        <a:rPr lang="en-US" sz="2400" u="none" strike="noStrike" cap="none" dirty="0">
                          <a:latin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en-US" sz="2400" u="none" strike="noStrike" cap="none" dirty="0" err="1">
                          <a:latin typeface="Times New Roman"/>
                          <a:cs typeface="Times New Roman"/>
                          <a:sym typeface="Times New Roman"/>
                        </a:rPr>
                        <a:t>ou</a:t>
                      </a:r>
                      <a:r>
                        <a:rPr lang="en-US" sz="2400" u="none" strike="noStrike" cap="none" dirty="0">
                          <a:latin typeface="Times New Roman"/>
                          <a:cs typeface="Times New Roman"/>
                          <a:sym typeface="Times New Roman"/>
                        </a:rPr>
                        <a:t> Faux</a:t>
                      </a:r>
                      <a:endParaRPr dirty="0"/>
                    </a:p>
                  </a:txBody>
                  <a:tcPr marL="91450" marR="91450" marT="45725" marB="45725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 err="1">
                          <a:latin typeface="Times New Roman"/>
                          <a:cs typeface="Times New Roman"/>
                          <a:sym typeface="Times New Roman"/>
                        </a:rPr>
                        <a:t>Vrai</a:t>
                      </a:r>
                      <a:r>
                        <a:rPr lang="en-US" sz="2400" u="none" strike="noStrike" cap="none" dirty="0">
                          <a:latin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dirty="0"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 dirty="0">
                          <a:latin typeface="Times New Roman"/>
                          <a:cs typeface="Times New Roman"/>
                          <a:sym typeface="Times New Roman"/>
                        </a:rPr>
                        <a:t>Faux</a:t>
                      </a:r>
                      <a:endParaRPr dirty="0"/>
                    </a:p>
                  </a:txBody>
                  <a:tcPr marL="91450" marR="91450" marT="45725" marB="45725">
                    <a:solidFill>
                      <a:srgbClr val="B3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99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>
                    <a:solidFill>
                      <a:srgbClr val="DD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3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144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145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Google Shape;217;p8">
            <a:extLst>
              <a:ext uri="{FF2B5EF4-FFF2-40B4-BE49-F238E27FC236}">
                <a16:creationId xmlns:a16="http://schemas.microsoft.com/office/drawing/2014/main" id="{6C93BF84-022A-47D9-B41F-341379743224}"/>
              </a:ext>
            </a:extLst>
          </p:cNvPr>
          <p:cNvSpPr txBox="1"/>
          <p:nvPr/>
        </p:nvSpPr>
        <p:spPr>
          <a:xfrm>
            <a:off x="6284110" y="3536381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" name="Google Shape;218;p8">
            <a:extLst>
              <a:ext uri="{FF2B5EF4-FFF2-40B4-BE49-F238E27FC236}">
                <a16:creationId xmlns:a16="http://schemas.microsoft.com/office/drawing/2014/main" id="{3EEB9435-FB72-428E-95C9-F01B6C55C920}"/>
              </a:ext>
            </a:extLst>
          </p:cNvPr>
          <p:cNvSpPr txBox="1"/>
          <p:nvPr/>
        </p:nvSpPr>
        <p:spPr>
          <a:xfrm>
            <a:off x="7960511" y="4089581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" name="Google Shape;219;p8">
            <a:extLst>
              <a:ext uri="{FF2B5EF4-FFF2-40B4-BE49-F238E27FC236}">
                <a16:creationId xmlns:a16="http://schemas.microsoft.com/office/drawing/2014/main" id="{27D267DF-2A31-4EC7-BF10-FEDB2686F150}"/>
              </a:ext>
            </a:extLst>
          </p:cNvPr>
          <p:cNvSpPr txBox="1"/>
          <p:nvPr/>
        </p:nvSpPr>
        <p:spPr>
          <a:xfrm>
            <a:off x="7960511" y="3512776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" name="Google Shape;220;p8">
            <a:extLst>
              <a:ext uri="{FF2B5EF4-FFF2-40B4-BE49-F238E27FC236}">
                <a16:creationId xmlns:a16="http://schemas.microsoft.com/office/drawing/2014/main" id="{E2430C4F-DDFC-4F8A-A779-89D9C6C34A63}"/>
              </a:ext>
            </a:extLst>
          </p:cNvPr>
          <p:cNvSpPr txBox="1"/>
          <p:nvPr/>
        </p:nvSpPr>
        <p:spPr>
          <a:xfrm>
            <a:off x="6284110" y="4100699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" name="Google Shape;221;p8">
            <a:extLst>
              <a:ext uri="{FF2B5EF4-FFF2-40B4-BE49-F238E27FC236}">
                <a16:creationId xmlns:a16="http://schemas.microsoft.com/office/drawing/2014/main" id="{3A8B5D67-C0EC-42B6-9D7F-A6C94A1B6AB5}"/>
              </a:ext>
            </a:extLst>
          </p:cNvPr>
          <p:cNvSpPr txBox="1"/>
          <p:nvPr/>
        </p:nvSpPr>
        <p:spPr>
          <a:xfrm>
            <a:off x="6284111" y="4665017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" name="Google Shape;222;p8">
            <a:extLst>
              <a:ext uri="{FF2B5EF4-FFF2-40B4-BE49-F238E27FC236}">
                <a16:creationId xmlns:a16="http://schemas.microsoft.com/office/drawing/2014/main" id="{9A20CFFA-6C22-481C-ADEE-1D04566763DD}"/>
              </a:ext>
            </a:extLst>
          </p:cNvPr>
          <p:cNvSpPr txBox="1"/>
          <p:nvPr/>
        </p:nvSpPr>
        <p:spPr>
          <a:xfrm>
            <a:off x="7960511" y="5243191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" name="Google Shape;223;p8">
            <a:extLst>
              <a:ext uri="{FF2B5EF4-FFF2-40B4-BE49-F238E27FC236}">
                <a16:creationId xmlns:a16="http://schemas.microsoft.com/office/drawing/2014/main" id="{F30A4964-C64F-4713-A85A-2D5EE74BF18B}"/>
              </a:ext>
            </a:extLst>
          </p:cNvPr>
          <p:cNvSpPr txBox="1"/>
          <p:nvPr/>
        </p:nvSpPr>
        <p:spPr>
          <a:xfrm>
            <a:off x="7960511" y="4666386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" name="Google Shape;224;p8">
            <a:extLst>
              <a:ext uri="{FF2B5EF4-FFF2-40B4-BE49-F238E27FC236}">
                <a16:creationId xmlns:a16="http://schemas.microsoft.com/office/drawing/2014/main" id="{A3D4B621-BFAF-48B1-85DA-80E1B808E17E}"/>
              </a:ext>
            </a:extLst>
          </p:cNvPr>
          <p:cNvSpPr txBox="1"/>
          <p:nvPr/>
        </p:nvSpPr>
        <p:spPr>
          <a:xfrm>
            <a:off x="6284110" y="5229335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" name="Google Shape;225;p8">
            <a:extLst>
              <a:ext uri="{FF2B5EF4-FFF2-40B4-BE49-F238E27FC236}">
                <a16:creationId xmlns:a16="http://schemas.microsoft.com/office/drawing/2014/main" id="{7B2C515F-8A13-441D-8C7C-5EE9E8258C17}"/>
              </a:ext>
            </a:extLst>
          </p:cNvPr>
          <p:cNvSpPr txBox="1"/>
          <p:nvPr/>
        </p:nvSpPr>
        <p:spPr>
          <a:xfrm>
            <a:off x="7978546" y="5819994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✔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" name="Google Shape;226;p8">
            <a:extLst>
              <a:ext uri="{FF2B5EF4-FFF2-40B4-BE49-F238E27FC236}">
                <a16:creationId xmlns:a16="http://schemas.microsoft.com/office/drawing/2014/main" id="{57B0B3A5-6EFA-462E-8097-86FDA246890C}"/>
              </a:ext>
            </a:extLst>
          </p:cNvPr>
          <p:cNvSpPr txBox="1"/>
          <p:nvPr/>
        </p:nvSpPr>
        <p:spPr>
          <a:xfrm>
            <a:off x="6302145" y="5793651"/>
            <a:ext cx="76702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FF0066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🗶</a:t>
            </a:r>
            <a:endParaRPr sz="2000">
              <a:solidFill>
                <a:srgbClr val="FF0066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9048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905255" y="0"/>
            <a:ext cx="10916041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cap="all" dirty="0">
                <a:solidFill>
                  <a:srgbClr val="0097D7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Activité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635F706-307E-414A-AC2A-475EA4E1C0B1}"/>
              </a:ext>
            </a:extLst>
          </p:cNvPr>
          <p:cNvCxnSpPr/>
          <p:nvPr/>
        </p:nvCxnSpPr>
        <p:spPr>
          <a:xfrm>
            <a:off x="0" y="957132"/>
            <a:ext cx="12192000" cy="0"/>
          </a:xfrm>
          <a:prstGeom prst="line">
            <a:avLst/>
          </a:prstGeom>
          <a:ln w="101600">
            <a:solidFill>
              <a:srgbClr val="9DC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232;p9">
            <a:extLst>
              <a:ext uri="{FF2B5EF4-FFF2-40B4-BE49-F238E27FC236}">
                <a16:creationId xmlns:a16="http://schemas.microsoft.com/office/drawing/2014/main" id="{C04B046D-8685-4B5E-A5A9-256AB1FECD11}"/>
              </a:ext>
            </a:extLst>
          </p:cNvPr>
          <p:cNvSpPr txBox="1">
            <a:spLocks/>
          </p:cNvSpPr>
          <p:nvPr/>
        </p:nvSpPr>
        <p:spPr>
          <a:xfrm>
            <a:off x="402184" y="1282838"/>
            <a:ext cx="8819308" cy="1344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Arial" panose="020B0604020202020204" pitchFamily="34" charset="0"/>
              <a:buNone/>
            </a:pP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Dans la figure ci-contre,</a:t>
            </a:r>
            <a:endParaRPr lang="fr-FR" dirty="0">
              <a:latin typeface="Myriad Pro" panose="020B0503030403020204" charset="0"/>
            </a:endParaRP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ABC et  DEF sont deux triangles rectangles.</a:t>
            </a:r>
            <a:endParaRPr lang="fr-FR" dirty="0">
              <a:latin typeface="Myriad Pro" panose="020B0503030403020204" charset="0"/>
            </a:endParaRP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fr-FR" sz="2400" dirty="0"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BC = EF et  AB = ED.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6" name="Google Shape;233;p9">
            <a:extLst>
              <a:ext uri="{FF2B5EF4-FFF2-40B4-BE49-F238E27FC236}">
                <a16:creationId xmlns:a16="http://schemas.microsoft.com/office/drawing/2014/main" id="{BEF4AA6A-8D4E-4662-876D-E9EE910377B5}"/>
              </a:ext>
            </a:extLst>
          </p:cNvPr>
          <p:cNvSpPr txBox="1"/>
          <p:nvPr/>
        </p:nvSpPr>
        <p:spPr>
          <a:xfrm>
            <a:off x="402183" y="2626094"/>
            <a:ext cx="9337535" cy="601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1) Utiliser le théor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ème de 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Pythagore pour montrer que  AC = DF.</a:t>
            </a:r>
            <a:endParaRPr lang="fr-FR" dirty="0">
              <a:latin typeface="Myriad Pro" panose="020B0503030403020204" charset="0"/>
            </a:endParaRPr>
          </a:p>
        </p:txBody>
      </p:sp>
      <p:sp>
        <p:nvSpPr>
          <p:cNvPr id="7" name="Google Shape;234;p9">
            <a:extLst>
              <a:ext uri="{FF2B5EF4-FFF2-40B4-BE49-F238E27FC236}">
                <a16:creationId xmlns:a16="http://schemas.microsoft.com/office/drawing/2014/main" id="{5369ADD4-EA2A-460F-85AE-7D43BB634314}"/>
              </a:ext>
            </a:extLst>
          </p:cNvPr>
          <p:cNvSpPr txBox="1"/>
          <p:nvPr/>
        </p:nvSpPr>
        <p:spPr>
          <a:xfrm>
            <a:off x="669944" y="3106391"/>
            <a:ext cx="7266136" cy="105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BC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AB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AC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et  EF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DE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+ DF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endParaRPr lang="fr-FR" sz="2000" dirty="0">
              <a:solidFill>
                <a:srgbClr val="FF0000"/>
              </a:solidFill>
              <a:latin typeface="Myriad Pro" panose="020B0503030403020204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Mais  BC = EF et  AB = ED</a:t>
            </a:r>
            <a:endParaRPr lang="fr-FR" dirty="0">
              <a:solidFill>
                <a:srgbClr val="FF0000"/>
              </a:solidFill>
              <a:latin typeface="Myriad Pro" panose="020B050303040302020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alors, AC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= DF</a:t>
            </a:r>
            <a:r>
              <a:rPr lang="fr-FR" sz="2000" baseline="30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. Donc, AC = DF </a:t>
            </a:r>
          </a:p>
        </p:txBody>
      </p:sp>
      <p:sp>
        <p:nvSpPr>
          <p:cNvPr id="8" name="Google Shape;235;p9">
            <a:extLst>
              <a:ext uri="{FF2B5EF4-FFF2-40B4-BE49-F238E27FC236}">
                <a16:creationId xmlns:a16="http://schemas.microsoft.com/office/drawing/2014/main" id="{83EA9A7D-C71E-4A0D-BE1E-C2E51D0A9667}"/>
              </a:ext>
            </a:extLst>
          </p:cNvPr>
          <p:cNvSpPr txBox="1"/>
          <p:nvPr/>
        </p:nvSpPr>
        <p:spPr>
          <a:xfrm>
            <a:off x="669944" y="4999262"/>
            <a:ext cx="5254995" cy="44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441450" marR="0" lvl="0" indent="-144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2000"/>
              <a:buFont typeface="Arial"/>
              <a:buNone/>
            </a:pP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ABC et DEF sont superposables  d’apr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ès</a:t>
            </a:r>
            <a:r>
              <a:rPr lang="fr-FR" sz="2000" dirty="0">
                <a:solidFill>
                  <a:srgbClr val="FF0000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 CCC.</a:t>
            </a:r>
            <a:endParaRPr lang="fr-FR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0" name="Google Shape;237;p9">
            <a:extLst>
              <a:ext uri="{FF2B5EF4-FFF2-40B4-BE49-F238E27FC236}">
                <a16:creationId xmlns:a16="http://schemas.microsoft.com/office/drawing/2014/main" id="{3AF744AD-4153-4EE3-93A2-6055BADD10A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39719" y="1282838"/>
            <a:ext cx="1782337" cy="476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238;p9">
            <a:extLst>
              <a:ext uri="{FF2B5EF4-FFF2-40B4-BE49-F238E27FC236}">
                <a16:creationId xmlns:a16="http://schemas.microsoft.com/office/drawing/2014/main" id="{72778534-A887-4426-B6EC-396A04BD4BFA}"/>
              </a:ext>
            </a:extLst>
          </p:cNvPr>
          <p:cNvSpPr txBox="1"/>
          <p:nvPr/>
        </p:nvSpPr>
        <p:spPr>
          <a:xfrm>
            <a:off x="402184" y="4529910"/>
            <a:ext cx="8819308" cy="601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1950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2) D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Calibri Light" panose="020F0302020204030204" pitchFamily="34" charset="0"/>
                <a:sym typeface="Times New Roman"/>
              </a:rPr>
              <a:t>é</a:t>
            </a:r>
            <a:r>
              <a:rPr lang="fr-FR" sz="2400" dirty="0">
                <a:solidFill>
                  <a:schemeClr val="dk1"/>
                </a:solidFill>
                <a:latin typeface="Myriad Pro" panose="020B0503030403020204" charset="0"/>
                <a:ea typeface="Times New Roman"/>
                <a:cs typeface="Times New Roman"/>
                <a:sym typeface="Times New Roman"/>
              </a:rPr>
              <a:t>duire  que les deux triangles ABC et  DEF sont superposables.</a:t>
            </a:r>
            <a:endParaRPr lang="fr-FR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77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2950</TotalTime>
  <Words>1193</Words>
  <Application>Microsoft Office PowerPoint</Application>
  <PresentationFormat>Widescreen</PresentationFormat>
  <Paragraphs>207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Calibri</vt:lpstr>
      <vt:lpstr>Adobe Arabic</vt:lpstr>
      <vt:lpstr>Narkisim</vt:lpstr>
      <vt:lpstr>Times New Roman</vt:lpstr>
      <vt:lpstr>Cambria Math</vt:lpstr>
      <vt:lpstr>Tw Cen MT</vt:lpstr>
      <vt:lpstr>Calibri Light</vt:lpstr>
      <vt:lpstr>Myriad Pro</vt:lpstr>
      <vt:lpstr>Myriad Pro Light</vt:lpstr>
      <vt:lpstr>Arial</vt:lpstr>
      <vt:lpstr>Office Theme</vt:lpstr>
      <vt:lpstr>Triangles rectangles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Tabchi, Theresia</cp:lastModifiedBy>
  <cp:revision>160</cp:revision>
  <dcterms:created xsi:type="dcterms:W3CDTF">2021-05-31T08:15:25Z</dcterms:created>
  <dcterms:modified xsi:type="dcterms:W3CDTF">2024-06-03T06:46:01Z</dcterms:modified>
</cp:coreProperties>
</file>