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2" r:id="rId4"/>
    <p:sldId id="273" r:id="rId5"/>
    <p:sldId id="274" r:id="rId6"/>
    <p:sldId id="261" r:id="rId7"/>
    <p:sldId id="275" r:id="rId8"/>
    <p:sldId id="276" r:id="rId9"/>
    <p:sldId id="263" r:id="rId10"/>
    <p:sldId id="277" r:id="rId11"/>
    <p:sldId id="278" r:id="rId12"/>
    <p:sldId id="279" r:id="rId13"/>
    <p:sldId id="280" r:id="rId14"/>
    <p:sldId id="281" r:id="rId15"/>
    <p:sldId id="286" r:id="rId16"/>
    <p:sldId id="282" r:id="rId17"/>
    <p:sldId id="260" r:id="rId18"/>
    <p:sldId id="287" r:id="rId19"/>
    <p:sldId id="267" r:id="rId20"/>
    <p:sldId id="284" r:id="rId21"/>
    <p:sldId id="285" r:id="rId22"/>
    <p:sldId id="270" r:id="rId23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 Math" panose="02040503050406030204" pitchFamily="18" charset="0"/>
      <p:regular r:id="rId30"/>
    </p:embeddedFont>
    <p:embeddedFont>
      <p:font typeface="Myriad Pro" panose="020B0503030403020204" pitchFamily="34" charset="0"/>
      <p:regular r:id="rId31"/>
      <p:bold r:id="rId32"/>
      <p:italic r:id="rId33"/>
    </p:embeddedFont>
    <p:embeddedFont>
      <p:font typeface="Myriad Pro Light" panose="020B040303040302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D0B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5.emf"/><Relationship Id="rId7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496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24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559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5166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2540D6A6-8D2F-4271-96D6-EDF3F7C37C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206" y="221600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6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F2C0C4B-3A17-4CB8-95C6-342C536725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471" y="272549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53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A41F538-D940-406A-803B-91E67D91F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471" y="235604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14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 err="1">
                <a:latin typeface="Myriad Pro Light" panose="020B0403030403020204" pitchFamily="34" charset="0"/>
              </a:rPr>
              <a:t>References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0000CF1-E10D-47F7-A286-CDB83FEA17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33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Our Team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4B7270D7-281C-41AD-819D-3D82DEB9D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74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</a:t>
            </a:r>
          </a:p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108905F2-7F19-4168-A8D8-5541E869404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9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20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06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10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14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39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3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33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28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1D995-20DB-43C6-8607-EC5BC76407AC}" type="datetimeFigureOut">
              <a:rPr lang="fr-FR" smtClean="0"/>
              <a:t>18/12/2021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C9100-5814-418D-B27F-6EC951EB1AE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61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7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3" Type="http://schemas.openxmlformats.org/officeDocument/2006/relationships/image" Target="../media/image70.png"/><Relationship Id="rId7" Type="http://schemas.openxmlformats.org/officeDocument/2006/relationships/image" Target="../media/image60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90.png"/><Relationship Id="rId5" Type="http://schemas.openxmlformats.org/officeDocument/2006/relationships/image" Target="../media/image580.png"/><Relationship Id="rId4" Type="http://schemas.openxmlformats.org/officeDocument/2006/relationships/image" Target="../media/image71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0.png"/><Relationship Id="rId2" Type="http://schemas.openxmlformats.org/officeDocument/2006/relationships/image" Target="../media/image1170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40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1.png"/><Relationship Id="rId3" Type="http://schemas.openxmlformats.org/officeDocument/2006/relationships/image" Target="../media/image60.png"/><Relationship Id="rId7" Type="http://schemas.openxmlformats.org/officeDocument/2006/relationships/image" Target="../media/image5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91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87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Seven		</a:t>
            </a:r>
            <a:r>
              <a:rPr lang="fr-FR" sz="2400" dirty="0">
                <a:latin typeface="Myriad Pro" panose="020B0503030403020204" pitchFamily="34" charset="0"/>
              </a:rPr>
              <a:t>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1421928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Algebraic	</a:t>
            </a:r>
            <a:br>
              <a:rPr lang="en-US" sz="4800" b="1" dirty="0">
                <a:latin typeface="Myriad Pro" panose="020B0503030403020204" pitchFamily="34" charset="0"/>
              </a:rPr>
            </a:br>
            <a:r>
              <a:rPr lang="en-US" sz="4800" b="1" dirty="0">
                <a:latin typeface="Myriad Pro" panose="020B0503030403020204" pitchFamily="34" charset="0"/>
              </a:rPr>
              <a:t>expressions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65237" y="3634162"/>
            <a:ext cx="2061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Chapter</a:t>
            </a:r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 11_02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00DE69E-519C-4A1A-B6E0-B17D162FCF5E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r="397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546839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458013"/>
                <a:ext cx="3672152" cy="103271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5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𝑥𝑦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</m:oMath>
                </a14:m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458013"/>
                <a:ext cx="3672152" cy="1032716"/>
              </a:xfrm>
              <a:prstGeom prst="rect">
                <a:avLst/>
              </a:prstGeom>
              <a:blipFill>
                <a:blip r:embed="rId2"/>
                <a:stretch>
                  <a:fillRect l="-2492" t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112638"/>
                <a:ext cx="11959847" cy="4301995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Product of two algebraic expressions:</a:t>
                </a:r>
              </a:p>
              <a:p>
                <a:pPr marL="114300"/>
                <a:r>
                  <a:rPr lang="en-US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Verbally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: To multiply two algebraic expressions, we multiply each monomial of one by each of the monomial of the other. This operation of performing the product of two algebraic expressions is called </a:t>
                </a:r>
                <a:r>
                  <a:rPr lang="en-US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expansion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 err="1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Symbolically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are non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zero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numbers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               	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</a:t>
                </a:r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               	</a:t>
                </a:r>
              </a:p>
              <a:p>
                <a:pPr marL="114300"/>
                <a:r>
                  <a:rPr lang="en-US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 		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𝑎𝑑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𝑏𝑐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𝑏𝑐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112638"/>
                <a:ext cx="11959847" cy="4301995"/>
              </a:xfrm>
              <a:prstGeom prst="rect">
                <a:avLst/>
              </a:prstGeom>
              <a:blipFill>
                <a:blip r:embed="rId3"/>
                <a:stretch>
                  <a:fillRect t="-1135" r="-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527954" y="3586625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3453114" y="5840511"/>
                <a:ext cx="86228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𝑥𝑦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𝑥𝑦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+(−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)(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)</m:t>
                      </m:r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3114" y="5840511"/>
                <a:ext cx="8622809" cy="461665"/>
              </a:xfrm>
              <a:prstGeom prst="rect">
                <a:avLst/>
              </a:prstGeom>
              <a:blipFill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254825" y="6388936"/>
                <a:ext cx="432894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825" y="6388936"/>
                <a:ext cx="4328941" cy="461665"/>
              </a:xfrm>
              <a:prstGeom prst="rect">
                <a:avLst/>
              </a:prstGeom>
              <a:blipFill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urved Up Arrow 1"/>
          <p:cNvSpPr/>
          <p:nvPr/>
        </p:nvSpPr>
        <p:spPr>
          <a:xfrm>
            <a:off x="1097640" y="4411156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Curved Up Arrow 2"/>
          <p:cNvSpPr/>
          <p:nvPr/>
        </p:nvSpPr>
        <p:spPr>
          <a:xfrm>
            <a:off x="1077683" y="4485870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12571" y="4858428"/>
            <a:ext cx="4971195" cy="556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Curved Down Arrow 16"/>
          <p:cNvSpPr/>
          <p:nvPr/>
        </p:nvSpPr>
        <p:spPr>
          <a:xfrm>
            <a:off x="547911" y="3829041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628932" y="4024205"/>
                <a:ext cx="93987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932" y="4024205"/>
                <a:ext cx="939873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417610" y="4024205"/>
                <a:ext cx="12732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610" y="4024205"/>
                <a:ext cx="1273297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516406" y="4024205"/>
                <a:ext cx="12308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406" y="4024205"/>
                <a:ext cx="123085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5657815" y="4024205"/>
                <a:ext cx="12757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solidFill>
                          <a:srgbClr val="FFC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fr-FR" sz="2400" dirty="0">
                    <a:solidFill>
                      <a:srgbClr val="FFC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815" y="4024205"/>
                <a:ext cx="1275734" cy="461665"/>
              </a:xfrm>
              <a:prstGeom prst="rect">
                <a:avLst/>
              </a:prstGeom>
              <a:blipFill>
                <a:blip r:embed="rId9"/>
                <a:stretch>
                  <a:fillRect l="-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7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8" grpId="0" animBg="1"/>
      <p:bldP spid="9" grpId="0"/>
      <p:bldP spid="10" grpId="0"/>
      <p:bldP spid="2" grpId="0" animBg="1"/>
      <p:bldP spid="3" grpId="0" animBg="1"/>
      <p:bldP spid="4" grpId="0" animBg="1"/>
      <p:bldP spid="17" grpId="0" animBg="1"/>
      <p:bldP spid="5" grpId="0"/>
      <p:bldP spid="13" grpId="0"/>
      <p:bldP spid="14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Expand the </a:t>
            </a:r>
            <a:r>
              <a:rPr lang="fr-FR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following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expressions 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600455" y="1901362"/>
                <a:ext cx="3942516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−1)=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(3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+5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−7)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5" y="1901362"/>
                <a:ext cx="3942516" cy="3785652"/>
              </a:xfrm>
              <a:prstGeom prst="rect">
                <a:avLst/>
              </a:prstGeom>
              <a:blipFill>
                <a:blip r:embed="rId2"/>
                <a:stretch>
                  <a:fillRect l="-2009" t="-644" b="-2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6070" y="190136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070" y="1901362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41414" y="2993041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414" y="2993041"/>
                <a:ext cx="3545684" cy="434686"/>
              </a:xfrm>
              <a:prstGeom prst="rect">
                <a:avLst/>
              </a:prstGeom>
              <a:blipFill>
                <a:blip r:embed="rId4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94553" y="4068764"/>
                <a:ext cx="393107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53" y="4068764"/>
                <a:ext cx="3931079" cy="434686"/>
              </a:xfrm>
              <a:prstGeom prst="rect">
                <a:avLst/>
              </a:prstGeom>
              <a:blipFill>
                <a:blip r:embed="rId5"/>
                <a:stretch>
                  <a:fillRect b="-26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08205" y="517351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8205" y="5173515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39857" y="243619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857" y="2436198"/>
                <a:ext cx="3545684" cy="434686"/>
              </a:xfrm>
              <a:prstGeom prst="rect">
                <a:avLst/>
              </a:prstGeom>
              <a:blipFill>
                <a:blip r:embed="rId7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1412" y="352996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+7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1412" y="3529968"/>
                <a:ext cx="3545684" cy="434686"/>
              </a:xfrm>
              <a:prstGeom prst="rect">
                <a:avLst/>
              </a:prstGeom>
              <a:blipFill>
                <a:blip r:embed="rId8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99396" y="4607561"/>
                <a:ext cx="393107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396" y="4607561"/>
                <a:ext cx="3931079" cy="434686"/>
              </a:xfrm>
              <a:prstGeom prst="rect">
                <a:avLst/>
              </a:prstGeom>
              <a:blipFill>
                <a:blip r:embed="rId9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3566" y="568515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=6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566" y="5685155"/>
                <a:ext cx="3545684" cy="434686"/>
              </a:xfrm>
              <a:prstGeom prst="rect">
                <a:avLst/>
              </a:prstGeom>
              <a:blipFill>
                <a:blip r:embed="rId10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7144593" y="2252565"/>
                <a:ext cx="504740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</m:d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𝑎𝑐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𝑎𝑑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𝑏𝑐</m:t>
                    </m:r>
                    <m:r>
                      <a:rPr lang="en-US" sz="240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𝑏𝑑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4593" y="2252565"/>
                <a:ext cx="5047407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urved Down Arrow 23"/>
          <p:cNvSpPr/>
          <p:nvPr/>
        </p:nvSpPr>
        <p:spPr>
          <a:xfrm>
            <a:off x="7366218" y="2053710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5" name="Curved Down Arrow 24"/>
          <p:cNvSpPr/>
          <p:nvPr/>
        </p:nvSpPr>
        <p:spPr>
          <a:xfrm>
            <a:off x="7338973" y="1862267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6" name="Curved Up Arrow 25"/>
          <p:cNvSpPr/>
          <p:nvPr/>
        </p:nvSpPr>
        <p:spPr>
          <a:xfrm>
            <a:off x="7907223" y="2605373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Curved Up Arrow 26"/>
          <p:cNvSpPr/>
          <p:nvPr/>
        </p:nvSpPr>
        <p:spPr>
          <a:xfrm>
            <a:off x="7876033" y="2618919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7907223" y="3427727"/>
            <a:ext cx="3499557" cy="1625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Remember to reduce similar terms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2" name="Left Brace 11"/>
          <p:cNvSpPr/>
          <p:nvPr/>
        </p:nvSpPr>
        <p:spPr>
          <a:xfrm rot="16200000">
            <a:off x="4640857" y="1699578"/>
            <a:ext cx="177801" cy="1295439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Left Brace 27"/>
          <p:cNvSpPr/>
          <p:nvPr/>
        </p:nvSpPr>
        <p:spPr>
          <a:xfrm rot="16200000">
            <a:off x="5009321" y="2653747"/>
            <a:ext cx="143221" cy="1609219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Left Brace 29"/>
          <p:cNvSpPr/>
          <p:nvPr/>
        </p:nvSpPr>
        <p:spPr>
          <a:xfrm rot="16200000">
            <a:off x="5368408" y="3558873"/>
            <a:ext cx="152908" cy="1944468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Left Brace 30"/>
          <p:cNvSpPr/>
          <p:nvPr/>
        </p:nvSpPr>
        <p:spPr>
          <a:xfrm rot="16200000">
            <a:off x="4911131" y="4819600"/>
            <a:ext cx="139018" cy="1592092"/>
          </a:xfrm>
          <a:prstGeom prst="leftBrac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82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5" grpId="0"/>
      <p:bldP spid="24" grpId="0" animBg="1"/>
      <p:bldP spid="25" grpId="0" animBg="1"/>
      <p:bldP spid="26" grpId="0" animBg="1"/>
      <p:bldP spid="27" grpId="0" animBg="1"/>
      <p:bldP spid="29" grpId="0" uiExpand="1" build="p"/>
      <p:bldP spid="12" grpId="0" animBg="1"/>
      <p:bldP spid="28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543" y="3894700"/>
                <a:ext cx="5936381" cy="106374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To find the common factor </a:t>
                </a: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common factor between the two terms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:</a:t>
                </a: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3" y="3894700"/>
                <a:ext cx="5936381" cy="1063741"/>
              </a:xfrm>
              <a:prstGeom prst="rect">
                <a:avLst/>
              </a:prstGeom>
              <a:blipFill>
                <a:blip r:embed="rId2"/>
                <a:stretch>
                  <a:fillRect l="-1643" t="-2874" b="-33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156946"/>
                <a:ext cx="11959847" cy="262708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Factorization :</a:t>
                </a:r>
              </a:p>
              <a:p>
                <a:pPr marL="114300"/>
                <a:r>
                  <a:rPr lang="en-US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Verbally: 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To factorize an expression is to transform it from a sum to a product.</a:t>
                </a:r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 err="1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Symbolically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and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are non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zero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numbers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             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	</a:t>
                </a:r>
              </a:p>
              <a:p>
                <a:pPr marL="114300"/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dirty="0">
                    <a:solidFill>
                      <a:srgbClr val="D60093"/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 called the common factor between the two monomials 𝑚𝑎 and</a:t>
                </a:r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𝑚𝑏</m:t>
                    </m:r>
                  </m:oMath>
                </a14:m>
                <a:r>
                  <a:rPr lang="en-US" b="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156946"/>
                <a:ext cx="11959847" cy="2627084"/>
              </a:xfrm>
              <a:prstGeom prst="rect">
                <a:avLst/>
              </a:prstGeom>
              <a:blipFill>
                <a:blip r:embed="rId3"/>
                <a:stretch>
                  <a:fillRect t="-5800" b="-5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2821789" y="2841507"/>
            <a:ext cx="3773715" cy="556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5504" y="4138698"/>
                <a:ext cx="4986896" cy="113251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b="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can be written as</a:t>
                </a:r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endParaRPr lang="en-US" sz="2400" i="1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can be written as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×2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b="1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e>
                      <m:sup>
                        <m:r>
                          <a:rPr lang="en-US" sz="240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endParaRPr lang="fr-FR" sz="2400" i="1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 err="1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</a:t>
                </a:r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𝟐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 err="1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</a:t>
                </a:r>
                <a:r>
                  <a:rPr lang="fr-FR" sz="2400" dirty="0" err="1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common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factor</a:t>
                </a:r>
              </a:p>
            </p:txBody>
          </p:sp>
        </mc:Choice>
        <mc:Fallback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504" y="4138698"/>
                <a:ext cx="4986896" cy="1132511"/>
              </a:xfrm>
              <a:prstGeom prst="rect">
                <a:avLst/>
              </a:prstGeom>
              <a:blipFill>
                <a:blip r:embed="rId4"/>
                <a:stretch>
                  <a:fillRect l="-1956" t="-3763" b="-17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53153" y="4704953"/>
                <a:ext cx="72265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lang="fr-FR" sz="2400" b="1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153" y="4704953"/>
                <a:ext cx="722657" cy="434686"/>
              </a:xfrm>
              <a:prstGeom prst="rect">
                <a:avLst/>
              </a:prstGeom>
              <a:blipFill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70543" y="5412002"/>
                <a:ext cx="6104556" cy="904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The common factor between the two terms</a:t>
                </a:r>
                <a:b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and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is :</a:t>
                </a: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3" y="5412002"/>
                <a:ext cx="6104556" cy="904863"/>
              </a:xfrm>
              <a:prstGeom prst="rect">
                <a:avLst/>
              </a:prstGeom>
              <a:blipFill>
                <a:blip r:embed="rId6"/>
                <a:stretch>
                  <a:fillRect l="-1399" t="-3378" r="-599" b="-12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5504" y="5515429"/>
                <a:ext cx="5225792" cy="11590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can be written as</a:t>
                </a:r>
                <a:r>
                  <a:rPr lang="en-US" sz="2400" b="0" i="1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(−1)×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endParaRPr lang="en-US" sz="2400" i="1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6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can be written as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r>
                  <a:rPr lang="fr-FR" sz="2400" i="1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 err="1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𝟑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𝒙</m:t>
                        </m:r>
                      </m:e>
                      <m:sup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𝒚</m:t>
                    </m:r>
                  </m:oMath>
                </a14:m>
                <a:r>
                  <a:rPr lang="fr-FR" sz="2400" i="1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 err="1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</a:t>
                </a: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common factor</a:t>
                </a: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504" y="5515429"/>
                <a:ext cx="5225792" cy="1159004"/>
              </a:xfrm>
              <a:prstGeom prst="rect">
                <a:avLst/>
              </a:prstGeom>
              <a:blipFill>
                <a:blip r:embed="rId7"/>
                <a:stretch>
                  <a:fillRect l="-1867" t="-3158" b="-17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26928" y="5849462"/>
                <a:ext cx="72265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𝒚</m:t>
                      </m:r>
                    </m:oMath>
                  </m:oMathPara>
                </a14:m>
                <a:endParaRPr lang="fr-FR" sz="2400" b="1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928" y="5849462"/>
                <a:ext cx="722657" cy="434686"/>
              </a:xfrm>
              <a:prstGeom prst="rect">
                <a:avLst/>
              </a:prstGeom>
              <a:blipFill>
                <a:blip r:embed="rId8"/>
                <a:stretch>
                  <a:fillRect l="-2542" r="-23729" b="-21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60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1" grpId="0" animBg="1"/>
      <p:bldP spid="4" grpId="0" animBg="1"/>
      <p:bldP spid="13" grpId="0" uiExpand="1" build="p"/>
      <p:bldP spid="14" grpId="0"/>
      <p:bldP spid="5" grpId="0"/>
      <p:bldP spid="16" grpId="0" uiExpand="1" build="p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202611" y="5082556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Note: To determine a common factor of two terms: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Take the LCM from the digital parts.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Take the common variables, each taken with the smallest power.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34936" y="2070489"/>
                <a:ext cx="3942516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Myriad Pro" panose="020B0503030403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36" y="2070489"/>
                <a:ext cx="3942516" cy="2677656"/>
              </a:xfrm>
              <a:prstGeom prst="rect">
                <a:avLst/>
              </a:prstGeom>
              <a:blipFill>
                <a:blip r:embed="rId2"/>
                <a:stretch>
                  <a:fillRect l="-2164" t="-1595" b="-4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81201" y="2076620"/>
                <a:ext cx="111644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1201" y="2076620"/>
                <a:ext cx="1116449" cy="434686"/>
              </a:xfrm>
              <a:prstGeom prst="rect">
                <a:avLst/>
              </a:prstGeom>
              <a:blipFill>
                <a:blip r:embed="rId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6448" y="2825300"/>
                <a:ext cx="75110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448" y="2825300"/>
                <a:ext cx="751102" cy="434686"/>
              </a:xfrm>
              <a:prstGeom prst="rect">
                <a:avLst/>
              </a:prstGeom>
              <a:blipFill>
                <a:blip r:embed="rId4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6448" y="3532732"/>
                <a:ext cx="7539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448" y="3532732"/>
                <a:ext cx="753984" cy="434686"/>
              </a:xfrm>
              <a:prstGeom prst="rect">
                <a:avLst/>
              </a:prstGeom>
              <a:blipFill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82758" y="4283476"/>
                <a:ext cx="75110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758" y="4283476"/>
                <a:ext cx="751102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277452" y="2053070"/>
                <a:ext cx="5272947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and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2" y="2053070"/>
                <a:ext cx="5272947" cy="461665"/>
              </a:xfrm>
              <a:prstGeom prst="rect">
                <a:avLst/>
              </a:prstGeom>
              <a:blipFill>
                <a:blip r:embed="rId7"/>
                <a:stretch>
                  <a:fillRect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4277451" y="2825300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and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1" y="2825300"/>
                <a:ext cx="6274431" cy="461665"/>
              </a:xfrm>
              <a:prstGeom prst="rect">
                <a:avLst/>
              </a:prstGeom>
              <a:blipFill>
                <a:blip r:embed="rId8"/>
                <a:stretch>
                  <a:fillRect l="-292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4277450" y="3567813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𝑎𝑏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𝒂𝒃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and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𝒂𝒃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0" y="3567813"/>
                <a:ext cx="6274431" cy="461665"/>
              </a:xfrm>
              <a:prstGeom prst="rect">
                <a:avLst/>
              </a:prstGeom>
              <a:blipFill>
                <a:blip r:embed="rId9"/>
                <a:stretch>
                  <a:fillRect l="-292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4277450" y="4227805"/>
                <a:ext cx="6274431" cy="461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×(−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400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and  </a:t>
                </a:r>
                <a:r>
                  <a:rPr lang="fr-FR" sz="2400" i="1" dirty="0">
                    <a:solidFill>
                      <a:srgbClr val="0070C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0" y="4227805"/>
                <a:ext cx="6274431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3696" y="1213929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 :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For each pair of algebraic terms, determine a common factor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  <a:endParaRPr lang="fr-FR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51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8" grpId="0"/>
      <p:bldP spid="15" grpId="0"/>
      <p:bldP spid="16" grpId="0"/>
      <p:bldP spid="17" grpId="0"/>
      <p:bldP spid="5" grpId="0"/>
      <p:bldP spid="20" grpId="0"/>
      <p:bldP spid="21" grpId="0"/>
      <p:bldP spid="22" grpId="0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6894" y="1236988"/>
            <a:ext cx="11224916" cy="526213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800" dirty="0" err="1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Factorization</a:t>
            </a:r>
            <a:r>
              <a:rPr lang="fr-FR" sz="28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6894" y="1870459"/>
            <a:ext cx="3672152" cy="5389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6 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Rectangle 37"/>
              <p:cNvSpPr/>
              <p:nvPr/>
            </p:nvSpPr>
            <p:spPr>
              <a:xfrm>
                <a:off x="426894" y="2139915"/>
                <a:ext cx="5436877" cy="1456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Factorize the following expression </a:t>
                </a:r>
                <a:r>
                  <a:rPr lang="fr-FR" sz="24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94" y="2139915"/>
                <a:ext cx="5436877" cy="1456617"/>
              </a:xfrm>
              <a:prstGeom prst="rect">
                <a:avLst/>
              </a:prstGeom>
              <a:blipFill>
                <a:blip r:embed="rId2"/>
                <a:stretch>
                  <a:fillRect l="-1682" b="-3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10171" y="1634271"/>
                <a:ext cx="4711125" cy="48648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Find the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common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factor</a:t>
                </a:r>
                <a:r>
                  <a:rPr lang="fr-FR" sz="2400" b="0" i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 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LCM (8;6) = 2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y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are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common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variables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smallest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power of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 2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smallest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power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y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1</a:t>
                </a:r>
              </a:p>
              <a:p>
                <a:pPr marL="0" indent="0">
                  <a:lnSpc>
                    <a:spcPct val="200000"/>
                  </a:lnSpc>
                  <a:spcBef>
                    <a:spcPts val="0"/>
                  </a:spcBef>
                  <a:buNone/>
                </a:pP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y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common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factor.</a:t>
                </a:r>
              </a:p>
            </p:txBody>
          </p:sp>
        </mc:Choice>
        <mc:Fallback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171" y="1634271"/>
                <a:ext cx="4711125" cy="4864852"/>
              </a:xfrm>
              <a:prstGeom prst="rect">
                <a:avLst/>
              </a:prstGeom>
              <a:blipFill>
                <a:blip r:embed="rId3"/>
                <a:stretch>
                  <a:fillRect l="-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62970" y="3161846"/>
                <a:ext cx="410030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970" y="3161846"/>
                <a:ext cx="4100305" cy="434686"/>
              </a:xfrm>
              <a:prstGeom prst="rect">
                <a:avLst/>
              </a:prstGeom>
              <a:blipFill>
                <a:blip r:embed="rId4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34438" y="3796707"/>
                <a:ext cx="410030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4438" y="3796707"/>
                <a:ext cx="4100305" cy="434686"/>
              </a:xfrm>
              <a:prstGeom prst="rect">
                <a:avLst/>
              </a:prstGeom>
              <a:blipFill>
                <a:blip r:embed="rId5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73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uiExpand="1" build="p"/>
      <p:bldP spid="38" grpId="0"/>
      <p:bldP spid="39" grpId="0" uiExpand="1" build="p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1000" y="1015153"/>
            <a:ext cx="11430000" cy="573398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 : Factor the expressions </a:t>
            </a:r>
            <a:r>
              <a:rPr lang="fr-FR" dirty="0" err="1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below</a:t>
            </a: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342825" y="1512796"/>
                <a:ext cx="3942516" cy="4893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25" y="1512796"/>
                <a:ext cx="3942516" cy="4893647"/>
              </a:xfrm>
              <a:prstGeom prst="rect">
                <a:avLst/>
              </a:prstGeom>
              <a:blipFill>
                <a:blip r:embed="rId2"/>
                <a:stretch>
                  <a:fillRect l="-2009" t="-498" b="-1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4085" y="152305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085" y="1523059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9" y="1505617"/>
                <a:ext cx="3911291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common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factor</a:t>
                </a:r>
              </a:p>
            </p:txBody>
          </p:sp>
        </mc:Choice>
        <mc:Fallback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9" y="1505617"/>
                <a:ext cx="3911291" cy="505644"/>
              </a:xfrm>
              <a:prstGeom prst="rect">
                <a:avLst/>
              </a:prstGeom>
              <a:blipFill>
                <a:blip r:embed="rId4"/>
                <a:stretch>
                  <a:fillRect l="-467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2013" y="195774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(1+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013" y="1957745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4083" y="301935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083" y="3019352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8" y="3019352"/>
                <a:ext cx="3499557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8" y="3019352"/>
                <a:ext cx="3499557" cy="505644"/>
              </a:xfrm>
              <a:prstGeom prst="rect">
                <a:avLst/>
              </a:prstGeom>
              <a:blipFill>
                <a:blip r:embed="rId7"/>
                <a:stretch>
                  <a:fillRect l="-1394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97171" y="3502412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7171" y="3502412"/>
                <a:ext cx="3545684" cy="434686"/>
              </a:xfrm>
              <a:prstGeom prst="rect">
                <a:avLst/>
              </a:prstGeom>
              <a:blipFill>
                <a:blip r:embed="rId8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4083" y="4432827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083" y="4432827"/>
                <a:ext cx="3545684" cy="434686"/>
              </a:xfrm>
              <a:prstGeom prst="rect">
                <a:avLst/>
              </a:prstGeom>
              <a:blipFill>
                <a:blip r:embed="rId9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7" y="4397348"/>
                <a:ext cx="3693579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𝑎𝑏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7" y="4397348"/>
                <a:ext cx="3693579" cy="505644"/>
              </a:xfrm>
              <a:prstGeom prst="rect">
                <a:avLst/>
              </a:prstGeom>
              <a:blipFill>
                <a:blip r:embed="rId10"/>
                <a:stretch>
                  <a:fillRect l="-495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25143" y="486973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143" y="4869735"/>
                <a:ext cx="3545684" cy="434686"/>
              </a:xfrm>
              <a:prstGeom prst="rect">
                <a:avLst/>
              </a:prstGeom>
              <a:blipFill>
                <a:blip r:embed="rId11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3023" y="5923864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023" y="5923864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48706" y="5928720"/>
                <a:ext cx="3693579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706" y="5928720"/>
                <a:ext cx="3693579" cy="505644"/>
              </a:xfrm>
              <a:prstGeom prst="rect">
                <a:avLst/>
              </a:prstGeom>
              <a:blipFill>
                <a:blip r:embed="rId13"/>
                <a:stretch>
                  <a:fillRect l="-330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4085" y="6314457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(−4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+5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085" y="6314457"/>
                <a:ext cx="3545684" cy="434686"/>
              </a:xfrm>
              <a:prstGeom prst="rect">
                <a:avLst/>
              </a:prstGeom>
              <a:blipFill>
                <a:blip r:embed="rId14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11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/>
      <p:bldP spid="19" grpId="0"/>
      <p:bldP spid="24" grpId="0"/>
      <p:bldP spid="25" grpId="0" uiExpand="1" build="p"/>
      <p:bldP spid="26" grpId="0"/>
      <p:bldP spid="27" grpId="0"/>
      <p:bldP spid="28" grpId="0" uiExpand="1" build="p"/>
      <p:bldP spid="29" grpId="0"/>
      <p:bldP spid="30" grpId="0"/>
      <p:bldP spid="31" grpId="0" uiExpand="1" build="p"/>
      <p:bldP spid="32" grpId="0"/>
      <p:bldP spid="33" grpId="0"/>
      <p:bldP spid="34" grpId="0" uiExpand="1" build="p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1000" y="1015154"/>
            <a:ext cx="11430000" cy="58138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5 : Factor the expressions </a:t>
            </a:r>
            <a:r>
              <a:rPr lang="fr-FR" dirty="0" err="1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below</a:t>
            </a: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92827" y="1534258"/>
                <a:ext cx="4406602" cy="4893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3(2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−1)−5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−1)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−10(3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−6)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27" y="1534258"/>
                <a:ext cx="4406602" cy="4893647"/>
              </a:xfrm>
              <a:prstGeom prst="rect">
                <a:avLst/>
              </a:prstGeom>
              <a:blipFill>
                <a:blip r:embed="rId2"/>
                <a:stretch>
                  <a:fillRect l="-1798" t="-499" b="-16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31105" y="153799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−1)(3−5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105" y="1537999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1536386"/>
                <a:ext cx="428866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−1)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Myriad Arabic" panose="01010101010101010101" pitchFamily="50" charset="-78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1536386"/>
                <a:ext cx="4288662" cy="505644"/>
              </a:xfrm>
              <a:prstGeom prst="rect">
                <a:avLst/>
              </a:prstGeom>
              <a:blipFill>
                <a:blip r:embed="rId4"/>
                <a:stretch>
                  <a:fillRect l="-1136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54196" y="303262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)(2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196" y="3032628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9" y="2997149"/>
                <a:ext cx="4288661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𝑎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𝑏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9" y="2997149"/>
                <a:ext cx="4288661" cy="505644"/>
              </a:xfrm>
              <a:prstGeom prst="rect">
                <a:avLst/>
              </a:prstGeom>
              <a:blipFill>
                <a:blip r:embed="rId6"/>
                <a:stretch>
                  <a:fillRect l="-1136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4923" y="4485748"/>
                <a:ext cx="4546562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923" y="4485748"/>
                <a:ext cx="4546562" cy="434686"/>
              </a:xfrm>
              <a:prstGeom prst="rect">
                <a:avLst/>
              </a:prstGeom>
              <a:blipFill>
                <a:blip r:embed="rId7"/>
                <a:stretch>
                  <a:fillRect r="-402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4920418"/>
                <a:ext cx="452089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5(3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4920418"/>
                <a:ext cx="4520892" cy="505644"/>
              </a:xfrm>
              <a:prstGeom prst="rect">
                <a:avLst/>
              </a:prstGeom>
              <a:blipFill>
                <a:blip r:embed="rId8"/>
                <a:stretch>
                  <a:fillRect l="-404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84795" y="4923743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=5 (3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−2)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795" y="4923743"/>
                <a:ext cx="3545684" cy="434686"/>
              </a:xfrm>
              <a:prstGeom prst="rect">
                <a:avLst/>
              </a:prstGeom>
              <a:blipFill>
                <a:blip r:embed="rId9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25003" y="5994874"/>
                <a:ext cx="395178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−6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−6)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5003" y="5994874"/>
                <a:ext cx="3951786" cy="434686"/>
              </a:xfrm>
              <a:prstGeom prst="rect">
                <a:avLst/>
              </a:prstGeom>
              <a:blipFill>
                <a:blip r:embed="rId10"/>
                <a:stretch>
                  <a:fillRect r="-154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71108" y="5906601"/>
                <a:ext cx="4139892" cy="50564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−6)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a common factor</a:t>
                </a:r>
              </a:p>
            </p:txBody>
          </p:sp>
        </mc:Choice>
        <mc:Fallback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108" y="5906601"/>
                <a:ext cx="4139892" cy="505644"/>
              </a:xfrm>
              <a:prstGeom prst="rect">
                <a:avLst/>
              </a:prstGeom>
              <a:blipFill>
                <a:blip r:embed="rId11"/>
                <a:stretch>
                  <a:fillRect l="-1176" t="-8434" b="-19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9270" y="6394286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−6) (1−4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270" y="6394286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0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/>
      <p:bldP spid="19" grpId="0"/>
      <p:bldP spid="24" grpId="0"/>
      <p:bldP spid="25" grpId="0" uiExpand="1" build="p"/>
      <p:bldP spid="27" grpId="0"/>
      <p:bldP spid="28" grpId="0" uiExpand="1" build="p"/>
      <p:bldP spid="30" grpId="0"/>
      <p:bldP spid="31" grpId="0" uiExpand="1" build="p"/>
      <p:bldP spid="32" grpId="0"/>
      <p:bldP spid="33" grpId="0"/>
      <p:bldP spid="34" grpId="0" uiExpand="1" build="p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208230" y="1891263"/>
            <a:ext cx="61717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magician said: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Think of a numb</a:t>
            </a: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Subtract 4 from this number</a:t>
            </a:r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Multiply the result by</a:t>
            </a:r>
            <a:r>
              <a:rPr lang="fr-FR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Subtract 2 from the result</a:t>
            </a:r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Add 10 to the result</a:t>
            </a:r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number you find is double of your original number </a:t>
            </a:r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prstClr val="white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Can you reveal the magician’s secret?</a:t>
            </a:r>
            <a:endParaRPr lang="fr-FR" sz="2400" dirty="0">
              <a:solidFill>
                <a:prstClr val="white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Myriad Pro" panose="020B0503030403020204"/>
                <a:cs typeface="Times New Roman" panose="02020603050405020304" pitchFamily="18" charset="0"/>
              </a:rPr>
              <a:t>Problem of the chapter</a:t>
            </a:r>
            <a:endParaRPr lang="en-US" sz="3600" b="1" cap="all" dirty="0">
              <a:solidFill>
                <a:srgbClr val="0097D7"/>
              </a:solidFill>
              <a:latin typeface="Myriad Pro" panose="020B0503030403020204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a magie, montrer, étape, dessin animé, cirque, conjurer, divertissement, amusement, drôle, mains, chapeau, illusionniste, imagination, magique, magicien, homme, miracle, mystérieux, mystère, performance, Montrant, tour, sorcier, théâtre, cabaret, illustration, art, clipart, personnage fictif, Talent show"/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5984"/>
          <a:stretch>
            <a:fillRect/>
          </a:stretch>
        </p:blipFill>
        <p:spPr bwMode="auto">
          <a:xfrm>
            <a:off x="6261037" y="1608795"/>
            <a:ext cx="5560259" cy="366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20BEFA0D-88D8-46E9-AA8A-88A95A2EB7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44317" y="2244247"/>
                <a:ext cx="79065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20BEFA0D-88D8-46E9-AA8A-88A95A2EB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4317" y="2244247"/>
                <a:ext cx="790655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1A7F386C-1464-4138-9007-4E4C6FA62F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63759" y="2571123"/>
                <a:ext cx="100492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1A7F386C-1464-4138-9007-4E4C6FA62F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759" y="2571123"/>
                <a:ext cx="1004927" cy="434686"/>
              </a:xfrm>
              <a:prstGeom prst="rect">
                <a:avLst/>
              </a:prstGeom>
              <a:blipFill>
                <a:blip r:embed="rId4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014D9CB2-6E95-43A3-B845-B0FBD02A32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78274" y="3005809"/>
                <a:ext cx="13822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014D9CB2-6E95-43A3-B845-B0FBD02A3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274" y="3005809"/>
                <a:ext cx="1382297" cy="434686"/>
              </a:xfrm>
              <a:prstGeom prst="rect">
                <a:avLst/>
              </a:prstGeom>
              <a:blipFill>
                <a:blip r:embed="rId5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41043728-CBEA-4FF1-B5DF-89453F9F2C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6389" y="3388818"/>
                <a:ext cx="19048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41043728-CBEA-4FF1-B5DF-89453F9F2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389" y="3388818"/>
                <a:ext cx="1904811" cy="434686"/>
              </a:xfrm>
              <a:prstGeom prst="rect">
                <a:avLst/>
              </a:prstGeom>
              <a:blipFill>
                <a:blip r:embed="rId6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AD901A2-79AE-45BF-A8E8-C21D9CCF8E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6103" y="3751412"/>
                <a:ext cx="26160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AD901A2-79AE-45BF-A8E8-C21D9CCF8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103" y="3751412"/>
                <a:ext cx="2616011" cy="434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EA842CE7-FAB4-4CA6-8FB6-77B88D559C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27989" y="5620293"/>
                <a:ext cx="26160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8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400" b="0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EA842CE7-FAB4-4CA6-8FB6-77B88D559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989" y="5620293"/>
                <a:ext cx="2616011" cy="434686"/>
              </a:xfrm>
              <a:prstGeom prst="rect">
                <a:avLst/>
              </a:prstGeom>
              <a:blipFill>
                <a:blip r:embed="rId8"/>
                <a:stretch>
                  <a:fillRect l="-233" r="-233" b="-166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35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7" grpId="0"/>
      <p:bldP spid="10" grpId="0"/>
      <p:bldP spid="11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17795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22" y="4448629"/>
            <a:ext cx="5936382" cy="128778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en-US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Expand</a:t>
            </a:r>
            <a:r>
              <a:rPr lang="en-US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Change from a product to a sum.</a:t>
            </a:r>
          </a:p>
          <a:p>
            <a:pPr marL="114300"/>
            <a:r>
              <a:rPr lang="en-US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Factorize</a:t>
            </a:r>
            <a:r>
              <a:rPr lang="en-US" b="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Change from a sum to a product.</a:t>
            </a:r>
            <a:endParaRPr lang="fr-FR" b="0" dirty="0">
              <a:latin typeface="Myriad Pro" panose="020B0503030403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096000" y="1121588"/>
            <a:ext cx="5936382" cy="554046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59618" y="1121588"/>
            <a:ext cx="5820268" cy="209612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 determine a common factor of two terms: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Take the LCM from the digital parts.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Take the common variables, each taken with the smallest power.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557143" y="2643107"/>
                <a:ext cx="35414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43" y="2643107"/>
                <a:ext cx="3541485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Arrow 2"/>
          <p:cNvSpPr/>
          <p:nvPr/>
        </p:nvSpPr>
        <p:spPr>
          <a:xfrm>
            <a:off x="6845488" y="1167516"/>
            <a:ext cx="2670629" cy="4110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Expand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680496" y="4222193"/>
                <a:ext cx="5014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24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0496" y="4222193"/>
                <a:ext cx="501409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Arrow 20"/>
          <p:cNvSpPr/>
          <p:nvPr/>
        </p:nvSpPr>
        <p:spPr>
          <a:xfrm>
            <a:off x="7866744" y="6030685"/>
            <a:ext cx="2641600" cy="399457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Factorize</a:t>
            </a:r>
            <a:endParaRPr lang="fr-F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6872733" y="4027644"/>
            <a:ext cx="1059544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>
            <a:off x="6845488" y="3836201"/>
            <a:ext cx="1669143" cy="5050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Curved Up Arrow 17"/>
          <p:cNvSpPr/>
          <p:nvPr/>
        </p:nvSpPr>
        <p:spPr>
          <a:xfrm>
            <a:off x="7413738" y="4579307"/>
            <a:ext cx="529772" cy="217714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Curved Up Arrow 18"/>
          <p:cNvSpPr/>
          <p:nvPr/>
        </p:nvSpPr>
        <p:spPr>
          <a:xfrm>
            <a:off x="7382548" y="4592853"/>
            <a:ext cx="1099458" cy="373259"/>
          </a:xfrm>
          <a:prstGeom prst="curved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>
            <a:off x="6985567" y="2522156"/>
            <a:ext cx="402012" cy="239725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>
            <a:off x="6985567" y="2363296"/>
            <a:ext cx="957943" cy="30207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7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2" grpId="0"/>
      <p:bldP spid="3" grpId="0" animBg="1"/>
      <p:bldP spid="17" grpId="0"/>
      <p:bldP spid="21" grpId="0" animBg="1"/>
      <p:bldP spid="13" grpId="0" animBg="1"/>
      <p:bldP spid="16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At the end of this lesson, students should be able to: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589442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3245783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20529" y="355235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005226" y="3574879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Recognize similar terms in an algebraic expression</a:t>
            </a: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2" y="4385228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4044247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28221" y="431877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005226" y="4338411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sz="20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educe similar terms in an algebraic expression.</a:t>
            </a:r>
            <a:endParaRPr lang="en-US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4"/>
            <a:ext cx="9026653" cy="9850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2382904"/>
            <a:ext cx="737188" cy="111965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20529" y="271371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005226" y="2396399"/>
            <a:ext cx="8173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Understand the meaning of: algebraic term, monomial, coefficient, variable, algebraic expression</a:t>
            </a: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82671" y="5095905"/>
            <a:ext cx="9026653" cy="964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21349" y="4806018"/>
            <a:ext cx="737188" cy="1263779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2005226" y="5046745"/>
            <a:ext cx="8173978" cy="96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Perform operations on algebraic expressions (multiplication, expanding, factorization).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28221" y="522793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78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https://pxhere.com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0213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</a:t>
            </a:r>
            <a:r>
              <a:rPr lang="fr-FR" sz="2400" dirty="0">
                <a:latin typeface="Myriad Pro" panose="020B0503030403020204" pitchFamily="34" charset="0"/>
              </a:rPr>
              <a:t> : Samer </a:t>
            </a:r>
            <a:r>
              <a:rPr lang="fr-FR" sz="2400" dirty="0" err="1">
                <a:latin typeface="Myriad Pro" panose="020B0503030403020204" pitchFamily="34" charset="0"/>
              </a:rPr>
              <a:t>Siefeldeen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</a:t>
            </a:r>
            <a:r>
              <a:rPr lang="fr-FR" sz="2400" dirty="0">
                <a:latin typeface="Myriad Pro" panose="020B0503030403020204" pitchFamily="34" charset="0"/>
              </a:rPr>
              <a:t>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</a:t>
            </a:r>
            <a:r>
              <a:rPr lang="fr-FR" sz="2400" dirty="0">
                <a:latin typeface="Myriad Pro" panose="020B0503030403020204" pitchFamily="34" charset="0"/>
              </a:rPr>
              <a:t> : Rima </a:t>
            </a:r>
            <a:r>
              <a:rPr lang="fr-FR" sz="2400" dirty="0" err="1">
                <a:latin typeface="Myriad Pro" panose="020B0503030403020204" pitchFamily="34" charset="0"/>
              </a:rPr>
              <a:t>Amacha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</a:t>
            </a:r>
            <a:r>
              <a:rPr lang="fr-FR" sz="2400" dirty="0">
                <a:latin typeface="Myriad Pro" panose="020B0503030403020204" pitchFamily="34" charset="0"/>
              </a:rPr>
              <a:t> editor : Tatiana </a:t>
            </a:r>
            <a:r>
              <a:rPr lang="fr-FR" sz="2400" dirty="0" err="1">
                <a:latin typeface="Myriad Pro" panose="020B0503030403020204" pitchFamily="34" charset="0"/>
              </a:rPr>
              <a:t>Aweek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Translator : Tarek </a:t>
            </a:r>
            <a:r>
              <a:rPr lang="fr-FR" sz="2400" dirty="0" err="1">
                <a:latin typeface="Myriad Pro" panose="020B0503030403020204" pitchFamily="34" charset="0"/>
              </a:rPr>
              <a:t>Harmoush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08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44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7"/>
            <a:ext cx="11232000" cy="90582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3" y="2288128"/>
                <a:ext cx="3904419" cy="134044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1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 an algebraic expression</a:t>
                </a:r>
                <a:endParaRPr lang="fr-FR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3" y="2288128"/>
                <a:ext cx="3904419" cy="1340444"/>
              </a:xfrm>
              <a:prstGeom prst="rect">
                <a:avLst/>
              </a:prstGeom>
              <a:blipFill>
                <a:blip r:embed="rId2"/>
                <a:stretch>
                  <a:fillRect l="-2500" t="-2273" b="-5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57326" y="1184099"/>
            <a:ext cx="11163970" cy="89144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Definition: </a:t>
            </a:r>
            <a:r>
              <a:rPr lang="en-US" b="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expression obtained by adding or subtracting monomials is called an  </a:t>
            </a:r>
            <a:br>
              <a:rPr lang="en-US" b="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en-US" b="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algebraic expression</a:t>
            </a:r>
            <a:r>
              <a:rPr lang="en-US" b="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  <a:endParaRPr lang="fr-FR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6650" y="2714325"/>
                <a:ext cx="7105350" cy="9142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;  −2𝑦  and  1 are two monomials.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Their sum is an algebraic expression!</a:t>
                </a:r>
              </a:p>
            </p:txBody>
          </p:sp>
        </mc:Choice>
        <mc:Fallback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50" y="2714325"/>
                <a:ext cx="7105350" cy="914247"/>
              </a:xfrm>
              <a:prstGeom prst="rect">
                <a:avLst/>
              </a:prstGeom>
              <a:blipFill>
                <a:blip r:embed="rId3"/>
                <a:stretch>
                  <a:fillRect l="-1286" t="-600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2" y="4289345"/>
                <a:ext cx="4080465" cy="134044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is an algebraic expression</a:t>
                </a:r>
                <a:endParaRPr lang="fr-FR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2" y="4289345"/>
                <a:ext cx="4080465" cy="1340444"/>
              </a:xfrm>
              <a:prstGeom prst="rect">
                <a:avLst/>
              </a:prstGeom>
              <a:blipFill>
                <a:blip r:embed="rId4"/>
                <a:stretch>
                  <a:fillRect l="-2392" t="-2273" r="-11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24536" y="4290309"/>
                <a:ext cx="7105350" cy="9142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−5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;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</a:t>
                </a:r>
                <a:r>
                  <a:rPr lang="fr-FR" sz="2400" i="1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and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−3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are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monomials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Their sum is an algebraic expression!</a:t>
                </a:r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</mc:Choice>
        <mc:Fallback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536" y="4290309"/>
                <a:ext cx="7105350" cy="914247"/>
              </a:xfrm>
              <a:prstGeom prst="rect">
                <a:avLst/>
              </a:prstGeom>
              <a:blipFill>
                <a:blip r:embed="rId5"/>
                <a:stretch>
                  <a:fillRect l="-1286" t="-4667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68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 uiExpand="1" build="p"/>
      <p:bldP spid="8" grpId="0" build="p"/>
      <p:bldP spid="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algebraic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3771984"/>
                <a:ext cx="7532990" cy="420466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2 :</a:t>
                </a: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A</m:t>
                    </m:r>
                    <m: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5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𝐵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7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4</m:t>
                    </m:r>
                  </m:oMath>
                </a14:m>
                <a:endParaRPr lang="en-US" b="0" dirty="0">
                  <a:latin typeface="Myriad Pro" panose="020B0503030403020204" pitchFamily="34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pPr marL="114300"/>
                <a:r>
                  <a:rPr lang="fr-FR" dirty="0" err="1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Then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:</a:t>
                </a:r>
              </a:p>
              <a:p>
                <a:pPr marL="1143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3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5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2</m:t>
                      </m:r>
                      <m:sSup>
                        <m:sSupPr>
                          <m:ctrlP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b="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4</m:t>
                      </m:r>
                    </m:oMath>
                  </m:oMathPara>
                </a14:m>
                <a:endParaRPr lang="en-US" b="0" dirty="0">
                  <a:solidFill>
                    <a:srgbClr val="FF3399"/>
                  </a:solidFill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            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5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7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4</m:t>
                    </m:r>
                  </m:oMath>
                </a14:m>
                <a:endParaRPr lang="en-US" b="0" dirty="0">
                  <a:solidFill>
                    <a:srgbClr val="FF3399"/>
                  </a:solidFill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5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</m:t>
                    </m:r>
                    <m:r>
                      <a:rPr lang="en-US" b="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1</m:t>
                    </m:r>
                  </m:oMath>
                </a14:m>
                <a:endParaRPr lang="fr-FR" dirty="0">
                  <a:solidFill>
                    <a:srgbClr val="FF3399"/>
                  </a:solidFill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3771984"/>
                <a:ext cx="7532990" cy="4204669"/>
              </a:xfrm>
              <a:prstGeom prst="rect">
                <a:avLst/>
              </a:prstGeom>
              <a:blipFill>
                <a:blip r:embed="rId2"/>
                <a:stretch>
                  <a:fillRect l="-1214" t="-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16076" y="1077763"/>
            <a:ext cx="11959847" cy="235123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Sum of two algebraic expressions (1): To add algebraic expressions: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Group similar monomials.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Add these similar terms 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This is what is meant by the reduction of the expression.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Note: By adding two algebraic expressions, you will get a new algebraic expression.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7176075" y="5486930"/>
            <a:ext cx="5581981" cy="914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1. Group similar monomials.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Add these similar terms.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0512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algebraic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2" y="4259267"/>
                <a:ext cx="8708647" cy="270759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3 : 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A</m:t>
                    </m:r>
                    <m:r>
                      <a:rPr lang="en-US" b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−5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+3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𝐵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=2</m:t>
                    </m:r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𝑦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+7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𝑥</m:t>
                    </m:r>
                    <m:r>
                      <a:rPr lang="en-US" b="0" i="1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−4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Then :</a:t>
                </a: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+3−</m:t>
                    </m:r>
                    <m:d>
                      <m:d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+7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−4</m:t>
                        </m:r>
                      </m:e>
                    </m:d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b="0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+3−2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+3+4</m:t>
                    </m:r>
                  </m:oMath>
                </a14:m>
                <a:endParaRPr lang="en-US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solidFill>
                      <a:srgbClr val="FF3399"/>
                    </a:solidFill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+7</m:t>
                    </m:r>
                  </m:oMath>
                </a14:m>
                <a:endParaRPr lang="fr-FR" b="0" i="1" dirty="0">
                  <a:solidFill>
                    <a:srgbClr val="FF0066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2" y="4259267"/>
                <a:ext cx="8708647" cy="2707590"/>
              </a:xfrm>
              <a:prstGeom prst="rect">
                <a:avLst/>
              </a:prstGeom>
              <a:blipFill>
                <a:blip r:embed="rId2"/>
                <a:stretch>
                  <a:fillRect l="-1050" t="-11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16076" y="1153209"/>
            <a:ext cx="11959847" cy="2707591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Sum of two algebraic expressions (2): To subtract algebraic expressions: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1. Add the first expression to the opposite of the second.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2. Group together similar monomials.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3. Add similar terms 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This is what is meant by the reduction of the expression.</a:t>
            </a:r>
          </a:p>
          <a:p>
            <a:pPr marL="114300"/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Note: By subtracting two algebraic expressions, you will get a new algebraic expression.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6493942" y="4804759"/>
            <a:ext cx="5581981" cy="1625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1. Add the 1</a:t>
            </a:r>
            <a:r>
              <a:rPr lang="en-US" sz="2400" baseline="30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st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expression to the opposite of the 2</a:t>
            </a:r>
            <a:r>
              <a:rPr lang="en-US" sz="2400" baseline="30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nd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Group together similar monomials.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3. Add up similar terms.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7007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21;gd99044cf9d_2_0"/>
          <p:cNvSpPr txBox="1">
            <a:spLocks/>
          </p:cNvSpPr>
          <p:nvPr/>
        </p:nvSpPr>
        <p:spPr>
          <a:xfrm>
            <a:off x="166103" y="1010271"/>
            <a:ext cx="11858172" cy="48332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sz="2400" b="1" u="sng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 the numerical discovery of development / factorization:</a:t>
            </a:r>
            <a:endParaRPr lang="fr-FR" sz="2400" b="1" u="sng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700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en-US" sz="220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Perform the calculations below then choose the numerical expressions of the same number:</a:t>
            </a:r>
            <a:endParaRPr lang="fr-FR" sz="2200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2400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en-US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Do the same for the following labels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sz="9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en-US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Do the same for the following labels 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162013" y="3674924"/>
                <a:ext cx="1952171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2013" y="3674924"/>
                <a:ext cx="1952171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450114" y="2407185"/>
                <a:ext cx="2046514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114" y="2407185"/>
                <a:ext cx="204651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834570" y="3677496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×(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0" y="3677496"/>
                <a:ext cx="1625600" cy="400110"/>
              </a:xfrm>
              <a:prstGeom prst="rect">
                <a:avLst/>
              </a:prstGeom>
              <a:blipFill>
                <a:blip r:embed="rId4"/>
                <a:stretch>
                  <a:fillRect b="-1470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235154" y="2404982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154" y="2404982"/>
                <a:ext cx="162560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34571" y="2404166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1" y="2404166"/>
                <a:ext cx="1625600" cy="400110"/>
              </a:xfrm>
              <a:prstGeom prst="rect">
                <a:avLst/>
              </a:prstGeom>
              <a:blipFill>
                <a:blip r:embed="rId6"/>
                <a:stretch>
                  <a:fillRect b="-1470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845917" y="3674924"/>
                <a:ext cx="14224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917" y="3674924"/>
                <a:ext cx="142240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834570" y="5071391"/>
                <a:ext cx="2111829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)×(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70" y="5071391"/>
                <a:ext cx="2111829" cy="400110"/>
              </a:xfrm>
              <a:prstGeom prst="rect">
                <a:avLst/>
              </a:prstGeom>
              <a:blipFill>
                <a:blip r:embed="rId8"/>
                <a:stretch>
                  <a:fillRect l="-1149" b="-132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614055" y="5069635"/>
                <a:ext cx="1748974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055" y="5069635"/>
                <a:ext cx="1748974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036703" y="5069635"/>
                <a:ext cx="1748972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6703" y="5069635"/>
                <a:ext cx="174897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8294324" y="5069635"/>
                <a:ext cx="3526972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4324" y="5069635"/>
                <a:ext cx="3526972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88014" y="2431221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8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8014" y="2431221"/>
                <a:ext cx="3545684" cy="434686"/>
              </a:xfrm>
              <a:prstGeom prst="rect">
                <a:avLst/>
              </a:prstGeom>
              <a:blipFill>
                <a:blip r:embed="rId12"/>
                <a:stretch>
                  <a:fillRect b="-85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88014" y="3657636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13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13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9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13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8014" y="3657636"/>
                <a:ext cx="3545684" cy="434686"/>
              </a:xfrm>
              <a:prstGeom prst="rect">
                <a:avLst/>
              </a:prstGeom>
              <a:blipFill>
                <a:blip r:embed="rId13"/>
                <a:stretch>
                  <a:fillRect b="-87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7292" y="6114841"/>
                <a:ext cx="771176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e>
                      </m:d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9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9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292" y="6114841"/>
                <a:ext cx="7711763" cy="434686"/>
              </a:xfrm>
              <a:prstGeom prst="rect">
                <a:avLst/>
              </a:prstGeom>
              <a:blipFill>
                <a:blip r:embed="rId14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2093" y="2729711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225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093" y="2729711"/>
                <a:ext cx="658391" cy="434686"/>
              </a:xfrm>
              <a:prstGeom prst="rect">
                <a:avLst/>
              </a:prstGeom>
              <a:blipFill>
                <a:blip r:embed="rId15"/>
                <a:stretch>
                  <a:fillRect l="-2778" r="-9259"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47262" y="2722990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127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7262" y="2722990"/>
                <a:ext cx="658391" cy="434686"/>
              </a:xfrm>
              <a:prstGeom prst="rect">
                <a:avLst/>
              </a:prstGeom>
              <a:blipFill>
                <a:blip r:embed="rId16"/>
                <a:stretch>
                  <a:fillRect l="-2778" r="-7407"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189" y="2722990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225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189" y="2722990"/>
                <a:ext cx="658391" cy="434686"/>
              </a:xfrm>
              <a:prstGeom prst="rect">
                <a:avLst/>
              </a:prstGeom>
              <a:blipFill>
                <a:blip r:embed="rId17"/>
                <a:stretch>
                  <a:fillRect l="-3704" r="-8333"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10368" y="404519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368" y="4045193"/>
                <a:ext cx="658391" cy="434686"/>
              </a:xfrm>
              <a:prstGeom prst="rect">
                <a:avLst/>
              </a:prstGeom>
              <a:blipFill>
                <a:blip r:embed="rId18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08902" y="404458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902" y="4044583"/>
                <a:ext cx="658391" cy="434686"/>
              </a:xfrm>
              <a:prstGeom prst="rect">
                <a:avLst/>
              </a:prstGeom>
              <a:blipFill>
                <a:blip r:embed="rId19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27921" y="4044583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921" y="4044583"/>
                <a:ext cx="658391" cy="434686"/>
              </a:xfrm>
              <a:prstGeom prst="rect">
                <a:avLst/>
              </a:prstGeom>
              <a:blipFill>
                <a:blip r:embed="rId20"/>
                <a:stretch>
                  <a:fillRect l="-2778" r="-7407"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82770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44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770" y="5408842"/>
                <a:ext cx="658391" cy="434686"/>
              </a:xfrm>
              <a:prstGeom prst="rect">
                <a:avLst/>
              </a:prstGeom>
              <a:blipFill>
                <a:blip r:embed="rId21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38097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097" y="5408842"/>
                <a:ext cx="658391" cy="434686"/>
              </a:xfrm>
              <a:prstGeom prst="rect">
                <a:avLst/>
              </a:prstGeom>
              <a:blipFill>
                <a:blip r:embed="rId22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0076" y="5426615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75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076" y="5426615"/>
                <a:ext cx="658391" cy="434686"/>
              </a:xfrm>
              <a:prstGeom prst="rect">
                <a:avLst/>
              </a:prstGeom>
              <a:blipFill>
                <a:blip r:embed="rId23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28614" y="5408842"/>
                <a:ext cx="6583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44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8614" y="5408842"/>
                <a:ext cx="658391" cy="434686"/>
              </a:xfrm>
              <a:prstGeom prst="rect">
                <a:avLst/>
              </a:prstGeom>
              <a:blipFill>
                <a:blip r:embed="rId2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44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/>
      <p:bldP spid="20" grpId="0"/>
      <p:bldP spid="21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59104" y="1128266"/>
            <a:ext cx="1156219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en-US" sz="2400" b="1" u="sng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 the geometrical discovery of development / factorization </a:t>
            </a:r>
            <a:r>
              <a:rPr lang="fr-FR" sz="2400" b="1" u="sng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Google Shape;121;gd99044cf9d_2_0"/>
          <p:cNvSpPr txBox="1">
            <a:spLocks/>
          </p:cNvSpPr>
          <p:nvPr/>
        </p:nvSpPr>
        <p:spPr>
          <a:xfrm>
            <a:off x="259104" y="1651487"/>
            <a:ext cx="11858172" cy="5239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spcFirstLastPara="1" wrap="square" lIns="91425" tIns="45700" rIns="91425" bIns="45700" numCol="2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fr-FR" sz="240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. Suggest two ways to calculate the area of the rectangle ABCD below </a:t>
            </a:r>
            <a:r>
              <a:rPr lang="fr-FR" sz="2400" dirty="0">
                <a:latin typeface="Myriad Pro" panose="020B0503030403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u="sng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en-US" i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2.Express in two different ways the area of the MNPQ rectangle below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4638" t="26141" r="59370" b="48660"/>
          <a:stretch/>
        </p:blipFill>
        <p:spPr>
          <a:xfrm>
            <a:off x="1413085" y="3527547"/>
            <a:ext cx="3381829" cy="18433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1792082" y="3898331"/>
                <a:ext cx="1886857" cy="1117600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solidFill>
                    <a:schemeClr val="bg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2082" y="3898331"/>
                <a:ext cx="1886857" cy="11176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3704968" y="3901614"/>
                <a:ext cx="754744" cy="111760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968" y="3901614"/>
                <a:ext cx="754744" cy="1117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1778310" y="3909383"/>
                <a:ext cx="2676033" cy="111760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fr-FR" sz="2800" b="1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8310" y="3909383"/>
                <a:ext cx="2676033" cy="11176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54960" y="5379434"/>
                <a:ext cx="2813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960" y="5379434"/>
                <a:ext cx="2813954" cy="461665"/>
              </a:xfrm>
              <a:prstGeom prst="rect">
                <a:avLst/>
              </a:prstGeom>
              <a:blipFill>
                <a:blip r:embed="rId6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884705" y="537086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𝑨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4705" y="5370862"/>
                <a:ext cx="3040742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43420" y="601449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20" y="6014492"/>
                <a:ext cx="3040742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561969" y="601449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×(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969" y="6014492"/>
                <a:ext cx="3040742" cy="461665"/>
              </a:xfrm>
              <a:prstGeom prst="rect">
                <a:avLst/>
              </a:prstGeom>
              <a:blipFill>
                <a:blip r:embed="rId9"/>
                <a:stretch>
                  <a:fillRect b="-2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4925447" y="4333475"/>
            <a:ext cx="1262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OR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l="14638" t="25942" r="59147" b="48661"/>
          <a:stretch/>
        </p:blipFill>
        <p:spPr>
          <a:xfrm>
            <a:off x="7163850" y="3503481"/>
            <a:ext cx="3410858" cy="185782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7568798" y="3883428"/>
                <a:ext cx="1886857" cy="1117600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solidFill>
                    <a:schemeClr val="bg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798" y="3883428"/>
                <a:ext cx="1886857" cy="11176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9457681" y="3888109"/>
                <a:ext cx="754744" cy="111760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sz="2800" b="1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7681" y="3888109"/>
                <a:ext cx="754744" cy="11176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6896305" y="5436565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006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6305" y="5436565"/>
                <a:ext cx="3040742" cy="461665"/>
              </a:xfrm>
              <a:prstGeom prst="rect">
                <a:avLst/>
              </a:prstGeom>
              <a:blipFill>
                <a:blip r:embed="rId1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6725184" y="599998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006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184" y="5999982"/>
                <a:ext cx="3040742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7554284" y="3892790"/>
                <a:ext cx="2676033" cy="111760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fr-FR" sz="2800" b="1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4284" y="3892790"/>
                <a:ext cx="2676033" cy="11176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7986420" y="5436565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𝑨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6420" y="5436565"/>
                <a:ext cx="3040742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8497922" y="5999982"/>
                <a:ext cx="304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2400" i="1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fr-FR" sz="2400" i="1" dirty="0">
                  <a:solidFill>
                    <a:srgbClr val="FF0066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7922" y="5999982"/>
                <a:ext cx="3040742" cy="461665"/>
              </a:xfrm>
              <a:prstGeom prst="rect">
                <a:avLst/>
              </a:prstGeom>
              <a:blipFill>
                <a:blip r:embed="rId17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62470" y="2714144"/>
                <a:ext cx="4851440" cy="425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𝑟𝑒𝑐𝑡𝑎𝑛𝑔𝑙𝑒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𝑙𝑜𝑛𝑔𝑢𝑒𝑢𝑟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×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𝑙𝑎𝑟𝑔𝑒𝑢𝑟</m:t>
                    </m:r>
                  </m:oMath>
                </a14:m>
                <a:endParaRPr lang="fr-FR" sz="2000" dirty="0">
                  <a:solidFill>
                    <a:schemeClr val="accent5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470" y="2714144"/>
                <a:ext cx="4851440" cy="425053"/>
              </a:xfrm>
              <a:prstGeom prst="rect">
                <a:avLst/>
              </a:prstGeom>
              <a:blipFill>
                <a:blip r:embed="rId18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001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208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8" grpId="0" animBg="1"/>
      <p:bldP spid="19" grpId="0" animBg="1"/>
      <p:bldP spid="20" grpId="0"/>
      <p:bldP spid="22" grpId="0"/>
      <p:bldP spid="23" grpId="0" animBg="1"/>
      <p:bldP spid="24" grpId="0"/>
      <p:bldP spid="2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Algebraic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5" y="4304387"/>
                <a:ext cx="5763913" cy="103271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4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𝐀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5" y="4304387"/>
                <a:ext cx="5763913" cy="1032716"/>
              </a:xfrm>
              <a:prstGeom prst="rect">
                <a:avLst/>
              </a:prstGeom>
              <a:blipFill>
                <a:blip r:embed="rId2"/>
                <a:stretch>
                  <a:fillRect l="-1586" t="-2941" b="-3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076" y="1064820"/>
                <a:ext cx="11959847" cy="3239565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Product of a monomial by an algebraic expression:</a:t>
                </a:r>
              </a:p>
              <a:p>
                <a:pPr marL="114300"/>
                <a:r>
                  <a:rPr lang="en-US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Verbally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: To multiply a monomial by an algebraic expression:</a:t>
                </a:r>
              </a:p>
              <a:p>
                <a:pPr marL="114300"/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Multiply this monomial by each of the monomials of the expression.</a:t>
                </a:r>
              </a:p>
              <a:p>
                <a:pPr marL="114300"/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Add the terms thus found.</a:t>
                </a:r>
              </a:p>
              <a:p>
                <a:pPr marL="114300"/>
                <a:endParaRPr lang="fr-FR" b="0" dirty="0">
                  <a:latin typeface="Myriad Pro" panose="020B0503030403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fr-FR" dirty="0" err="1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Symbolically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are non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zero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numbers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>
                    <a:latin typeface="Myriad Pro" panose="020B0503030403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×(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)=</m:t>
                    </m:r>
                  </m:oMath>
                </a14:m>
                <a:endParaRPr lang="fr-FR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en-US" dirty="0">
                    <a:solidFill>
                      <a:srgbClr val="D60093"/>
                    </a:solidFill>
                  </a:rPr>
                  <a:t>								     </a:t>
                </a:r>
                <a:r>
                  <a:rPr lang="en-US" dirty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d>
                      <m:d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b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𝑐𝑎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𝑐𝑏</m:t>
                    </m:r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76" y="1064820"/>
                <a:ext cx="11959847" cy="32395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9138" y="4642909"/>
                <a:ext cx="4636725" cy="7945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1.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Multiply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by each of the monomials of the expression.</a:t>
                </a:r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</mc:Choice>
        <mc:Fallback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138" y="4642909"/>
                <a:ext cx="4636725" cy="794559"/>
              </a:xfrm>
              <a:prstGeom prst="rect">
                <a:avLst/>
              </a:prstGeom>
              <a:blipFill>
                <a:blip r:embed="rId4"/>
                <a:stretch>
                  <a:fillRect l="-2105" t="-5385" b="-2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>
            <a:off x="6947901" y="2920191"/>
            <a:ext cx="1262743" cy="52991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Curved Down Arrow 5"/>
          <p:cNvSpPr/>
          <p:nvPr/>
        </p:nvSpPr>
        <p:spPr>
          <a:xfrm>
            <a:off x="6947901" y="3117363"/>
            <a:ext cx="638629" cy="333828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231682" y="5643682"/>
                <a:ext cx="69789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−2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  <a:sym typeface="Symbol" panose="05050102010706020507" pitchFamily="18" charset="2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1682" y="5643682"/>
                <a:ext cx="6978962" cy="461665"/>
              </a:xfrm>
              <a:prstGeom prst="rect">
                <a:avLst/>
              </a:prstGeom>
              <a:blipFill>
                <a:blip r:embed="rId5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274899" y="6120563"/>
                <a:ext cx="34462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4899" y="6120563"/>
                <a:ext cx="3446264" cy="461665"/>
              </a:xfrm>
              <a:prstGeom prst="rect">
                <a:avLst/>
              </a:prstGeom>
              <a:blipFill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7860807" y="3900392"/>
            <a:ext cx="2968172" cy="3575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8217500" y="5643682"/>
            <a:ext cx="3865277" cy="794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 Add the terms thus found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8662831" y="3392277"/>
                <a:ext cx="93987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2831" y="3392277"/>
                <a:ext cx="93987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9421121" y="3380049"/>
                <a:ext cx="123085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1121" y="3380049"/>
                <a:ext cx="123085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urved Down Arrow 2"/>
          <p:cNvSpPr/>
          <p:nvPr/>
        </p:nvSpPr>
        <p:spPr>
          <a:xfrm>
            <a:off x="1930400" y="5040188"/>
            <a:ext cx="551543" cy="18495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Curved Down Arrow 3"/>
          <p:cNvSpPr/>
          <p:nvPr/>
        </p:nvSpPr>
        <p:spPr>
          <a:xfrm>
            <a:off x="1930400" y="4820745"/>
            <a:ext cx="1284513" cy="404398"/>
          </a:xfrm>
          <a:prstGeom prst="curved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>
            <a:off x="1930400" y="4642909"/>
            <a:ext cx="2046514" cy="582234"/>
          </a:xfrm>
          <a:prstGeom prst="curvedDownArrow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64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uiExpand="1" build="p"/>
      <p:bldP spid="61" grpId="0" animBg="1"/>
      <p:bldP spid="7" grpId="0" uiExpand="1" build="p"/>
      <p:bldP spid="8" grpId="0" animBg="1"/>
      <p:bldP spid="6" grpId="0" animBg="1"/>
      <p:bldP spid="9" grpId="0"/>
      <p:bldP spid="10" grpId="0"/>
      <p:bldP spid="2" grpId="0" animBg="1"/>
      <p:bldP spid="12" grpId="0" uiExpand="1" build="p"/>
      <p:bldP spid="13" grpId="0"/>
      <p:bldP spid="14" grpId="0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Algebraic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expressions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 : </a:t>
            </a:r>
            <a:r>
              <a:rPr lang="fr-FR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Perform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the </a:t>
            </a:r>
            <a:r>
              <a:rPr lang="fr-FR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products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below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905255" y="2291808"/>
                <a:ext cx="2447545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Myriad Pro" panose="020B0503030403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255" y="2291808"/>
                <a:ext cx="2447545" cy="2677656"/>
              </a:xfrm>
              <a:prstGeom prst="rect">
                <a:avLst/>
              </a:prstGeom>
              <a:blipFill>
                <a:blip r:embed="rId2"/>
                <a:stretch>
                  <a:fillRect l="-3234" t="-911" b="-3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88814" y="2291808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814" y="2291808"/>
                <a:ext cx="3545684" cy="434686"/>
              </a:xfrm>
              <a:prstGeom prst="rect">
                <a:avLst/>
              </a:prstGeom>
              <a:blipFill>
                <a:blip r:embed="rId3"/>
                <a:stretch>
                  <a:fillRect b="-253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81925" y="3013215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925" y="3013215"/>
                <a:ext cx="3545684" cy="434686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83525" y="3739073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15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3525" y="3739073"/>
                <a:ext cx="3545684" cy="434686"/>
              </a:xfrm>
              <a:prstGeom prst="rect">
                <a:avLst/>
              </a:prstGeom>
              <a:blipFill>
                <a:blip r:embed="rId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81925" y="4475519"/>
                <a:ext cx="35456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𝑥𝑡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925" y="4475519"/>
                <a:ext cx="3545684" cy="434686"/>
              </a:xfrm>
              <a:prstGeom prst="rect">
                <a:avLst/>
              </a:prstGeom>
              <a:blipFill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6686697" y="3408133"/>
                <a:ext cx="284654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𝑐𝑎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𝑐𝑏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6697" y="3408133"/>
                <a:ext cx="2846548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rved Down Arrow 11"/>
          <p:cNvSpPr/>
          <p:nvPr/>
        </p:nvSpPr>
        <p:spPr>
          <a:xfrm>
            <a:off x="6836228" y="3288270"/>
            <a:ext cx="402012" cy="239725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6836228" y="3129410"/>
            <a:ext cx="957943" cy="30207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8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3" grpId="0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2054</Words>
  <Application>Microsoft Office PowerPoint</Application>
  <PresentationFormat>Widescreen</PresentationFormat>
  <Paragraphs>327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Calibri</vt:lpstr>
      <vt:lpstr>Cambria Math</vt:lpstr>
      <vt:lpstr>Myriad Pro Light</vt:lpstr>
      <vt:lpstr>Calibri Light</vt:lpstr>
      <vt:lpstr>Wingdings</vt:lpstr>
      <vt:lpstr>Myriad Pro</vt:lpstr>
      <vt:lpstr>Arial</vt:lpstr>
      <vt:lpstr>Office Theme</vt:lpstr>
      <vt:lpstr>Algebraic 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Expressions algébriques</dc:title>
  <dc:creator>Acer</dc:creator>
  <cp:lastModifiedBy>Acer</cp:lastModifiedBy>
  <cp:revision>116</cp:revision>
  <dcterms:created xsi:type="dcterms:W3CDTF">2021-07-24T13:55:21Z</dcterms:created>
  <dcterms:modified xsi:type="dcterms:W3CDTF">2021-12-18T12:27:03Z</dcterms:modified>
</cp:coreProperties>
</file>