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35"/>
  </p:notesMasterIdLst>
  <p:sldIdLst>
    <p:sldId id="1885" r:id="rId6"/>
    <p:sldId id="523" r:id="rId7"/>
    <p:sldId id="1713" r:id="rId8"/>
    <p:sldId id="1853" r:id="rId9"/>
    <p:sldId id="542" r:id="rId10"/>
    <p:sldId id="527" r:id="rId11"/>
    <p:sldId id="633" r:id="rId12"/>
    <p:sldId id="1782" r:id="rId13"/>
    <p:sldId id="1856" r:id="rId14"/>
    <p:sldId id="1857" r:id="rId15"/>
    <p:sldId id="1858" r:id="rId16"/>
    <p:sldId id="1859" r:id="rId17"/>
    <p:sldId id="1719" r:id="rId18"/>
    <p:sldId id="528" r:id="rId19"/>
    <p:sldId id="467" r:id="rId20"/>
    <p:sldId id="1861" r:id="rId21"/>
    <p:sldId id="1863" r:id="rId22"/>
    <p:sldId id="529" r:id="rId23"/>
    <p:sldId id="501" r:id="rId24"/>
    <p:sldId id="1865" r:id="rId25"/>
    <p:sldId id="1866" r:id="rId26"/>
    <p:sldId id="1838" r:id="rId27"/>
    <p:sldId id="1871" r:id="rId28"/>
    <p:sldId id="1872" r:id="rId29"/>
    <p:sldId id="1868" r:id="rId30"/>
    <p:sldId id="1879" r:id="rId31"/>
    <p:sldId id="1876" r:id="rId32"/>
    <p:sldId id="1877" r:id="rId33"/>
    <p:sldId id="1655" r:id="rId34"/>
  </p:sldIdLst>
  <p:sldSz cx="12192000" cy="6858000"/>
  <p:notesSz cx="6858000" cy="9144000"/>
  <p:custDataLst>
    <p:tags r:id="rId36"/>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152" userDrawn="1">
          <p15:clr>
            <a:srgbClr val="A4A3A4"/>
          </p15:clr>
        </p15:guide>
        <p15:guide id="2" pos="600" userDrawn="1">
          <p15:clr>
            <a:srgbClr val="A4A3A4"/>
          </p15:clr>
        </p15:guide>
        <p15:guide id="3" pos="1848" userDrawn="1">
          <p15:clr>
            <a:srgbClr val="A4A3A4"/>
          </p15:clr>
        </p15:guide>
      </p15:sldGuideLst>
    </p:ext>
    <p:ext uri="{2D200454-40CA-4A62-9FC3-DE9A4176ACB9}">
      <p15:notes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257" clrIdx="13">
    <p:extLst>
      <p:ext uri="{19B8F6BF-5375-455C-9EA6-DF929625EA0E}">
        <p15:presenceInfo xmlns:p15="http://schemas.microsoft.com/office/powerpoint/2012/main" userId="f0300d29df198785" providerId="Windows Live"/>
      </p:ext>
    </p:extLst>
  </p:cmAuthor>
  <p:cmAuthor id="14" name="Araz Keoroghlian" initials="AK" lastIdx="1" clrIdx="14">
    <p:extLst>
      <p:ext uri="{19B8F6BF-5375-455C-9EA6-DF929625EA0E}">
        <p15:presenceInfo xmlns:p15="http://schemas.microsoft.com/office/powerpoint/2012/main" userId="S::Araz.Keoroghlian@qitabi.org::a1a4266b-6ca5-4740-a844-176f53d2ba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74C274"/>
    <a:srgbClr val="0A6DC6"/>
    <a:srgbClr val="59B4E1"/>
    <a:srgbClr val="0076A3"/>
    <a:srgbClr val="578CC3"/>
    <a:srgbClr val="C7E6F5"/>
    <a:srgbClr val="DAF3F6"/>
    <a:srgbClr val="94CFEC"/>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6" autoAdjust="0"/>
    <p:restoredTop sz="60804" autoAdjust="0"/>
  </p:normalViewPr>
  <p:slideViewPr>
    <p:cSldViewPr snapToGrid="0">
      <p:cViewPr varScale="1">
        <p:scale>
          <a:sx n="52" d="100"/>
          <a:sy n="52" d="100"/>
        </p:scale>
        <p:origin x="1834" y="62"/>
      </p:cViewPr>
      <p:guideLst>
        <p:guide orient="horz" pos="1152"/>
        <p:guide pos="600"/>
        <p:guide pos="1848"/>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1854"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20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gs" Target="tags/tag1.xml"/><Relationship Id="rId20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202" Type="http://schemas.openxmlformats.org/officeDocument/2006/relationships/commentAuthors" Target="commentAuthors.xml"/><Relationship Id="rId8" Type="http://schemas.openxmlformats.org/officeDocument/2006/relationships/slide" Target="slides/slide3.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cs typeface="Arial" panose="020B0604020202020204" pitchFamily="34" charset="0"/>
              </a:defRPr>
            </a:lvl1pPr>
          </a:lstStyle>
          <a:p>
            <a:pPr algn="r">
              <a:buSzPts val="1200"/>
            </a:pPr>
            <a:fld id="{00000000-1234-1234-1234-123412341234}" type="slidenum">
              <a:rPr lang="fr-FR" sz="1200" smtClean="0">
                <a:solidFill>
                  <a:schemeClr val="dk1"/>
                </a:solidFill>
                <a:ea typeface="Calibri"/>
                <a:sym typeface="Calibri"/>
              </a:rPr>
              <a:pPr algn="r">
                <a:buSzPts val="1200"/>
              </a:pPr>
              <a:t>‹#›</a:t>
            </a:fld>
            <a:endParaRPr lang="fr-FR"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indent="0">
                  <a:lnSpc>
                    <a:spcPct val="107000"/>
                  </a:lnSpc>
                  <a:spcBef>
                    <a:spcPts val="0"/>
                  </a:spcBef>
                  <a:spcAft>
                    <a:spcPts val="800"/>
                  </a:spcAft>
                </a:pPr>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Let’s find what is so special about angles in isosceles triangles.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We know that an isosceles triangle has 2 equal sides, and it has 2 equal angles.</a:t>
                </a:r>
              </a:p>
              <a:p>
                <a:pPr marL="228600" marR="0" indent="0">
                  <a:lnSpc>
                    <a:spcPct val="107000"/>
                  </a:lnSpc>
                  <a:spcBef>
                    <a:spcPts val="0"/>
                  </a:spcBef>
                  <a:spcAft>
                    <a:spcPts val="800"/>
                  </a:spcAft>
                </a:pPr>
                <a14:m>
                  <m:oMathPara xmlns:m="http://schemas.openxmlformats.org/officeDocument/2006/math">
                    <m:oMathParaPr>
                      <m:jc m:val="left"/>
                    </m:oMathParaPr>
                    <m:oMath xmlns:m="http://schemas.openxmlformats.org/officeDocument/2006/math">
                      <m:acc>
                        <m:accPr>
                          <m:chr m:val="̂"/>
                          <m:ctrlPr>
                            <a:rPr lang="en-US" sz="1200" b="1" i="1" cap="none" smtClean="0">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𝑪𝑨𝑹</m:t>
                          </m:r>
                        </m:e>
                      </m:acc>
                      <m:r>
                        <a:rPr lang="en-US" sz="1200" b="1" i="1" cap="none" smtClean="0">
                          <a:latin typeface="Cambria Math" panose="02040503050406030204" pitchFamily="18" charset="0"/>
                          <a:cs typeface="Poppins Medium" panose="00000600000000000000" pitchFamily="50" charset="0"/>
                        </a:rPr>
                        <m:t>=</m:t>
                      </m:r>
                      <m:acc>
                        <m:accPr>
                          <m:chr m:val="̂"/>
                          <m:ctrlPr>
                            <a:rPr lang="en-US" sz="1200" b="1" i="1" cap="none">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𝑪𝑹𝑨</m:t>
                          </m:r>
                        </m:e>
                      </m:acc>
                      <m:r>
                        <a:rPr lang="en-US" sz="1200" b="1" i="1" cap="none" smtClean="0">
                          <a:latin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cs typeface="Poppins Medium" panose="00000600000000000000" pitchFamily="50" charset="0"/>
                        </a:rPr>
                        <m:t>𝟓𝟓</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 base angles are the equal 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sz="1200" b="1" i="1" u="none" dirty="0">
                  <a:latin typeface="Calibri"/>
                  <a:ea typeface="Calibri" panose="020F0502020204030204" pitchFamily="34" charset="0"/>
                  <a:cs typeface="Calibri"/>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Let’s find what is so special about angles in isosceles triangles.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We know that an isosceles triangle has 2 equal sides, and it has 2 equal angles</a:t>
                </a:r>
              </a:p>
              <a:p>
                <a:pPr marL="628650" marR="0">
                  <a:lnSpc>
                    <a:spcPct val="107000"/>
                  </a:lnSpc>
                  <a:spcBef>
                    <a:spcPts val="0"/>
                  </a:spcBef>
                  <a:spcAft>
                    <a:spcPts val="800"/>
                  </a:spcAft>
                </a:pPr>
                <a:r>
                  <a:rPr lang="en-US" sz="1800" b="1" i="0" cap="none">
                    <a:latin typeface="Cambria Math" panose="02040503050406030204" pitchFamily="18" charset="0"/>
                    <a:cs typeface="Poppins Medium" panose="00000600000000000000" pitchFamily="50" charset="0"/>
                  </a:rPr>
                  <a:t>(𝑪𝑨𝑹) ̂=(𝑪𝑹𝑨) ̂=𝟓𝟓</a:t>
                </a:r>
                <a:r>
                  <a:rPr lang="en-US" sz="1800" b="1" i="0" cap="none">
                    <a:latin typeface="Cambria Math" panose="02040503050406030204" pitchFamily="18" charset="0"/>
                    <a:ea typeface="Cambria Math" panose="02040503050406030204" pitchFamily="18" charset="0"/>
                    <a:cs typeface="Poppins Medium" panose="00000600000000000000" pitchFamily="50"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 base angles are the equal angles.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1203495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indent="0">
                  <a:lnSpc>
                    <a:spcPct val="107000"/>
                  </a:lnSpc>
                  <a:spcBef>
                    <a:spcPts val="0"/>
                  </a:spcBef>
                  <a:spcAft>
                    <a:spcPts val="800"/>
                  </a:spcAft>
                </a:pPr>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ART is a right isosceles triangle.</a:t>
                </a: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 right triangle has a right angle, and the sum of the other 2 angles in a right triangle is 90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But this is a right isosceles triangle at A, and its base angles are equal. </a:t>
                </a:r>
              </a:p>
              <a:p>
                <a:pPr marL="228600" marR="0" indent="0">
                  <a:lnSpc>
                    <a:spcPct val="107000"/>
                  </a:lnSpc>
                  <a:spcBef>
                    <a:spcPts val="0"/>
                  </a:spcBef>
                  <a:spcAft>
                    <a:spcPts val="800"/>
                  </a:spcAft>
                </a:pPr>
                <a:r>
                  <a:rPr lang="en-US" sz="1200" b="1" cap="none" dirty="0">
                    <a:cs typeface="Poppins Medium" panose="00000600000000000000" pitchFamily="50" charset="0"/>
                  </a:rPr>
                  <a:t>So </a:t>
                </a:r>
                <a14:m>
                  <m:oMath xmlns:m="http://schemas.openxmlformats.org/officeDocument/2006/math">
                    <m:acc>
                      <m:accPr>
                        <m:chr m:val="̂"/>
                        <m:ctrlPr>
                          <a:rPr lang="en-US" sz="1200" b="1" i="1" cap="none" smtClean="0">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𝑨𝑹𝑻</m:t>
                        </m:r>
                      </m:e>
                    </m:acc>
                    <m:r>
                      <a:rPr lang="en-US" sz="1200" b="1" i="1" cap="none" smtClean="0">
                        <a:latin typeface="Cambria Math" panose="02040503050406030204" pitchFamily="18" charset="0"/>
                        <a:cs typeface="Poppins Medium" panose="00000600000000000000" pitchFamily="50" charset="0"/>
                      </a:rPr>
                      <m:t>=</m:t>
                    </m:r>
                    <m:acc>
                      <m:accPr>
                        <m:chr m:val="̂"/>
                        <m:ctrlPr>
                          <a:rPr lang="en-US" sz="1200" b="1" i="1" cap="none" smtClean="0">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𝑨𝑻𝑹</m:t>
                        </m:r>
                      </m:e>
                    </m:acc>
                    <m:r>
                      <a:rPr lang="en-US" sz="1200" b="1" i="1" cap="none" smtClean="0">
                        <a:latin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cs typeface="Poppins Medium" panose="00000600000000000000" pitchFamily="50" charset="0"/>
                      </a:rPr>
                      <m:t>𝟗𝟎</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𝟐</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𝟒𝟓</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oMath>
                </a14:m>
                <a:r>
                  <a:rPr lang="en-US" b="1" i="1" dirty="0">
                    <a:latin typeface="Comic Sans MS" panose="030F0702030302020204" pitchFamily="66" charset="0"/>
                    <a:cs typeface="Arial" panose="020B0604020202020204" pitchFamily="34" charset="0"/>
                  </a:rPr>
                  <a:t>.</a:t>
                </a:r>
              </a:p>
              <a:p>
                <a:pPr marL="228600" marR="0" indent="0">
                  <a:lnSpc>
                    <a:spcPct val="107000"/>
                  </a:lnSpc>
                  <a:spcBef>
                    <a:spcPts val="0"/>
                  </a:spcBef>
                  <a:spcAft>
                    <a:spcPts val="800"/>
                  </a:spcAft>
                </a:pPr>
                <a:r>
                  <a:rPr lang="en-US" b="1" i="1" dirty="0">
                    <a:latin typeface="Comic Sans MS" panose="030F0702030302020204" pitchFamily="66" charset="0"/>
                    <a:cs typeface="Arial" panose="020B0604020202020204" pitchFamily="34" charset="0"/>
                  </a:rPr>
                  <a:t>In a right isosceles triangle one angle measures 90 degrees and the other 2 angles each measures 45 degrees.</a:t>
                </a:r>
                <a:r>
                  <a:rPr lang="en-US" sz="1200" b="1" i="1" u="none" dirty="0">
                    <a:latin typeface="Calibri"/>
                    <a:ea typeface="Calibri" panose="020F0502020204030204" pitchFamily="34" charset="0"/>
                    <a:cs typeface="Calibri"/>
                  </a:rPr>
                  <a:t>”</a:t>
                </a: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ART is a right isosceles triangle</a:t>
                </a: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 right triangle has a right angle, and the sum of the other 2 angles in a right triangle is 90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But this is a right isosceles triangle at A</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And its base angles are equal </a:t>
                </a:r>
              </a:p>
              <a:p>
                <a:pPr marL="628650" marR="0">
                  <a:lnSpc>
                    <a:spcPct val="107000"/>
                  </a:lnSpc>
                  <a:spcBef>
                    <a:spcPts val="0"/>
                  </a:spcBef>
                  <a:spcAft>
                    <a:spcPts val="800"/>
                  </a:spcAft>
                </a:pPr>
                <a:r>
                  <a:rPr lang="en-US" sz="1800" b="1" i="0" cap="none">
                    <a:latin typeface="Cambria Math" panose="02040503050406030204" pitchFamily="18" charset="0"/>
                    <a:cs typeface="Poppins Medium" panose="00000600000000000000" pitchFamily="50" charset="0"/>
                  </a:rPr>
                  <a:t>(𝑨𝑹𝑻) ̂=(𝑨𝑻𝑹) ̂=𝟗𝟎</a:t>
                </a:r>
                <a:r>
                  <a:rPr lang="en-US" sz="1800" b="1" i="0" cap="none">
                    <a:latin typeface="Cambria Math" panose="02040503050406030204" pitchFamily="18" charset="0"/>
                    <a:ea typeface="Cambria Math" panose="02040503050406030204" pitchFamily="18" charset="0"/>
                    <a:cs typeface="Poppins Medium" panose="00000600000000000000" pitchFamily="50" charset="0"/>
                  </a:rPr>
                  <a:t>°÷𝟐=𝟒𝟓°</a:t>
                </a:r>
                <a:endParaRPr lang="en-US" dirty="0">
                  <a:latin typeface="Comic Sans MS" panose="030F0702030302020204" pitchFamily="66" charset="0"/>
                  <a:cs typeface="Arial" panose="020B0604020202020204" pitchFamily="34" charset="0"/>
                </a:endParaRPr>
              </a:p>
              <a:p>
                <a:pPr marL="628650" marR="0">
                  <a:lnSpc>
                    <a:spcPct val="107000"/>
                  </a:lnSpc>
                  <a:spcBef>
                    <a:spcPts val="0"/>
                  </a:spcBef>
                  <a:spcAft>
                    <a:spcPts val="800"/>
                  </a:spcAft>
                </a:pPr>
                <a:r>
                  <a:rPr lang="en-US" dirty="0">
                    <a:latin typeface="Comic Sans MS" panose="030F0702030302020204" pitchFamily="66" charset="0"/>
                    <a:cs typeface="Arial" panose="020B0604020202020204" pitchFamily="34" charset="0"/>
                  </a:rPr>
                  <a:t>In a right isosceles triangle one angle measures 90 degrees and the other 2 angles each measures 45 degrees</a:t>
                </a:r>
              </a:p>
              <a:p>
                <a:endParaRPr lang="en-US" dirty="0">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11</a:t>
            </a:fld>
            <a:endParaRPr lang="en-US">
              <a:latin typeface="Comic Sans MS" panose="030F0702030302020204" pitchFamily="66" charset="0"/>
            </a:endParaRPr>
          </a:p>
        </p:txBody>
      </p:sp>
    </p:spTree>
    <p:extLst>
      <p:ext uri="{BB962C8B-B14F-4D97-AF65-F5344CB8AC3E}">
        <p14:creationId xmlns:p14="http://schemas.microsoft.com/office/powerpoint/2010/main" val="2201515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indent="0">
                  <a:lnSpc>
                    <a:spcPct val="107000"/>
                  </a:lnSpc>
                  <a:spcBef>
                    <a:spcPts val="0"/>
                  </a:spcBef>
                  <a:spcAft>
                    <a:spcPts val="800"/>
                  </a:spcAft>
                </a:pPr>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MAN is an equilateral triangle. It has 3 equal sides and 3 equal angles.</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We know that the sum of angles in a triangle is 180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r>
                  <a:rPr lang="en-US" sz="1200" b="1" i="1" baseline="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a:t>
                </a:r>
                <a14:m>
                  <m:oMath xmlns:m="http://schemas.openxmlformats.org/officeDocument/2006/math">
                    <m:acc>
                      <m:accPr>
                        <m:chr m:val="̂"/>
                        <m:ctrlPr>
                          <a:rPr lang="en-US" sz="1200" b="1" i="1" cap="none" smtClean="0">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𝑴𝑨𝑵</m:t>
                        </m:r>
                      </m:e>
                    </m:acc>
                    <m:r>
                      <a:rPr lang="en-US" sz="1200" b="1" i="1" cap="none" smtClean="0">
                        <a:latin typeface="Cambria Math" panose="02040503050406030204" pitchFamily="18" charset="0"/>
                        <a:cs typeface="Poppins Medium" panose="00000600000000000000" pitchFamily="50" charset="0"/>
                      </a:rPr>
                      <m:t>=</m:t>
                    </m:r>
                    <m:acc>
                      <m:accPr>
                        <m:chr m:val="̂"/>
                        <m:ctrlPr>
                          <a:rPr lang="en-US" sz="1200" b="1" i="1" cap="none">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𝑴𝑵𝑨</m:t>
                        </m:r>
                      </m:e>
                    </m:acc>
                    <m:r>
                      <a:rPr lang="en-US" sz="1200" b="1" i="1" cap="none" smtClean="0">
                        <a:latin typeface="Cambria Math" panose="02040503050406030204" pitchFamily="18" charset="0"/>
                        <a:cs typeface="Poppins Medium" panose="00000600000000000000" pitchFamily="50" charset="0"/>
                      </a:rPr>
                      <m:t>=</m:t>
                    </m:r>
                    <m:acc>
                      <m:accPr>
                        <m:chr m:val="̂"/>
                        <m:ctrlPr>
                          <a:rPr lang="en-US" sz="1200" b="1" i="1" cap="none">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𝑨𝑴𝑵</m:t>
                        </m:r>
                      </m:e>
                    </m:acc>
                    <m:r>
                      <a:rPr lang="en-US" sz="1200" b="1" i="1" cap="none" smtClean="0">
                        <a:latin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cs typeface="Poppins Medium" panose="00000600000000000000" pitchFamily="50" charset="0"/>
                      </a:rPr>
                      <m:t>𝟏𝟖𝟎</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𝟑</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𝟔𝟎</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oMath>
                </a14:m>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each angle in an equilateral triangle measures 60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u="none" dirty="0">
                    <a:latin typeface="Calibri"/>
                    <a:ea typeface="Calibri" panose="020F0502020204030204" pitchFamily="34" charset="0"/>
                    <a:cs typeface="Calibri"/>
                  </a:rPr>
                  <a:t>.”</a:t>
                </a: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MAN is an equilateral triangle</a:t>
                </a: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It has 3 equal sides and 3 equal angles.</a:t>
                </a:r>
              </a:p>
              <a:p>
                <a:pPr marL="6286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We know that the sum of angles in a triangle is 180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a:t>
                </a:r>
                <a:r>
                  <a:rPr lang="en-US" sz="1800" b="1" i="0" cap="none">
                    <a:latin typeface="Cambria Math" panose="02040503050406030204" pitchFamily="18" charset="0"/>
                    <a:cs typeface="Poppins Medium" panose="00000600000000000000" pitchFamily="50" charset="0"/>
                  </a:rPr>
                  <a:t>(𝑴𝑨𝑵) ̂=(𝑴𝑵𝑨) ̂=(𝑨𝑴𝑵) ̂=𝟏𝟖𝟎</a:t>
                </a:r>
                <a:r>
                  <a:rPr lang="en-US" sz="1800" b="1" i="0" cap="none">
                    <a:latin typeface="Cambria Math" panose="02040503050406030204" pitchFamily="18" charset="0"/>
                    <a:ea typeface="Cambria Math" panose="02040503050406030204" pitchFamily="18" charset="0"/>
                    <a:cs typeface="Poppins Medium" panose="00000600000000000000" pitchFamily="50" charset="0"/>
                  </a:rPr>
                  <a:t>°÷𝟑=𝟔𝟎°</a:t>
                </a:r>
                <a:endPar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each angle in an equilateral measures 60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a:latin typeface="Comic Sans MS" panose="030F0702030302020204" pitchFamily="66" charset="0"/>
            </a:endParaRPr>
          </a:p>
        </p:txBody>
      </p:sp>
    </p:spTree>
    <p:extLst>
      <p:ext uri="{BB962C8B-B14F-4D97-AF65-F5344CB8AC3E}">
        <p14:creationId xmlns:p14="http://schemas.microsoft.com/office/powerpoint/2010/main" val="2262923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indent="0">
              <a:lnSpc>
                <a:spcPct val="107000"/>
              </a:lnSpc>
              <a:spcBef>
                <a:spcPts val="0"/>
              </a:spcBef>
              <a:spcAft>
                <a:spcPts val="800"/>
              </a:spcAft>
            </a:pPr>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we deduce that the sum of the measures of the angles in any triangle is 180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if you know the measure of 2 angles in a triangle, you can calculate the measure of the third one. </a:t>
            </a: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All you need to do is add the measures of the two given angles and subtract the sum from 180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This is not all. We also deduced that a right triangle has one right angle that measures 90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the sum of the other 2 acute angles in a right triangle is 90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as well, they are complementary 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addition, in an isosceles triangle, base angles are equal, they have the same measure.</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And in a right isosceles triangle, one angle measures 90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the other two each measures 45</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As for equilateral triangles, </a:t>
            </a:r>
            <a:r>
              <a:rPr lang="en-US" sz="12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rPr>
              <a:t>they</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have three equal angles and each angle in an equilateral triangle measures 60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u="none" dirty="0">
                <a:latin typeface="Calibri"/>
                <a:ea typeface="Calibri" panose="020F0502020204030204" pitchFamily="34" charset="0"/>
                <a:cs typeface="Calibri"/>
              </a:rPr>
              <a:t>.”</a:t>
            </a: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300634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14</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3949765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solidFill>
                      <a:schemeClr val="bg1"/>
                    </a:solidFill>
                    <a:effectLst/>
                    <a:latin typeface="+mj-lt"/>
                    <a:ea typeface="Calibri" panose="020F0502020204030204" pitchFamily="34" charset="0"/>
                    <a:cs typeface="Calibri" panose="020F0502020204030204" pitchFamily="34" charset="0"/>
                  </a:rPr>
                  <a:t>What is the measure of angle </a:t>
                </a:r>
                <a14:m>
                  <m:oMath xmlns:m="http://schemas.openxmlformats.org/officeDocument/2006/math">
                    <m:acc>
                      <m:accPr>
                        <m:chr m:val="̂"/>
                        <m:ctrlPr>
                          <a:rPr lang="en-US" sz="1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1200" b="1" i="1" dirty="0">
                    <a:solidFill>
                      <a:schemeClr val="bg1"/>
                    </a:solidFill>
                    <a:effectLst/>
                    <a:latin typeface="+mj-lt"/>
                    <a:ea typeface="Times New Roman" panose="02020603050405020304" pitchFamily="18" charset="0"/>
                    <a:cs typeface="Calibri" panose="020F0502020204030204" pitchFamily="34" charset="0"/>
                  </a:rPr>
                  <a:t> in triangle ABC?</a:t>
                </a:r>
                <a:r>
                  <a:rPr lang="en-US" sz="1200" b="1" i="1" u="none" dirty="0">
                    <a:solidFill>
                      <a:schemeClr val="bg1"/>
                    </a:solidFill>
                    <a:effectLst/>
                    <a:latin typeface="Comic Sans MS"/>
                    <a:ea typeface="Times New Roman" panose="02020603050405020304" pitchFamily="18" charset="0"/>
                    <a:cs typeface="Calibri" panose="020F0502020204030204" pitchFamily="34" charset="0"/>
                    <a:sym typeface="Comic Sans MS"/>
                  </a:rPr>
                  <a:t>”</a:t>
                </a:r>
                <a:endParaRPr lang="en-US" sz="1200" b="1" i="1" u="none" dirty="0">
                  <a:latin typeface="Calibri"/>
                  <a:ea typeface="Calibri" panose="020F0502020204030204" pitchFamily="34" charset="0"/>
                  <a:cs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Ask students to show their work</a:t>
                </a: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t>
                </a:r>
              </a:p>
              <a:p>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Give examples to students showing 3 different measures of angles and ask if such triangles exist or not.</a:t>
                </a:r>
              </a:p>
              <a:p>
                <a:endPar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u="none" dirty="0">
                    <a:effectLst/>
                  </a:rPr>
                  <a:t>The teacher corrects the activity interactively.</a:t>
                </a:r>
                <a:endParaRPr lang="en-US" sz="1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2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sum of angles in a triangle is 180</a:t>
                </a:r>
                <a:r>
                  <a:rPr lang="en-US" sz="2800" b="1" i="1" baseline="30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a:t>
                </a:r>
                <a:r>
                  <a:rPr lang="en-US" sz="1800" b="1" i="1" u="none" strike="noStrike" cap="none" dirty="0">
                    <a:solidFill>
                      <a:schemeClr val="dk1"/>
                    </a:solidFill>
                    <a:effectLst/>
                    <a:latin typeface="Calibri"/>
                    <a:ea typeface="Calibri"/>
                    <a:cs typeface="Calibri"/>
                    <a:sym typeface="Calibri"/>
                  </a:rPr>
                  <a:t>. </a:t>
                </a:r>
              </a:p>
              <a:p>
                <a:r>
                  <a:rPr lang="en-US" sz="1800" b="1" i="1" u="none" strike="noStrike" cap="none" dirty="0">
                    <a:solidFill>
                      <a:schemeClr val="dk1"/>
                    </a:solidFill>
                    <a:effectLst/>
                    <a:latin typeface="Calibri"/>
                    <a:ea typeface="Calibri"/>
                    <a:cs typeface="Calibri"/>
                    <a:sym typeface="Calibri"/>
                  </a:rPr>
                  <a:t>So </a:t>
                </a:r>
                <a14:m>
                  <m:oMath xmlns:m="http://schemas.openxmlformats.org/officeDocument/2006/math">
                    <m:acc>
                      <m:accPr>
                        <m:chr m:val="̂"/>
                        <m:ctrlPr>
                          <a:rPr lang="en-US" sz="1800" b="1" i="1" u="none" strike="noStrike" cap="none">
                            <a:solidFill>
                              <a:schemeClr val="dk1"/>
                            </a:solidFill>
                            <a:effectLst/>
                            <a:latin typeface="Cambria Math" panose="02040503050406030204" pitchFamily="18" charset="0"/>
                            <a:ea typeface="Calibri"/>
                            <a:cs typeface="Calibri"/>
                            <a:sym typeface="Calibri"/>
                          </a:rPr>
                        </m:ctrlPr>
                      </m:accPr>
                      <m:e>
                        <m:r>
                          <a:rPr lang="en-US" sz="1800" b="1" i="1" u="none" strike="noStrike" cap="none" smtClean="0">
                            <a:solidFill>
                              <a:schemeClr val="dk1"/>
                            </a:solidFill>
                            <a:effectLst/>
                            <a:latin typeface="Cambria Math" panose="02040503050406030204" pitchFamily="18" charset="0"/>
                            <a:ea typeface="Calibri"/>
                            <a:cs typeface="Calibri"/>
                            <a:sym typeface="Calibri"/>
                          </a:rPr>
                          <m:t>𝑨𝑩𝑪</m:t>
                        </m:r>
                      </m:e>
                    </m:acc>
                    <m:r>
                      <a:rPr lang="en-US" sz="1800" b="1" i="1" u="none" strike="noStrike" cap="none" smtClean="0">
                        <a:solidFill>
                          <a:schemeClr val="dk1"/>
                        </a:solidFill>
                        <a:effectLst/>
                        <a:latin typeface="Cambria Math" panose="02040503050406030204" pitchFamily="18" charset="0"/>
                        <a:ea typeface="Calibri"/>
                        <a:cs typeface="Calibri"/>
                        <a:sym typeface="Calibri"/>
                      </a:rPr>
                      <m:t>+ </m:t>
                    </m:r>
                    <m:acc>
                      <m:accPr>
                        <m:chr m:val="̂"/>
                        <m:ctrlPr>
                          <a:rPr lang="en-US" sz="1800" b="1" i="1" u="none" strike="noStrike" cap="none">
                            <a:solidFill>
                              <a:schemeClr val="dk1"/>
                            </a:solidFill>
                            <a:effectLst/>
                            <a:latin typeface="Cambria Math" panose="02040503050406030204" pitchFamily="18" charset="0"/>
                            <a:ea typeface="Calibri"/>
                            <a:cs typeface="Calibri"/>
                            <a:sym typeface="Calibri"/>
                          </a:rPr>
                        </m:ctrlPr>
                      </m:accPr>
                      <m:e>
                        <m:r>
                          <a:rPr lang="en-US" sz="1800" b="1" i="1" u="none" strike="noStrike" cap="none" smtClean="0">
                            <a:solidFill>
                              <a:schemeClr val="dk1"/>
                            </a:solidFill>
                            <a:effectLst/>
                            <a:latin typeface="Cambria Math" panose="02040503050406030204" pitchFamily="18" charset="0"/>
                            <a:ea typeface="Calibri"/>
                            <a:cs typeface="Calibri"/>
                            <a:sym typeface="Calibri"/>
                          </a:rPr>
                          <m:t>𝑩𝑨𝑪</m:t>
                        </m:r>
                      </m:e>
                    </m:acc>
                    <m:r>
                      <a:rPr lang="en-US" sz="1800" b="1" i="1" u="none" strike="noStrike" cap="none" smtClean="0">
                        <a:solidFill>
                          <a:schemeClr val="dk1"/>
                        </a:solidFill>
                        <a:effectLst/>
                        <a:latin typeface="Cambria Math" panose="02040503050406030204" pitchFamily="18" charset="0"/>
                        <a:ea typeface="Calibri"/>
                        <a:cs typeface="Calibri"/>
                        <a:sym typeface="Calibri"/>
                      </a:rPr>
                      <m:t>+ </m:t>
                    </m:r>
                    <m:acc>
                      <m:accPr>
                        <m:chr m:val="̂"/>
                        <m:ctrlPr>
                          <a:rPr lang="en-US" sz="1800" b="1" i="1" u="none" strike="noStrike" cap="none">
                            <a:solidFill>
                              <a:schemeClr val="dk1"/>
                            </a:solidFill>
                            <a:effectLst/>
                            <a:latin typeface="Cambria Math" panose="02040503050406030204" pitchFamily="18" charset="0"/>
                            <a:ea typeface="Calibri"/>
                            <a:cs typeface="Calibri"/>
                            <a:sym typeface="Calibri"/>
                          </a:rPr>
                        </m:ctrlPr>
                      </m:accPr>
                      <m:e>
                        <m:r>
                          <a:rPr lang="en-US" sz="1800" b="1" i="1" u="none" strike="noStrike" cap="none" smtClean="0">
                            <a:solidFill>
                              <a:schemeClr val="dk1"/>
                            </a:solidFill>
                            <a:effectLst/>
                            <a:latin typeface="Cambria Math" panose="02040503050406030204" pitchFamily="18" charset="0"/>
                            <a:ea typeface="Calibri"/>
                            <a:cs typeface="Calibri"/>
                            <a:sym typeface="Calibri"/>
                          </a:rPr>
                          <m:t>𝑩𝑪𝑨</m:t>
                        </m:r>
                      </m:e>
                    </m:acc>
                    <m:r>
                      <a:rPr lang="en-US" sz="1800" b="1" i="1" u="none" strike="noStrike" cap="none" smtClean="0">
                        <a:solidFill>
                          <a:schemeClr val="dk1"/>
                        </a:solidFill>
                        <a:effectLst/>
                        <a:latin typeface="Cambria Math" panose="02040503050406030204" pitchFamily="18" charset="0"/>
                        <a:ea typeface="Calibri"/>
                        <a:cs typeface="Calibri"/>
                        <a:sym typeface="Calibri"/>
                      </a:rPr>
                      <m:t>=</m:t>
                    </m:r>
                    <m:r>
                      <a:rPr lang="en-US" sz="1800" b="1" i="1" u="none" strike="noStrike" cap="none" smtClean="0">
                        <a:solidFill>
                          <a:schemeClr val="dk1"/>
                        </a:solidFill>
                        <a:effectLst/>
                        <a:latin typeface="Cambria Math" panose="02040503050406030204" pitchFamily="18" charset="0"/>
                        <a:ea typeface="Calibri"/>
                        <a:cs typeface="Calibri"/>
                        <a:sym typeface="Calibri"/>
                      </a:rPr>
                      <m:t>𝟏𝟖𝟎</m:t>
                    </m:r>
                    <m:r>
                      <a:rPr lang="en-US" sz="1800" b="1" i="1" u="none" strike="noStrike" cap="none" smtClean="0">
                        <a:solidFill>
                          <a:schemeClr val="dk1"/>
                        </a:solidFill>
                        <a:effectLst/>
                        <a:latin typeface="Cambria Math" panose="02040503050406030204" pitchFamily="18" charset="0"/>
                        <a:ea typeface="Calibri"/>
                        <a:cs typeface="Calibri"/>
                        <a:sym typeface="Calibri"/>
                      </a:rPr>
                      <m:t>° </m:t>
                    </m:r>
                  </m:oMath>
                </a14:m>
                <a:endParaRPr lang="en-US" sz="1800" b="1" i="1" u="none" strike="noStrike" cap="none" dirty="0">
                  <a:solidFill>
                    <a:schemeClr val="dk1"/>
                  </a:solidFill>
                  <a:effectLst/>
                  <a:latin typeface="Cambria Math" panose="02040503050406030204" pitchFamily="18" charset="0"/>
                  <a:ea typeface="Calibri"/>
                  <a:cs typeface="Calibri"/>
                  <a:sym typeface="Calibri"/>
                </a:endParaRPr>
              </a:p>
              <a:p>
                <a14:m>
                  <m:oMath xmlns:m="http://schemas.openxmlformats.org/officeDocument/2006/math">
                    <m:acc>
                      <m:accPr>
                        <m:chr m:val="̂"/>
                        <m:ctrlPr>
                          <a:rPr lang="en-US" sz="1800" b="1" i="1" u="none" strike="noStrike" cap="none">
                            <a:solidFill>
                              <a:schemeClr val="dk1"/>
                            </a:solidFill>
                            <a:effectLst/>
                            <a:latin typeface="Cambria Math" panose="02040503050406030204" pitchFamily="18" charset="0"/>
                            <a:ea typeface="Calibri"/>
                            <a:cs typeface="Calibri"/>
                            <a:sym typeface="Calibri"/>
                          </a:rPr>
                        </m:ctrlPr>
                      </m:accPr>
                      <m:e>
                        <m:r>
                          <a:rPr lang="en-US" sz="1800" b="1" i="1" u="none" strike="noStrike" cap="none" smtClean="0">
                            <a:solidFill>
                              <a:schemeClr val="dk1"/>
                            </a:solidFill>
                            <a:effectLst/>
                            <a:latin typeface="Cambria Math" panose="02040503050406030204" pitchFamily="18" charset="0"/>
                            <a:ea typeface="Calibri"/>
                            <a:cs typeface="Calibri"/>
                            <a:sym typeface="Calibri"/>
                          </a:rPr>
                          <m:t>𝑨𝑩𝑪</m:t>
                        </m:r>
                      </m:e>
                    </m:acc>
                    <m:r>
                      <a:rPr lang="en-US" sz="1800" b="1" i="1" u="none" strike="noStrike" cap="none" smtClean="0">
                        <a:solidFill>
                          <a:schemeClr val="dk1"/>
                        </a:solidFill>
                        <a:effectLst/>
                        <a:latin typeface="Cambria Math" panose="02040503050406030204" pitchFamily="18" charset="0"/>
                        <a:ea typeface="Calibri"/>
                        <a:cs typeface="Calibri"/>
                        <a:sym typeface="Calibri"/>
                      </a:rPr>
                      <m:t>=</m:t>
                    </m:r>
                    <m:r>
                      <a:rPr lang="en-US" sz="1800" b="1" i="1" u="none" strike="noStrike" cap="none" smtClean="0">
                        <a:solidFill>
                          <a:schemeClr val="dk1"/>
                        </a:solidFill>
                        <a:effectLst/>
                        <a:latin typeface="Cambria Math" panose="02040503050406030204" pitchFamily="18" charset="0"/>
                        <a:ea typeface="Calibri"/>
                        <a:cs typeface="Calibri"/>
                        <a:sym typeface="Calibri"/>
                      </a:rPr>
                      <m:t>𝟏𝟖𝟎</m:t>
                    </m:r>
                    <m:r>
                      <a:rPr lang="en-US" sz="1800" b="1" i="1" u="none" strike="noStrike" cap="none" smtClean="0">
                        <a:solidFill>
                          <a:schemeClr val="dk1"/>
                        </a:solidFill>
                        <a:effectLst/>
                        <a:latin typeface="Cambria Math" panose="02040503050406030204" pitchFamily="18" charset="0"/>
                        <a:ea typeface="Calibri"/>
                        <a:cs typeface="Calibri"/>
                        <a:sym typeface="Calibri"/>
                      </a:rPr>
                      <m:t>°−(</m:t>
                    </m:r>
                    <m:acc>
                      <m:accPr>
                        <m:chr m:val="̂"/>
                        <m:ctrlPr>
                          <a:rPr lang="en-US" sz="1800" b="1" i="1" u="none" strike="noStrike" cap="none">
                            <a:solidFill>
                              <a:schemeClr val="dk1"/>
                            </a:solidFill>
                            <a:effectLst/>
                            <a:latin typeface="Cambria Math" panose="02040503050406030204" pitchFamily="18" charset="0"/>
                            <a:ea typeface="Calibri"/>
                            <a:cs typeface="Calibri"/>
                            <a:sym typeface="Calibri"/>
                          </a:rPr>
                        </m:ctrlPr>
                      </m:accPr>
                      <m:e>
                        <m:r>
                          <a:rPr lang="en-US" sz="1800" b="1" i="1" u="none" strike="noStrike" cap="none" smtClean="0">
                            <a:solidFill>
                              <a:schemeClr val="dk1"/>
                            </a:solidFill>
                            <a:effectLst/>
                            <a:latin typeface="Cambria Math" panose="02040503050406030204" pitchFamily="18" charset="0"/>
                            <a:ea typeface="Calibri"/>
                            <a:cs typeface="Calibri"/>
                            <a:sym typeface="Calibri"/>
                          </a:rPr>
                          <m:t>𝑪𝑨𝑩</m:t>
                        </m:r>
                      </m:e>
                    </m:acc>
                    <m:r>
                      <a:rPr lang="en-US" sz="1800" b="1" i="1" u="none" strike="noStrike" cap="none" smtClean="0">
                        <a:solidFill>
                          <a:schemeClr val="dk1"/>
                        </a:solidFill>
                        <a:effectLst/>
                        <a:latin typeface="Cambria Math" panose="02040503050406030204" pitchFamily="18" charset="0"/>
                        <a:ea typeface="Calibri"/>
                        <a:cs typeface="Calibri"/>
                        <a:sym typeface="Calibri"/>
                      </a:rPr>
                      <m:t>+</m:t>
                    </m:r>
                    <m:acc>
                      <m:accPr>
                        <m:chr m:val="̂"/>
                        <m:ctrlPr>
                          <a:rPr lang="en-US" sz="1800" b="1" i="1" u="none" strike="noStrike" cap="none">
                            <a:solidFill>
                              <a:schemeClr val="dk1"/>
                            </a:solidFill>
                            <a:effectLst/>
                            <a:latin typeface="Cambria Math" panose="02040503050406030204" pitchFamily="18" charset="0"/>
                            <a:ea typeface="Calibri"/>
                            <a:cs typeface="Calibri"/>
                            <a:sym typeface="Calibri"/>
                          </a:rPr>
                        </m:ctrlPr>
                      </m:accPr>
                      <m:e>
                        <m:r>
                          <a:rPr lang="en-US" sz="1800" b="1" i="1" u="none" strike="noStrike" cap="none" smtClean="0">
                            <a:solidFill>
                              <a:schemeClr val="dk1"/>
                            </a:solidFill>
                            <a:effectLst/>
                            <a:latin typeface="Cambria Math" panose="02040503050406030204" pitchFamily="18" charset="0"/>
                            <a:ea typeface="Calibri"/>
                            <a:cs typeface="Calibri"/>
                            <a:sym typeface="Calibri"/>
                          </a:rPr>
                          <m:t>𝑩𝑪𝑨</m:t>
                        </m:r>
                      </m:e>
                    </m:acc>
                    <m:r>
                      <a:rPr lang="en-US" sz="18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800" b="1" u="none" strike="noStrike" cap="none" dirty="0">
                    <a:solidFill>
                      <a:schemeClr val="dk1"/>
                    </a:solidFill>
                    <a:effectLst/>
                    <a:ea typeface="Calibri"/>
                    <a:cs typeface="Calibri"/>
                    <a:sym typeface="Calibri"/>
                  </a:rPr>
                  <a:t> </a:t>
                </a:r>
              </a:p>
              <a:p>
                <a:r>
                  <a:rPr lang="en-US" sz="1800" b="1" u="none" strike="noStrike" cap="none" dirty="0">
                    <a:solidFill>
                      <a:schemeClr val="dk1"/>
                    </a:solidFill>
                    <a:effectLst/>
                    <a:ea typeface="Calibri"/>
                    <a:cs typeface="Calibri"/>
                    <a:sym typeface="Calibri"/>
                  </a:rPr>
                  <a:t> </a:t>
                </a:r>
                <a14:m>
                  <m:oMath xmlns:m="http://schemas.openxmlformats.org/officeDocument/2006/math">
                    <m:acc>
                      <m:accPr>
                        <m:chr m:val="̂"/>
                        <m:ctrlPr>
                          <a:rPr lang="en-US" sz="1800" b="1" i="1" u="none" strike="noStrike" cap="none">
                            <a:solidFill>
                              <a:schemeClr val="dk1"/>
                            </a:solidFill>
                            <a:effectLst/>
                            <a:latin typeface="Cambria Math" panose="02040503050406030204" pitchFamily="18" charset="0"/>
                            <a:ea typeface="Calibri"/>
                            <a:cs typeface="Calibri"/>
                            <a:sym typeface="Calibri"/>
                          </a:rPr>
                        </m:ctrlPr>
                      </m:accPr>
                      <m:e>
                        <m:r>
                          <a:rPr lang="en-US" sz="1800" b="1" i="1" u="none" strike="noStrike" cap="none" smtClean="0">
                            <a:solidFill>
                              <a:schemeClr val="dk1"/>
                            </a:solidFill>
                            <a:effectLst/>
                            <a:latin typeface="Cambria Math" panose="02040503050406030204" pitchFamily="18" charset="0"/>
                            <a:ea typeface="Calibri"/>
                            <a:cs typeface="Calibri"/>
                            <a:sym typeface="Calibri"/>
                          </a:rPr>
                          <m:t>𝑨𝑩𝑪</m:t>
                        </m:r>
                      </m:e>
                    </m:acc>
                    <m:r>
                      <a:rPr lang="en-US" sz="1800" b="1" i="1" u="none" strike="noStrike" cap="none" smtClean="0">
                        <a:solidFill>
                          <a:schemeClr val="dk1"/>
                        </a:solidFill>
                        <a:effectLst/>
                        <a:latin typeface="Cambria Math" panose="02040503050406030204" pitchFamily="18" charset="0"/>
                        <a:ea typeface="Calibri"/>
                        <a:cs typeface="Calibri"/>
                        <a:sym typeface="Calibri"/>
                      </a:rPr>
                      <m:t>=</m:t>
                    </m:r>
                    <m:r>
                      <a:rPr lang="en-US" sz="1800" b="1" i="1" u="none" strike="noStrike" cap="none" smtClean="0">
                        <a:solidFill>
                          <a:schemeClr val="dk1"/>
                        </a:solidFill>
                        <a:effectLst/>
                        <a:latin typeface="Cambria Math" panose="02040503050406030204" pitchFamily="18" charset="0"/>
                        <a:ea typeface="Calibri"/>
                        <a:cs typeface="Calibri"/>
                        <a:sym typeface="Calibri"/>
                      </a:rPr>
                      <m:t>𝟏𝟖𝟎</m:t>
                    </m:r>
                    <m:r>
                      <a:rPr lang="en-US" sz="1800" b="1" i="1" u="none" strike="noStrike" cap="none" smtClean="0">
                        <a:solidFill>
                          <a:schemeClr val="dk1"/>
                        </a:solidFill>
                        <a:effectLst/>
                        <a:latin typeface="Cambria Math" panose="02040503050406030204" pitchFamily="18" charset="0"/>
                        <a:ea typeface="Calibri"/>
                        <a:cs typeface="Calibri"/>
                        <a:sym typeface="Calibri"/>
                      </a:rPr>
                      <m:t>°−(</m:t>
                    </m:r>
                    <m:r>
                      <a:rPr lang="en-US" sz="1800" b="1" i="1" u="none" strike="noStrike" cap="none" smtClean="0">
                        <a:solidFill>
                          <a:schemeClr val="dk1"/>
                        </a:solidFill>
                        <a:effectLst/>
                        <a:latin typeface="Cambria Math" panose="02040503050406030204" pitchFamily="18" charset="0"/>
                        <a:ea typeface="Calibri"/>
                        <a:cs typeface="Calibri"/>
                        <a:sym typeface="Calibri"/>
                      </a:rPr>
                      <m:t>𝟐𝟓</m:t>
                    </m:r>
                    <m:r>
                      <a:rPr lang="en-US" sz="1800" b="1" i="1" u="none" strike="noStrike" cap="none" smtClean="0">
                        <a:solidFill>
                          <a:schemeClr val="dk1"/>
                        </a:solidFill>
                        <a:effectLst/>
                        <a:latin typeface="Cambria Math" panose="02040503050406030204" pitchFamily="18" charset="0"/>
                        <a:ea typeface="Calibri"/>
                        <a:cs typeface="Calibri"/>
                        <a:sym typeface="Calibri"/>
                      </a:rPr>
                      <m:t>°+</m:t>
                    </m:r>
                    <m:r>
                      <a:rPr lang="en-US" sz="1800" b="1" i="1" u="none" strike="noStrike" cap="none" smtClean="0">
                        <a:solidFill>
                          <a:schemeClr val="dk1"/>
                        </a:solidFill>
                        <a:effectLst/>
                        <a:latin typeface="Cambria Math" panose="02040503050406030204" pitchFamily="18" charset="0"/>
                        <a:ea typeface="Calibri"/>
                        <a:cs typeface="Calibri"/>
                        <a:sym typeface="Calibri"/>
                      </a:rPr>
                      <m:t>𝟑𝟓</m:t>
                    </m:r>
                    <m:r>
                      <a:rPr lang="en-US" sz="1800" b="1" i="1" u="none" strike="noStrike" cap="none" smtClean="0">
                        <a:solidFill>
                          <a:schemeClr val="dk1"/>
                        </a:solidFill>
                        <a:effectLst/>
                        <a:latin typeface="Cambria Math" panose="02040503050406030204" pitchFamily="18" charset="0"/>
                        <a:ea typeface="Calibri"/>
                        <a:cs typeface="Calibri"/>
                        <a:sym typeface="Calibri"/>
                      </a:rPr>
                      <m:t>°) </m:t>
                    </m:r>
                  </m:oMath>
                </a14:m>
                <a:endParaRPr lang="en-US" sz="1800" b="1" i="1" u="none" strike="noStrike" cap="none" dirty="0">
                  <a:solidFill>
                    <a:schemeClr val="dk1"/>
                  </a:solidFill>
                  <a:effectLst/>
                  <a:latin typeface="Calibri"/>
                  <a:ea typeface="Calibri"/>
                  <a:cs typeface="Calibri"/>
                  <a:sym typeface="Calibri"/>
                </a:endParaRPr>
              </a:p>
              <a:p>
                <a14:m>
                  <m:oMath xmlns:m="http://schemas.openxmlformats.org/officeDocument/2006/math">
                    <m:acc>
                      <m:accPr>
                        <m:chr m:val="̂"/>
                        <m:ctrlPr>
                          <a:rPr lang="en-US" sz="1800" b="1" i="1" u="none" strike="noStrike" cap="none">
                            <a:solidFill>
                              <a:schemeClr val="dk1"/>
                            </a:solidFill>
                            <a:effectLst/>
                            <a:latin typeface="Cambria Math" panose="02040503050406030204" pitchFamily="18" charset="0"/>
                            <a:ea typeface="Calibri"/>
                            <a:cs typeface="Calibri"/>
                            <a:sym typeface="Calibri"/>
                          </a:rPr>
                        </m:ctrlPr>
                      </m:accPr>
                      <m:e>
                        <m:r>
                          <a:rPr lang="en-US" sz="1800" b="1" i="1" u="none" strike="noStrike" cap="none" smtClean="0">
                            <a:solidFill>
                              <a:schemeClr val="dk1"/>
                            </a:solidFill>
                            <a:effectLst/>
                            <a:latin typeface="Cambria Math" panose="02040503050406030204" pitchFamily="18" charset="0"/>
                            <a:ea typeface="Calibri"/>
                            <a:cs typeface="Calibri"/>
                            <a:sym typeface="Calibri"/>
                          </a:rPr>
                          <m:t>𝑨𝑩𝑪</m:t>
                        </m:r>
                      </m:e>
                    </m:acc>
                    <m:r>
                      <a:rPr lang="en-US" sz="1800" b="1" i="1" u="none" strike="noStrike" cap="none" smtClean="0">
                        <a:solidFill>
                          <a:schemeClr val="dk1"/>
                        </a:solidFill>
                        <a:effectLst/>
                        <a:latin typeface="Cambria Math" panose="02040503050406030204" pitchFamily="18" charset="0"/>
                        <a:ea typeface="Calibri"/>
                        <a:cs typeface="Calibri"/>
                        <a:sym typeface="Calibri"/>
                      </a:rPr>
                      <m:t>=</m:t>
                    </m:r>
                    <m:r>
                      <a:rPr lang="en-US" sz="1800" b="1" i="1" u="none" strike="noStrike" cap="none" smtClean="0">
                        <a:solidFill>
                          <a:schemeClr val="dk1"/>
                        </a:solidFill>
                        <a:effectLst/>
                        <a:latin typeface="Cambria Math" panose="02040503050406030204" pitchFamily="18" charset="0"/>
                        <a:ea typeface="Calibri"/>
                        <a:cs typeface="Calibri"/>
                        <a:sym typeface="Calibri"/>
                      </a:rPr>
                      <m:t>𝟏𝟖𝟎</m:t>
                    </m:r>
                    <m:r>
                      <a:rPr lang="en-US" sz="1800" b="1" i="1" u="none" strike="noStrike" cap="none" smtClean="0">
                        <a:solidFill>
                          <a:schemeClr val="dk1"/>
                        </a:solidFill>
                        <a:effectLst/>
                        <a:latin typeface="Cambria Math" panose="02040503050406030204" pitchFamily="18" charset="0"/>
                        <a:ea typeface="Calibri"/>
                        <a:cs typeface="Calibri"/>
                        <a:sym typeface="Calibri"/>
                      </a:rPr>
                      <m:t>°−</m:t>
                    </m:r>
                    <m:r>
                      <a:rPr lang="en-US" sz="1800" b="1" i="1" u="none" strike="noStrike" cap="none" smtClean="0">
                        <a:solidFill>
                          <a:schemeClr val="dk1"/>
                        </a:solidFill>
                        <a:effectLst/>
                        <a:latin typeface="Cambria Math" panose="02040503050406030204" pitchFamily="18" charset="0"/>
                        <a:ea typeface="Calibri"/>
                        <a:cs typeface="Calibri"/>
                        <a:sym typeface="Calibri"/>
                      </a:rPr>
                      <m:t>𝟔𝟎</m:t>
                    </m:r>
                    <m:r>
                      <a:rPr lang="en-US" sz="1800" b="1" i="1" u="none" strike="noStrike" cap="none" smtClean="0">
                        <a:solidFill>
                          <a:schemeClr val="dk1"/>
                        </a:solidFill>
                        <a:effectLst/>
                        <a:latin typeface="Cambria Math" panose="02040503050406030204" pitchFamily="18" charset="0"/>
                        <a:ea typeface="Calibri"/>
                        <a:cs typeface="Calibri"/>
                        <a:sym typeface="Calibri"/>
                      </a:rPr>
                      <m:t>°</m:t>
                    </m:r>
                  </m:oMath>
                </a14:m>
                <a:r>
                  <a:rPr lang="en-US" sz="1800" b="1" i="1" u="none" strike="noStrike" cap="none" dirty="0">
                    <a:solidFill>
                      <a:schemeClr val="dk1"/>
                    </a:solidFill>
                    <a:effectLst/>
                    <a:latin typeface="Calibri"/>
                    <a:ea typeface="Calibri"/>
                    <a:cs typeface="Calibri"/>
                    <a:sym typeface="Calibri"/>
                  </a:rPr>
                  <a:t>.</a:t>
                </a:r>
              </a:p>
              <a:p>
                <a:r>
                  <a:rPr lang="en-US" sz="1800" b="1" i="1" u="none" strike="noStrike" cap="none" dirty="0">
                    <a:solidFill>
                      <a:schemeClr val="dk1"/>
                    </a:solidFill>
                    <a:effectLst/>
                    <a:latin typeface="Calibri"/>
                    <a:ea typeface="Calibri"/>
                    <a:cs typeface="Calibri"/>
                    <a:sym typeface="Calibri"/>
                  </a:rPr>
                  <a:t>Angle </a:t>
                </a:r>
                <a14:m>
                  <m:oMath xmlns:m="http://schemas.openxmlformats.org/officeDocument/2006/math">
                    <m:acc>
                      <m:accPr>
                        <m:chr m:val="̂"/>
                        <m:ctrlPr>
                          <a:rPr lang="en-US" sz="1800" b="1" i="1" u="none" strike="noStrike" cap="none">
                            <a:solidFill>
                              <a:schemeClr val="dk1"/>
                            </a:solidFill>
                            <a:effectLst/>
                            <a:latin typeface="Cambria Math" panose="02040503050406030204" pitchFamily="18" charset="0"/>
                            <a:ea typeface="Calibri"/>
                            <a:cs typeface="Calibri"/>
                            <a:sym typeface="Calibri"/>
                          </a:rPr>
                        </m:ctrlPr>
                      </m:accPr>
                      <m:e>
                        <m:r>
                          <a:rPr lang="en-US" sz="1800" b="1" i="1" u="none" strike="noStrike" cap="none" smtClean="0">
                            <a:solidFill>
                              <a:schemeClr val="dk1"/>
                            </a:solidFill>
                            <a:effectLst/>
                            <a:latin typeface="Cambria Math" panose="02040503050406030204" pitchFamily="18" charset="0"/>
                            <a:ea typeface="Calibri"/>
                            <a:cs typeface="Calibri"/>
                            <a:sym typeface="Calibri"/>
                          </a:rPr>
                          <m:t>𝑨𝑩𝑪</m:t>
                        </m:r>
                      </m:e>
                    </m:acc>
                  </m:oMath>
                </a14:m>
                <a:r>
                  <a:rPr lang="en-US" sz="1800" b="1" i="1" u="none" strike="noStrike" cap="none" dirty="0">
                    <a:solidFill>
                      <a:schemeClr val="dk1"/>
                    </a:solidFill>
                    <a:effectLst/>
                    <a:latin typeface="Calibri"/>
                    <a:ea typeface="Calibri"/>
                    <a:cs typeface="Calibri"/>
                    <a:sym typeface="Calibri"/>
                  </a:rPr>
                  <a:t> measures 120</a:t>
                </a:r>
                <a:r>
                  <a:rPr lang="en-US" sz="1800" b="1" i="1" u="none" strike="noStrike" cap="none" baseline="30000" dirty="0">
                    <a:solidFill>
                      <a:schemeClr val="dk1"/>
                    </a:solidFill>
                    <a:effectLst/>
                    <a:latin typeface="Calibri"/>
                    <a:ea typeface="Calibri"/>
                    <a:cs typeface="Calibri"/>
                    <a:sym typeface="Calibri"/>
                  </a:rPr>
                  <a:t>o</a:t>
                </a:r>
                <a:r>
                  <a:rPr lang="en-US" sz="2800" b="1" i="1" dirty="0">
                    <a:solidFill>
                      <a:schemeClr val="bg1"/>
                    </a:solidFill>
                    <a:latin typeface="Comic Sans MS"/>
                    <a:cs typeface="Calibri" panose="020F0502020204030204" pitchFamily="34" charset="0"/>
                    <a:sym typeface="Comic Sans MS"/>
                  </a:rPr>
                  <a:t>.”</a:t>
                </a:r>
              </a:p>
              <a:p>
                <a:endParaRPr lang="en-US" sz="2800" b="1" i="1" dirty="0">
                  <a:solidFill>
                    <a:schemeClr val="bg1"/>
                  </a:solidFill>
                  <a:latin typeface="Comic Sans MS"/>
                  <a:cs typeface="Calibri" panose="020F0502020204030204" pitchFamily="34" charset="0"/>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2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solidFill>
                      <a:schemeClr val="bg1"/>
                    </a:solidFill>
                    <a:effectLst/>
                    <a:latin typeface="+mj-lt"/>
                    <a:ea typeface="Calibri" panose="020F0502020204030204" pitchFamily="34" charset="0"/>
                    <a:cs typeface="Calibri" panose="020F0502020204030204" pitchFamily="34" charset="0"/>
                  </a:rPr>
                  <a:t>What is the measure of angle.</a:t>
                </a:r>
                <a:r>
                  <a:rPr lang="en-US" sz="1800" b="1" i="1" u="none" dirty="0">
                    <a:solidFill>
                      <a:schemeClr val="bg1"/>
                    </a:solidFill>
                    <a:effectLst/>
                    <a:latin typeface="Comic Sans MS"/>
                    <a:ea typeface="Times New Roman" panose="02020603050405020304" pitchFamily="18" charset="0"/>
                    <a:cs typeface="Calibri" panose="020F0502020204030204" pitchFamily="34" charset="0"/>
                    <a:sym typeface="Comic Sans MS"/>
                  </a:rPr>
                  <a:t>”</a:t>
                </a:r>
                <a:endParaRPr lang="en-US" sz="1800" b="1" i="1" u="none" dirty="0">
                  <a:latin typeface="Calibri"/>
                  <a:ea typeface="Calibri" panose="020F0502020204030204" pitchFamily="34" charset="0"/>
                  <a:cs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r>
                  <a:rPr lang="en-US" sz="2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Ask students to show their work</a:t>
                </a: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u="none"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MNP is a right triangle at M and the acute angles in a right triangle are complementary, their sum is 90</a:t>
                </a:r>
                <a:r>
                  <a:rPr lang="en-US" sz="1800" b="1" i="1" baseline="30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a:t>
                </a:r>
                <a:r>
                  <a:rPr lang="en-US" sz="1800" b="1" i="1" baseline="0" dirty="0">
                    <a:solidFill>
                      <a:schemeClr val="dk1"/>
                    </a:solidFill>
                    <a:effectLst/>
                    <a:latin typeface="Calibri" panose="020F0502020204030204" pitchFamily="34" charset="0"/>
                    <a:ea typeface="Calibri" panose="020F0502020204030204" pitchFamily="34" charset="0"/>
                    <a:cs typeface="Arial" panose="020B0604020202020204" pitchFamily="34" charset="0"/>
                  </a:rPr>
                  <a:t>.</a:t>
                </a:r>
              </a:p>
              <a:p>
                <a:pP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So: </a:t>
                </a:r>
                <a14:m>
                  <m:oMath xmlns:m="http://schemas.openxmlformats.org/officeDocument/2006/math">
                    <m:acc>
                      <m:accPr>
                        <m:chr m:val="̂"/>
                        <m:ctrlPr>
                          <a:rPr lang="en-US" sz="1800" b="1" i="1" u="none" strike="noStrike" cap="none" smtClean="0">
                            <a:solidFill>
                              <a:schemeClr val="bg2"/>
                            </a:solidFill>
                            <a:effectLst/>
                            <a:latin typeface="Cambria Math" panose="02040503050406030204" pitchFamily="18" charset="0"/>
                            <a:ea typeface="Calibri"/>
                            <a:cs typeface="Calibri"/>
                            <a:sym typeface="Calibri"/>
                          </a:rPr>
                        </m:ctrlPr>
                      </m:accPr>
                      <m:e>
                        <m:r>
                          <a:rPr lang="en-US" sz="1800" b="1" i="1" u="none" strike="noStrike" cap="none" smtClean="0">
                            <a:solidFill>
                              <a:schemeClr val="bg2"/>
                            </a:solidFill>
                            <a:effectLst/>
                            <a:latin typeface="Cambria Math" panose="02040503050406030204" pitchFamily="18" charset="0"/>
                            <a:ea typeface="Calibri"/>
                            <a:cs typeface="Calibri"/>
                            <a:sym typeface="Calibri"/>
                          </a:rPr>
                          <m:t>𝑴𝑵𝑷</m:t>
                        </m:r>
                      </m:e>
                    </m:acc>
                    <m:r>
                      <a:rPr lang="en-US" sz="1800" b="1" i="1" u="none" strike="noStrike" cap="none" smtClean="0">
                        <a:solidFill>
                          <a:schemeClr val="bg2"/>
                        </a:solidFill>
                        <a:effectLst/>
                        <a:latin typeface="Cambria Math" panose="02040503050406030204" pitchFamily="18" charset="0"/>
                        <a:ea typeface="Calibri"/>
                        <a:cs typeface="Calibri"/>
                        <a:sym typeface="Calibri"/>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𝑴𝑷𝑵</m:t>
                        </m:r>
                      </m:e>
                    </m:acc>
                    <m:r>
                      <a:rPr lang="en-US" sz="1800" b="1" i="1" smtClean="0">
                        <a:solidFill>
                          <a:schemeClr val="bg2"/>
                        </a:solidFill>
                        <a:latin typeface="Cambria Math" panose="02040503050406030204" pitchFamily="18" charset="0"/>
                        <a:ea typeface="Calibri"/>
                        <a:cs typeface="Calibri"/>
                        <a:sym typeface="Calibri"/>
                      </a:rPr>
                      <m:t>=</m:t>
                    </m:r>
                    <m:r>
                      <a:rPr lang="en-US" sz="1800" b="1" i="1" smtClean="0">
                        <a:solidFill>
                          <a:schemeClr val="bg2"/>
                        </a:solidFill>
                        <a:latin typeface="Cambria Math" panose="02040503050406030204" pitchFamily="18" charset="0"/>
                        <a:ea typeface="Calibri"/>
                        <a:cs typeface="Calibri"/>
                        <a:sym typeface="Calibri"/>
                      </a:rPr>
                      <m:t>𝟗𝟎</m:t>
                    </m:r>
                    <m:r>
                      <a:rPr lang="en-US" sz="1800" b="1" i="1" smtClean="0">
                        <a:solidFill>
                          <a:schemeClr val="bg2"/>
                        </a:solidFill>
                        <a:latin typeface="Cambria Math" panose="02040503050406030204" pitchFamily="18" charset="0"/>
                        <a:ea typeface="Cambria Math" panose="02040503050406030204" pitchFamily="18" charset="0"/>
                        <a:cs typeface="Calibri"/>
                        <a:sym typeface="Calibri"/>
                      </a:rPr>
                      <m:t>°</m:t>
                    </m:r>
                  </m:oMath>
                </a14:m>
                <a:br>
                  <a:rPr lang="en-US" sz="1800" b="1" i="1" dirty="0">
                    <a:solidFill>
                      <a:schemeClr val="bg2"/>
                    </a:solidFill>
                    <a:latin typeface="Cambria Math" panose="02040503050406030204" pitchFamily="18" charset="0"/>
                    <a:ea typeface="Cambria Math" panose="02040503050406030204" pitchFamily="18" charset="0"/>
                    <a:cs typeface="Calibri"/>
                    <a:sym typeface="Calibri"/>
                  </a:rPr>
                </a:br>
                <a14:m>
                  <m:oMathPara xmlns:m="http://schemas.openxmlformats.org/officeDocument/2006/math">
                    <m:oMathParaPr>
                      <m:jc m:val="left"/>
                    </m:oMathParaPr>
                    <m:oMath xmlns:m="http://schemas.openxmlformats.org/officeDocument/2006/math">
                      <m:acc>
                        <m:accPr>
                          <m:chr m:val="̂"/>
                          <m:ctrlPr>
                            <a:rPr lang="en-US" sz="1800" b="1" i="1" smtClean="0">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𝑴𝑵𝑷</m:t>
                          </m:r>
                        </m:e>
                      </m:acc>
                      <m:r>
                        <a:rPr lang="en-US" sz="1800" b="1" i="1" smtClean="0">
                          <a:solidFill>
                            <a:schemeClr val="bg2"/>
                          </a:solidFill>
                          <a:latin typeface="Cambria Math" panose="02040503050406030204" pitchFamily="18" charset="0"/>
                          <a:ea typeface="Calibri"/>
                          <a:cs typeface="Calibri"/>
                          <a:sym typeface="Calibri"/>
                        </a:rPr>
                        <m:t>=</m:t>
                      </m:r>
                      <m:r>
                        <a:rPr lang="en-US" sz="1800" b="1" i="1" smtClean="0">
                          <a:solidFill>
                            <a:schemeClr val="bg2"/>
                          </a:solidFill>
                          <a:latin typeface="Cambria Math" panose="02040503050406030204" pitchFamily="18" charset="0"/>
                          <a:ea typeface="Calibri"/>
                          <a:cs typeface="Calibri"/>
                          <a:sym typeface="Calibri"/>
                        </a:rPr>
                        <m:t>𝟗𝟎</m:t>
                      </m:r>
                      <m:r>
                        <a:rPr lang="en-US" sz="1800" b="1" i="1" smtClean="0">
                          <a:solidFill>
                            <a:schemeClr val="bg2"/>
                          </a:solidFill>
                          <a:latin typeface="Cambria Math" panose="02040503050406030204" pitchFamily="18" charset="0"/>
                          <a:ea typeface="Calibri"/>
                          <a:cs typeface="Calibri"/>
                          <a:sym typeface="Calibri"/>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𝑴𝑷𝑵</m:t>
                          </m:r>
                        </m:e>
                      </m:acc>
                      <m:r>
                        <a:rPr lang="en-US" sz="1800" b="1" i="1" smtClean="0">
                          <a:solidFill>
                            <a:schemeClr val="bg2"/>
                          </a:solidFill>
                          <a:latin typeface="Cambria Math" panose="02040503050406030204" pitchFamily="18" charset="0"/>
                          <a:ea typeface="Calibri"/>
                          <a:cs typeface="Calibri"/>
                          <a:sym typeface="Calibri"/>
                        </a:rPr>
                        <m:t> </m:t>
                      </m:r>
                    </m:oMath>
                  </m:oMathPara>
                </a14:m>
                <a:endParaRPr lang="en-US" sz="1800" b="1" i="1" dirty="0">
                  <a:solidFill>
                    <a:schemeClr val="bg2"/>
                  </a:solidFill>
                  <a:latin typeface="Cambria Math" panose="02040503050406030204" pitchFamily="18" charset="0"/>
                  <a:ea typeface="Calibri"/>
                  <a:cs typeface="Calibri"/>
                  <a:sym typeface="Calibri"/>
                </a:endParaRPr>
              </a:p>
              <a:p>
                <a:pPr/>
                <a14:m>
                  <m:oMathPara xmlns:m="http://schemas.openxmlformats.org/officeDocument/2006/math">
                    <m:oMathParaPr>
                      <m:jc m:val="left"/>
                    </m:oMathParaPr>
                    <m:oMath xmlns:m="http://schemas.openxmlformats.org/officeDocument/2006/math">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𝑴𝑵𝑷</m:t>
                          </m:r>
                        </m:e>
                      </m:acc>
                      <m:r>
                        <a:rPr lang="en-US" sz="1800" b="1" i="1" smtClean="0">
                          <a:solidFill>
                            <a:schemeClr val="bg2"/>
                          </a:solidFill>
                          <a:latin typeface="Cambria Math" panose="02040503050406030204" pitchFamily="18" charset="0"/>
                          <a:ea typeface="Calibri"/>
                          <a:cs typeface="Calibri"/>
                          <a:sym typeface="Calibri"/>
                        </a:rPr>
                        <m:t>=</m:t>
                      </m:r>
                      <m:r>
                        <a:rPr lang="en-US" sz="1800" b="1" i="1" smtClean="0">
                          <a:solidFill>
                            <a:schemeClr val="bg2"/>
                          </a:solidFill>
                          <a:latin typeface="Cambria Math" panose="02040503050406030204" pitchFamily="18" charset="0"/>
                          <a:ea typeface="Calibri"/>
                          <a:cs typeface="Calibri"/>
                          <a:sym typeface="Calibri"/>
                        </a:rPr>
                        <m:t>𝟗𝟎</m:t>
                      </m:r>
                      <m:r>
                        <a:rPr lang="en-US" sz="1800" b="1" i="1" smtClean="0">
                          <a:solidFill>
                            <a:schemeClr val="bg2"/>
                          </a:solidFill>
                          <a:latin typeface="Cambria Math" panose="02040503050406030204" pitchFamily="18" charset="0"/>
                          <a:ea typeface="Calibri"/>
                          <a:cs typeface="Calibri"/>
                          <a:sym typeface="Calibri"/>
                        </a:rPr>
                        <m:t>°−</m:t>
                      </m:r>
                      <m:r>
                        <a:rPr lang="en-US" sz="1800" b="1" i="1" smtClean="0">
                          <a:solidFill>
                            <a:schemeClr val="bg2"/>
                          </a:solidFill>
                          <a:latin typeface="Cambria Math" panose="02040503050406030204" pitchFamily="18" charset="0"/>
                          <a:ea typeface="Calibri"/>
                          <a:cs typeface="Calibri"/>
                          <a:sym typeface="Calibri"/>
                        </a:rPr>
                        <m:t>𝟓𝟔</m:t>
                      </m:r>
                      <m:r>
                        <a:rPr lang="en-US" sz="1800" b="1" i="1" smtClean="0">
                          <a:solidFill>
                            <a:schemeClr val="bg2"/>
                          </a:solidFill>
                          <a:latin typeface="Cambria Math" panose="02040503050406030204" pitchFamily="18" charset="0"/>
                          <a:ea typeface="Calibri"/>
                          <a:cs typeface="Calibri"/>
                          <a:sym typeface="Calibri"/>
                        </a:rPr>
                        <m:t>°</m:t>
                      </m:r>
                    </m:oMath>
                  </m:oMathPara>
                </a14:m>
                <a:endParaRPr lang="en-US" sz="1800" b="1" i="1" dirty="0">
                  <a:solidFill>
                    <a:schemeClr val="bg2"/>
                  </a:solidFill>
                  <a:latin typeface="Calibri"/>
                  <a:ea typeface="Calibri"/>
                  <a:cs typeface="Calibri"/>
                  <a:sym typeface="Calibri"/>
                </a:endParaRPr>
              </a:p>
              <a:p>
                <a:r>
                  <a:rPr lang="en-US" sz="1800" b="1" i="1" u="none" strike="noStrike" cap="none" dirty="0">
                    <a:solidFill>
                      <a:schemeClr val="bg2"/>
                    </a:solidFill>
                    <a:latin typeface="Calibri"/>
                    <a:ea typeface="Calibri"/>
                    <a:cs typeface="Calibri"/>
                    <a:sym typeface="Calibri"/>
                  </a:rPr>
                  <a:t>Angle </a:t>
                </a:r>
                <a14:m>
                  <m:oMath xmlns:m="http://schemas.openxmlformats.org/officeDocument/2006/math">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𝑴𝑵𝑷</m:t>
                        </m:r>
                      </m:e>
                    </m:acc>
                  </m:oMath>
                </a14:m>
                <a:r>
                  <a:rPr lang="en-US" sz="1800" b="1" i="1" u="none" strike="noStrike" cap="none" dirty="0">
                    <a:solidFill>
                      <a:schemeClr val="bg2"/>
                    </a:solidFill>
                    <a:latin typeface="Calibri"/>
                    <a:ea typeface="Calibri"/>
                    <a:cs typeface="Calibri"/>
                    <a:sym typeface="Calibri"/>
                  </a:rPr>
                  <a:t> measures 34</a:t>
                </a:r>
                <a:r>
                  <a:rPr lang="en-US" sz="1800" b="1" i="1" u="none" strike="noStrike" cap="none" baseline="30000" dirty="0">
                    <a:solidFill>
                      <a:schemeClr val="bg2"/>
                    </a:solidFill>
                    <a:latin typeface="Calibri"/>
                    <a:ea typeface="Calibri"/>
                    <a:cs typeface="Calibri"/>
                    <a:sym typeface="Calibri"/>
                  </a:rPr>
                  <a:t>o</a:t>
                </a:r>
                <a:r>
                  <a:rPr lang="en-US" sz="1800" b="1" i="1" u="none" dirty="0"/>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16</a:t>
            </a:fld>
            <a:endParaRPr lang="en-US">
              <a:latin typeface="Comic Sans MS" panose="030F0702030302020204" pitchFamily="66" charset="0"/>
            </a:endParaRPr>
          </a:p>
        </p:txBody>
      </p:sp>
    </p:spTree>
    <p:extLst>
      <p:ext uri="{BB962C8B-B14F-4D97-AF65-F5344CB8AC3E}">
        <p14:creationId xmlns:p14="http://schemas.microsoft.com/office/powerpoint/2010/main" val="1219608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solidFill>
                      <a:schemeClr val="bg1"/>
                    </a:solidFill>
                    <a:effectLst/>
                    <a:latin typeface="+mj-lt"/>
                    <a:ea typeface="Calibri" panose="020F0502020204030204" pitchFamily="34" charset="0"/>
                    <a:cs typeface="Calibri" panose="020F0502020204030204" pitchFamily="34" charset="0"/>
                  </a:rPr>
                  <a:t>What is the measure of angles </a:t>
                </a:r>
                <a14:m>
                  <m:oMath xmlns:m="http://schemas.openxmlformats.org/officeDocument/2006/math">
                    <m:acc>
                      <m:accPr>
                        <m:chr m:val="̂"/>
                        <m:ctrlPr>
                          <a:rPr lang="en-US" sz="2000" i="1" smtClean="0">
                            <a:latin typeface="Cambria Math" panose="02040503050406030204" pitchFamily="18" charset="0"/>
                          </a:rPr>
                        </m:ctrlPr>
                      </m:accPr>
                      <m:e>
                        <m:r>
                          <a:rPr lang="en-US" sz="2000">
                            <a:latin typeface="Cambria Math" panose="02040503050406030204" pitchFamily="18" charset="0"/>
                          </a:rPr>
                          <m:t>𝑨𝑪𝑩</m:t>
                        </m:r>
                      </m:e>
                    </m:acc>
                  </m:oMath>
                </a14:m>
                <a:r>
                  <a:rPr lang="en-US" sz="2000" dirty="0"/>
                  <a:t> and </a:t>
                </a:r>
                <a14:m>
                  <m:oMath xmlns:m="http://schemas.openxmlformats.org/officeDocument/2006/math">
                    <m:acc>
                      <m:accPr>
                        <m:chr m:val="̂"/>
                        <m:ctrlPr>
                          <a:rPr lang="en-US" sz="2000" i="1">
                            <a:latin typeface="Cambria Math" panose="02040503050406030204" pitchFamily="18" charset="0"/>
                          </a:rPr>
                        </m:ctrlPr>
                      </m:accPr>
                      <m:e>
                        <m:r>
                          <a:rPr lang="en-US" sz="2000">
                            <a:latin typeface="Cambria Math" panose="02040503050406030204" pitchFamily="18" charset="0"/>
                          </a:rPr>
                          <m:t>𝑩𝑨𝑪</m:t>
                        </m:r>
                      </m:e>
                    </m:acc>
                    <m:r>
                      <a:rPr lang="en-US" sz="2000">
                        <a:latin typeface="Cambria Math" panose="02040503050406030204" pitchFamily="18" charset="0"/>
                      </a:rPr>
                      <m:t> </m:t>
                    </m:r>
                  </m:oMath>
                </a14:m>
                <a:r>
                  <a:rPr lang="en-US" sz="1800" b="1" i="1" u="none" dirty="0">
                    <a:solidFill>
                      <a:schemeClr val="bg1"/>
                    </a:solidFill>
                    <a:effectLst/>
                    <a:latin typeface="Comic Sans MS"/>
                    <a:ea typeface="Times New Roman" panose="02020603050405020304" pitchFamily="18" charset="0"/>
                    <a:cs typeface="Calibri" panose="020F0502020204030204" pitchFamily="34" charset="0"/>
                    <a:sym typeface="Comic Sans MS"/>
                  </a:rPr>
                  <a:t>?”</a:t>
                </a:r>
                <a:endParaRPr lang="en-US" sz="1800" b="1" i="1" u="none" dirty="0">
                  <a:latin typeface="Calibri"/>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r>
                  <a:rPr lang="en-US" sz="2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Ask students to show their work</a:t>
                </a: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0" u="none" dirty="0">
                  <a:effectLst/>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u="none" dirty="0">
                    <a:effectLst/>
                  </a:rPr>
                  <a:t>The teacher corrects the activity interactively.</a:t>
                </a:r>
                <a:endParaRPr lang="en-US" sz="1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2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ABC is an isosceles triangle of principal vertex A.</a:t>
                </a:r>
                <a:endParaRPr lang="en-US" sz="2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2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So, the base angles are equal.</a:t>
                </a:r>
                <a:endParaRPr lang="en-US" sz="2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gn="just">
                  <a:lnSpc>
                    <a:spcPct val="107000"/>
                  </a:lnSpc>
                  <a:spcBef>
                    <a:spcPts val="0"/>
                  </a:spcBef>
                  <a:spcAft>
                    <a:spcPts val="800"/>
                  </a:spcAft>
                </a:pPr>
                <a14:m>
                  <m:oMath xmlns:m="http://schemas.openxmlformats.org/officeDocument/2006/math">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𝑨𝑩𝑪</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𝑨𝑪𝑩</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𝟕𝟎</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oMath>
                </a14:m>
                <a:r>
                  <a:rPr lang="en-US" sz="2800" b="1" i="1"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2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2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sum of angles in a triangle is 180</a:t>
                </a:r>
                <a:r>
                  <a:rPr lang="en-US" sz="2800" b="1" i="1" baseline="30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a:t>
                </a:r>
                <a:r>
                  <a:rPr lang="en-US" sz="2800" b="1" i="1" baseline="0" dirty="0">
                    <a:solidFill>
                      <a:schemeClr val="dk1"/>
                    </a:solidFill>
                    <a:effectLst/>
                    <a:latin typeface="Calibri" panose="020F0502020204030204" pitchFamily="34" charset="0"/>
                    <a:ea typeface="Calibri" panose="020F0502020204030204" pitchFamily="34" charset="0"/>
                    <a:cs typeface="Arial" panose="020B0604020202020204" pitchFamily="34" charset="0"/>
                  </a:rPr>
                  <a:t>. </a:t>
                </a:r>
              </a:p>
              <a:p>
                <a:pPr marL="228600" marR="0" indent="0">
                  <a:lnSpc>
                    <a:spcPct val="107000"/>
                  </a:lnSpc>
                  <a:spcBef>
                    <a:spcPts val="0"/>
                  </a:spcBef>
                  <a:spcAft>
                    <a:spcPts val="800"/>
                  </a:spcAft>
                </a:pPr>
                <a:r>
                  <a:rPr lang="en-US" sz="2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So </a:t>
                </a:r>
                <a14:m>
                  <m:oMath xmlns:m="http://schemas.openxmlformats.org/officeDocument/2006/math">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𝑨𝑩𝑪</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𝑩𝑨𝑪</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𝑩𝑪𝑨</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𝟏𝟖𝟎</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2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14:m>
                  <m:oMathPara xmlns:m="http://schemas.openxmlformats.org/officeDocument/2006/math">
                    <m:oMathParaPr>
                      <m:jc m:val="left"/>
                    </m:oMathParaPr>
                    <m:oMath xmlns:m="http://schemas.openxmlformats.org/officeDocument/2006/math">
                      <m:acc>
                        <m:accPr>
                          <m:chr m:val="̂"/>
                          <m:ctrlP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𝑩𝑨𝑪</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𝟏𝟖𝟎</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𝑨𝑩𝑪</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𝑩𝑪𝑨</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14:m>
                  <m:oMathPara xmlns:m="http://schemas.openxmlformats.org/officeDocument/2006/math">
                    <m:oMathParaPr>
                      <m:jc m:val="left"/>
                    </m:oMathParaPr>
                    <m:oMath xmlns:m="http://schemas.openxmlformats.org/officeDocument/2006/math">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𝑩𝑨𝑪</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𝟏𝟖𝟎</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𝟕𝟎</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𝟕𝟎</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14:m>
                  <m:oMathPara xmlns:m="http://schemas.openxmlformats.org/officeDocument/2006/math">
                    <m:oMathParaPr>
                      <m:jc m:val="left"/>
                    </m:oMathParaPr>
                    <m:oMath xmlns:m="http://schemas.openxmlformats.org/officeDocument/2006/math">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𝑩𝑨𝑪</m:t>
                          </m:r>
                        </m:e>
                      </m:acc>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𝟏𝟖𝟎</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𝟏𝟒𝟎</m:t>
                      </m:r>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en-US" sz="2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2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Angle </a:t>
                </a:r>
                <a14:m>
                  <m:oMath xmlns:m="http://schemas.openxmlformats.org/officeDocument/2006/math">
                    <m:acc>
                      <m:accPr>
                        <m:chr m:val="̂"/>
                        <m:ctrlPr>
                          <a:rPr lang="en-US" sz="2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𝑩𝑨𝑪</m:t>
                        </m:r>
                      </m:e>
                    </m:acc>
                  </m:oMath>
                </a14:m>
                <a:r>
                  <a:rPr lang="en-US" sz="2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measures 40</a:t>
                </a:r>
                <a:r>
                  <a:rPr lang="en-US" sz="2800" b="1" i="1" baseline="30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a:t>
                </a:r>
                <a:r>
                  <a:rPr lang="en-US" sz="2800" b="1" i="1" u="none" dirty="0"/>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2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endPar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a:latin typeface="Comic Sans MS" panose="030F0702030302020204" pitchFamily="66" charset="0"/>
            </a:endParaRPr>
          </a:p>
        </p:txBody>
      </p:sp>
    </p:spTree>
    <p:extLst>
      <p:ext uri="{BB962C8B-B14F-4D97-AF65-F5344CB8AC3E}">
        <p14:creationId xmlns:p14="http://schemas.microsoft.com/office/powerpoint/2010/main" val="4269939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latin typeface="Segoe UI" panose="020B0502040204020203"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18</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532627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solidFill>
                      <a:schemeClr val="bg1"/>
                    </a:solidFill>
                    <a:effectLst/>
                    <a:latin typeface="+mj-lt"/>
                    <a:ea typeface="Calibri" panose="020F0502020204030204" pitchFamily="34" charset="0"/>
                    <a:cs typeface="Calibri" panose="020F0502020204030204" pitchFamily="34" charset="0"/>
                  </a:rPr>
                  <a:t>Write the measure of the missing angle.</a:t>
                </a:r>
                <a:r>
                  <a:rPr lang="en-US" sz="1800" b="1" i="1" u="none" dirty="0">
                    <a:solidFill>
                      <a:schemeClr val="bg1"/>
                    </a:solidFill>
                    <a:effectLst/>
                    <a:latin typeface="Comic Sans MS"/>
                    <a:ea typeface="Times New Roman" panose="02020603050405020304" pitchFamily="18" charset="0"/>
                    <a:cs typeface="Calibri" panose="020F0502020204030204" pitchFamily="34" charset="0"/>
                    <a:sym typeface="Comic Sans MS"/>
                  </a:rPr>
                  <a:t>”</a:t>
                </a:r>
                <a:endParaRPr lang="en-US" sz="1800" b="1" i="1" u="none" dirty="0">
                  <a:latin typeface="Calibri"/>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r>
                  <a:rPr lang="en-US" sz="2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Ask students to show their work</a:t>
                </a: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u="none" dirty="0">
                  <a:effectLst/>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0" u="none" dirty="0">
                    <a:latin typeface="Calibri"/>
                    <a:ea typeface="Calibri" panose="020F0502020204030204" pitchFamily="34" charset="0"/>
                    <a:cs typeface="Calibri"/>
                  </a:rPr>
                  <a:t>“</a:t>
                </a:r>
                <a:r>
                  <a:rPr lang="en-US" sz="1800" b="1" i="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sum of angles in a triangle is 180</a:t>
                </a:r>
                <a:r>
                  <a:rPr lang="en-US" sz="1800" b="1" i="0" baseline="30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a:t>
                </a:r>
                <a:r>
                  <a:rPr lang="en-US" sz="1800" b="1" i="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p>
              <a:p>
                <a:pPr marL="228600" indent="0"/>
                <a:r>
                  <a:rPr lang="en-US" sz="1800" b="1" i="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So </a:t>
                </a:r>
                <a14:m>
                  <m:oMath xmlns:m="http://schemas.openxmlformats.org/officeDocument/2006/math">
                    <m:acc>
                      <m:accPr>
                        <m:chr m:val="̂"/>
                        <m:ctrlPr>
                          <a:rPr lang="en-US" sz="1800" b="1" i="1" u="none" strike="noStrike" cap="none" smtClean="0">
                            <a:solidFill>
                              <a:srgbClr val="FF0000"/>
                            </a:solidFill>
                            <a:effectLst/>
                            <a:latin typeface="Cambria Math" panose="02040503050406030204" pitchFamily="18" charset="0"/>
                            <a:ea typeface="Calibri"/>
                            <a:cs typeface="Calibri"/>
                            <a:sym typeface="Calibri"/>
                          </a:rPr>
                        </m:ctrlPr>
                      </m:accPr>
                      <m:e>
                        <m:r>
                          <a:rPr lang="en-US" sz="1800" b="1" i="0" u="none" strike="noStrike" cap="none" smtClean="0">
                            <a:solidFill>
                              <a:srgbClr val="FF0000"/>
                            </a:solidFill>
                            <a:effectLst/>
                            <a:latin typeface="Cambria Math" panose="02040503050406030204" pitchFamily="18" charset="0"/>
                            <a:ea typeface="Calibri"/>
                            <a:cs typeface="Calibri"/>
                            <a:sym typeface="Calibri"/>
                          </a:rPr>
                          <m:t>𝐀𝐁𝐂</m:t>
                        </m:r>
                      </m:e>
                    </m:acc>
                    <m:r>
                      <a:rPr lang="en-US" sz="1800" b="1" i="0" u="none" strike="noStrike" cap="none" smtClean="0">
                        <a:solidFill>
                          <a:srgbClr val="FF0000"/>
                        </a:solidFill>
                        <a:effectLst/>
                        <a:latin typeface="Cambria Math" panose="02040503050406030204" pitchFamily="18" charset="0"/>
                        <a:ea typeface="Calibri"/>
                        <a:cs typeface="Calibri"/>
                        <a:sym typeface="Calibri"/>
                      </a:rPr>
                      <m:t>+ </m:t>
                    </m:r>
                    <m:acc>
                      <m:accPr>
                        <m:chr m:val="̂"/>
                        <m:ctrlPr>
                          <a:rPr lang="en-US" sz="1800" b="1" i="1" u="none" strike="noStrike" cap="none">
                            <a:solidFill>
                              <a:srgbClr val="FF0000"/>
                            </a:solidFill>
                            <a:effectLst/>
                            <a:latin typeface="Cambria Math" panose="02040503050406030204" pitchFamily="18" charset="0"/>
                            <a:ea typeface="Calibri"/>
                            <a:cs typeface="Calibri"/>
                            <a:sym typeface="Calibri"/>
                          </a:rPr>
                        </m:ctrlPr>
                      </m:accPr>
                      <m:e>
                        <m:r>
                          <a:rPr lang="en-US" sz="1800" b="1" i="0" u="none" strike="noStrike" cap="none" smtClean="0">
                            <a:solidFill>
                              <a:srgbClr val="FF0000"/>
                            </a:solidFill>
                            <a:effectLst/>
                            <a:latin typeface="Cambria Math" panose="02040503050406030204" pitchFamily="18" charset="0"/>
                            <a:ea typeface="Calibri"/>
                            <a:cs typeface="Calibri"/>
                            <a:sym typeface="Calibri"/>
                          </a:rPr>
                          <m:t>𝐁𝐀𝐂</m:t>
                        </m:r>
                      </m:e>
                    </m:acc>
                    <m:r>
                      <a:rPr lang="en-US" sz="1800" b="1" i="0" u="none" strike="noStrike" cap="none" smtClean="0">
                        <a:solidFill>
                          <a:srgbClr val="FF0000"/>
                        </a:solidFill>
                        <a:effectLst/>
                        <a:latin typeface="Cambria Math" panose="02040503050406030204" pitchFamily="18" charset="0"/>
                        <a:ea typeface="Calibri"/>
                        <a:cs typeface="Calibri"/>
                        <a:sym typeface="Calibri"/>
                      </a:rPr>
                      <m:t>+ </m:t>
                    </m:r>
                    <m:acc>
                      <m:accPr>
                        <m:chr m:val="̂"/>
                        <m:ctrlPr>
                          <a:rPr lang="en-US" sz="1800" b="1" i="1" u="none" strike="noStrike" cap="none">
                            <a:solidFill>
                              <a:srgbClr val="FF0000"/>
                            </a:solidFill>
                            <a:effectLst/>
                            <a:latin typeface="Cambria Math" panose="02040503050406030204" pitchFamily="18" charset="0"/>
                            <a:ea typeface="Calibri"/>
                            <a:cs typeface="Calibri"/>
                            <a:sym typeface="Calibri"/>
                          </a:rPr>
                        </m:ctrlPr>
                      </m:accPr>
                      <m:e>
                        <m:r>
                          <a:rPr lang="en-US" sz="1800" b="1" i="0" u="none" strike="noStrike" cap="none" smtClean="0">
                            <a:solidFill>
                              <a:srgbClr val="FF0000"/>
                            </a:solidFill>
                            <a:effectLst/>
                            <a:latin typeface="Cambria Math" panose="02040503050406030204" pitchFamily="18" charset="0"/>
                            <a:ea typeface="Calibri"/>
                            <a:cs typeface="Calibri"/>
                            <a:sym typeface="Calibri"/>
                          </a:rPr>
                          <m:t>𝐁𝐂𝐀</m:t>
                        </m:r>
                      </m:e>
                    </m:acc>
                    <m:r>
                      <a:rPr lang="en-US" sz="1800" b="1" i="0" u="none" strike="noStrike" cap="none" smtClean="0">
                        <a:solidFill>
                          <a:srgbClr val="FF0000"/>
                        </a:solidFill>
                        <a:effectLst/>
                        <a:latin typeface="Cambria Math" panose="02040503050406030204" pitchFamily="18" charset="0"/>
                        <a:ea typeface="Calibri"/>
                        <a:cs typeface="Calibri"/>
                        <a:sym typeface="Calibri"/>
                      </a:rPr>
                      <m:t>=</m:t>
                    </m:r>
                    <m:r>
                      <a:rPr lang="en-US" sz="1800" b="1" i="0" u="none" strike="noStrike" cap="none" smtClean="0">
                        <a:solidFill>
                          <a:srgbClr val="FF0000"/>
                        </a:solidFill>
                        <a:effectLst/>
                        <a:latin typeface="Cambria Math" panose="02040503050406030204" pitchFamily="18" charset="0"/>
                        <a:ea typeface="Calibri"/>
                        <a:cs typeface="Calibri"/>
                        <a:sym typeface="Calibri"/>
                      </a:rPr>
                      <m:t>𝟏𝟖𝟎</m:t>
                    </m:r>
                    <m:r>
                      <a:rPr lang="en-US" sz="1800" b="1" i="0" u="none" strike="noStrike" cap="none" smtClean="0">
                        <a:solidFill>
                          <a:srgbClr val="FF0000"/>
                        </a:solidFill>
                        <a:effectLst/>
                        <a:latin typeface="Cambria Math" panose="02040503050406030204" pitchFamily="18" charset="0"/>
                        <a:ea typeface="Calibri"/>
                        <a:cs typeface="Calibri"/>
                        <a:sym typeface="Calibri"/>
                      </a:rPr>
                      <m:t>° </m:t>
                    </m:r>
                  </m:oMath>
                </a14:m>
                <a:endParaRPr lang="en-US" sz="1800" b="1" i="0" u="none" strike="noStrike" cap="none" dirty="0">
                  <a:solidFill>
                    <a:srgbClr val="FF0000"/>
                  </a:solidFill>
                  <a:effectLst/>
                  <a:latin typeface="Calibri"/>
                  <a:ea typeface="Calibri"/>
                  <a:cs typeface="Calibri"/>
                  <a:sym typeface="Calibri"/>
                </a:endParaRPr>
              </a:p>
              <a:p>
                <a:pPr marL="228600" indent="0">
                  <a:lnSpc>
                    <a:spcPct val="110000"/>
                  </a:lnSpc>
                  <a:buNone/>
                </a:pPr>
                <a14:m>
                  <m:oMathPara xmlns:m="http://schemas.openxmlformats.org/officeDocument/2006/math">
                    <m:oMathParaPr>
                      <m:jc m:val="left"/>
                    </m:oMathParaPr>
                    <m:oMath xmlns:m="http://schemas.openxmlformats.org/officeDocument/2006/math">
                      <m:acc>
                        <m:accPr>
                          <m:chr m:val="̂"/>
                          <m:ctrlPr>
                            <a:rPr lang="en-US" sz="1800" b="1" i="1" u="none" strike="noStrike" cap="none" smtClean="0">
                              <a:solidFill>
                                <a:srgbClr val="FF0000"/>
                              </a:solidFill>
                              <a:effectLst/>
                              <a:latin typeface="Cambria Math" panose="02040503050406030204" pitchFamily="18" charset="0"/>
                              <a:ea typeface="Calibri"/>
                              <a:cs typeface="Calibri"/>
                              <a:sym typeface="Calibri"/>
                            </a:rPr>
                          </m:ctrlPr>
                        </m:accPr>
                        <m:e>
                          <m:r>
                            <a:rPr lang="en-US" sz="1800" b="1" i="0" u="none" strike="noStrike" cap="none" smtClean="0">
                              <a:solidFill>
                                <a:srgbClr val="FF0000"/>
                              </a:solidFill>
                              <a:effectLst/>
                              <a:latin typeface="Cambria Math" panose="02040503050406030204" pitchFamily="18" charset="0"/>
                              <a:ea typeface="Calibri"/>
                              <a:cs typeface="Calibri"/>
                              <a:sym typeface="Calibri"/>
                            </a:rPr>
                            <m:t>𝐀𝐁𝐂</m:t>
                          </m:r>
                        </m:e>
                      </m:acc>
                      <m:r>
                        <a:rPr lang="en-US" sz="1800" b="1" i="0" u="none" strike="noStrike" cap="none" smtClean="0">
                          <a:solidFill>
                            <a:srgbClr val="FF0000"/>
                          </a:solidFill>
                          <a:effectLst/>
                          <a:latin typeface="Cambria Math" panose="02040503050406030204" pitchFamily="18" charset="0"/>
                          <a:ea typeface="Calibri"/>
                          <a:cs typeface="Calibri"/>
                          <a:sym typeface="Calibri"/>
                        </a:rPr>
                        <m:t>=</m:t>
                      </m:r>
                      <m:r>
                        <a:rPr lang="en-US" sz="1800" b="1" i="0" u="none" strike="noStrike" cap="none" smtClean="0">
                          <a:solidFill>
                            <a:srgbClr val="FF0000"/>
                          </a:solidFill>
                          <a:effectLst/>
                          <a:latin typeface="Cambria Math" panose="02040503050406030204" pitchFamily="18" charset="0"/>
                          <a:ea typeface="Calibri"/>
                          <a:cs typeface="Calibri"/>
                          <a:sym typeface="Calibri"/>
                        </a:rPr>
                        <m:t>𝟏𝟖𝟎</m:t>
                      </m:r>
                      <m:r>
                        <a:rPr lang="en-US" sz="1800" b="1" i="0" u="none" strike="noStrike" cap="none" smtClean="0">
                          <a:solidFill>
                            <a:srgbClr val="FF0000"/>
                          </a:solidFill>
                          <a:effectLst/>
                          <a:latin typeface="Cambria Math" panose="02040503050406030204" pitchFamily="18" charset="0"/>
                          <a:ea typeface="Calibri"/>
                          <a:cs typeface="Calibri"/>
                          <a:sym typeface="Calibri"/>
                        </a:rPr>
                        <m:t>°−</m:t>
                      </m:r>
                      <m:d>
                        <m:dPr>
                          <m:ctrlPr>
                            <a:rPr lang="en-US" sz="1800" b="1" i="1" u="none" strike="noStrike" cap="none">
                              <a:solidFill>
                                <a:srgbClr val="FF0000"/>
                              </a:solidFill>
                              <a:effectLst/>
                              <a:latin typeface="Cambria Math" panose="02040503050406030204" pitchFamily="18" charset="0"/>
                              <a:ea typeface="Calibri"/>
                              <a:cs typeface="Calibri"/>
                              <a:sym typeface="Calibri"/>
                            </a:rPr>
                          </m:ctrlPr>
                        </m:dPr>
                        <m:e>
                          <m:acc>
                            <m:accPr>
                              <m:chr m:val="̂"/>
                              <m:ctrlPr>
                                <a:rPr lang="en-US" sz="1800" b="1" i="1" u="none" strike="noStrike" cap="none">
                                  <a:solidFill>
                                    <a:srgbClr val="FF0000"/>
                                  </a:solidFill>
                                  <a:effectLst/>
                                  <a:latin typeface="Cambria Math" panose="02040503050406030204" pitchFamily="18" charset="0"/>
                                  <a:ea typeface="Calibri"/>
                                  <a:cs typeface="Calibri"/>
                                  <a:sym typeface="Calibri"/>
                                </a:rPr>
                              </m:ctrlPr>
                            </m:accPr>
                            <m:e>
                              <m:r>
                                <a:rPr lang="en-US" sz="1800" b="1" i="0" u="none" strike="noStrike" cap="none" smtClean="0">
                                  <a:solidFill>
                                    <a:srgbClr val="FF0000"/>
                                  </a:solidFill>
                                  <a:effectLst/>
                                  <a:latin typeface="Cambria Math" panose="02040503050406030204" pitchFamily="18" charset="0"/>
                                  <a:ea typeface="Calibri"/>
                                  <a:cs typeface="Calibri"/>
                                  <a:sym typeface="Calibri"/>
                                </a:rPr>
                                <m:t>𝐁𝐂𝐀</m:t>
                              </m:r>
                            </m:e>
                          </m:acc>
                          <m:r>
                            <a:rPr lang="en-US" sz="1800" b="1" i="0" u="none" strike="noStrike" cap="none" smtClean="0">
                              <a:solidFill>
                                <a:srgbClr val="FF0000"/>
                              </a:solidFill>
                              <a:effectLst/>
                              <a:latin typeface="Cambria Math" panose="02040503050406030204" pitchFamily="18" charset="0"/>
                              <a:ea typeface="Calibri"/>
                              <a:cs typeface="Calibri"/>
                              <a:sym typeface="Calibri"/>
                            </a:rPr>
                            <m:t>+</m:t>
                          </m:r>
                          <m:acc>
                            <m:accPr>
                              <m:chr m:val="̂"/>
                              <m:ctrlPr>
                                <a:rPr lang="en-US" sz="1800" b="1" i="1" u="none" strike="noStrike" cap="none">
                                  <a:solidFill>
                                    <a:srgbClr val="FF0000"/>
                                  </a:solidFill>
                                  <a:effectLst/>
                                  <a:latin typeface="Cambria Math" panose="02040503050406030204" pitchFamily="18" charset="0"/>
                                  <a:ea typeface="Calibri"/>
                                  <a:cs typeface="Calibri"/>
                                  <a:sym typeface="Calibri"/>
                                </a:rPr>
                              </m:ctrlPr>
                            </m:accPr>
                            <m:e>
                              <m:r>
                                <a:rPr lang="en-US" sz="1800" b="1" i="0" u="none" strike="noStrike" cap="none" smtClean="0">
                                  <a:solidFill>
                                    <a:srgbClr val="FF0000"/>
                                  </a:solidFill>
                                  <a:effectLst/>
                                  <a:latin typeface="Cambria Math" panose="02040503050406030204" pitchFamily="18" charset="0"/>
                                  <a:ea typeface="Calibri"/>
                                  <a:cs typeface="Calibri"/>
                                  <a:sym typeface="Calibri"/>
                                </a:rPr>
                                <m:t>𝐁𝐀𝐂</m:t>
                              </m:r>
                            </m:e>
                          </m:acc>
                        </m:e>
                      </m:d>
                    </m:oMath>
                  </m:oMathPara>
                </a14:m>
                <a:endParaRPr lang="en-US" sz="1800" b="1" i="0" u="none" strike="noStrike" cap="none" dirty="0">
                  <a:solidFill>
                    <a:srgbClr val="FF0000"/>
                  </a:solidFill>
                  <a:effectLst/>
                  <a:latin typeface="Calibri"/>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0" smtClean="0">
                              <a:solidFill>
                                <a:srgbClr val="FF0000"/>
                              </a:solidFill>
                              <a:latin typeface="Cambria Math" panose="02040503050406030204" pitchFamily="18" charset="0"/>
                              <a:ea typeface="Calibri"/>
                              <a:cs typeface="Calibri"/>
                              <a:sym typeface="Calibri"/>
                            </a:rPr>
                            <m:t>𝐀𝐁𝐂</m:t>
                          </m:r>
                        </m:e>
                      </m:acc>
                      <m:r>
                        <a:rPr lang="en-US" sz="1800" b="1" i="0" smtClean="0">
                          <a:solidFill>
                            <a:srgbClr val="FF0000"/>
                          </a:solidFill>
                          <a:latin typeface="Cambria Math" panose="02040503050406030204" pitchFamily="18" charset="0"/>
                          <a:ea typeface="Calibri"/>
                          <a:cs typeface="Calibri"/>
                          <a:sym typeface="Calibri"/>
                        </a:rPr>
                        <m:t>=</m:t>
                      </m:r>
                      <m:r>
                        <a:rPr lang="en-US" sz="1800" b="1" i="0" smtClean="0">
                          <a:solidFill>
                            <a:srgbClr val="FF0000"/>
                          </a:solidFill>
                          <a:latin typeface="Cambria Math" panose="02040503050406030204" pitchFamily="18" charset="0"/>
                          <a:ea typeface="Calibri"/>
                          <a:cs typeface="Calibri"/>
                          <a:sym typeface="Calibri"/>
                        </a:rPr>
                        <m:t>𝟏𝟖𝟎</m:t>
                      </m:r>
                      <m:r>
                        <a:rPr lang="en-US" sz="1800" b="1" i="0" smtClean="0">
                          <a:solidFill>
                            <a:srgbClr val="FF0000"/>
                          </a:solidFill>
                          <a:latin typeface="Cambria Math" panose="02040503050406030204" pitchFamily="18" charset="0"/>
                          <a:ea typeface="Calibri"/>
                          <a:cs typeface="Calibri"/>
                          <a:sym typeface="Calibri"/>
                        </a:rPr>
                        <m:t>°−(</m:t>
                      </m:r>
                      <m:r>
                        <a:rPr lang="en-US" sz="1800" b="1" i="0" smtClean="0">
                          <a:solidFill>
                            <a:srgbClr val="FF0000"/>
                          </a:solidFill>
                          <a:latin typeface="Cambria Math" panose="02040503050406030204" pitchFamily="18" charset="0"/>
                          <a:ea typeface="Calibri"/>
                          <a:cs typeface="Calibri"/>
                          <a:sym typeface="Calibri"/>
                        </a:rPr>
                        <m:t>𝟒𝟎</m:t>
                      </m:r>
                      <m:r>
                        <a:rPr lang="en-US" sz="1800" b="1" i="0" smtClean="0">
                          <a:solidFill>
                            <a:srgbClr val="FF0000"/>
                          </a:solidFill>
                          <a:latin typeface="Cambria Math" panose="02040503050406030204" pitchFamily="18" charset="0"/>
                          <a:ea typeface="Calibri"/>
                          <a:cs typeface="Calibri"/>
                          <a:sym typeface="Calibri"/>
                        </a:rPr>
                        <m:t>°+</m:t>
                      </m:r>
                      <m:r>
                        <a:rPr lang="en-US" sz="1800" b="1" i="0" smtClean="0">
                          <a:solidFill>
                            <a:srgbClr val="FF0000"/>
                          </a:solidFill>
                          <a:latin typeface="Cambria Math" panose="02040503050406030204" pitchFamily="18" charset="0"/>
                          <a:ea typeface="Calibri"/>
                          <a:cs typeface="Calibri"/>
                          <a:sym typeface="Calibri"/>
                        </a:rPr>
                        <m:t>𝟏𝟏𝟑</m:t>
                      </m:r>
                      <m:r>
                        <a:rPr lang="en-US" sz="1800" b="1" i="0" smtClean="0">
                          <a:solidFill>
                            <a:srgbClr val="FF0000"/>
                          </a:solidFill>
                          <a:latin typeface="Cambria Math" panose="02040503050406030204" pitchFamily="18" charset="0"/>
                          <a:ea typeface="Calibri"/>
                          <a:cs typeface="Calibri"/>
                          <a:sym typeface="Calibri"/>
                        </a:rPr>
                        <m:t>°) </m:t>
                      </m:r>
                    </m:oMath>
                  </m:oMathPara>
                </a14:m>
                <a:endParaRPr lang="en-US" sz="1800" b="1" i="0" u="none" strike="noStrike" cap="none" dirty="0">
                  <a:solidFill>
                    <a:srgbClr val="FF0000"/>
                  </a:solidFill>
                  <a:latin typeface="Calibri"/>
                  <a:ea typeface="Calibri"/>
                  <a:cs typeface="Calibri"/>
                  <a:sym typeface="Calibri"/>
                </a:endParaRPr>
              </a:p>
              <a:p>
                <a:pPr marL="228600" indent="0">
                  <a:buNone/>
                </a:pPr>
                <a14:m>
                  <m:oMath xmlns:m="http://schemas.openxmlformats.org/officeDocument/2006/math">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0" smtClean="0">
                            <a:solidFill>
                              <a:srgbClr val="FF0000"/>
                            </a:solidFill>
                            <a:latin typeface="Cambria Math" panose="02040503050406030204" pitchFamily="18" charset="0"/>
                            <a:ea typeface="Calibri"/>
                            <a:cs typeface="Calibri"/>
                            <a:sym typeface="Calibri"/>
                          </a:rPr>
                          <m:t>𝐀𝐁𝐂</m:t>
                        </m:r>
                      </m:e>
                    </m:acc>
                    <m:r>
                      <a:rPr lang="en-US" sz="1800" b="1" i="0" smtClean="0">
                        <a:solidFill>
                          <a:srgbClr val="FF0000"/>
                        </a:solidFill>
                        <a:latin typeface="Cambria Math" panose="02040503050406030204" pitchFamily="18" charset="0"/>
                        <a:ea typeface="Calibri"/>
                        <a:cs typeface="Calibri"/>
                        <a:sym typeface="Calibri"/>
                      </a:rPr>
                      <m:t>=</m:t>
                    </m:r>
                    <m:r>
                      <a:rPr lang="en-US" sz="1800" b="1" i="0" smtClean="0">
                        <a:solidFill>
                          <a:srgbClr val="FF0000"/>
                        </a:solidFill>
                        <a:latin typeface="Cambria Math" panose="02040503050406030204" pitchFamily="18" charset="0"/>
                        <a:ea typeface="Calibri"/>
                        <a:cs typeface="Calibri"/>
                        <a:sym typeface="Calibri"/>
                      </a:rPr>
                      <m:t>𝟐𝟕</m:t>
                    </m:r>
                    <m:r>
                      <a:rPr lang="en-US" sz="1800" b="1" i="0" smtClean="0">
                        <a:solidFill>
                          <a:srgbClr val="FF0000"/>
                        </a:solidFill>
                        <a:latin typeface="Cambria Math" panose="02040503050406030204" pitchFamily="18" charset="0"/>
                        <a:ea typeface="Calibri"/>
                        <a:cs typeface="Calibri"/>
                        <a:sym typeface="Calibri"/>
                      </a:rPr>
                      <m:t>°</m:t>
                    </m:r>
                  </m:oMath>
                </a14:m>
                <a:r>
                  <a:rPr lang="en-US" sz="1800" b="1" i="0" u="none" strike="noStrike" cap="none" dirty="0">
                    <a:solidFill>
                      <a:srgbClr val="FF0000"/>
                    </a:solidFill>
                    <a:latin typeface="Calibri"/>
                    <a:ea typeface="Calibri"/>
                    <a:cs typeface="Calibri"/>
                    <a:sym typeface="Calibri"/>
                  </a:rPr>
                  <a:t>.”</a:t>
                </a:r>
              </a:p>
              <a:p>
                <a:pPr marL="0" indent="0">
                  <a:buNone/>
                </a:pPr>
                <a:endParaRPr lang="en-US" sz="1800" b="0" i="0" u="none" strike="noStrike" cap="none" dirty="0">
                  <a:solidFill>
                    <a:srgbClr val="FF0000"/>
                  </a:solidFill>
                  <a:latin typeface="Calibri"/>
                  <a:ea typeface="Calibri"/>
                  <a:cs typeface="Calibri"/>
                  <a:sym typeface="Calibri"/>
                </a:endParaRPr>
              </a:p>
              <a:p>
                <a:pPr marL="0" indent="0">
                  <a:buNone/>
                </a:pPr>
                <a:endParaRPr lang="en-US" sz="1800" b="0" i="0" u="none" strike="noStrike" cap="none" dirty="0">
                  <a:solidFill>
                    <a:srgbClr val="FF0000"/>
                  </a:solidFill>
                  <a:latin typeface="Calibri"/>
                  <a:ea typeface="Calibri"/>
                  <a:cs typeface="Calibri"/>
                  <a:sym typeface="Calibri"/>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2</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solidFill>
                      <a:schemeClr val="bg1"/>
                    </a:solidFill>
                    <a:effectLst/>
                    <a:latin typeface="+mj-lt"/>
                    <a:ea typeface="Calibri" panose="020F0502020204030204" pitchFamily="34" charset="0"/>
                    <a:cs typeface="Calibri" panose="020F0502020204030204" pitchFamily="34" charset="0"/>
                  </a:rPr>
                  <a:t>Write the measure of the missing angle.</a:t>
                </a:r>
                <a:r>
                  <a:rPr lang="en-US" sz="1800" b="1" i="1" u="none" dirty="0">
                    <a:solidFill>
                      <a:schemeClr val="bg1"/>
                    </a:solidFill>
                    <a:effectLst/>
                    <a:latin typeface="Comic Sans MS"/>
                    <a:ea typeface="Times New Roman" panose="02020603050405020304" pitchFamily="18" charset="0"/>
                    <a:cs typeface="Calibri" panose="020F0502020204030204" pitchFamily="34" charset="0"/>
                    <a:sym typeface="Comic Sans MS"/>
                  </a:rPr>
                  <a:t>”</a:t>
                </a:r>
                <a:endParaRPr lang="en-US" sz="1800" b="1" i="1" u="none" dirty="0">
                  <a:latin typeface="Calibri"/>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r>
                  <a:rPr lang="en-US" sz="2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Ask students to show their work</a:t>
                </a: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u="none" dirty="0">
                  <a:effectLst/>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MNP is a right triangle at N so </a:t>
                </a:r>
                <a14:m>
                  <m:oMath xmlns:m="http://schemas.openxmlformats.org/officeDocument/2006/math">
                    <m:acc>
                      <m:accPr>
                        <m:chr m:val="̂"/>
                        <m:ctrlP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𝑵</m:t>
                        </m:r>
                      </m:e>
                    </m:acc>
                  </m:oMath>
                </a14:m>
                <a:r>
                  <a:rPr lang="en-US" sz="1800" b="1" i="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measures 90</a:t>
                </a:r>
                <a:r>
                  <a:rPr lang="en-US" sz="1800" b="1" i="1" baseline="30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p>
              <a:p>
                <a:pPr marL="228600" indent="0"/>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other two angles are complementary, their sum is 90</a:t>
                </a:r>
                <a:r>
                  <a:rPr lang="en-US" sz="1800" b="1" i="1" baseline="30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lnSpc>
                    <a:spcPct val="110000"/>
                  </a:lnSpc>
                  <a:buNone/>
                </a:pPr>
                <a14:m>
                  <m:oMathPara xmlns:m="http://schemas.openxmlformats.org/officeDocument/2006/math">
                    <m:oMathParaPr>
                      <m:jc m:val="left"/>
                    </m:oMathParaPr>
                    <m:oMath xmlns:m="http://schemas.openxmlformats.org/officeDocument/2006/math">
                      <m:acc>
                        <m:accPr>
                          <m:chr m:val="̂"/>
                          <m:ctrlPr>
                            <a:rPr lang="en-US" sz="1800" b="1" i="1" u="none" strike="noStrike" cap="none" smtClean="0">
                              <a:solidFill>
                                <a:srgbClr val="FF0000"/>
                              </a:solidFill>
                              <a:effectLst/>
                              <a:latin typeface="Cambria Math" panose="02040503050406030204" pitchFamily="18" charset="0"/>
                              <a:ea typeface="Calibri"/>
                              <a:cs typeface="Calibri"/>
                              <a:sym typeface="Calibri"/>
                            </a:rPr>
                          </m:ctrlPr>
                        </m:accPr>
                        <m:e>
                          <m:r>
                            <a:rPr lang="en-US" sz="1800" b="1" i="1" u="none" strike="noStrike" cap="none" smtClean="0">
                              <a:solidFill>
                                <a:srgbClr val="FF0000"/>
                              </a:solidFill>
                              <a:effectLst/>
                              <a:latin typeface="Cambria Math" panose="02040503050406030204" pitchFamily="18" charset="0"/>
                              <a:ea typeface="Calibri"/>
                              <a:cs typeface="Calibri"/>
                              <a:sym typeface="Calibri"/>
                            </a:rPr>
                            <m:t>𝑷𝑴𝑵</m:t>
                          </m:r>
                        </m:e>
                      </m:acc>
                      <m:r>
                        <a:rPr lang="en-US" sz="1800" b="1" i="1" u="none" strike="noStrike" cap="none" smtClean="0">
                          <a:solidFill>
                            <a:srgbClr val="FF0000"/>
                          </a:solidFill>
                          <a:effectLst/>
                          <a:latin typeface="Cambria Math" panose="02040503050406030204" pitchFamily="18" charset="0"/>
                          <a:ea typeface="Calibri"/>
                          <a:cs typeface="Calibri"/>
                          <a:sym typeface="Calibri"/>
                        </a:rPr>
                        <m:t>+</m:t>
                      </m:r>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𝑴</m:t>
                          </m:r>
                          <m:r>
                            <a:rPr lang="en-US" sz="1800" b="1" i="1" smtClean="0">
                              <a:solidFill>
                                <a:srgbClr val="FF0000"/>
                              </a:solidFill>
                              <a:latin typeface="Cambria Math" panose="02040503050406030204" pitchFamily="18" charset="0"/>
                              <a:ea typeface="Calibri"/>
                              <a:cs typeface="Calibri"/>
                              <a:sym typeface="Calibri"/>
                            </a:rPr>
                            <m:t>𝑷𝑵</m:t>
                          </m:r>
                        </m:e>
                      </m:acc>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𝟗𝟎</m:t>
                      </m:r>
                      <m:r>
                        <a:rPr lang="en-US" sz="1800" b="1" i="1" smtClean="0">
                          <a:solidFill>
                            <a:srgbClr val="FF0000"/>
                          </a:solidFill>
                          <a:latin typeface="Cambria Math" panose="02040503050406030204" pitchFamily="18" charset="0"/>
                          <a:ea typeface="Cambria Math" panose="02040503050406030204" pitchFamily="18" charset="0"/>
                          <a:cs typeface="Calibri"/>
                          <a:sym typeface="Calibri"/>
                        </a:rPr>
                        <m:t>°</m:t>
                      </m:r>
                    </m:oMath>
                  </m:oMathPara>
                </a14:m>
                <a:endParaRPr lang="en-US" sz="1800" b="1" i="1" u="none" strike="noStrike" cap="none" dirty="0">
                  <a:solidFill>
                    <a:srgbClr val="FF0000"/>
                  </a:solidFill>
                  <a:effectLst/>
                  <a:latin typeface="+mj-lt"/>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en-US" sz="1800" b="1" i="1" smtClean="0">
                              <a:solidFill>
                                <a:srgbClr val="FF0000"/>
                              </a:solidFill>
                              <a:latin typeface="Cambria Math" panose="02040503050406030204" pitchFamily="18" charset="0"/>
                              <a:ea typeface="Calibri"/>
                              <a:cs typeface="Calibri"/>
                              <a:sym typeface="Calibri"/>
                            </a:rPr>
                          </m:ctrlPr>
                        </m:accPr>
                        <m:e>
                          <m:r>
                            <a:rPr lang="en-US" sz="1800" b="1" i="1" smtClean="0">
                              <a:solidFill>
                                <a:srgbClr val="FF0000"/>
                              </a:solidFill>
                              <a:latin typeface="Cambria Math" panose="02040503050406030204" pitchFamily="18" charset="0"/>
                              <a:ea typeface="Calibri"/>
                              <a:cs typeface="Calibri"/>
                              <a:sym typeface="Calibri"/>
                            </a:rPr>
                            <m:t>𝑴𝑷𝑵</m:t>
                          </m:r>
                        </m:e>
                      </m:acc>
                      <m:r>
                        <a:rPr lang="en-US" sz="1800" b="1" i="1">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𝟗𝟎</m:t>
                      </m:r>
                      <m:r>
                        <a:rPr lang="en-US" sz="1800" b="1" i="1">
                          <a:solidFill>
                            <a:srgbClr val="FF0000"/>
                          </a:solidFill>
                          <a:latin typeface="Cambria Math" panose="02040503050406030204" pitchFamily="18" charset="0"/>
                          <a:ea typeface="Calibri"/>
                          <a:cs typeface="Calibri"/>
                          <a:sym typeface="Calibri"/>
                        </a:rPr>
                        <m:t>°−</m:t>
                      </m:r>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smtClean="0">
                              <a:solidFill>
                                <a:srgbClr val="FF0000"/>
                              </a:solidFill>
                              <a:latin typeface="Cambria Math" panose="02040503050406030204" pitchFamily="18" charset="0"/>
                              <a:ea typeface="Calibri"/>
                              <a:cs typeface="Calibri"/>
                              <a:sym typeface="Calibri"/>
                            </a:rPr>
                            <m:t>𝑷𝑴</m:t>
                          </m:r>
                          <m:r>
                            <a:rPr lang="en-US" sz="1800" b="1" i="1">
                              <a:solidFill>
                                <a:srgbClr val="FF0000"/>
                              </a:solidFill>
                              <a:latin typeface="Cambria Math" panose="02040503050406030204" pitchFamily="18" charset="0"/>
                              <a:ea typeface="Calibri"/>
                              <a:cs typeface="Calibri"/>
                              <a:sym typeface="Calibri"/>
                            </a:rPr>
                            <m:t>𝑵</m:t>
                          </m:r>
                        </m:e>
                      </m:acc>
                      <m:r>
                        <a:rPr lang="en-US" sz="1800" b="1" i="1">
                          <a:solidFill>
                            <a:srgbClr val="FF0000"/>
                          </a:solidFill>
                          <a:latin typeface="Cambria Math" panose="02040503050406030204" pitchFamily="18" charset="0"/>
                          <a:ea typeface="Calibri"/>
                          <a:cs typeface="Calibri"/>
                          <a:sym typeface="Calibri"/>
                        </a:rPr>
                        <m:t> </m:t>
                      </m:r>
                    </m:oMath>
                  </m:oMathPara>
                </a14:m>
                <a:endParaRPr lang="en-US" sz="1800" b="1" i="1" dirty="0">
                  <a:solidFill>
                    <a:srgbClr val="FF0000"/>
                  </a:solidFill>
                  <a:latin typeface="+mj-lt"/>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𝑴</m:t>
                          </m:r>
                          <m:r>
                            <a:rPr lang="en-US" sz="1800" b="1" i="1" smtClean="0">
                              <a:solidFill>
                                <a:srgbClr val="FF0000"/>
                              </a:solidFill>
                              <a:latin typeface="Cambria Math" panose="02040503050406030204" pitchFamily="18" charset="0"/>
                              <a:ea typeface="Calibri"/>
                              <a:cs typeface="Calibri"/>
                              <a:sym typeface="Calibri"/>
                            </a:rPr>
                            <m:t>𝑷</m:t>
                          </m:r>
                          <m:r>
                            <a:rPr lang="en-US" sz="1800" b="1" i="1">
                              <a:solidFill>
                                <a:srgbClr val="FF0000"/>
                              </a:solidFill>
                              <a:latin typeface="Cambria Math" panose="02040503050406030204" pitchFamily="18" charset="0"/>
                              <a:ea typeface="Calibri"/>
                              <a:cs typeface="Calibri"/>
                              <a:sym typeface="Calibri"/>
                            </a:rPr>
                            <m:t>𝑵</m:t>
                          </m:r>
                        </m:e>
                      </m:acc>
                      <m:r>
                        <a:rPr lang="en-US" sz="1800" b="1" i="1">
                          <a:solidFill>
                            <a:srgbClr val="FF0000"/>
                          </a:solidFill>
                          <a:latin typeface="Cambria Math" panose="02040503050406030204" pitchFamily="18" charset="0"/>
                          <a:ea typeface="Calibri"/>
                          <a:cs typeface="Calibri"/>
                          <a:sym typeface="Calibri"/>
                        </a:rPr>
                        <m:t>=</m:t>
                      </m:r>
                      <m:r>
                        <a:rPr lang="en-US" sz="1800" b="1" i="1">
                          <a:solidFill>
                            <a:srgbClr val="FF0000"/>
                          </a:solidFill>
                          <a:latin typeface="Cambria Math" panose="02040503050406030204" pitchFamily="18" charset="0"/>
                          <a:ea typeface="Calibri"/>
                          <a:cs typeface="Calibri"/>
                          <a:sym typeface="Calibri"/>
                        </a:rPr>
                        <m:t>𝟗𝟎</m:t>
                      </m:r>
                      <m:r>
                        <a:rPr lang="en-US" sz="1800" b="1" i="1">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𝟐𝟗</m:t>
                      </m:r>
                      <m:r>
                        <a:rPr lang="en-US" sz="1800" b="1" i="1">
                          <a:solidFill>
                            <a:srgbClr val="FF0000"/>
                          </a:solidFill>
                          <a:latin typeface="Cambria Math" panose="02040503050406030204" pitchFamily="18" charset="0"/>
                          <a:ea typeface="Calibri"/>
                          <a:cs typeface="Calibri"/>
                          <a:sym typeface="Calibri"/>
                        </a:rPr>
                        <m:t>°</m:t>
                      </m:r>
                    </m:oMath>
                  </m:oMathPara>
                </a14:m>
                <a:endParaRPr lang="en-US" sz="1800" b="1" i="1" dirty="0">
                  <a:solidFill>
                    <a:srgbClr val="FF0000"/>
                  </a:solidFill>
                  <a:latin typeface="+mj-lt"/>
                  <a:ea typeface="Calibri"/>
                  <a:cs typeface="Calibri"/>
                  <a:sym typeface="Calibri"/>
                </a:endParaRPr>
              </a:p>
              <a:p>
                <a:pPr marL="228600" indent="0"/>
                <a14:m>
                  <m:oMath xmlns:m="http://schemas.openxmlformats.org/officeDocument/2006/math">
                    <m:acc>
                      <m:accPr>
                        <m:chr m:val="̂"/>
                        <m:ctrlPr>
                          <a:rPr lang="en-US" sz="1800" b="1" i="1" smtClean="0">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𝑴</m:t>
                        </m:r>
                        <m:r>
                          <a:rPr lang="en-US" sz="1800" b="1" i="1" smtClean="0">
                            <a:solidFill>
                              <a:srgbClr val="FF0000"/>
                            </a:solidFill>
                            <a:latin typeface="Cambria Math" panose="02040503050406030204" pitchFamily="18" charset="0"/>
                            <a:ea typeface="Calibri"/>
                            <a:cs typeface="Calibri"/>
                            <a:sym typeface="Calibri"/>
                          </a:rPr>
                          <m:t>𝑷</m:t>
                        </m:r>
                        <m:r>
                          <a:rPr lang="en-US" sz="1800" b="1" i="1">
                            <a:solidFill>
                              <a:srgbClr val="FF0000"/>
                            </a:solidFill>
                            <a:latin typeface="Cambria Math" panose="02040503050406030204" pitchFamily="18" charset="0"/>
                            <a:ea typeface="Calibri"/>
                            <a:cs typeface="Calibri"/>
                            <a:sym typeface="Calibri"/>
                          </a:rPr>
                          <m:t>𝑵</m:t>
                        </m:r>
                      </m:e>
                    </m:acc>
                    <m:r>
                      <a:rPr lang="en-US" sz="1800" b="1" i="1">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𝟔𝟏</m:t>
                    </m:r>
                    <m:r>
                      <a:rPr lang="en-US" sz="1800" b="1" i="1">
                        <a:solidFill>
                          <a:srgbClr val="FF0000"/>
                        </a:solidFill>
                        <a:latin typeface="Cambria Math" panose="02040503050406030204" pitchFamily="18" charset="0"/>
                        <a:ea typeface="Calibri"/>
                        <a:cs typeface="Calibri"/>
                        <a:sym typeface="Calibri"/>
                      </a:rPr>
                      <m:t>°</m:t>
                    </m:r>
                    <m:r>
                      <m:rPr>
                        <m:nor/>
                      </m:rPr>
                      <a:rPr lang="en-US" sz="1800" b="1" i="1" dirty="0" smtClean="0">
                        <a:solidFill>
                          <a:srgbClr val="FF0000"/>
                        </a:solidFill>
                        <a:effectLst/>
                        <a:latin typeface="Calibri" panose="020F0502020204030204" pitchFamily="34" charset="0"/>
                        <a:ea typeface="Calibri" panose="020F0502020204030204" pitchFamily="34" charset="0"/>
                        <a:cs typeface="Calibri" panose="020F0502020204030204" pitchFamily="34" charset="0"/>
                      </a:rPr>
                      <m:t>.</m:t>
                    </m:r>
                  </m:oMath>
                </a14:m>
                <a:r>
                  <a:rPr lang="en-US" sz="1800" b="1" i="1" dirty="0">
                    <a:solidFill>
                      <a:srgbClr val="FF0000"/>
                    </a:solidFill>
                    <a:latin typeface="+mj-lt"/>
                    <a:ea typeface="Calibri"/>
                    <a:cs typeface="Calibri"/>
                    <a:sym typeface="Calibri"/>
                  </a:rPr>
                  <a:t>”</a:t>
                </a: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t>Teaching suggestions</a:t>
                </a:r>
                <a:endParaRPr lang="en-US" sz="2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solidFill>
                      <a:schemeClr val="bg1"/>
                    </a:solidFill>
                    <a:effectLst/>
                    <a:latin typeface="+mj-lt"/>
                    <a:ea typeface="Calibri" panose="020F0502020204030204" pitchFamily="34" charset="0"/>
                    <a:cs typeface="Calibri" panose="020F0502020204030204" pitchFamily="34" charset="0"/>
                  </a:rPr>
                  <a:t>Write the measurement of the missing angle.</a:t>
                </a:r>
                <a:r>
                  <a:rPr lang="en-US" sz="1800" b="1" i="1" u="none" dirty="0">
                    <a:solidFill>
                      <a:schemeClr val="bg1"/>
                    </a:solidFill>
                    <a:effectLst/>
                    <a:latin typeface="Comic Sans MS"/>
                    <a:ea typeface="Times New Roman" panose="02020603050405020304" pitchFamily="18" charset="0"/>
                    <a:cs typeface="Calibri" panose="020F0502020204030204" pitchFamily="34" charset="0"/>
                    <a:sym typeface="Comic Sans MS"/>
                  </a:rPr>
                  <a:t>”</a:t>
                </a:r>
                <a:endParaRPr lang="en-US" sz="1800" b="1" i="1" u="none" dirty="0">
                  <a:latin typeface="Calibri"/>
                  <a:ea typeface="Calibri" panose="020F0502020204030204" pitchFamily="34" charset="0"/>
                  <a:cs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i="0" dirty="0">
                    <a:latin typeface="Calibri" panose="020F0502020204030204" pitchFamily="34" charset="0"/>
                    <a:cs typeface="Calibri" panose="020F0502020204030204" pitchFamily="34" charset="0"/>
                  </a:rPr>
                  <a:t>Note for the teacher: </a:t>
                </a: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r>
                  <a:rPr lang="en-US" sz="2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Ask students to show their work</a:t>
                </a: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MNP is a right triangle at N so </a:t>
                </a:r>
                <a:r>
                  <a:rPr lang="en-US" sz="1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𝑵 ̂</a:t>
                </a:r>
                <a:r>
                  <a:rPr lang="en-US" sz="1800" b="1" i="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measures 90</a:t>
                </a:r>
                <a:r>
                  <a:rPr lang="en-US" sz="1800" b="1" i="1" baseline="30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p>
              <a:p>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other two angles are complementary, their sum is 90</a:t>
                </a:r>
                <a:r>
                  <a:rPr lang="en-US" sz="1800" b="1" i="1" baseline="30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0" indent="0">
                  <a:lnSpc>
                    <a:spcPct val="110000"/>
                  </a:lnSpc>
                  <a:buNone/>
                </a:pPr>
                <a:r>
                  <a:rPr lang="en-US" sz="1800" b="1" i="0" u="none" strike="noStrike" cap="none">
                    <a:solidFill>
                      <a:srgbClr val="FF0000"/>
                    </a:solidFill>
                    <a:effectLst/>
                    <a:latin typeface="Cambria Math" panose="02040503050406030204" pitchFamily="18" charset="0"/>
                    <a:cs typeface="Calibri"/>
                    <a:sym typeface="Calibri"/>
                  </a:rPr>
                  <a:t>(</a:t>
                </a:r>
                <a:r>
                  <a:rPr lang="en-US" sz="1800" b="1" i="0" u="none" strike="noStrike" cap="none">
                    <a:solidFill>
                      <a:srgbClr val="FF0000"/>
                    </a:solidFill>
                    <a:effectLst/>
                    <a:latin typeface="Cambria Math" panose="02040503050406030204" pitchFamily="18" charset="0"/>
                    <a:ea typeface="Calibri"/>
                    <a:cs typeface="Calibri"/>
                    <a:sym typeface="Calibri"/>
                  </a:rPr>
                  <a:t>𝑷𝑴𝑵) ̂+</a:t>
                </a: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𝑴𝑷𝑵) ̂=𝟗𝟎</a:t>
                </a:r>
                <a:r>
                  <a:rPr lang="en-US" sz="1800" b="1" i="0">
                    <a:solidFill>
                      <a:srgbClr val="FF0000"/>
                    </a:solidFill>
                    <a:latin typeface="Cambria Math" panose="02040503050406030204" pitchFamily="18" charset="0"/>
                    <a:ea typeface="Cambria Math" panose="02040503050406030204" pitchFamily="18" charset="0"/>
                    <a:cs typeface="Calibri"/>
                    <a:sym typeface="Calibri"/>
                  </a:rPr>
                  <a:t>°</a:t>
                </a:r>
                <a:endParaRPr lang="en-US" sz="1800" b="1" i="1" u="none" strike="noStrike" cap="none" dirty="0">
                  <a:solidFill>
                    <a:srgbClr val="FF0000"/>
                  </a:solidFill>
                  <a:effectLst/>
                  <a:latin typeface="+mj-lt"/>
                  <a:ea typeface="Calibri"/>
                  <a:cs typeface="Calibri"/>
                  <a:sym typeface="Calibri"/>
                </a:endParaRPr>
              </a:p>
              <a:p>
                <a:pPr marL="0" indent="0">
                  <a:buNone/>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𝑴𝑷𝑵) ̂=𝟗𝟎°−</a:t>
                </a: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𝑷𝑴𝑵) ̂  </a:t>
                </a:r>
                <a:endParaRPr lang="en-US" sz="1800" b="1" i="1" dirty="0">
                  <a:solidFill>
                    <a:srgbClr val="FF0000"/>
                  </a:solidFill>
                  <a:latin typeface="+mj-lt"/>
                  <a:ea typeface="Calibri"/>
                  <a:cs typeface="Calibri"/>
                  <a:sym typeface="Calibri"/>
                </a:endParaRPr>
              </a:p>
              <a:p>
                <a:pPr marL="0" indent="0">
                  <a:buNone/>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𝑴𝑷𝑵) ̂=𝟗𝟎°−𝟐𝟗°</a:t>
                </a:r>
                <a:endParaRPr lang="en-US" sz="1800" b="1" i="1" dirty="0">
                  <a:solidFill>
                    <a:srgbClr val="FF0000"/>
                  </a:solidFill>
                  <a:latin typeface="+mj-lt"/>
                  <a:ea typeface="Calibri"/>
                  <a:cs typeface="Calibri"/>
                  <a:sym typeface="Calibri"/>
                </a:endParaRPr>
              </a:p>
              <a:p>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𝑴𝑷𝑵) ̂=𝟔𝟏°</a:t>
                </a:r>
                <a:r>
                  <a:rPr lang="en-US" sz="1800" b="1" i="0" dirty="0">
                    <a:solidFill>
                      <a:srgbClr val="FF0000"/>
                    </a:solidFill>
                    <a:effectLst/>
                    <a:latin typeface="Cambria Math" panose="02040503050406030204" pitchFamily="18" charset="0"/>
                    <a:ea typeface="Calibri"/>
                    <a:cs typeface="Calibri"/>
                    <a:sym typeface="Calibri"/>
                  </a:rPr>
                  <a:t>"</a:t>
                </a:r>
                <a:r>
                  <a:rPr lang="en-US" sz="1800" b="1" i="0" dirty="0">
                    <a:solidFill>
                      <a:srgbClr val="FF0000"/>
                    </a:solidFill>
                    <a:effectLst/>
                    <a:latin typeface="Cambria Math" panose="02040503050406030204" pitchFamily="18" charset="0"/>
                    <a:ea typeface="Calibri" panose="020F0502020204030204" pitchFamily="34" charset="0"/>
                    <a:cs typeface="Calibri" panose="020F0502020204030204" pitchFamily="34" charset="0"/>
                  </a:rPr>
                  <a:t>.</a:t>
                </a:r>
                <a:r>
                  <a:rPr lang="en-US" sz="1800" b="1" i="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t>
                </a:r>
                <a:endParaRPr lang="en-US" sz="1800" b="1" i="1" dirty="0">
                  <a:solidFill>
                    <a:srgbClr val="FF0000"/>
                  </a:solidFill>
                  <a:latin typeface="+mj-lt"/>
                  <a:ea typeface="Calibri"/>
                  <a:cs typeface="Calibri"/>
                  <a:sym typeface="Calibri"/>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20</a:t>
            </a:fld>
            <a:endParaRPr lang="en-US">
              <a:latin typeface="Comic Sans MS" panose="030F0702030302020204" pitchFamily="66" charset="0"/>
            </a:endParaRPr>
          </a:p>
        </p:txBody>
      </p:sp>
    </p:spTree>
    <p:extLst>
      <p:ext uri="{BB962C8B-B14F-4D97-AF65-F5344CB8AC3E}">
        <p14:creationId xmlns:p14="http://schemas.microsoft.com/office/powerpoint/2010/main" val="3296396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solidFill>
                      <a:schemeClr val="bg1"/>
                    </a:solidFill>
                    <a:effectLst/>
                    <a:latin typeface="+mj-lt"/>
                    <a:ea typeface="Calibri" panose="020F0502020204030204" pitchFamily="34" charset="0"/>
                    <a:cs typeface="Calibri" panose="020F0502020204030204" pitchFamily="34" charset="0"/>
                  </a:rPr>
                  <a:t>Write the measure of the missing angle.</a:t>
                </a:r>
                <a:r>
                  <a:rPr lang="en-US" sz="1800" b="1" i="1" u="none" dirty="0">
                    <a:solidFill>
                      <a:schemeClr val="bg1"/>
                    </a:solidFill>
                    <a:effectLst/>
                    <a:latin typeface="Comic Sans MS"/>
                    <a:ea typeface="Times New Roman" panose="02020603050405020304" pitchFamily="18" charset="0"/>
                    <a:cs typeface="Calibri" panose="020F0502020204030204" pitchFamily="34" charset="0"/>
                    <a:sym typeface="Comic Sans MS"/>
                  </a:rPr>
                  <a:t>”</a:t>
                </a:r>
                <a:endParaRPr lang="en-US" sz="1800" b="1" i="1" u="none" dirty="0">
                  <a:latin typeface="Calibri"/>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r>
                  <a:rPr lang="en-US" sz="2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Ask students to show their work</a:t>
                </a: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u="none" dirty="0">
                  <a:effectLst/>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RST is an isosceles triangle of vertex R. </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rtl="0">
                  <a:lnSpc>
                    <a:spcPct val="150000"/>
                  </a:lnSpc>
                  <a:spcBef>
                    <a:spcPts val="0"/>
                  </a:spcBef>
                  <a:spcAft>
                    <a:spcPts val="800"/>
                  </a:spcAft>
                  <a:buNone/>
                </a:pP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So, the base angles are equal </a:t>
                </a:r>
                <a:r>
                  <a:rPr lang="en-GB" sz="1800" b="1" i="1" dirty="0">
                    <a:solidFill>
                      <a:schemeClr val="bg1"/>
                    </a:solidFill>
                    <a:latin typeface="Comic Sans MS"/>
                    <a:sym typeface="Comic Sans MS"/>
                  </a:rPr>
                  <a:t>and since the sum of angles in any triangle is 180</a:t>
                </a:r>
                <a:r>
                  <a:rPr lang="en-GB" sz="1800" b="1" i="1" baseline="30000" dirty="0">
                    <a:solidFill>
                      <a:schemeClr val="bg1"/>
                    </a:solidFill>
                    <a:latin typeface="Comic Sans MS"/>
                    <a:sym typeface="Comic Sans MS"/>
                  </a:rPr>
                  <a:t>o</a:t>
                </a:r>
                <a:r>
                  <a:rPr lang="en-GB" sz="1800" b="1" i="1" baseline="0" dirty="0">
                    <a:solidFill>
                      <a:schemeClr val="bg1"/>
                    </a:solidFill>
                    <a:latin typeface="Comic Sans MS"/>
                    <a:sym typeface="Comic Sans MS"/>
                  </a:rPr>
                  <a:t>, then:</a:t>
                </a:r>
              </a:p>
              <a:p>
                <a:pPr marL="2286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𝑹𝑻𝑺</m:t>
                          </m:r>
                        </m:e>
                      </m:acc>
                      <m:r>
                        <a:rPr lang="en-US" sz="1800" b="1" i="1" smtClean="0">
                          <a:solidFill>
                            <a:schemeClr val="bg2"/>
                          </a:solidFill>
                          <a:latin typeface="Cambria Math" panose="02040503050406030204" pitchFamily="18" charset="0"/>
                          <a:ea typeface="Calibri"/>
                          <a:cs typeface="Calibri"/>
                          <a:sym typeface="Calibri"/>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𝑺𝑹𝑻</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800" b="1" i="1"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𝑹𝑻𝑺</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𝑺𝑹𝑻</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𝟐</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800" b="1" i="1"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𝑹𝑻𝑺</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𝟐𝟎</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𝟐</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800" b="1" i="1"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 xmlns:m="http://schemas.openxmlformats.org/officeDocument/2006/math">
                    <m:acc>
                      <m:accPr>
                        <m:chr m:val="̂"/>
                        <m:ctrlP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smtClean="0">
                            <a:solidFill>
                              <a:schemeClr val="bg2"/>
                            </a:solidFill>
                            <a:latin typeface="Cambria Math" panose="02040503050406030204" pitchFamily="18" charset="0"/>
                            <a:ea typeface="Calibri"/>
                            <a:cs typeface="Calibri"/>
                            <a:sym typeface="Calibri"/>
                          </a:rPr>
                          <m:t>𝑹𝑻𝑺</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𝟖𝟎</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oMath>
                </a14:m>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b="1" i="1"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t>Teaching suggestions</a:t>
                </a:r>
                <a:endParaRPr lang="en-US" sz="2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solidFill>
                      <a:schemeClr val="bg1"/>
                    </a:solidFill>
                    <a:effectLst/>
                    <a:latin typeface="+mj-lt"/>
                    <a:ea typeface="Calibri" panose="020F0502020204030204" pitchFamily="34" charset="0"/>
                    <a:cs typeface="Calibri" panose="020F0502020204030204" pitchFamily="34" charset="0"/>
                  </a:rPr>
                  <a:t>Write the measurement of the missing angle.</a:t>
                </a:r>
                <a:r>
                  <a:rPr lang="en-US" sz="1800" b="1" i="1" u="none" dirty="0">
                    <a:solidFill>
                      <a:schemeClr val="bg1"/>
                    </a:solidFill>
                    <a:effectLst/>
                    <a:latin typeface="Comic Sans MS"/>
                    <a:ea typeface="Times New Roman" panose="02020603050405020304" pitchFamily="18" charset="0"/>
                    <a:cs typeface="Calibri" panose="020F0502020204030204" pitchFamily="34" charset="0"/>
                    <a:sym typeface="Comic Sans MS"/>
                  </a:rPr>
                  <a:t>”</a:t>
                </a:r>
                <a:endParaRPr lang="en-US" sz="1800" b="1" i="1" u="none" dirty="0">
                  <a:latin typeface="Calibri"/>
                  <a:ea typeface="Calibri" panose="020F0502020204030204" pitchFamily="34" charset="0"/>
                  <a:cs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i="0" dirty="0">
                    <a:latin typeface="Calibri" panose="020F0502020204030204" pitchFamily="34" charset="0"/>
                    <a:cs typeface="Calibri" panose="020F0502020204030204" pitchFamily="34" charset="0"/>
                  </a:rPr>
                  <a:t>Note for the teacher: </a:t>
                </a: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r>
                  <a:rPr lang="en-US" sz="2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Ask students to show their work</a:t>
                </a: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RST is an isosceles triangle of vertex R. </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400050" marR="0" indent="0" rtl="0">
                  <a:lnSpc>
                    <a:spcPct val="150000"/>
                  </a:lnSpc>
                  <a:spcBef>
                    <a:spcPts val="0"/>
                  </a:spcBef>
                  <a:spcAft>
                    <a:spcPts val="800"/>
                  </a:spcAft>
                  <a:buNone/>
                </a:pP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So, the base angles are equal </a:t>
                </a:r>
                <a:r>
                  <a:rPr lang="en-GB" sz="1800" b="1" i="1" dirty="0">
                    <a:solidFill>
                      <a:schemeClr val="bg1"/>
                    </a:solidFill>
                    <a:latin typeface="Comic Sans MS"/>
                    <a:sym typeface="Comic Sans MS"/>
                  </a:rPr>
                  <a:t>and since the sum of angles in any triangle is 180</a:t>
                </a:r>
                <a:r>
                  <a:rPr lang="en-GB" sz="1800" b="1" i="1" baseline="30000" dirty="0">
                    <a:solidFill>
                      <a:schemeClr val="bg1"/>
                    </a:solidFill>
                    <a:latin typeface="Comic Sans MS"/>
                    <a:sym typeface="Comic Sans MS"/>
                  </a:rPr>
                  <a:t>o</a:t>
                </a:r>
                <a:r>
                  <a:rPr lang="en-GB" sz="1800" b="1" i="1" baseline="0" dirty="0">
                    <a:solidFill>
                      <a:schemeClr val="bg1"/>
                    </a:solidFill>
                    <a:latin typeface="Comic Sans MS"/>
                    <a:sym typeface="Comic Sans MS"/>
                  </a:rPr>
                  <a:t>, then:</a:t>
                </a:r>
              </a:p>
              <a:p>
                <a:pPr marL="342900" indent="0" defTabSz="914400">
                  <a:spcBef>
                    <a:spcPts val="0"/>
                  </a:spcBef>
                  <a:spcAft>
                    <a:spcPts val="0"/>
                  </a:spcAft>
                  <a:buClr>
                    <a:srgbClr val="000000"/>
                  </a:buClr>
                  <a:buSzPts val="1400"/>
                  <a:buNone/>
                  <a:tabLst>
                    <a:tab pos="4402138" algn="l"/>
                  </a:tabLst>
                  <a:defRPr/>
                </a:pPr>
                <a:r>
                  <a:rPr lang="en-US" sz="1800" b="1" i="0">
                    <a:solidFill>
                      <a:schemeClr val="bg2"/>
                    </a:solidFill>
                    <a:latin typeface="Cambria Math" panose="02040503050406030204" pitchFamily="18" charset="0"/>
                    <a:cs typeface="Calibri" panose="020F0502020204030204" pitchFamily="34" charset="0"/>
                  </a:rPr>
                  <a:t>(</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𝑹𝑺𝑻)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𝑹𝑻𝑺)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𝑺𝑹𝑻) ̂</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 </a:t>
                </a:r>
                <a:endParaRPr lang="en-US" sz="1800" b="1" i="1"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r>
                  <a:rPr lang="en-US" sz="1800" b="1" i="0">
                    <a:solidFill>
                      <a:schemeClr val="bg2"/>
                    </a:solidFill>
                    <a:latin typeface="Cambria Math" panose="02040503050406030204" pitchFamily="18" charset="0"/>
                    <a:cs typeface="Calibri" panose="020F0502020204030204" pitchFamily="34" charset="0"/>
                  </a:rPr>
                  <a:t>(</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𝑹𝑺𝑻)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𝑹𝑻𝑺) ̂</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a:t>
                </a:r>
                <a:r>
                  <a:rPr lang="en-US" sz="1800" b="1" i="0">
                    <a:solidFill>
                      <a:schemeClr val="bg2"/>
                    </a:solidFill>
                    <a:latin typeface="Cambria Math" panose="02040503050406030204" pitchFamily="18" charset="0"/>
                    <a:cs typeface="Calibri" panose="020F0502020204030204" pitchFamily="34" charset="0"/>
                  </a:rPr>
                  <a:t>(</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𝑺𝑹𝑻)) ̂÷𝟐 </a:t>
                </a:r>
                <a:endParaRPr lang="en-US" sz="1800" b="1" i="1"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r>
                  <a:rPr lang="en-US" sz="1800" b="1" i="0">
                    <a:solidFill>
                      <a:schemeClr val="bg2"/>
                    </a:solidFill>
                    <a:latin typeface="Cambria Math" panose="02040503050406030204" pitchFamily="18" charset="0"/>
                    <a:cs typeface="Calibri" panose="020F0502020204030204" pitchFamily="34" charset="0"/>
                  </a:rPr>
                  <a:t>(</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𝑹𝑺𝑻)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𝑹𝑻𝑺) ̂</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=(𝟏𝟖𝟎°−𝟐𝟎°)÷𝟐 </a:t>
                </a:r>
                <a:endParaRPr lang="en-US" sz="1800" b="1" i="1"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r>
                  <a:rPr lang="en-US" sz="1800" b="1" i="0">
                    <a:solidFill>
                      <a:schemeClr val="bg2"/>
                    </a:solidFill>
                    <a:latin typeface="Cambria Math" panose="02040503050406030204" pitchFamily="18" charset="0"/>
                    <a:cs typeface="Calibri" panose="020F0502020204030204" pitchFamily="34" charset="0"/>
                  </a:rPr>
                  <a:t>(</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𝑹𝑺𝑻)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𝑹𝑻𝑺) ̂</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=𝟖𝟎°</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b="1" i="1"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21</a:t>
            </a:fld>
            <a:endParaRPr lang="en-US">
              <a:latin typeface="Comic Sans MS" panose="030F0702030302020204" pitchFamily="66" charset="0"/>
            </a:endParaRPr>
          </a:p>
        </p:txBody>
      </p:sp>
    </p:spTree>
    <p:extLst>
      <p:ext uri="{BB962C8B-B14F-4D97-AF65-F5344CB8AC3E}">
        <p14:creationId xmlns:p14="http://schemas.microsoft.com/office/powerpoint/2010/main" val="19626052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“Write the missing measure for the angle in the table below.”</a:t>
                </a:r>
              </a:p>
              <a:p>
                <a:pPr marL="228600" indent="0"/>
                <a:endParaRPr lang="en-US" sz="1200" b="1" i="1" u="none" dirty="0">
                  <a:latin typeface="Calibri"/>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u="none" dirty="0">
                  <a:solidFill>
                    <a:schemeClr val="bg1"/>
                  </a:solidFill>
                  <a:effectLst/>
                  <a:latin typeface="Comic Sans MS"/>
                  <a:cs typeface="Calibri"/>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50" b="0" u="none" dirty="0">
                  <a:effectLst/>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50" b="0" u="none" dirty="0">
                    <a:effectLst/>
                  </a:rPr>
                  <a:t>The teacher corrects the activity interactively.</a:t>
                </a:r>
                <a:endParaRPr lang="en-US" sz="105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050" b="0" u="none" dirty="0">
                    <a:latin typeface="Calibri"/>
                    <a:ea typeface="Calibri" panose="020F0502020204030204" pitchFamily="34" charset="0"/>
                    <a:cs typeface="Calibri"/>
                  </a:rPr>
                  <a:t>Teacher says: </a:t>
                </a:r>
                <a:r>
                  <a:rPr lang="en-US" sz="105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MNB is a scalene triangle, and 2 angles are known then we can find the measure of the third angle since the sum of angles in any triangle is 180</a:t>
                </a:r>
                <a:r>
                  <a:rPr lang="en-GB" sz="1800" b="1" i="1" baseline="30000" dirty="0">
                    <a:solidFill>
                      <a:schemeClr val="bg1"/>
                    </a:solidFill>
                    <a:latin typeface="Comic Sans MS"/>
                    <a:sym typeface="Comic Sans MS"/>
                  </a:rPr>
                  <a:t>o</a:t>
                </a:r>
                <a:r>
                  <a:rPr lang="en-US" sz="1800" b="1" i="1" dirty="0">
                    <a:solidFill>
                      <a:srgbClr val="FF0000"/>
                    </a:solidFill>
                    <a:ea typeface="Calibri" panose="020F0502020204030204" pitchFamily="34" charset="0"/>
                    <a:cs typeface="Calibri" panose="020F0502020204030204" pitchFamily="34" charset="0"/>
                  </a:rPr>
                  <a:t>.</a:t>
                </a:r>
                <a:endParaRPr lang="en-GB" sz="1800" b="1" i="1" baseline="30000" dirty="0">
                  <a:solidFill>
                    <a:schemeClr val="bg1"/>
                  </a:solidFill>
                  <a:latin typeface="Comic Sans MS"/>
                  <a:sym typeface="Comic Sans MS"/>
                </a:endParaRPr>
              </a:p>
              <a:p>
                <a:pPr marL="228600" indent="0" algn="ctr"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en-US" sz="1400" b="1" i="1">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𝑴𝑵𝑩</m:t>
                          </m:r>
                        </m:e>
                      </m:acc>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en-US" sz="1400" b="1" i="1">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400" b="1" i="1"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228600" indent="0" algn="ctr">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1400" b="1" i="1">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400" b="1" i="1">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400" b="1" i="1">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𝑴𝑵𝑩</m:t>
                          </m:r>
                        </m:e>
                      </m:acc>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400" b="1" i="1"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228600" indent="0" algn="ctr">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1400" b="1" i="1">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𝟒𝟓</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𝟖𝟎</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400" b="1" i="1"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228600" indent="0" algn="l">
                  <a:spcBef>
                    <a:spcPts val="0"/>
                  </a:spcBef>
                  <a:spcAft>
                    <a:spcPts val="800"/>
                  </a:spcAft>
                  <a:buNone/>
                  <a:tabLst>
                    <a:tab pos="4402138" algn="l"/>
                  </a:tabLst>
                </a:pPr>
                <a14:m>
                  <m:oMath xmlns:m="http://schemas.openxmlformats.org/officeDocument/2006/math">
                    <m:acc>
                      <m:accPr>
                        <m:chr m:val="̂"/>
                        <m:ctrlPr>
                          <a:rPr lang="en-US" sz="1400" b="1" i="1">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𝟓𝟓</m:t>
                    </m:r>
                    <m:r>
                      <a:rPr lang="en-US" sz="14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oMath>
                </a14:m>
                <a:r>
                  <a:rPr lang="en-US" sz="1400" b="1" i="1" dirty="0">
                    <a:solidFill>
                      <a:srgbClr val="FF0000"/>
                    </a:solidFill>
                    <a:latin typeface="Calibri" panose="020F0502020204030204" pitchFamily="34" charset="0"/>
                    <a:ea typeface="Calibri" panose="020F0502020204030204" pitchFamily="34" charset="0"/>
                    <a:cs typeface="Arial" panose="020B0604020202020204" pitchFamily="34" charset="0"/>
                  </a:rPr>
                  <a:t>”</a:t>
                </a:r>
              </a:p>
              <a:p>
                <a:pPr marL="628650" marR="0">
                  <a:lnSpc>
                    <a:spcPct val="150000"/>
                  </a:lnSpc>
                  <a:spcBef>
                    <a:spcPts val="0"/>
                  </a:spcBef>
                  <a:spcAft>
                    <a:spcPts val="800"/>
                  </a:spcAft>
                </a:pPr>
                <a:endParaRPr lang="en-GB" sz="1400" b="1" i="1" dirty="0">
                  <a:solidFill>
                    <a:schemeClr val="bg1"/>
                  </a:solidFill>
                  <a:latin typeface="Comic Sans MS"/>
                  <a:cs typeface="Calibri" panose="020F0502020204030204" pitchFamily="34" charset="0"/>
                  <a:sym typeface="Comic Sans MS"/>
                </a:endParaRPr>
              </a:p>
              <a:p>
                <a:pPr marL="514350" marR="0">
                  <a:lnSpc>
                    <a:spcPct val="107000"/>
                  </a:lnSpc>
                  <a:spcBef>
                    <a:spcPts val="0"/>
                  </a:spcBef>
                  <a:spcAft>
                    <a:spcPts val="8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“Write the missing measurement for the angle in the table below.”</a:t>
                </a:r>
              </a:p>
              <a:p>
                <a:endParaRPr lang="en-US" sz="1200" b="1" i="1" u="none" dirty="0">
                  <a:latin typeface="Calibri"/>
                  <a:ea typeface="Calibri" panose="020F0502020204030204" pitchFamily="34" charset="0"/>
                  <a:cs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dirty="0">
                    <a:latin typeface="Calibri" panose="020F0502020204030204" pitchFamily="34" charset="0"/>
                    <a:cs typeface="Calibri" panose="020F0502020204030204" pitchFamily="34" charset="0"/>
                  </a:rPr>
                  <a:t>Note for the teacher: </a:t>
                </a: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u="none" dirty="0">
                  <a:solidFill>
                    <a:schemeClr val="bg1"/>
                  </a:solidFill>
                  <a:effectLst/>
                  <a:latin typeface="Comic Sans MS"/>
                  <a:cs typeface="Calibri"/>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400" b="1" u="none" dirty="0"/>
                  <a:t>Teaching suggestions</a:t>
                </a:r>
                <a:endParaRPr lang="en-US" sz="14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50" b="0" u="none" dirty="0">
                    <a:effectLst/>
                  </a:rPr>
                  <a:t>The teacher corrects the activity interactively.</a:t>
                </a:r>
                <a:endParaRPr lang="en-US" sz="105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050" b="0" u="none" dirty="0">
                    <a:latin typeface="Calibri"/>
                    <a:ea typeface="Calibri" panose="020F0502020204030204" pitchFamily="34" charset="0"/>
                    <a:cs typeface="Calibri"/>
                  </a:rPr>
                  <a:t>Teacher says: </a:t>
                </a:r>
                <a:r>
                  <a:rPr lang="en-US" sz="105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MNB is a scalene triangle, and 2 angles are known then we can find the measure of the third angle for the sum of angles in any triangle is 180</a:t>
                </a:r>
                <a:r>
                  <a:rPr lang="en-GB" sz="1800" b="1" i="1" baseline="30000" dirty="0">
                    <a:solidFill>
                      <a:schemeClr val="bg1"/>
                    </a:solidFill>
                    <a:latin typeface="Comic Sans MS"/>
                    <a:sym typeface="Comic Sans MS"/>
                  </a:rPr>
                  <a:t>o</a:t>
                </a:r>
                <a:r>
                  <a:rPr lang="en-US" sz="1800" b="1" i="1" dirty="0">
                    <a:solidFill>
                      <a:srgbClr val="FF0000"/>
                    </a:solidFill>
                    <a:ea typeface="Calibri" panose="020F0502020204030204" pitchFamily="34" charset="0"/>
                    <a:cs typeface="Calibri" panose="020F0502020204030204" pitchFamily="34" charset="0"/>
                  </a:rPr>
                  <a:t>.</a:t>
                </a:r>
                <a:endParaRPr lang="en-GB" sz="1800" b="1" i="1" baseline="30000" dirty="0">
                  <a:solidFill>
                    <a:schemeClr val="bg1"/>
                  </a:solidFill>
                  <a:latin typeface="Comic Sans MS"/>
                  <a:sym typeface="Comic Sans MS"/>
                </a:endParaRPr>
              </a:p>
              <a:p>
                <a:pPr marL="342900" indent="0" algn="ctr" defTabSz="914400">
                  <a:spcBef>
                    <a:spcPts val="0"/>
                  </a:spcBef>
                  <a:spcAft>
                    <a:spcPts val="0"/>
                  </a:spcAft>
                  <a:buClr>
                    <a:srgbClr val="000000"/>
                  </a:buClr>
                  <a:buSzPts val="1400"/>
                  <a:buNone/>
                  <a:tabLst>
                    <a:tab pos="4402138" algn="l"/>
                  </a:tabLst>
                  <a:defRPr/>
                </a:pPr>
                <a:r>
                  <a:rPr lang="en-US" sz="1400" b="1" i="0">
                    <a:solidFill>
                      <a:srgbClr val="FF0000"/>
                    </a:solidFill>
                    <a:latin typeface="Cambria Math" panose="02040503050406030204" pitchFamily="18" charset="0"/>
                    <a:cs typeface="Calibri" panose="020F0502020204030204" pitchFamily="34" charset="0"/>
                  </a:rPr>
                  <a:t>(</a:t>
                </a:r>
                <a:r>
                  <a:rPr lang="en-US" sz="1400" b="1" i="0">
                    <a:solidFill>
                      <a:srgbClr val="FF0000"/>
                    </a:solidFill>
                    <a:latin typeface="Cambria Math" panose="02040503050406030204" pitchFamily="18" charset="0"/>
                    <a:ea typeface="Calibri" panose="020F0502020204030204" pitchFamily="34" charset="0"/>
                    <a:cs typeface="Calibri" panose="020F0502020204030204" pitchFamily="34" charset="0"/>
                  </a:rPr>
                  <a:t>𝑵𝑴𝑩) ̂+ </a:t>
                </a:r>
                <a:r>
                  <a:rPr lang="en-US" sz="1400" b="1" i="0">
                    <a:solidFill>
                      <a:srgbClr val="FF0000"/>
                    </a:solidFill>
                    <a:latin typeface="Cambria Math" panose="02040503050406030204" pitchFamily="18" charset="0"/>
                    <a:cs typeface="Calibri" panose="020F0502020204030204" pitchFamily="34" charset="0"/>
                  </a:rPr>
                  <a:t>(</a:t>
                </a:r>
                <a:r>
                  <a:rPr lang="en-US" sz="1400" b="1" i="0">
                    <a:solidFill>
                      <a:srgbClr val="FF0000"/>
                    </a:solidFill>
                    <a:latin typeface="Cambria Math" panose="02040503050406030204" pitchFamily="18" charset="0"/>
                    <a:ea typeface="Calibri" panose="020F0502020204030204" pitchFamily="34" charset="0"/>
                    <a:cs typeface="Calibri" panose="020F0502020204030204" pitchFamily="34" charset="0"/>
                  </a:rPr>
                  <a:t>𝑴𝑵𝑩) ̂+ </a:t>
                </a:r>
                <a:r>
                  <a:rPr lang="en-US" sz="1400" b="1" i="0">
                    <a:solidFill>
                      <a:srgbClr val="FF0000"/>
                    </a:solidFill>
                    <a:latin typeface="Cambria Math" panose="02040503050406030204" pitchFamily="18" charset="0"/>
                    <a:cs typeface="Calibri" panose="020F0502020204030204" pitchFamily="34" charset="0"/>
                  </a:rPr>
                  <a:t>(</a:t>
                </a:r>
                <a:r>
                  <a:rPr lang="en-US" sz="1400" b="1" i="0">
                    <a:solidFill>
                      <a:srgbClr val="FF0000"/>
                    </a:solidFill>
                    <a:latin typeface="Cambria Math" panose="02040503050406030204" pitchFamily="18" charset="0"/>
                    <a:ea typeface="Calibri" panose="020F0502020204030204" pitchFamily="34" charset="0"/>
                    <a:cs typeface="Calibri" panose="020F0502020204030204" pitchFamily="34" charset="0"/>
                  </a:rPr>
                  <a:t>𝑴𝑩𝑵) ̂=𝟏𝟖𝟎° </a:t>
                </a:r>
                <a:endParaRPr lang="en-US" sz="1400" b="1" i="1"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342900" indent="0" algn="ctr">
                  <a:lnSpc>
                    <a:spcPct val="107000"/>
                  </a:lnSpc>
                  <a:spcBef>
                    <a:spcPts val="0"/>
                  </a:spcBef>
                  <a:spcAft>
                    <a:spcPts val="800"/>
                  </a:spcAft>
                  <a:buNone/>
                  <a:tabLst>
                    <a:tab pos="4402138" algn="l"/>
                  </a:tabLst>
                </a:pPr>
                <a:r>
                  <a:rPr lang="en-US" sz="1400" b="1" i="0">
                    <a:solidFill>
                      <a:srgbClr val="FF0000"/>
                    </a:solidFill>
                    <a:latin typeface="Cambria Math" panose="02040503050406030204" pitchFamily="18" charset="0"/>
                    <a:cs typeface="Calibri" panose="020F0502020204030204" pitchFamily="34" charset="0"/>
                  </a:rPr>
                  <a:t>(</a:t>
                </a:r>
                <a:r>
                  <a:rPr lang="en-US" sz="1400" b="1" i="0">
                    <a:solidFill>
                      <a:srgbClr val="FF0000"/>
                    </a:solidFill>
                    <a:latin typeface="Cambria Math" panose="02040503050406030204" pitchFamily="18" charset="0"/>
                    <a:ea typeface="Calibri" panose="020F0502020204030204" pitchFamily="34" charset="0"/>
                    <a:cs typeface="Calibri" panose="020F0502020204030204" pitchFamily="34" charset="0"/>
                  </a:rPr>
                  <a:t>𝑴𝑩𝑵) ̂=𝟏𝟖𝟎°−(</a:t>
                </a:r>
                <a:r>
                  <a:rPr lang="en-US" sz="1400" b="1" i="0">
                    <a:solidFill>
                      <a:srgbClr val="FF0000"/>
                    </a:solidFill>
                    <a:latin typeface="Cambria Math" panose="02040503050406030204" pitchFamily="18" charset="0"/>
                    <a:cs typeface="Calibri" panose="020F0502020204030204" pitchFamily="34" charset="0"/>
                  </a:rPr>
                  <a:t>(</a:t>
                </a:r>
                <a:r>
                  <a:rPr lang="en-US" sz="1400" b="1" i="0">
                    <a:solidFill>
                      <a:srgbClr val="FF0000"/>
                    </a:solidFill>
                    <a:latin typeface="Cambria Math" panose="02040503050406030204" pitchFamily="18" charset="0"/>
                    <a:ea typeface="Calibri" panose="020F0502020204030204" pitchFamily="34" charset="0"/>
                    <a:cs typeface="Calibri" panose="020F0502020204030204" pitchFamily="34" charset="0"/>
                  </a:rPr>
                  <a:t>𝑵𝑴𝑩) ̂+</a:t>
                </a:r>
                <a:r>
                  <a:rPr lang="en-US" sz="1400" b="1" i="0">
                    <a:solidFill>
                      <a:srgbClr val="FF0000"/>
                    </a:solidFill>
                    <a:latin typeface="Cambria Math" panose="02040503050406030204" pitchFamily="18" charset="0"/>
                    <a:cs typeface="Calibri" panose="020F0502020204030204" pitchFamily="34" charset="0"/>
                  </a:rPr>
                  <a:t>(</a:t>
                </a:r>
                <a:r>
                  <a:rPr lang="en-US" sz="1400" b="1" i="0">
                    <a:solidFill>
                      <a:srgbClr val="FF0000"/>
                    </a:solidFill>
                    <a:latin typeface="Cambria Math" panose="02040503050406030204" pitchFamily="18" charset="0"/>
                    <a:ea typeface="Calibri" panose="020F0502020204030204" pitchFamily="34" charset="0"/>
                    <a:cs typeface="Calibri" panose="020F0502020204030204" pitchFamily="34" charset="0"/>
                  </a:rPr>
                  <a:t>𝑴𝑵𝑩) ̂) </a:t>
                </a:r>
                <a:endParaRPr lang="en-US" sz="1400" b="1" i="1"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342900" indent="0" algn="ctr">
                  <a:lnSpc>
                    <a:spcPct val="107000"/>
                  </a:lnSpc>
                  <a:spcBef>
                    <a:spcPts val="0"/>
                  </a:spcBef>
                  <a:spcAft>
                    <a:spcPts val="800"/>
                  </a:spcAft>
                  <a:buNone/>
                  <a:tabLst>
                    <a:tab pos="4402138" algn="l"/>
                  </a:tabLst>
                </a:pPr>
                <a:r>
                  <a:rPr lang="en-US" sz="1400" b="1" i="0">
                    <a:solidFill>
                      <a:srgbClr val="FF0000"/>
                    </a:solidFill>
                    <a:latin typeface="Cambria Math" panose="02040503050406030204" pitchFamily="18" charset="0"/>
                    <a:cs typeface="Calibri" panose="020F0502020204030204" pitchFamily="34" charset="0"/>
                  </a:rPr>
                  <a:t>(</a:t>
                </a:r>
                <a:r>
                  <a:rPr lang="en-US" sz="1400" b="1" i="0">
                    <a:solidFill>
                      <a:srgbClr val="FF0000"/>
                    </a:solidFill>
                    <a:latin typeface="Cambria Math" panose="02040503050406030204" pitchFamily="18" charset="0"/>
                    <a:ea typeface="Calibri" panose="020F0502020204030204" pitchFamily="34" charset="0"/>
                    <a:cs typeface="Calibri" panose="020F0502020204030204" pitchFamily="34" charset="0"/>
                  </a:rPr>
                  <a:t>𝑴𝑩𝑵) ̂=𝟏𝟖𝟎°−(𝟒𝟓°+𝟖𝟎°) </a:t>
                </a:r>
                <a:endParaRPr lang="en-US" sz="1400" b="1" i="1"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342900" indent="0" algn="ctr">
                  <a:spcBef>
                    <a:spcPts val="0"/>
                  </a:spcBef>
                  <a:spcAft>
                    <a:spcPts val="800"/>
                  </a:spcAft>
                  <a:buNone/>
                  <a:tabLst>
                    <a:tab pos="4402138" algn="l"/>
                  </a:tabLst>
                </a:pPr>
                <a:r>
                  <a:rPr lang="en-US" sz="1400" b="1" i="0">
                    <a:solidFill>
                      <a:srgbClr val="FF0000"/>
                    </a:solidFill>
                    <a:latin typeface="Cambria Math" panose="02040503050406030204" pitchFamily="18" charset="0"/>
                    <a:cs typeface="Calibri" panose="020F0502020204030204" pitchFamily="34" charset="0"/>
                  </a:rPr>
                  <a:t>(</a:t>
                </a:r>
                <a:r>
                  <a:rPr lang="en-US" sz="1400" b="1" i="0">
                    <a:solidFill>
                      <a:srgbClr val="FF0000"/>
                    </a:solidFill>
                    <a:latin typeface="Cambria Math" panose="02040503050406030204" pitchFamily="18" charset="0"/>
                    <a:ea typeface="Calibri" panose="020F0502020204030204" pitchFamily="34" charset="0"/>
                    <a:cs typeface="Calibri" panose="020F0502020204030204" pitchFamily="34" charset="0"/>
                  </a:rPr>
                  <a:t>𝑴𝑩𝑵) ̂=𝟓𝟓°</a:t>
                </a:r>
                <a:endParaRPr lang="en-US" sz="1400" b="1" i="1"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628650" marR="0">
                  <a:lnSpc>
                    <a:spcPct val="150000"/>
                  </a:lnSpc>
                  <a:spcBef>
                    <a:spcPts val="0"/>
                  </a:spcBef>
                  <a:spcAft>
                    <a:spcPts val="800"/>
                  </a:spcAft>
                </a:pPr>
                <a:endParaRPr lang="en-GB" sz="1400" b="1" i="1" dirty="0">
                  <a:solidFill>
                    <a:schemeClr val="bg1"/>
                  </a:solidFill>
                  <a:latin typeface="Comic Sans MS"/>
                  <a:cs typeface="Calibri" panose="020F0502020204030204" pitchFamily="34" charset="0"/>
                  <a:sym typeface="Comic Sans MS"/>
                </a:endParaRPr>
              </a:p>
              <a:p>
                <a:pPr marL="514350" marR="0">
                  <a:lnSpc>
                    <a:spcPct val="107000"/>
                  </a:lnSpc>
                  <a:spcBef>
                    <a:spcPts val="0"/>
                  </a:spcBef>
                  <a:spcAft>
                    <a:spcPts val="8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22</a:t>
            </a:fld>
            <a:endParaRPr lang="en-US">
              <a:latin typeface="Comic Sans MS" panose="030F0702030302020204" pitchFamily="66" charset="0"/>
            </a:endParaRPr>
          </a:p>
        </p:txBody>
      </p:sp>
    </p:spTree>
    <p:extLst>
      <p:ext uri="{BB962C8B-B14F-4D97-AF65-F5344CB8AC3E}">
        <p14:creationId xmlns:p14="http://schemas.microsoft.com/office/powerpoint/2010/main" val="20914251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missing measures for the angles in the table below.”</a:t>
                </a:r>
              </a:p>
              <a:p>
                <a:pPr marL="228600" indent="0"/>
                <a:endParaRPr lang="en-US" sz="1800" b="0" i="1" u="none" dirty="0">
                  <a:latin typeface="Calibri"/>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u="none" dirty="0">
                  <a:solidFill>
                    <a:schemeClr val="bg1"/>
                  </a:solidFill>
                  <a:effectLst/>
                  <a:latin typeface="Comic Sans MS"/>
                  <a:cs typeface="Calibri"/>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u="none" dirty="0">
                  <a:effectLst/>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MNB is an isosceles triangle of vertex M. So, the base angles are equal.</a:t>
                </a:r>
              </a:p>
              <a:p>
                <a:pPr marL="228600" indent="0"/>
                <a:r>
                  <a:rPr lang="en-GB" sz="1800" b="1" i="1" dirty="0">
                    <a:solidFill>
                      <a:schemeClr val="bg1"/>
                    </a:solidFill>
                    <a:latin typeface="Comic Sans MS"/>
                    <a:sym typeface="Comic Sans MS"/>
                  </a:rPr>
                  <a:t>And since the sum of angles in any triangle is 180</a:t>
                </a:r>
                <a:r>
                  <a:rPr lang="en-GB" sz="1800" b="1" i="1" baseline="30000" dirty="0">
                    <a:solidFill>
                      <a:schemeClr val="bg1"/>
                    </a:solidFill>
                    <a:latin typeface="Comic Sans MS"/>
                    <a:sym typeface="Comic Sans MS"/>
                  </a:rPr>
                  <a:t>o</a:t>
                </a:r>
                <a:r>
                  <a:rPr lang="en-GB" sz="1800" b="1" i="1" baseline="0" dirty="0">
                    <a:solidFill>
                      <a:schemeClr val="bg1"/>
                    </a:solidFill>
                    <a:latin typeface="Comic Sans MS"/>
                    <a:sym typeface="Comic Sans MS"/>
                  </a:rPr>
                  <a:t>, then:</a:t>
                </a:r>
              </a:p>
              <a:p>
                <a:pPr marL="2286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a:solidFill>
                                <a:schemeClr val="bg2"/>
                              </a:solidFill>
                              <a:latin typeface="Cambria Math" panose="02040503050406030204" pitchFamily="18" charset="0"/>
                              <a:ea typeface="Calibri"/>
                              <a:cs typeface="Calibri"/>
                              <a:sym typeface="Calibri"/>
                            </a:rPr>
                            <m:t>𝑴𝑵𝑩</m:t>
                          </m:r>
                        </m:e>
                      </m:acc>
                      <m:r>
                        <a:rPr lang="en-US" sz="1800" b="1" i="1" smtClean="0">
                          <a:solidFill>
                            <a:schemeClr val="bg2"/>
                          </a:solidFill>
                          <a:latin typeface="Cambria Math" panose="02040503050406030204" pitchFamily="18" charset="0"/>
                          <a:ea typeface="Calibri"/>
                          <a:cs typeface="Calibri"/>
                          <a:sym typeface="Calibri"/>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a:solidFill>
                                <a:schemeClr val="bg2"/>
                              </a:solidFill>
                              <a:latin typeface="Cambria Math" panose="02040503050406030204" pitchFamily="18" charset="0"/>
                              <a:ea typeface="Calibri"/>
                              <a:cs typeface="Calibri"/>
                              <a:sym typeface="Calibri"/>
                            </a:rPr>
                            <m:t>𝑴𝑩𝑵</m:t>
                          </m:r>
                        </m:e>
                      </m:acc>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800"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a:solidFill>
                                <a:schemeClr val="bg2"/>
                              </a:solidFill>
                              <a:latin typeface="Cambria Math" panose="02040503050406030204" pitchFamily="18" charset="0"/>
                              <a:ea typeface="Calibri"/>
                              <a:cs typeface="Calibri"/>
                              <a:sym typeface="Calibri"/>
                            </a:rPr>
                            <m:t>𝑴𝑵𝑩</m:t>
                          </m:r>
                        </m:e>
                      </m:acc>
                      <m:r>
                        <a:rPr lang="en-US" sz="1800" b="1" i="1">
                          <a:solidFill>
                            <a:schemeClr val="bg2"/>
                          </a:solidFill>
                          <a:latin typeface="Cambria Math" panose="02040503050406030204" pitchFamily="18" charset="0"/>
                          <a:ea typeface="Calibri"/>
                          <a:cs typeface="Calibri"/>
                          <a:sym typeface="Calibri"/>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a:solidFill>
                                <a:schemeClr val="bg2"/>
                              </a:solidFill>
                              <a:latin typeface="Cambria Math" panose="02040503050406030204" pitchFamily="18" charset="0"/>
                              <a:ea typeface="Calibri"/>
                              <a:cs typeface="Calibri"/>
                              <a:sym typeface="Calibri"/>
                            </a:rPr>
                            <m:t>𝑴𝑩𝑵</m:t>
                          </m:r>
                        </m:e>
                      </m:acc>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𝑵𝑴𝑩</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e>
                      </m:acc>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𝟐</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800"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a:solidFill>
                                <a:schemeClr val="bg2"/>
                              </a:solidFill>
                              <a:latin typeface="Cambria Math" panose="02040503050406030204" pitchFamily="18" charset="0"/>
                              <a:ea typeface="Calibri"/>
                              <a:cs typeface="Calibri"/>
                              <a:sym typeface="Calibri"/>
                            </a:rPr>
                            <m:t>𝑴𝑵𝑩</m:t>
                          </m:r>
                        </m:e>
                      </m:acc>
                      <m:r>
                        <a:rPr lang="en-US" sz="1800" b="1" i="1">
                          <a:solidFill>
                            <a:schemeClr val="bg2"/>
                          </a:solidFill>
                          <a:latin typeface="Cambria Math" panose="02040503050406030204" pitchFamily="18" charset="0"/>
                          <a:ea typeface="Calibri"/>
                          <a:cs typeface="Calibri"/>
                          <a:sym typeface="Calibri"/>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a:solidFill>
                                <a:schemeClr val="bg2"/>
                              </a:solidFill>
                              <a:latin typeface="Cambria Math" panose="02040503050406030204" pitchFamily="18" charset="0"/>
                              <a:ea typeface="Calibri"/>
                              <a:cs typeface="Calibri"/>
                              <a:sym typeface="Calibri"/>
                            </a:rPr>
                            <m:t>𝑴𝑩𝑵</m:t>
                          </m:r>
                        </m:e>
                      </m:acc>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𝟏𝟖𝟎</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𝟕𝟎</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𝟐</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800"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 xmlns:m="http://schemas.openxmlformats.org/officeDocument/2006/math">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a:solidFill>
                              <a:schemeClr val="bg2"/>
                            </a:solidFill>
                            <a:latin typeface="Cambria Math" panose="02040503050406030204" pitchFamily="18" charset="0"/>
                            <a:ea typeface="Calibri"/>
                            <a:cs typeface="Calibri"/>
                            <a:sym typeface="Calibri"/>
                          </a:rPr>
                          <m:t>𝑴𝑵𝑩</m:t>
                        </m:r>
                      </m:e>
                    </m:acc>
                    <m:r>
                      <a:rPr lang="en-US" sz="1800" b="1" i="1">
                        <a:solidFill>
                          <a:schemeClr val="bg2"/>
                        </a:solidFill>
                        <a:latin typeface="Cambria Math" panose="02040503050406030204" pitchFamily="18" charset="0"/>
                        <a:ea typeface="Calibri"/>
                        <a:cs typeface="Calibri"/>
                        <a:sym typeface="Calibri"/>
                      </a:rPr>
                      <m:t>=</m:t>
                    </m:r>
                    <m:acc>
                      <m:accPr>
                        <m:chr m:val="̂"/>
                        <m:ctrlPr>
                          <a:rPr lang="en-US" sz="1800" b="1" i="1">
                            <a:solidFill>
                              <a:schemeClr val="bg2"/>
                            </a:solidFill>
                            <a:latin typeface="Cambria Math" panose="02040503050406030204" pitchFamily="18" charset="0"/>
                            <a:ea typeface="Calibri"/>
                            <a:cs typeface="Calibri"/>
                            <a:sym typeface="Calibri"/>
                          </a:rPr>
                        </m:ctrlPr>
                      </m:accPr>
                      <m:e>
                        <m:r>
                          <a:rPr lang="en-US" sz="1800" b="1" i="1">
                            <a:solidFill>
                              <a:schemeClr val="bg2"/>
                            </a:solidFill>
                            <a:latin typeface="Cambria Math" panose="02040503050406030204" pitchFamily="18" charset="0"/>
                            <a:ea typeface="Calibri"/>
                            <a:cs typeface="Calibri"/>
                            <a:sym typeface="Calibri"/>
                          </a:rPr>
                          <m:t>𝑴𝑩𝑵</m:t>
                        </m:r>
                      </m:e>
                    </m:acc>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chemeClr val="bg2"/>
                        </a:solidFill>
                        <a:latin typeface="Cambria Math" panose="02040503050406030204" pitchFamily="18" charset="0"/>
                        <a:ea typeface="Calibri" panose="020F0502020204030204" pitchFamily="34" charset="0"/>
                        <a:cs typeface="Calibri" panose="020F0502020204030204" pitchFamily="34" charset="0"/>
                      </a:rPr>
                      <m:t>𝟓𝟓</m:t>
                    </m:r>
                    <m:r>
                      <a:rPr lang="en-US" sz="1800" b="1" i="1">
                        <a:solidFill>
                          <a:schemeClr val="bg2"/>
                        </a:solidFill>
                        <a:latin typeface="Cambria Math" panose="02040503050406030204" pitchFamily="18" charset="0"/>
                        <a:ea typeface="Calibri" panose="020F0502020204030204" pitchFamily="34" charset="0"/>
                        <a:cs typeface="Calibri" panose="020F0502020204030204" pitchFamily="34" charset="0"/>
                      </a:rPr>
                      <m:t>°</m:t>
                    </m:r>
                  </m:oMath>
                </a14:m>
                <a:r>
                  <a:rPr lang="en-US" sz="1800" b="1" dirty="0">
                    <a:solidFill>
                      <a:schemeClr val="bg2"/>
                    </a:solidFill>
                    <a:effectLst/>
                    <a:latin typeface="Calibri" panose="020F0502020204030204" pitchFamily="34"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t>Teaching suggestions</a:t>
                </a:r>
                <a:endParaRPr lang="en-US" sz="2800" b="1" u="sng" dirty="0">
                  <a:solidFill>
                    <a:schemeClr val="dk1"/>
                  </a:solidFill>
                  <a:latin typeface="Calibri"/>
                  <a:sym typeface="Calibri"/>
                </a:endParaRPr>
              </a:p>
              <a:p>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missing measurements for the angles in the table below.”</a:t>
                </a:r>
              </a:p>
              <a:p>
                <a:endParaRPr lang="en-US" sz="1800" b="1" i="1" u="none" dirty="0">
                  <a:latin typeface="Calibri"/>
                  <a:ea typeface="Calibri" panose="020F0502020204030204" pitchFamily="34" charset="0"/>
                  <a:cs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i="0" dirty="0">
                    <a:latin typeface="Calibri" panose="020F0502020204030204" pitchFamily="34" charset="0"/>
                    <a:cs typeface="Calibri" panose="020F0502020204030204" pitchFamily="34" charset="0"/>
                  </a:rPr>
                  <a:t>Note for the teacher: </a:t>
                </a: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u="none" dirty="0">
                  <a:solidFill>
                    <a:schemeClr val="bg1"/>
                  </a:solidFill>
                  <a:effectLst/>
                  <a:latin typeface="Comic Sans MS"/>
                  <a:cs typeface="Calibri"/>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MNB is an isosceles triangle of vertex M. So the base angles are equal.</a:t>
                </a:r>
              </a:p>
              <a:p>
                <a:r>
                  <a:rPr lang="en-GB" sz="1800" b="1" i="1" dirty="0">
                    <a:solidFill>
                      <a:schemeClr val="bg1"/>
                    </a:solidFill>
                    <a:latin typeface="Comic Sans MS"/>
                    <a:sym typeface="Comic Sans MS"/>
                  </a:rPr>
                  <a:t>And since the sum of angles in any triangle is 180</a:t>
                </a:r>
                <a:r>
                  <a:rPr lang="en-GB" sz="1800" b="1" i="1" baseline="30000" dirty="0">
                    <a:solidFill>
                      <a:schemeClr val="bg1"/>
                    </a:solidFill>
                    <a:latin typeface="Comic Sans MS"/>
                    <a:sym typeface="Comic Sans MS"/>
                  </a:rPr>
                  <a:t>o</a:t>
                </a:r>
                <a:r>
                  <a:rPr lang="en-GB" sz="1800" b="1" i="1" baseline="0" dirty="0">
                    <a:solidFill>
                      <a:schemeClr val="bg1"/>
                    </a:solidFill>
                    <a:latin typeface="Comic Sans MS"/>
                    <a:sym typeface="Comic Sans MS"/>
                  </a:rPr>
                  <a:t>, then:</a:t>
                </a:r>
              </a:p>
              <a:p>
                <a:pPr marL="342900" indent="0" defTabSz="914400">
                  <a:spcBef>
                    <a:spcPts val="0"/>
                  </a:spcBef>
                  <a:spcAft>
                    <a:spcPts val="0"/>
                  </a:spcAft>
                  <a:buClr>
                    <a:srgbClr val="000000"/>
                  </a:buClr>
                  <a:buSzPts val="1400"/>
                  <a:buNone/>
                  <a:tabLst>
                    <a:tab pos="4402138" algn="l"/>
                  </a:tabLst>
                  <a:defRPr/>
                </a:pPr>
                <a:r>
                  <a:rPr lang="en-US" sz="1800" b="1" i="0">
                    <a:solidFill>
                      <a:schemeClr val="bg2"/>
                    </a:solidFill>
                    <a:latin typeface="Cambria Math" panose="02040503050406030204" pitchFamily="18" charset="0"/>
                    <a:cs typeface="Calibri" panose="020F0502020204030204" pitchFamily="34" charset="0"/>
                  </a:rPr>
                  <a:t>(</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𝑵𝑴𝑩)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𝑴𝑵𝑩)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𝑴𝑩𝑵) ̂</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 </a:t>
                </a:r>
                <a:endParaRPr lang="en-US" sz="1800"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𝑴𝑵𝑩)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𝑴𝑩𝑵) ̂</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a:t>
                </a:r>
                <a:r>
                  <a:rPr lang="en-US" sz="1800" b="1" i="0">
                    <a:solidFill>
                      <a:schemeClr val="bg2"/>
                    </a:solidFill>
                    <a:latin typeface="Cambria Math" panose="02040503050406030204" pitchFamily="18" charset="0"/>
                    <a:cs typeface="Calibri" panose="020F0502020204030204" pitchFamily="34" charset="0"/>
                  </a:rPr>
                  <a:t>(</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𝑵𝑴𝑩)) ̂÷𝟐 </a:t>
                </a:r>
                <a:endParaRPr lang="en-US" sz="1800"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𝑴𝑵𝑩)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𝑴𝑩𝑵) ̂</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=(𝟏𝟖𝟎°−𝟕𝟎°)÷𝟐 </a:t>
                </a:r>
                <a:endParaRPr lang="en-US" sz="1800" dirty="0">
                  <a:solidFill>
                    <a:schemeClr val="bg2"/>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𝑴𝑵𝑩) ̂=</a:t>
                </a:r>
                <a:r>
                  <a:rPr lang="en-US" sz="1800" b="1" i="0">
                    <a:solidFill>
                      <a:schemeClr val="bg2"/>
                    </a:solidFill>
                    <a:latin typeface="Cambria Math" panose="02040503050406030204" pitchFamily="18" charset="0"/>
                    <a:cs typeface="Calibri"/>
                    <a:sym typeface="Calibri"/>
                  </a:rPr>
                  <a:t>(</a:t>
                </a:r>
                <a:r>
                  <a:rPr lang="en-US" sz="1800" b="1" i="0">
                    <a:solidFill>
                      <a:schemeClr val="bg2"/>
                    </a:solidFill>
                    <a:latin typeface="Cambria Math" panose="02040503050406030204" pitchFamily="18" charset="0"/>
                    <a:ea typeface="Calibri"/>
                    <a:cs typeface="Calibri"/>
                    <a:sym typeface="Calibri"/>
                  </a:rPr>
                  <a:t>𝑴𝑩𝑵) ̂</a:t>
                </a:r>
                <a:r>
                  <a:rPr lang="en-US" sz="1800" b="1" i="0">
                    <a:solidFill>
                      <a:schemeClr val="bg2"/>
                    </a:solidFill>
                    <a:latin typeface="Cambria Math" panose="02040503050406030204" pitchFamily="18" charset="0"/>
                    <a:ea typeface="Calibri" panose="020F0502020204030204" pitchFamily="34" charset="0"/>
                    <a:cs typeface="Calibri" panose="020F0502020204030204" pitchFamily="34" charset="0"/>
                  </a:rPr>
                  <a:t>=𝟓𝟓°</a:t>
                </a:r>
                <a:r>
                  <a:rPr lang="en-US" sz="1800" b="1" dirty="0">
                    <a:solidFill>
                      <a:schemeClr val="bg2"/>
                    </a:solidFill>
                    <a:effectLst/>
                    <a:latin typeface="Calibri" panose="020F0502020204030204" pitchFamily="34" charset="0"/>
                    <a:ea typeface="Calibri" panose="020F0502020204030204" pitchFamily="34" charset="0"/>
                    <a:cs typeface="Arial" panose="020B0604020202020204" pitchFamily="34" charset="0"/>
                  </a:rPr>
                  <a:t>.</a:t>
                </a:r>
                <a:r>
                  <a:rPr lang="en-US" sz="1800" b="1" dirty="0">
                    <a:effectLst/>
                    <a:latin typeface="Calibri" panose="020F0502020204030204" pitchFamily="34" charset="0"/>
                    <a:ea typeface="Calibri" panose="020F0502020204030204" pitchFamily="34" charset="0"/>
                    <a:cs typeface="Arial" panose="020B0604020202020204" pitchFamily="34" charset="0"/>
                  </a:rPr>
                  <a:t>“</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a:latin typeface="Comic Sans MS" panose="030F0702030302020204" pitchFamily="66" charset="0"/>
            </a:endParaRPr>
          </a:p>
        </p:txBody>
      </p:sp>
    </p:spTree>
    <p:extLst>
      <p:ext uri="{BB962C8B-B14F-4D97-AF65-F5344CB8AC3E}">
        <p14:creationId xmlns:p14="http://schemas.microsoft.com/office/powerpoint/2010/main" val="900428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missing measures for the angles in the table below.”</a:t>
                </a:r>
              </a:p>
              <a:p>
                <a:pPr marL="228600" indent="0"/>
                <a:endParaRPr lang="en-US" sz="1800" b="1" i="1" u="none" dirty="0">
                  <a:latin typeface="Calibri"/>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u="none" dirty="0">
                  <a:solidFill>
                    <a:schemeClr val="bg1"/>
                  </a:solidFill>
                  <a:effectLst/>
                  <a:latin typeface="Comic Sans MS"/>
                  <a:cs typeface="Calibri"/>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u="none" dirty="0">
                  <a:effectLst/>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MNB is an isosceles triangle of vertex N. So, the base angles are equal and </a:t>
                </a:r>
                <a14:m>
                  <m:oMath xmlns:m="http://schemas.openxmlformats.org/officeDocument/2006/math">
                    <m:acc>
                      <m:accPr>
                        <m:chr m:val="̂"/>
                        <m:ctrlPr>
                          <a:rPr lang="en-US" sz="1800" b="1" i="1" u="none" strike="noStrike" cap="none" smtClean="0">
                            <a:solidFill>
                              <a:schemeClr val="bg2"/>
                            </a:solidFill>
                            <a:effectLst/>
                            <a:latin typeface="Cambria Math" panose="02040503050406030204" pitchFamily="18" charset="0"/>
                            <a:ea typeface="Calibri"/>
                            <a:cs typeface="Calibri"/>
                            <a:sym typeface="Calibri"/>
                          </a:rPr>
                        </m:ctrlPr>
                      </m:accPr>
                      <m:e>
                        <m:r>
                          <a:rPr lang="en-US" sz="1800" b="1" i="1" u="none" strike="noStrike" cap="none" smtClean="0">
                            <a:solidFill>
                              <a:schemeClr val="bg2"/>
                            </a:solidFill>
                            <a:effectLst/>
                            <a:latin typeface="Cambria Math" panose="02040503050406030204" pitchFamily="18" charset="0"/>
                            <a:ea typeface="Calibri"/>
                            <a:cs typeface="Calibri"/>
                            <a:sym typeface="Calibri"/>
                          </a:rPr>
                          <m:t>𝑵𝑴𝑩</m:t>
                        </m:r>
                        <m:r>
                          <a:rPr lang="en-US" sz="1800" b="1" i="1" u="none" strike="noStrike" cap="none" smtClean="0">
                            <a:solidFill>
                              <a:schemeClr val="bg2"/>
                            </a:solidFill>
                            <a:effectLst/>
                            <a:latin typeface="Cambria Math" panose="02040503050406030204" pitchFamily="18" charset="0"/>
                            <a:ea typeface="Calibri"/>
                            <a:cs typeface="Calibri"/>
                            <a:sym typeface="Calibri"/>
                          </a:rPr>
                          <m:t> </m:t>
                        </m:r>
                      </m:e>
                    </m:acc>
                  </m:oMath>
                </a14:m>
                <a:r>
                  <a:rPr lang="en-GB" sz="1800" b="1" i="1" baseline="0" dirty="0">
                    <a:solidFill>
                      <a:schemeClr val="bg1"/>
                    </a:solidFill>
                    <a:latin typeface="Comic Sans MS"/>
                    <a:sym typeface="Comic Sans MS"/>
                  </a:rPr>
                  <a:t>= </a:t>
                </a:r>
                <a14:m>
                  <m:oMath xmlns:m="http://schemas.openxmlformats.org/officeDocument/2006/math">
                    <m:acc>
                      <m:accPr>
                        <m:chr m:val="̂"/>
                        <m:ctrlPr>
                          <a:rPr lang="en-US" sz="1800" b="1" i="1" u="none" strike="noStrike" cap="none" smtClean="0">
                            <a:solidFill>
                              <a:schemeClr val="bg2"/>
                            </a:solidFill>
                            <a:effectLst/>
                            <a:latin typeface="Cambria Math" panose="02040503050406030204" pitchFamily="18" charset="0"/>
                            <a:ea typeface="Calibri"/>
                            <a:cs typeface="Calibri"/>
                            <a:sym typeface="Calibri"/>
                          </a:rPr>
                        </m:ctrlPr>
                      </m:accPr>
                      <m:e>
                        <m:r>
                          <a:rPr lang="en-US" sz="1800" b="1" i="1" u="none" strike="noStrike" cap="none" smtClean="0">
                            <a:solidFill>
                              <a:schemeClr val="bg2"/>
                            </a:solidFill>
                            <a:effectLst/>
                            <a:latin typeface="Cambria Math" panose="02040503050406030204" pitchFamily="18" charset="0"/>
                            <a:ea typeface="Calibri"/>
                            <a:cs typeface="Calibri"/>
                            <a:sym typeface="Calibri"/>
                          </a:rPr>
                          <m:t>𝑴𝑩𝑵</m:t>
                        </m:r>
                      </m:e>
                    </m:acc>
                  </m:oMath>
                </a14:m>
                <a:r>
                  <a:rPr lang="en-GB" sz="1800" b="1" i="1" baseline="0" dirty="0">
                    <a:solidFill>
                      <a:schemeClr val="bg1"/>
                    </a:solidFill>
                    <a:latin typeface="Comic Sans MS"/>
                    <a:sym typeface="Comic Sans MS"/>
                  </a:rPr>
                  <a:t> = 65</a:t>
                </a:r>
                <a:r>
                  <a:rPr lang="en-GB" sz="1800" b="1" i="1" baseline="30000" dirty="0">
                    <a:solidFill>
                      <a:schemeClr val="bg1"/>
                    </a:solidFill>
                    <a:latin typeface="Comic Sans MS"/>
                    <a:sym typeface="Comic Sans MS"/>
                  </a:rPr>
                  <a:t>o</a:t>
                </a:r>
                <a:r>
                  <a:rPr lang="en-GB" sz="1800" b="1" i="1" baseline="0" dirty="0">
                    <a:solidFill>
                      <a:schemeClr val="bg1"/>
                    </a:solidFill>
                    <a:latin typeface="Comic Sans MS"/>
                    <a:sym typeface="Comic Sans MS"/>
                  </a:rPr>
                  <a:t>. </a:t>
                </a:r>
              </a:p>
              <a:p>
                <a:pPr marL="228600" indent="0"/>
                <a:r>
                  <a:rPr lang="en-GB" sz="1800" b="1" i="1" baseline="0" dirty="0">
                    <a:solidFill>
                      <a:schemeClr val="bg1"/>
                    </a:solidFill>
                    <a:latin typeface="Comic Sans MS"/>
                    <a:sym typeface="Comic Sans MS"/>
                  </a:rPr>
                  <a:t>A</a:t>
                </a:r>
                <a:r>
                  <a:rPr lang="en-GB" sz="1800" b="1" i="1" dirty="0">
                    <a:solidFill>
                      <a:schemeClr val="bg1"/>
                    </a:solidFill>
                    <a:latin typeface="Comic Sans MS"/>
                    <a:sym typeface="Comic Sans MS"/>
                  </a:rPr>
                  <a:t>nd since the sum of angles in any triangle is 180</a:t>
                </a:r>
                <a:r>
                  <a:rPr lang="en-GB" sz="1800" b="1" i="1" baseline="30000" dirty="0">
                    <a:solidFill>
                      <a:schemeClr val="bg1"/>
                    </a:solidFill>
                    <a:latin typeface="Comic Sans MS"/>
                    <a:sym typeface="Comic Sans MS"/>
                  </a:rPr>
                  <a:t>o</a:t>
                </a:r>
                <a:r>
                  <a:rPr lang="en-GB" sz="1800" b="1" i="1" baseline="0" dirty="0">
                    <a:solidFill>
                      <a:schemeClr val="bg1"/>
                    </a:solidFill>
                    <a:latin typeface="Comic Sans MS"/>
                    <a:sym typeface="Comic Sans MS"/>
                  </a:rPr>
                  <a:t>, then:</a:t>
                </a:r>
              </a:p>
              <a:p>
                <a:pPr marL="2286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𝑴𝑵𝑩</m:t>
                          </m:r>
                        </m:e>
                      </m:acc>
                      <m:r>
                        <a:rPr lang="en-US" sz="1800" b="1" i="1" smtClean="0">
                          <a:solidFill>
                            <a:srgbClr val="FF0000"/>
                          </a:solidFill>
                          <a:latin typeface="Cambria Math" panose="02040503050406030204" pitchFamily="18" charset="0"/>
                          <a:ea typeface="Calibri"/>
                          <a:cs typeface="Calibri"/>
                          <a:sym typeface="Calibri"/>
                        </a:rPr>
                        <m:t>+</m:t>
                      </m:r>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𝑴𝑩𝑵</m:t>
                          </m:r>
                        </m:e>
                      </m:acc>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800"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𝑴𝑵𝑩</m:t>
                          </m:r>
                        </m:e>
                      </m:acc>
                      <m:r>
                        <a:rPr lang="en-US" sz="1800" b="1" i="1">
                          <a:solidFill>
                            <a:srgbClr val="FF0000"/>
                          </a:solidFill>
                          <a:latin typeface="Cambria Math" panose="02040503050406030204" pitchFamily="18" charset="0"/>
                          <a:ea typeface="Calibri"/>
                          <a:cs typeface="Calibri"/>
                          <a:sym typeface="Calibri"/>
                        </a:rPr>
                        <m:t>=</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𝑴𝑩𝑵</m:t>
                          </m:r>
                        </m:e>
                      </m:acc>
                      <m:r>
                        <a:rPr lang="en-US" sz="1800" b="1" i="1" smtClean="0">
                          <a:solidFill>
                            <a:srgbClr val="FF0000"/>
                          </a:solidFill>
                          <a:latin typeface="Cambria Math" panose="02040503050406030204" pitchFamily="18" charset="0"/>
                          <a:ea typeface="Calibri"/>
                          <a:cs typeface="Calibri"/>
                          <a:sym typeface="Calibri"/>
                        </a:rPr>
                        <m:t>)</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800"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𝑴𝑵𝑩</m:t>
                          </m:r>
                        </m:e>
                      </m:acc>
                      <m:r>
                        <a:rPr lang="en-US" sz="1800" b="1" i="1">
                          <a:solidFill>
                            <a:srgbClr val="FF0000"/>
                          </a:solidFill>
                          <a:latin typeface="Cambria Math" panose="02040503050406030204" pitchFamily="18" charset="0"/>
                          <a:ea typeface="Calibri"/>
                          <a:cs typeface="Calibri"/>
                          <a:sym typeface="Calibri"/>
                        </a:rPr>
                        <m:t>=</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𝟏𝟖𝟎</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𝟔𝟓</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𝟔𝟓</m:t>
                      </m:r>
                      <m:r>
                        <a:rPr lang="en-US" sz="1800" b="1" i="1" smtClean="0">
                          <a:solidFill>
                            <a:srgbClr val="FF0000"/>
                          </a:solidFill>
                          <a:latin typeface="Cambria Math" panose="02040503050406030204" pitchFamily="18" charset="0"/>
                          <a:ea typeface="Cambria Math" panose="02040503050406030204" pitchFamily="18" charset="0"/>
                          <a:cs typeface="Calibri" panose="020F0502020204030204" pitchFamily="34" charset="0"/>
                        </a:rPr>
                        <m:t>°</m:t>
                      </m:r>
                      <m:r>
                        <a:rPr lang="en-US"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1800"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228600" indent="0">
                  <a:spcBef>
                    <a:spcPts val="0"/>
                  </a:spcBef>
                  <a:spcAft>
                    <a:spcPts val="800"/>
                  </a:spcAft>
                  <a:buNone/>
                  <a:tabLst>
                    <a:tab pos="4402138" algn="l"/>
                  </a:tabLst>
                </a:pPr>
                <a14:m>
                  <m:oMath xmlns:m="http://schemas.openxmlformats.org/officeDocument/2006/math">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𝑴𝑵𝑩</m:t>
                        </m:r>
                      </m:e>
                    </m:acc>
                    <m:r>
                      <a:rPr lang="en-US" sz="1800" b="1" i="1">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panose="020F0502020204030204" pitchFamily="34" charset="0"/>
                        <a:cs typeface="Calibri" panose="020F0502020204030204" pitchFamily="34" charset="0"/>
                      </a:rPr>
                      <m:t>𝟓𝟎</m:t>
                    </m:r>
                    <m:r>
                      <a:rPr lang="en-US" sz="1800" b="1" i="1">
                        <a:solidFill>
                          <a:srgbClr val="FF0000"/>
                        </a:solidFill>
                        <a:latin typeface="Cambria Math" panose="02040503050406030204" pitchFamily="18" charset="0"/>
                        <a:ea typeface="Calibri" panose="020F0502020204030204" pitchFamily="34" charset="0"/>
                        <a:cs typeface="Calibri" panose="020F0502020204030204" pitchFamily="34" charset="0"/>
                      </a:rPr>
                      <m:t>°</m:t>
                    </m:r>
                  </m:oMath>
                </a14:m>
                <a:r>
                  <a:rPr lang="en-GB" sz="1800" b="1" dirty="0">
                    <a:solidFill>
                      <a:schemeClr val="bg1"/>
                    </a:solidFill>
                    <a:latin typeface="Comic Sans MS"/>
                    <a:sym typeface="Comic Sans MS"/>
                  </a:rPr>
                  <a:t>.”</a:t>
                </a:r>
              </a:p>
              <a:p>
                <a:pPr marL="2286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t>Teaching suggestions</a:t>
                </a:r>
                <a:endParaRPr lang="en-US" sz="2800" b="1" u="sng" dirty="0">
                  <a:solidFill>
                    <a:schemeClr val="dk1"/>
                  </a:solidFill>
                  <a:latin typeface="Calibri"/>
                  <a:sym typeface="Calibri"/>
                </a:endParaRPr>
              </a:p>
              <a:p>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missing measurements for the angles in the table below.”</a:t>
                </a:r>
              </a:p>
              <a:p>
                <a:endParaRPr lang="en-US" sz="1800" b="1" i="1" u="none" dirty="0">
                  <a:latin typeface="Calibri"/>
                  <a:ea typeface="Calibri" panose="020F0502020204030204" pitchFamily="34" charset="0"/>
                  <a:cs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i="0" dirty="0">
                    <a:latin typeface="Calibri" panose="020F0502020204030204" pitchFamily="34" charset="0"/>
                    <a:cs typeface="Calibri" panose="020F0502020204030204" pitchFamily="34" charset="0"/>
                  </a:rPr>
                  <a:t>Note for the teacher: </a:t>
                </a: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u="none" dirty="0">
                  <a:solidFill>
                    <a:schemeClr val="bg1"/>
                  </a:solidFill>
                  <a:effectLst/>
                  <a:latin typeface="Comic Sans MS"/>
                  <a:cs typeface="Calibri"/>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MNB is an isosceles triangle of vertex N. So the base angles are equal and </a:t>
                </a:r>
                <a:r>
                  <a:rPr lang="en-US" sz="1800" b="1" i="0" u="none" strike="noStrike" cap="none">
                    <a:solidFill>
                      <a:schemeClr val="bg2"/>
                    </a:solidFill>
                    <a:effectLst/>
                    <a:latin typeface="Cambria Math" panose="02040503050406030204" pitchFamily="18" charset="0"/>
                    <a:cs typeface="Calibri"/>
                    <a:sym typeface="Calibri"/>
                  </a:rPr>
                  <a:t>(</a:t>
                </a:r>
                <a:r>
                  <a:rPr lang="en-US" sz="1800" b="1" i="0" u="none" strike="noStrike" cap="none">
                    <a:solidFill>
                      <a:schemeClr val="bg2"/>
                    </a:solidFill>
                    <a:effectLst/>
                    <a:latin typeface="Cambria Math" panose="02040503050406030204" pitchFamily="18" charset="0"/>
                    <a:ea typeface="Calibri"/>
                    <a:cs typeface="Calibri"/>
                    <a:sym typeface="Calibri"/>
                  </a:rPr>
                  <a:t>𝑵𝑴𝑩) ̂</a:t>
                </a:r>
                <a:r>
                  <a:rPr lang="en-GB" sz="1800" b="1" i="1" baseline="0" dirty="0">
                    <a:solidFill>
                      <a:schemeClr val="bg1"/>
                    </a:solidFill>
                    <a:latin typeface="Comic Sans MS"/>
                    <a:sym typeface="Comic Sans MS"/>
                  </a:rPr>
                  <a:t>= </a:t>
                </a:r>
                <a:r>
                  <a:rPr lang="en-US" sz="1800" b="1" i="0" u="none" strike="noStrike" cap="none">
                    <a:solidFill>
                      <a:schemeClr val="bg2"/>
                    </a:solidFill>
                    <a:effectLst/>
                    <a:latin typeface="Cambria Math" panose="02040503050406030204" pitchFamily="18" charset="0"/>
                    <a:cs typeface="Calibri"/>
                    <a:sym typeface="Calibri"/>
                  </a:rPr>
                  <a:t>(</a:t>
                </a:r>
                <a:r>
                  <a:rPr lang="en-US" sz="1800" b="1" i="0" u="none" strike="noStrike" cap="none">
                    <a:solidFill>
                      <a:schemeClr val="bg2"/>
                    </a:solidFill>
                    <a:effectLst/>
                    <a:latin typeface="Cambria Math" panose="02040503050406030204" pitchFamily="18" charset="0"/>
                    <a:ea typeface="Calibri"/>
                    <a:cs typeface="Calibri"/>
                    <a:sym typeface="Calibri"/>
                  </a:rPr>
                  <a:t>𝑴𝑩𝑵) ̂</a:t>
                </a:r>
                <a:r>
                  <a:rPr lang="en-GB" sz="1800" b="1" i="1" baseline="0" dirty="0">
                    <a:solidFill>
                      <a:schemeClr val="bg1"/>
                    </a:solidFill>
                    <a:latin typeface="Comic Sans MS"/>
                    <a:sym typeface="Comic Sans MS"/>
                  </a:rPr>
                  <a:t>=65</a:t>
                </a:r>
                <a:r>
                  <a:rPr lang="en-GB" sz="1800" b="1" i="1" baseline="30000" dirty="0">
                    <a:solidFill>
                      <a:schemeClr val="bg1"/>
                    </a:solidFill>
                    <a:latin typeface="Comic Sans MS"/>
                    <a:sym typeface="Comic Sans MS"/>
                  </a:rPr>
                  <a:t>o</a:t>
                </a:r>
                <a:r>
                  <a:rPr lang="en-GB" sz="1800" b="1" i="1" baseline="0" dirty="0">
                    <a:solidFill>
                      <a:schemeClr val="bg1"/>
                    </a:solidFill>
                    <a:latin typeface="Comic Sans MS"/>
                    <a:sym typeface="Comic Sans MS"/>
                  </a:rPr>
                  <a:t>. </a:t>
                </a:r>
              </a:p>
              <a:p>
                <a:r>
                  <a:rPr lang="en-GB" sz="1800" b="1" i="1" baseline="0" dirty="0">
                    <a:solidFill>
                      <a:schemeClr val="bg1"/>
                    </a:solidFill>
                    <a:latin typeface="Comic Sans MS"/>
                    <a:sym typeface="Comic Sans MS"/>
                  </a:rPr>
                  <a:t>A</a:t>
                </a:r>
                <a:r>
                  <a:rPr lang="en-GB" sz="1800" b="1" i="1" dirty="0">
                    <a:solidFill>
                      <a:schemeClr val="bg1"/>
                    </a:solidFill>
                    <a:latin typeface="Comic Sans MS"/>
                    <a:sym typeface="Comic Sans MS"/>
                  </a:rPr>
                  <a:t>nd since the sum of angles in any triangle is 180</a:t>
                </a:r>
                <a:r>
                  <a:rPr lang="en-GB" sz="1800" b="1" i="1" baseline="30000" dirty="0">
                    <a:solidFill>
                      <a:schemeClr val="bg1"/>
                    </a:solidFill>
                    <a:latin typeface="Comic Sans MS"/>
                    <a:sym typeface="Comic Sans MS"/>
                  </a:rPr>
                  <a:t>o</a:t>
                </a:r>
                <a:r>
                  <a:rPr lang="en-GB" sz="1800" b="1" i="1" baseline="0" dirty="0">
                    <a:solidFill>
                      <a:schemeClr val="bg1"/>
                    </a:solidFill>
                    <a:latin typeface="Comic Sans MS"/>
                    <a:sym typeface="Comic Sans MS"/>
                  </a:rPr>
                  <a:t>, then:</a:t>
                </a:r>
              </a:p>
              <a:p>
                <a:pPr marL="342900" indent="0" defTabSz="914400">
                  <a:spcBef>
                    <a:spcPts val="0"/>
                  </a:spcBef>
                  <a:spcAft>
                    <a:spcPts val="0"/>
                  </a:spcAft>
                  <a:buClr>
                    <a:srgbClr val="000000"/>
                  </a:buClr>
                  <a:buSzPts val="1400"/>
                  <a:buNone/>
                  <a:tabLst>
                    <a:tab pos="4402138" algn="l"/>
                  </a:tabLst>
                  <a:defRPr/>
                </a:pPr>
                <a:r>
                  <a:rPr lang="en-US" sz="1800" b="1" i="0">
                    <a:solidFill>
                      <a:srgbClr val="FF0000"/>
                    </a:solidFill>
                    <a:latin typeface="Cambria Math" panose="02040503050406030204" pitchFamily="18" charset="0"/>
                    <a:cs typeface="Calibri" panose="020F0502020204030204" pitchFamily="34" charset="0"/>
                  </a:rPr>
                  <a:t>(</a:t>
                </a:r>
                <a:r>
                  <a:rPr lang="en-US"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𝑵𝑴𝑩) ̂+</a:t>
                </a: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𝑴𝑵𝑩) ̂+</a:t>
                </a: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𝑴𝑩𝑵) ̂</a:t>
                </a:r>
                <a:r>
                  <a:rPr lang="en-US"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=𝟏𝟖𝟎° </a:t>
                </a:r>
                <a:endParaRPr lang="en-US" sz="1800"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𝑴𝑵𝑩) ̂=</a:t>
                </a:r>
                <a:r>
                  <a:rPr lang="en-US"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𝟏𝟖𝟎°−(</a:t>
                </a:r>
                <a:r>
                  <a:rPr lang="en-US" sz="1800" b="1" i="0">
                    <a:solidFill>
                      <a:srgbClr val="FF0000"/>
                    </a:solidFill>
                    <a:latin typeface="Cambria Math" panose="02040503050406030204" pitchFamily="18" charset="0"/>
                    <a:cs typeface="Calibri" panose="020F0502020204030204" pitchFamily="34" charset="0"/>
                  </a:rPr>
                  <a:t>(</a:t>
                </a:r>
                <a:r>
                  <a:rPr lang="en-US"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𝑵𝑴𝑩) ̂+</a:t>
                </a: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𝑴𝑩𝑵) ̂)</a:t>
                </a:r>
                <a:r>
                  <a:rPr lang="en-US"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 </a:t>
                </a:r>
                <a:endParaRPr lang="en-US" sz="1800"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𝑴𝑵𝑩) ̂=</a:t>
                </a:r>
                <a:r>
                  <a:rPr lang="en-US"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𝟏𝟖𝟎°−(𝟔𝟓°+𝟔𝟓</a:t>
                </a:r>
                <a:r>
                  <a:rPr lang="en-US" sz="1800" b="1" i="0">
                    <a:solidFill>
                      <a:srgbClr val="FF0000"/>
                    </a:solidFill>
                    <a:latin typeface="Cambria Math" panose="02040503050406030204" pitchFamily="18" charset="0"/>
                    <a:ea typeface="Cambria Math" panose="02040503050406030204" pitchFamily="18" charset="0"/>
                    <a:cs typeface="Calibri" panose="020F0502020204030204" pitchFamily="34" charset="0"/>
                  </a:rPr>
                  <a:t>°</a:t>
                </a:r>
                <a:r>
                  <a:rPr lang="en-US"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 </a:t>
                </a:r>
                <a:endParaRPr lang="en-US" sz="1800" dirty="0">
                  <a:solidFill>
                    <a:srgbClr val="FF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𝑴𝑵𝑩) ̂=</a:t>
                </a:r>
                <a:r>
                  <a:rPr lang="en-US" sz="1800" b="1" i="0">
                    <a:solidFill>
                      <a:srgbClr val="FF0000"/>
                    </a:solidFill>
                    <a:latin typeface="Cambria Math" panose="02040503050406030204" pitchFamily="18" charset="0"/>
                    <a:ea typeface="Calibri" panose="020F0502020204030204" pitchFamily="34" charset="0"/>
                    <a:cs typeface="Calibri" panose="020F0502020204030204" pitchFamily="34" charset="0"/>
                  </a:rPr>
                  <a:t>𝟓𝟎°</a:t>
                </a:r>
                <a:r>
                  <a:rPr lang="en-GB" sz="1800" b="1" dirty="0">
                    <a:solidFill>
                      <a:schemeClr val="bg1"/>
                    </a:solidFill>
                    <a:latin typeface="Comic Sans MS"/>
                    <a:sym typeface="Comic Sans MS"/>
                  </a:rPr>
                  <a:t>.”</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a:latin typeface="Comic Sans MS" panose="030F0702030302020204" pitchFamily="66" charset="0"/>
            </a:endParaRPr>
          </a:p>
        </p:txBody>
      </p:sp>
    </p:spTree>
    <p:extLst>
      <p:ext uri="{BB962C8B-B14F-4D97-AF65-F5344CB8AC3E}">
        <p14:creationId xmlns:p14="http://schemas.microsoft.com/office/powerpoint/2010/main" val="2690434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“Write the nature of the triangle and find the missing measure of the angle.”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u="none" dirty="0">
                  <a:effectLst/>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200" b="1" i="1" dirty="0">
                    <a:solidFill>
                      <a:schemeClr val="bg1"/>
                    </a:solidFill>
                    <a:latin typeface="Comic Sans MS"/>
                    <a:sym typeface="Comic Sans MS"/>
                  </a:rPr>
                  <a:t>ABC is a triangle right at B. </a:t>
                </a:r>
              </a:p>
              <a:p>
                <a:pPr marL="228600" indent="0"/>
                <a:r>
                  <a:rPr lang="en-GB" sz="1200" b="1" i="1" dirty="0">
                    <a:solidFill>
                      <a:schemeClr val="bg1"/>
                    </a:solidFill>
                    <a:latin typeface="Comic Sans MS"/>
                    <a:sym typeface="Comic Sans MS"/>
                  </a:rPr>
                  <a:t>Since one of the acute angles is 30 degrees, then the other is 60 degrees because the acute angles in a right triangle are complementary angles.</a:t>
                </a:r>
              </a:p>
              <a:p>
                <a:pPr marL="228600" indent="0">
                  <a:buNone/>
                </a:pPr>
                <a14:m>
                  <m:oMathPara xmlns:m="http://schemas.openxmlformats.org/officeDocument/2006/math">
                    <m:oMathParaPr>
                      <m:jc m:val="left"/>
                    </m:oMathParaPr>
                    <m:oMath xmlns:m="http://schemas.openxmlformats.org/officeDocument/2006/math">
                      <m:acc>
                        <m:accPr>
                          <m:chr m:val="̂"/>
                          <m:ctrlPr>
                            <a:rPr lang="en-US" sz="1200" b="1" i="1" smtClean="0">
                              <a:solidFill>
                                <a:srgbClr val="FF0000"/>
                              </a:solidFill>
                              <a:latin typeface="Cambria Math" panose="02040503050406030204" pitchFamily="18" charset="0"/>
                              <a:ea typeface="Calibri"/>
                              <a:cs typeface="Calibri"/>
                              <a:sym typeface="Calibri"/>
                            </a:rPr>
                          </m:ctrlPr>
                        </m:accPr>
                        <m:e>
                          <m:r>
                            <a:rPr lang="en-US" sz="1200" b="1" i="1" smtClean="0">
                              <a:solidFill>
                                <a:srgbClr val="FF0000"/>
                              </a:solidFill>
                              <a:latin typeface="Cambria Math" panose="02040503050406030204" pitchFamily="18" charset="0"/>
                              <a:ea typeface="Calibri"/>
                              <a:cs typeface="Calibri"/>
                              <a:sym typeface="Calibri"/>
                            </a:rPr>
                            <m:t>𝑨𝑪𝑩</m:t>
                          </m:r>
                        </m:e>
                      </m:acc>
                      <m:r>
                        <a:rPr lang="en-US" sz="1200" b="1" i="1">
                          <a:solidFill>
                            <a:srgbClr val="FF0000"/>
                          </a:solidFill>
                          <a:latin typeface="Cambria Math" panose="02040503050406030204" pitchFamily="18" charset="0"/>
                          <a:ea typeface="Calibri"/>
                          <a:cs typeface="Calibri"/>
                          <a:sym typeface="Calibri"/>
                        </a:rPr>
                        <m:t>=</m:t>
                      </m:r>
                      <m:r>
                        <a:rPr lang="en-US" sz="1200" b="1" i="1" smtClean="0">
                          <a:solidFill>
                            <a:srgbClr val="FF0000"/>
                          </a:solidFill>
                          <a:latin typeface="Cambria Math" panose="02040503050406030204" pitchFamily="18" charset="0"/>
                          <a:ea typeface="Calibri"/>
                          <a:cs typeface="Calibri"/>
                          <a:sym typeface="Calibri"/>
                        </a:rPr>
                        <m:t>𝟗𝟎</m:t>
                      </m:r>
                      <m:r>
                        <a:rPr lang="en-US" sz="1200" b="1" i="1">
                          <a:solidFill>
                            <a:srgbClr val="FF0000"/>
                          </a:solidFill>
                          <a:latin typeface="Cambria Math" panose="02040503050406030204" pitchFamily="18" charset="0"/>
                          <a:ea typeface="Calibri"/>
                          <a:cs typeface="Calibri"/>
                          <a:sym typeface="Calibri"/>
                        </a:rPr>
                        <m:t>°−</m:t>
                      </m:r>
                      <m:acc>
                        <m:accPr>
                          <m:chr m:val="̂"/>
                          <m:ctrlPr>
                            <a:rPr lang="en-US" sz="1200" b="1" i="1">
                              <a:solidFill>
                                <a:srgbClr val="FF0000"/>
                              </a:solidFill>
                              <a:latin typeface="Cambria Math" panose="02040503050406030204" pitchFamily="18" charset="0"/>
                              <a:ea typeface="Calibri"/>
                              <a:cs typeface="Calibri"/>
                              <a:sym typeface="Calibri"/>
                            </a:rPr>
                          </m:ctrlPr>
                        </m:accPr>
                        <m:e>
                          <m:r>
                            <a:rPr lang="en-US" sz="1200" b="1" i="1" smtClean="0">
                              <a:solidFill>
                                <a:srgbClr val="FF0000"/>
                              </a:solidFill>
                              <a:latin typeface="Cambria Math" panose="02040503050406030204" pitchFamily="18" charset="0"/>
                              <a:ea typeface="Calibri"/>
                              <a:cs typeface="Calibri"/>
                              <a:sym typeface="Calibri"/>
                            </a:rPr>
                            <m:t>𝑩𝑨𝑪</m:t>
                          </m:r>
                        </m:e>
                      </m:acc>
                      <m:r>
                        <a:rPr lang="en-US" sz="1200" b="1" i="1">
                          <a:solidFill>
                            <a:srgbClr val="FF0000"/>
                          </a:solidFill>
                          <a:latin typeface="Cambria Math" panose="02040503050406030204" pitchFamily="18" charset="0"/>
                          <a:ea typeface="Calibri"/>
                          <a:cs typeface="Calibri"/>
                          <a:sym typeface="Calibri"/>
                        </a:rPr>
                        <m:t> </m:t>
                      </m:r>
                    </m:oMath>
                  </m:oMathPara>
                </a14:m>
                <a:endParaRPr lang="en-US" sz="1200" dirty="0">
                  <a:solidFill>
                    <a:srgbClr val="FF0000"/>
                  </a:solidFill>
                  <a:latin typeface="+mj-lt"/>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en-US" sz="1200" b="1" i="1">
                              <a:solidFill>
                                <a:srgbClr val="FF0000"/>
                              </a:solidFill>
                              <a:latin typeface="Cambria Math" panose="02040503050406030204" pitchFamily="18" charset="0"/>
                              <a:ea typeface="Calibri"/>
                              <a:cs typeface="Calibri"/>
                              <a:sym typeface="Calibri"/>
                            </a:rPr>
                          </m:ctrlPr>
                        </m:accPr>
                        <m:e>
                          <m:r>
                            <a:rPr lang="en-US" sz="1200" b="1" i="1" smtClean="0">
                              <a:solidFill>
                                <a:srgbClr val="FF0000"/>
                              </a:solidFill>
                              <a:latin typeface="Cambria Math" panose="02040503050406030204" pitchFamily="18" charset="0"/>
                              <a:ea typeface="Calibri"/>
                              <a:cs typeface="Calibri"/>
                              <a:sym typeface="Calibri"/>
                            </a:rPr>
                            <m:t>𝑨𝑪𝑩</m:t>
                          </m:r>
                        </m:e>
                      </m:acc>
                      <m:r>
                        <a:rPr lang="en-US" sz="1200" b="1" i="1">
                          <a:solidFill>
                            <a:srgbClr val="FF0000"/>
                          </a:solidFill>
                          <a:latin typeface="Cambria Math" panose="02040503050406030204" pitchFamily="18" charset="0"/>
                          <a:ea typeface="Calibri"/>
                          <a:cs typeface="Calibri"/>
                          <a:sym typeface="Calibri"/>
                        </a:rPr>
                        <m:t>=</m:t>
                      </m:r>
                      <m:r>
                        <a:rPr lang="en-US" sz="1200" b="1" i="1">
                          <a:solidFill>
                            <a:srgbClr val="FF0000"/>
                          </a:solidFill>
                          <a:latin typeface="Cambria Math" panose="02040503050406030204" pitchFamily="18" charset="0"/>
                          <a:ea typeface="Calibri"/>
                          <a:cs typeface="Calibri"/>
                          <a:sym typeface="Calibri"/>
                        </a:rPr>
                        <m:t>𝟗𝟎</m:t>
                      </m:r>
                      <m:r>
                        <a:rPr lang="en-US" sz="1200" b="1" i="1">
                          <a:solidFill>
                            <a:srgbClr val="FF0000"/>
                          </a:solidFill>
                          <a:latin typeface="Cambria Math" panose="02040503050406030204" pitchFamily="18" charset="0"/>
                          <a:ea typeface="Calibri"/>
                          <a:cs typeface="Calibri"/>
                          <a:sym typeface="Calibri"/>
                        </a:rPr>
                        <m:t>°−</m:t>
                      </m:r>
                      <m:r>
                        <a:rPr lang="en-US" sz="1200" b="1" i="1" smtClean="0">
                          <a:solidFill>
                            <a:srgbClr val="FF0000"/>
                          </a:solidFill>
                          <a:latin typeface="Cambria Math" panose="02040503050406030204" pitchFamily="18" charset="0"/>
                          <a:ea typeface="Calibri"/>
                          <a:cs typeface="Calibri"/>
                          <a:sym typeface="Calibri"/>
                        </a:rPr>
                        <m:t>𝟑𝟎</m:t>
                      </m:r>
                      <m:r>
                        <a:rPr lang="en-US" sz="1200" b="1" i="1">
                          <a:solidFill>
                            <a:srgbClr val="FF0000"/>
                          </a:solidFill>
                          <a:latin typeface="Cambria Math" panose="02040503050406030204" pitchFamily="18" charset="0"/>
                          <a:ea typeface="Calibri"/>
                          <a:cs typeface="Calibri"/>
                          <a:sym typeface="Calibri"/>
                        </a:rPr>
                        <m:t>°</m:t>
                      </m:r>
                    </m:oMath>
                  </m:oMathPara>
                </a14:m>
                <a:endParaRPr lang="en-US" sz="1200" dirty="0">
                  <a:solidFill>
                    <a:srgbClr val="FF0000"/>
                  </a:solidFill>
                  <a:latin typeface="+mj-lt"/>
                  <a:ea typeface="Calibri"/>
                  <a:cs typeface="Calibri"/>
                  <a:sym typeface="Calibri"/>
                </a:endParaRPr>
              </a:p>
              <a:p>
                <a:pPr marL="228600" indent="0"/>
                <a14:m>
                  <m:oMath xmlns:m="http://schemas.openxmlformats.org/officeDocument/2006/math">
                    <m:acc>
                      <m:accPr>
                        <m:chr m:val="̂"/>
                        <m:ctrlPr>
                          <a:rPr lang="en-US" sz="1200" b="1" i="1" smtClean="0">
                            <a:solidFill>
                              <a:srgbClr val="FF0000"/>
                            </a:solidFill>
                            <a:latin typeface="Cambria Math" panose="02040503050406030204" pitchFamily="18" charset="0"/>
                            <a:ea typeface="Calibri"/>
                            <a:cs typeface="Calibri"/>
                            <a:sym typeface="Calibri"/>
                          </a:rPr>
                        </m:ctrlPr>
                      </m:accPr>
                      <m:e>
                        <m:r>
                          <a:rPr lang="en-US" sz="1200" b="1" i="1" smtClean="0">
                            <a:solidFill>
                              <a:srgbClr val="FF0000"/>
                            </a:solidFill>
                            <a:latin typeface="Cambria Math" panose="02040503050406030204" pitchFamily="18" charset="0"/>
                            <a:ea typeface="Calibri"/>
                            <a:cs typeface="Calibri"/>
                            <a:sym typeface="Calibri"/>
                          </a:rPr>
                          <m:t>𝑨𝑪𝑩</m:t>
                        </m:r>
                      </m:e>
                    </m:acc>
                    <m:r>
                      <a:rPr lang="en-US" sz="1200" b="1" i="1">
                        <a:solidFill>
                          <a:srgbClr val="FF0000"/>
                        </a:solidFill>
                        <a:latin typeface="Cambria Math" panose="02040503050406030204" pitchFamily="18" charset="0"/>
                        <a:ea typeface="Calibri"/>
                        <a:cs typeface="Calibri"/>
                        <a:sym typeface="Calibri"/>
                      </a:rPr>
                      <m:t>=</m:t>
                    </m:r>
                    <m:r>
                      <a:rPr lang="en-US" sz="1200" b="1" i="1" smtClean="0">
                        <a:solidFill>
                          <a:srgbClr val="FF0000"/>
                        </a:solidFill>
                        <a:latin typeface="Cambria Math" panose="02040503050406030204" pitchFamily="18" charset="0"/>
                        <a:ea typeface="Calibri"/>
                        <a:cs typeface="Calibri"/>
                        <a:sym typeface="Calibri"/>
                      </a:rPr>
                      <m:t>𝟔𝟎</m:t>
                    </m:r>
                    <m:r>
                      <a:rPr lang="en-US" sz="1200" b="1" i="1">
                        <a:solidFill>
                          <a:srgbClr val="FF0000"/>
                        </a:solidFill>
                        <a:latin typeface="Cambria Math" panose="02040503050406030204" pitchFamily="18" charset="0"/>
                        <a:ea typeface="Calibri"/>
                        <a:cs typeface="Calibri"/>
                        <a:sym typeface="Calibri"/>
                      </a:rPr>
                      <m:t>°</m:t>
                    </m:r>
                  </m:oMath>
                </a14:m>
                <a:r>
                  <a:rPr lang="en-US" sz="1200" b="1" dirty="0">
                    <a:solidFill>
                      <a:srgbClr val="FF0000"/>
                    </a:solidFill>
                    <a:latin typeface="+mj-lt"/>
                    <a:ea typeface="Calibri"/>
                    <a:cs typeface="Calibri"/>
                    <a:sym typeface="Calibri"/>
                  </a:rPr>
                  <a:t>.”</a:t>
                </a:r>
              </a:p>
              <a:p>
                <a:pPr marL="628650" marR="0">
                  <a:lnSpc>
                    <a:spcPct val="150000"/>
                  </a:lnSpc>
                  <a:spcBef>
                    <a:spcPts val="0"/>
                  </a:spcBef>
                  <a:spcAft>
                    <a:spcPts val="800"/>
                  </a:spcAft>
                </a:pPr>
                <a:endParaRPr lang="en-GB" sz="1200" b="1" dirty="0">
                  <a:solidFill>
                    <a:schemeClr val="bg1"/>
                  </a:solidFill>
                  <a:latin typeface="Comic Sans MS"/>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dirty="0">
                  <a:solidFill>
                    <a:schemeClr val="bg1"/>
                  </a:solidFill>
                  <a:effectLst/>
                  <a:latin typeface="Comic Sans MS"/>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“Write the nature of the triangle and the missing measurement of the 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dirty="0">
                    <a:latin typeface="Calibri" panose="020F0502020204030204" pitchFamily="34" charset="0"/>
                    <a:cs typeface="Calibri" panose="020F0502020204030204" pitchFamily="34" charset="0"/>
                  </a:rPr>
                  <a:t>Note for the teacher: </a:t>
                </a: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200" b="1" i="1" dirty="0">
                    <a:solidFill>
                      <a:schemeClr val="bg1"/>
                    </a:solidFill>
                    <a:latin typeface="Comic Sans MS"/>
                    <a:sym typeface="Comic Sans MS"/>
                  </a:rPr>
                  <a:t>ABC is a right triangle at B. </a:t>
                </a:r>
              </a:p>
              <a:p>
                <a:r>
                  <a:rPr lang="en-GB" sz="1200" b="1" i="1" dirty="0">
                    <a:solidFill>
                      <a:schemeClr val="bg1"/>
                    </a:solidFill>
                    <a:latin typeface="Comic Sans MS"/>
                    <a:sym typeface="Comic Sans MS"/>
                  </a:rPr>
                  <a:t>Since one of the acute angles is 30 degrees, then the other is 60 degrees because the acute angles in a right triangle are complementary angles.</a:t>
                </a:r>
              </a:p>
              <a:p>
                <a:pPr marL="0" indent="0">
                  <a:buNone/>
                </a:pPr>
                <a:r>
                  <a:rPr lang="en-US" sz="1200" b="1" i="0">
                    <a:solidFill>
                      <a:srgbClr val="FF0000"/>
                    </a:solidFill>
                    <a:latin typeface="Cambria Math" panose="02040503050406030204" pitchFamily="18" charset="0"/>
                    <a:cs typeface="Calibri"/>
                    <a:sym typeface="Calibri"/>
                  </a:rPr>
                  <a:t>(</a:t>
                </a:r>
                <a:r>
                  <a:rPr lang="en-US" sz="1200" b="1" i="0">
                    <a:solidFill>
                      <a:srgbClr val="FF0000"/>
                    </a:solidFill>
                    <a:latin typeface="Cambria Math" panose="02040503050406030204" pitchFamily="18" charset="0"/>
                    <a:ea typeface="Calibri"/>
                    <a:cs typeface="Calibri"/>
                    <a:sym typeface="Calibri"/>
                  </a:rPr>
                  <a:t>𝑨𝑪𝑩) ̂=𝟗𝟎°−</a:t>
                </a:r>
                <a:r>
                  <a:rPr lang="en-US" sz="1200" b="1" i="0">
                    <a:solidFill>
                      <a:srgbClr val="FF0000"/>
                    </a:solidFill>
                    <a:latin typeface="Cambria Math" panose="02040503050406030204" pitchFamily="18" charset="0"/>
                    <a:cs typeface="Calibri"/>
                    <a:sym typeface="Calibri"/>
                  </a:rPr>
                  <a:t>(</a:t>
                </a:r>
                <a:r>
                  <a:rPr lang="en-US" sz="1200" b="1" i="0">
                    <a:solidFill>
                      <a:srgbClr val="FF0000"/>
                    </a:solidFill>
                    <a:latin typeface="Cambria Math" panose="02040503050406030204" pitchFamily="18" charset="0"/>
                    <a:ea typeface="Calibri"/>
                    <a:cs typeface="Calibri"/>
                    <a:sym typeface="Calibri"/>
                  </a:rPr>
                  <a:t>𝑩𝑨𝑪) ̂  </a:t>
                </a:r>
                <a:endParaRPr lang="en-US" sz="1200" dirty="0">
                  <a:solidFill>
                    <a:srgbClr val="FF0000"/>
                  </a:solidFill>
                  <a:latin typeface="+mj-lt"/>
                  <a:ea typeface="Calibri"/>
                  <a:cs typeface="Calibri"/>
                  <a:sym typeface="Calibri"/>
                </a:endParaRPr>
              </a:p>
              <a:p>
                <a:pPr marL="0" indent="0">
                  <a:buNone/>
                </a:pPr>
                <a:r>
                  <a:rPr lang="en-US" sz="1200" b="1" i="0">
                    <a:solidFill>
                      <a:srgbClr val="FF0000"/>
                    </a:solidFill>
                    <a:latin typeface="Cambria Math" panose="02040503050406030204" pitchFamily="18" charset="0"/>
                    <a:cs typeface="Calibri"/>
                    <a:sym typeface="Calibri"/>
                  </a:rPr>
                  <a:t>(</a:t>
                </a:r>
                <a:r>
                  <a:rPr lang="en-US" sz="1200" b="1" i="0">
                    <a:solidFill>
                      <a:srgbClr val="FF0000"/>
                    </a:solidFill>
                    <a:latin typeface="Cambria Math" panose="02040503050406030204" pitchFamily="18" charset="0"/>
                    <a:ea typeface="Calibri"/>
                    <a:cs typeface="Calibri"/>
                    <a:sym typeface="Calibri"/>
                  </a:rPr>
                  <a:t>𝑨𝑪𝑩) ̂=𝟗𝟎°−𝟑𝟎°</a:t>
                </a:r>
                <a:endParaRPr lang="en-US" sz="1200" dirty="0">
                  <a:solidFill>
                    <a:srgbClr val="FF0000"/>
                  </a:solidFill>
                  <a:latin typeface="+mj-lt"/>
                  <a:ea typeface="Calibri"/>
                  <a:cs typeface="Calibri"/>
                  <a:sym typeface="Calibri"/>
                </a:endParaRPr>
              </a:p>
              <a:p>
                <a:r>
                  <a:rPr lang="en-US" sz="1200" b="1" i="0">
                    <a:solidFill>
                      <a:srgbClr val="FF0000"/>
                    </a:solidFill>
                    <a:latin typeface="Cambria Math" panose="02040503050406030204" pitchFamily="18" charset="0"/>
                    <a:cs typeface="Calibri"/>
                    <a:sym typeface="Calibri"/>
                  </a:rPr>
                  <a:t>(</a:t>
                </a:r>
                <a:r>
                  <a:rPr lang="en-US" sz="1200" b="1" i="0">
                    <a:solidFill>
                      <a:srgbClr val="FF0000"/>
                    </a:solidFill>
                    <a:latin typeface="Cambria Math" panose="02040503050406030204" pitchFamily="18" charset="0"/>
                    <a:ea typeface="Calibri"/>
                    <a:cs typeface="Calibri"/>
                    <a:sym typeface="Calibri"/>
                  </a:rPr>
                  <a:t>𝑨𝑪𝑩) ̂=𝟔𝟎°</a:t>
                </a:r>
                <a:r>
                  <a:rPr lang="en-US" sz="1200" b="1" dirty="0">
                    <a:solidFill>
                      <a:srgbClr val="FF0000"/>
                    </a:solidFill>
                    <a:latin typeface="+mj-lt"/>
                    <a:ea typeface="Calibri"/>
                    <a:cs typeface="Calibri"/>
                    <a:sym typeface="Calibri"/>
                  </a:rPr>
                  <a:t>.”</a:t>
                </a:r>
              </a:p>
              <a:p>
                <a:pPr marL="628650" marR="0">
                  <a:lnSpc>
                    <a:spcPct val="150000"/>
                  </a:lnSpc>
                  <a:spcBef>
                    <a:spcPts val="0"/>
                  </a:spcBef>
                  <a:spcAft>
                    <a:spcPts val="800"/>
                  </a:spcAft>
                </a:pPr>
                <a:endParaRPr lang="en-GB" sz="1200" b="1" dirty="0">
                  <a:solidFill>
                    <a:schemeClr val="bg1"/>
                  </a:solidFill>
                  <a:latin typeface="Comic Sans MS"/>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dirty="0">
                  <a:solidFill>
                    <a:schemeClr val="bg1"/>
                  </a:solidFill>
                  <a:effectLst/>
                  <a:latin typeface="Comic Sans MS"/>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30027564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nature of the triangle and find the missing measure of the angle.”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0" dirty="0">
                  <a:solidFill>
                    <a:schemeClr val="bg1"/>
                  </a:solidFill>
                  <a:effectLst/>
                  <a:latin typeface="Comic Sans MS"/>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ABC is a right triangle at A.</a:t>
                </a:r>
              </a:p>
              <a:p>
                <a:pPr marL="228600" marR="0" indent="0">
                  <a:lnSpc>
                    <a:spcPct val="150000"/>
                  </a:lnSpc>
                  <a:spcBef>
                    <a:spcPts val="0"/>
                  </a:spcBef>
                  <a:spcAft>
                    <a:spcPts val="800"/>
                  </a:spcAft>
                </a:pPr>
                <a:r>
                  <a:rPr lang="en-GB" sz="1800" b="1" i="1" dirty="0">
                    <a:solidFill>
                      <a:schemeClr val="bg1"/>
                    </a:solidFill>
                    <a:latin typeface="Comic Sans MS"/>
                    <a:sym typeface="Comic Sans MS"/>
                  </a:rPr>
                  <a:t>Since one of the acute angles is 45 degrees, then the other is also 45 degrees because the acute angles in a right triangle are complementary angles.</a:t>
                </a:r>
              </a:p>
              <a:p>
                <a:pPr marL="228600" indent="0">
                  <a:buNone/>
                </a:pPr>
                <a14:m>
                  <m:oMathPara xmlns:m="http://schemas.openxmlformats.org/officeDocument/2006/math">
                    <m:oMathParaPr>
                      <m:jc m:val="left"/>
                    </m:oMathParaPr>
                    <m:oMath xmlns:m="http://schemas.openxmlformats.org/officeDocument/2006/math">
                      <m:acc>
                        <m:accPr>
                          <m:chr m:val="̂"/>
                          <m:ctrlPr>
                            <a:rPr lang="en-US" sz="1800" b="1" i="1" smtClean="0">
                              <a:solidFill>
                                <a:srgbClr val="FF0000"/>
                              </a:solidFill>
                              <a:latin typeface="Cambria Math" panose="02040503050406030204" pitchFamily="18" charset="0"/>
                              <a:ea typeface="Calibri"/>
                              <a:cs typeface="Calibri"/>
                              <a:sym typeface="Calibri"/>
                            </a:rPr>
                          </m:ctrlPr>
                        </m:accPr>
                        <m:e>
                          <m:r>
                            <a:rPr lang="en-US" sz="1800" b="1" i="1" smtClean="0">
                              <a:solidFill>
                                <a:srgbClr val="FF0000"/>
                              </a:solidFill>
                              <a:latin typeface="Cambria Math" panose="02040503050406030204" pitchFamily="18" charset="0"/>
                              <a:ea typeface="Calibri"/>
                              <a:cs typeface="Calibri"/>
                              <a:sym typeface="Calibri"/>
                            </a:rPr>
                            <m:t>𝑨𝑩𝑪</m:t>
                          </m:r>
                        </m:e>
                      </m:acc>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𝟗𝟎</m:t>
                      </m:r>
                      <m:r>
                        <a:rPr lang="en-US" sz="1800" b="1" i="1" smtClean="0">
                          <a:solidFill>
                            <a:srgbClr val="FF0000"/>
                          </a:solidFill>
                          <a:latin typeface="Cambria Math" panose="02040503050406030204" pitchFamily="18" charset="0"/>
                          <a:ea typeface="Calibri"/>
                          <a:cs typeface="Calibri"/>
                          <a:sym typeface="Calibri"/>
                        </a:rPr>
                        <m:t>°−</m:t>
                      </m:r>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smtClean="0">
                              <a:solidFill>
                                <a:srgbClr val="FF0000"/>
                              </a:solidFill>
                              <a:latin typeface="Cambria Math" panose="02040503050406030204" pitchFamily="18" charset="0"/>
                              <a:ea typeface="Calibri"/>
                              <a:cs typeface="Calibri"/>
                              <a:sym typeface="Calibri"/>
                            </a:rPr>
                            <m:t>𝑨𝑪𝑩</m:t>
                          </m:r>
                        </m:e>
                      </m:acc>
                      <m:r>
                        <a:rPr lang="en-US" sz="1800" b="1" i="1" smtClean="0">
                          <a:solidFill>
                            <a:srgbClr val="FF0000"/>
                          </a:solidFill>
                          <a:latin typeface="Cambria Math" panose="02040503050406030204" pitchFamily="18" charset="0"/>
                          <a:ea typeface="Calibri"/>
                          <a:cs typeface="Calibri"/>
                          <a:sym typeface="Calibri"/>
                        </a:rPr>
                        <m:t> </m:t>
                      </m:r>
                    </m:oMath>
                  </m:oMathPara>
                </a14:m>
                <a:endParaRPr lang="en-US" sz="1800" i="1" dirty="0">
                  <a:solidFill>
                    <a:srgbClr val="FF0000"/>
                  </a:solidFill>
                  <a:latin typeface="+mj-lt"/>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smtClean="0">
                              <a:solidFill>
                                <a:srgbClr val="FF0000"/>
                              </a:solidFill>
                              <a:latin typeface="Cambria Math" panose="02040503050406030204" pitchFamily="18" charset="0"/>
                              <a:ea typeface="Calibri"/>
                              <a:cs typeface="Calibri"/>
                              <a:sym typeface="Calibri"/>
                            </a:rPr>
                            <m:t>𝑨𝑩𝑪</m:t>
                          </m:r>
                        </m:e>
                      </m:acc>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𝟗𝟎</m:t>
                      </m:r>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𝟒𝟓</m:t>
                      </m:r>
                      <m:r>
                        <a:rPr lang="en-US" sz="1800" b="1" i="1" smtClean="0">
                          <a:solidFill>
                            <a:srgbClr val="FF0000"/>
                          </a:solidFill>
                          <a:latin typeface="Cambria Math" panose="02040503050406030204" pitchFamily="18" charset="0"/>
                          <a:ea typeface="Calibri"/>
                          <a:cs typeface="Calibri"/>
                          <a:sym typeface="Calibri"/>
                        </a:rPr>
                        <m:t>°</m:t>
                      </m:r>
                    </m:oMath>
                  </m:oMathPara>
                </a14:m>
                <a:endParaRPr lang="en-US" sz="1800" i="1" dirty="0">
                  <a:solidFill>
                    <a:srgbClr val="FF0000"/>
                  </a:solidFill>
                  <a:latin typeface="+mj-lt"/>
                  <a:ea typeface="Calibri"/>
                  <a:cs typeface="Calibri"/>
                  <a:sym typeface="Calibri"/>
                </a:endParaRPr>
              </a:p>
              <a:p>
                <a:pPr marL="228600" indent="0"/>
                <a14:m>
                  <m:oMathPara xmlns:m="http://schemas.openxmlformats.org/officeDocument/2006/math">
                    <m:oMathParaPr>
                      <m:jc m:val="left"/>
                    </m:oMathParaPr>
                    <m:oMath xmlns:m="http://schemas.openxmlformats.org/officeDocument/2006/math">
                      <m:acc>
                        <m:accPr>
                          <m:chr m:val="̂"/>
                          <m:ctrlPr>
                            <a:rPr lang="en-US" sz="1800" b="1" i="1" smtClean="0">
                              <a:solidFill>
                                <a:srgbClr val="FF0000"/>
                              </a:solidFill>
                              <a:latin typeface="Cambria Math" panose="02040503050406030204" pitchFamily="18" charset="0"/>
                              <a:ea typeface="Calibri"/>
                              <a:cs typeface="Calibri"/>
                              <a:sym typeface="Calibri"/>
                            </a:rPr>
                          </m:ctrlPr>
                        </m:accPr>
                        <m:e>
                          <m:r>
                            <a:rPr lang="en-US" sz="1800" b="1" i="1" smtClean="0">
                              <a:solidFill>
                                <a:srgbClr val="FF0000"/>
                              </a:solidFill>
                              <a:latin typeface="Cambria Math" panose="02040503050406030204" pitchFamily="18" charset="0"/>
                              <a:ea typeface="Calibri"/>
                              <a:cs typeface="Calibri"/>
                              <a:sym typeface="Calibri"/>
                            </a:rPr>
                            <m:t>𝑨𝑩𝑪</m:t>
                          </m:r>
                        </m:e>
                      </m:acc>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𝟒𝟓</m:t>
                      </m:r>
                      <m:r>
                        <a:rPr lang="en-US" sz="1800" b="1" i="1" smtClean="0">
                          <a:solidFill>
                            <a:srgbClr val="FF0000"/>
                          </a:solidFill>
                          <a:latin typeface="Cambria Math" panose="02040503050406030204" pitchFamily="18" charset="0"/>
                          <a:ea typeface="Calibri"/>
                          <a:cs typeface="Calibri"/>
                          <a:sym typeface="Calibri"/>
                        </a:rPr>
                        <m:t>°</m:t>
                      </m:r>
                    </m:oMath>
                  </m:oMathPara>
                </a14:m>
                <a:endParaRPr lang="en-US" sz="1800" i="1" dirty="0">
                  <a:solidFill>
                    <a:srgbClr val="FF0000"/>
                  </a:solidFill>
                  <a:latin typeface="+mj-lt"/>
                  <a:ea typeface="Calibri"/>
                  <a:cs typeface="Calibri"/>
                  <a:sym typeface="Calibri"/>
                </a:endParaRPr>
              </a:p>
              <a:p>
                <a:pPr marL="228600" marR="0" indent="0">
                  <a:lnSpc>
                    <a:spcPct val="150000"/>
                  </a:lnSpc>
                  <a:spcBef>
                    <a:spcPts val="0"/>
                  </a:spcBef>
                  <a:spcAft>
                    <a:spcPts val="800"/>
                  </a:spcAft>
                </a:pPr>
                <a:endParaRPr lang="en-GB" sz="1800" b="1" i="1" dirty="0">
                  <a:solidFill>
                    <a:schemeClr val="bg1"/>
                  </a:solidFill>
                  <a:latin typeface="Comic Sans MS"/>
                  <a:sym typeface="Comic Sans MS"/>
                </a:endParaRPr>
              </a:p>
              <a:p>
                <a:pPr marL="228600" marR="0" indent="0">
                  <a:lnSpc>
                    <a:spcPct val="150000"/>
                  </a:lnSpc>
                  <a:spcBef>
                    <a:spcPts val="0"/>
                  </a:spcBef>
                  <a:spcAft>
                    <a:spcPts val="800"/>
                  </a:spcAft>
                </a:pPr>
                <a:r>
                  <a:rPr lang="en-GB" sz="1800" b="1" i="1" dirty="0">
                    <a:solidFill>
                      <a:schemeClr val="bg1"/>
                    </a:solidFill>
                    <a:latin typeface="Comic Sans MS"/>
                    <a:sym typeface="Comic Sans MS"/>
                  </a:rPr>
                  <a:t>It is a right isosceles triangle at A.”</a:t>
                </a:r>
              </a:p>
              <a:p>
                <a:pPr marL="628650" marR="0">
                  <a:lnSpc>
                    <a:spcPct val="150000"/>
                  </a:lnSpc>
                  <a:spcBef>
                    <a:spcPts val="0"/>
                  </a:spcBef>
                  <a:spcAft>
                    <a:spcPts val="800"/>
                  </a:spcAft>
                </a:pPr>
                <a:endParaRPr lang="en-GB" sz="1800" b="1" i="1" dirty="0">
                  <a:solidFill>
                    <a:schemeClr val="bg1"/>
                  </a:solidFill>
                  <a:latin typeface="Comic Sans MS"/>
                  <a:cs typeface="Calibri" panose="020F0502020204030204" pitchFamily="34" charset="0"/>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t>Teaching suggestions</a:t>
                </a:r>
                <a:endParaRPr lang="en-US" sz="2800" b="1" u="sng" dirty="0">
                  <a:solidFill>
                    <a:schemeClr val="dk1"/>
                  </a:solidFill>
                  <a:latin typeface="Calibri"/>
                  <a:sym typeface="Calibri"/>
                </a:endParaRPr>
              </a:p>
              <a:p>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nature of the triangle and the missing measurement of the 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i="0" dirty="0">
                    <a:latin typeface="Calibri" panose="020F0502020204030204" pitchFamily="34" charset="0"/>
                    <a:cs typeface="Calibri" panose="020F0502020204030204" pitchFamily="34" charset="0"/>
                  </a:rPr>
                  <a:t>Note for the teacher: </a:t>
                </a: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0" dirty="0">
                  <a:solidFill>
                    <a:schemeClr val="bg1"/>
                  </a:solidFill>
                  <a:effectLst/>
                  <a:latin typeface="Comic Sans MS"/>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ABC is a right triangle at A.</a:t>
                </a:r>
              </a:p>
              <a:p>
                <a:pPr marL="628650" marR="0">
                  <a:lnSpc>
                    <a:spcPct val="150000"/>
                  </a:lnSpc>
                  <a:spcBef>
                    <a:spcPts val="0"/>
                  </a:spcBef>
                  <a:spcAft>
                    <a:spcPts val="800"/>
                  </a:spcAft>
                </a:pPr>
                <a:r>
                  <a:rPr lang="en-GB" sz="1800" b="1" i="1" dirty="0">
                    <a:solidFill>
                      <a:schemeClr val="bg1"/>
                    </a:solidFill>
                    <a:latin typeface="Comic Sans MS"/>
                    <a:sym typeface="Comic Sans MS"/>
                  </a:rPr>
                  <a:t>Since one of the acute angles is 45 degrees, then the other is also 45 degrees because the acute angles in a right triangle are complementary angles.</a:t>
                </a:r>
              </a:p>
              <a:p>
                <a:pPr marL="0" indent="0">
                  <a:buNone/>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𝑨𝑩𝑪) ̂=𝟗𝟎°−</a:t>
                </a: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𝑨𝑪𝑩) ̂  </a:t>
                </a:r>
                <a:endParaRPr lang="en-US" sz="1800" i="1" dirty="0">
                  <a:solidFill>
                    <a:srgbClr val="FF0000"/>
                  </a:solidFill>
                  <a:latin typeface="+mj-lt"/>
                  <a:ea typeface="Calibri"/>
                  <a:cs typeface="Calibri"/>
                  <a:sym typeface="Calibri"/>
                </a:endParaRPr>
              </a:p>
              <a:p>
                <a:pPr marL="0" indent="0">
                  <a:buNone/>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𝑨𝑩𝑪) ̂=𝟗𝟎°−𝟒𝟓°</a:t>
                </a:r>
                <a:endParaRPr lang="en-US" sz="1800" i="1" dirty="0">
                  <a:solidFill>
                    <a:srgbClr val="FF0000"/>
                  </a:solidFill>
                  <a:latin typeface="+mj-lt"/>
                  <a:ea typeface="Calibri"/>
                  <a:cs typeface="Calibri"/>
                  <a:sym typeface="Calibri"/>
                </a:endParaRPr>
              </a:p>
              <a:p>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𝑨𝑩𝑪) ̂=𝟒𝟓°</a:t>
                </a:r>
                <a:endParaRPr lang="en-US" sz="1800" i="1" dirty="0">
                  <a:solidFill>
                    <a:srgbClr val="FF0000"/>
                  </a:solidFill>
                  <a:latin typeface="+mj-lt"/>
                  <a:ea typeface="Calibri"/>
                  <a:cs typeface="Calibri"/>
                  <a:sym typeface="Calibri"/>
                </a:endParaRPr>
              </a:p>
              <a:p>
                <a:pPr marL="628650" marR="0">
                  <a:lnSpc>
                    <a:spcPct val="150000"/>
                  </a:lnSpc>
                  <a:spcBef>
                    <a:spcPts val="0"/>
                  </a:spcBef>
                  <a:spcAft>
                    <a:spcPts val="800"/>
                  </a:spcAft>
                </a:pPr>
                <a:endParaRPr lang="en-GB" sz="1800" b="1" i="1" dirty="0">
                  <a:solidFill>
                    <a:schemeClr val="bg1"/>
                  </a:solidFill>
                  <a:latin typeface="Comic Sans MS"/>
                  <a:sym typeface="Comic Sans MS"/>
                </a:endParaRPr>
              </a:p>
              <a:p>
                <a:pPr marL="628650" marR="0">
                  <a:lnSpc>
                    <a:spcPct val="150000"/>
                  </a:lnSpc>
                  <a:spcBef>
                    <a:spcPts val="0"/>
                  </a:spcBef>
                  <a:spcAft>
                    <a:spcPts val="800"/>
                  </a:spcAft>
                </a:pPr>
                <a:r>
                  <a:rPr lang="en-GB" sz="1800" b="1" i="1" dirty="0">
                    <a:solidFill>
                      <a:schemeClr val="bg1"/>
                    </a:solidFill>
                    <a:latin typeface="Comic Sans MS"/>
                    <a:sym typeface="Comic Sans MS"/>
                  </a:rPr>
                  <a:t>It is a right isosceles triangle at A.”</a:t>
                </a:r>
              </a:p>
              <a:p>
                <a:pPr marL="628650" marR="0">
                  <a:lnSpc>
                    <a:spcPct val="150000"/>
                  </a:lnSpc>
                  <a:spcBef>
                    <a:spcPts val="0"/>
                  </a:spcBef>
                  <a:spcAft>
                    <a:spcPts val="800"/>
                  </a:spcAft>
                </a:pPr>
                <a:endParaRPr lang="en-GB" sz="1800" b="1" i="1" dirty="0">
                  <a:solidFill>
                    <a:schemeClr val="bg1"/>
                  </a:solidFill>
                  <a:latin typeface="Comic Sans MS"/>
                  <a:cs typeface="Calibri" panose="020F0502020204030204" pitchFamily="34" charset="0"/>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3087790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nature of the triangle and find the missing measure of the angle.”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0" dirty="0">
                  <a:solidFill>
                    <a:schemeClr val="bg1"/>
                  </a:solidFill>
                  <a:effectLst/>
                  <a:latin typeface="Comic Sans MS"/>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ABC is an equilateral triangle since each of the 2 given angles measures 60 degrees. So, the third one measures 60 degrees as well.</a:t>
                </a:r>
              </a:p>
              <a:p>
                <a:pPr marL="228600" marR="0" indent="0">
                  <a:lnSpc>
                    <a:spcPct val="150000"/>
                  </a:lnSpc>
                  <a:spcBef>
                    <a:spcPts val="0"/>
                  </a:spcBef>
                  <a:spcAft>
                    <a:spcPts val="800"/>
                  </a:spcAft>
                </a:pPr>
                <a14:m>
                  <m:oMath xmlns:m="http://schemas.openxmlformats.org/officeDocument/2006/math">
                    <m:acc>
                      <m:accPr>
                        <m:chr m:val="̂"/>
                        <m:ctrlPr>
                          <a:rPr lang="en-US" sz="1800" b="1" i="1" smtClean="0">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𝑨𝑩𝑪</m:t>
                        </m:r>
                      </m:e>
                    </m:acc>
                    <m:r>
                      <a:rPr lang="en-US" sz="1800" b="1" i="1" smtClean="0">
                        <a:solidFill>
                          <a:srgbClr val="FF0000"/>
                        </a:solidFill>
                        <a:latin typeface="Cambria Math" panose="02040503050406030204" pitchFamily="18" charset="0"/>
                        <a:ea typeface="Calibri"/>
                        <a:cs typeface="Calibri"/>
                        <a:sym typeface="Calibri"/>
                      </a:rPr>
                      <m:t>=</m:t>
                    </m:r>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𝑩𝑨𝑪</m:t>
                        </m:r>
                      </m:e>
                    </m:acc>
                    <m:r>
                      <a:rPr lang="en-US" sz="1800" b="1" i="1" smtClean="0">
                        <a:solidFill>
                          <a:srgbClr val="FF0000"/>
                        </a:solidFill>
                        <a:latin typeface="Cambria Math" panose="02040503050406030204" pitchFamily="18" charset="0"/>
                        <a:ea typeface="Calibri"/>
                        <a:cs typeface="Calibri"/>
                        <a:sym typeface="Calibri"/>
                      </a:rPr>
                      <m:t>=</m:t>
                    </m:r>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a:solidFill>
                              <a:srgbClr val="FF0000"/>
                            </a:solidFill>
                            <a:latin typeface="Cambria Math" panose="02040503050406030204" pitchFamily="18" charset="0"/>
                            <a:ea typeface="Calibri"/>
                            <a:cs typeface="Calibri"/>
                            <a:sym typeface="Calibri"/>
                          </a:rPr>
                          <m:t>𝑩𝑪𝑨</m:t>
                        </m:r>
                      </m:e>
                    </m:acc>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𝟏𝟖𝟎</m:t>
                    </m:r>
                    <m:r>
                      <a:rPr lang="en-US" sz="1800" b="1" i="1">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𝟑</m:t>
                    </m:r>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𝟔𝟎</m:t>
                    </m:r>
                    <m:r>
                      <a:rPr lang="en-US" sz="1800" b="1" i="1">
                        <a:solidFill>
                          <a:srgbClr val="FF0000"/>
                        </a:solidFill>
                        <a:latin typeface="Cambria Math" panose="02040503050406030204" pitchFamily="18" charset="0"/>
                        <a:ea typeface="Calibri"/>
                        <a:cs typeface="Calibri"/>
                        <a:sym typeface="Calibri"/>
                      </a:rPr>
                      <m:t>°</m:t>
                    </m:r>
                  </m:oMath>
                </a14:m>
                <a:r>
                  <a:rPr lang="en-US" sz="1800" b="1" i="1" u="none" dirty="0">
                    <a:latin typeface="Calibri"/>
                    <a:ea typeface="Calibri" panose="020F0502020204030204" pitchFamily="34" charset="0"/>
                    <a:cs typeface="Calibri"/>
                  </a:rPr>
                  <a:t>.”</a:t>
                </a:r>
                <a:endParaRPr lang="en-GB" sz="1800" b="1" dirty="0">
                  <a:solidFill>
                    <a:schemeClr val="bg1"/>
                  </a:solidFill>
                  <a:latin typeface="Comic Sans MS"/>
                  <a:sym typeface="Comic Sans MS"/>
                </a:endParaRPr>
              </a:p>
              <a:p>
                <a:pPr marL="228600" marR="0" indent="0">
                  <a:lnSpc>
                    <a:spcPct val="150000"/>
                  </a:lnSpc>
                  <a:spcBef>
                    <a:spcPts val="0"/>
                  </a:spcBef>
                  <a:spcAft>
                    <a:spcPts val="800"/>
                  </a:spcAft>
                </a:pPr>
                <a:endParaRPr lang="en-GB" sz="1800" b="1" dirty="0">
                  <a:solidFill>
                    <a:schemeClr val="bg1"/>
                  </a:solidFill>
                  <a:latin typeface="Comic Sans MS"/>
                  <a:sym typeface="Comic Sans MS"/>
                </a:endParaRPr>
              </a:p>
              <a:p>
                <a:pPr marL="2286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t>Teaching suggestions</a:t>
                </a:r>
                <a:endParaRPr lang="en-US" sz="2800" b="1" u="sng" dirty="0">
                  <a:solidFill>
                    <a:schemeClr val="dk1"/>
                  </a:solidFill>
                  <a:latin typeface="Calibri"/>
                  <a:sym typeface="Calibri"/>
                </a:endParaRPr>
              </a:p>
              <a:p>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nature of the triangle and the missing measurement of the 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i="0" dirty="0">
                    <a:latin typeface="Calibri" panose="020F0502020204030204" pitchFamily="34" charset="0"/>
                    <a:cs typeface="Calibri" panose="020F0502020204030204" pitchFamily="34" charset="0"/>
                  </a:rPr>
                  <a:t>Note for the teacher: </a:t>
                </a: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0" dirty="0">
                  <a:solidFill>
                    <a:schemeClr val="bg1"/>
                  </a:solidFill>
                  <a:effectLst/>
                  <a:latin typeface="Comic Sans MS"/>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ABC is an equilateral triangle since each of the 2 given angles measures 60 degrees. So the third one measures 60 degrees as well.</a:t>
                </a:r>
              </a:p>
              <a:p>
                <a:pPr marL="628650" marR="0">
                  <a:lnSpc>
                    <a:spcPct val="150000"/>
                  </a:lnSpc>
                  <a:spcBef>
                    <a:spcPts val="0"/>
                  </a:spcBef>
                  <a:spcAft>
                    <a:spcPts val="800"/>
                  </a:spcAft>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𝑨𝑩𝑪) ̂= </a:t>
                </a: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𝑩𝑨𝑪) ̂= </a:t>
                </a: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𝑩𝑪𝑨) ̂=𝟏𝟖𝟎°÷𝟑=𝟔𝟎°</a:t>
                </a:r>
                <a:r>
                  <a:rPr lang="en-US" sz="1800" b="1" i="1" u="none" dirty="0">
                    <a:latin typeface="Calibri"/>
                    <a:ea typeface="Calibri" panose="020F0502020204030204" pitchFamily="34" charset="0"/>
                    <a:cs typeface="Calibri"/>
                  </a:rPr>
                  <a:t>.”</a:t>
                </a:r>
                <a:endParaRPr lang="en-GB" sz="1800" b="1" dirty="0">
                  <a:solidFill>
                    <a:schemeClr val="bg1"/>
                  </a:solidFill>
                  <a:latin typeface="Comic Sans MS"/>
                  <a:sym typeface="Comic Sans MS"/>
                </a:endParaRPr>
              </a:p>
              <a:p>
                <a:pPr marL="628650" marR="0">
                  <a:lnSpc>
                    <a:spcPct val="150000"/>
                  </a:lnSpc>
                  <a:spcBef>
                    <a:spcPts val="0"/>
                  </a:spcBef>
                  <a:spcAft>
                    <a:spcPts val="800"/>
                  </a:spcAft>
                </a:pPr>
                <a:endParaRPr lang="en-GB" sz="1800" b="1" dirty="0">
                  <a:solidFill>
                    <a:schemeClr val="bg1"/>
                  </a:solidFill>
                  <a:latin typeface="Comic Sans MS"/>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7415189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nature of the triangle and find the missing measurement of the angle.”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0" dirty="0">
                  <a:solidFill>
                    <a:schemeClr val="bg1"/>
                  </a:solidFill>
                  <a:effectLst/>
                  <a:latin typeface="Comic Sans MS"/>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ABC is an isosceles triangle of vertex C for it has 2 equal angles.</a:t>
                </a:r>
              </a:p>
              <a:p>
                <a:pPr marL="228600" marR="0" indent="0">
                  <a:lnSpc>
                    <a:spcPct val="150000"/>
                  </a:lnSpc>
                  <a:spcBef>
                    <a:spcPts val="0"/>
                  </a:spcBef>
                  <a:spcAft>
                    <a:spcPts val="800"/>
                  </a:spcAft>
                </a:pPr>
                <a:r>
                  <a:rPr lang="en-US" sz="1800" b="1" i="1" dirty="0">
                    <a:solidFill>
                      <a:srgbClr val="FF0000"/>
                    </a:solidFill>
                    <a:effectLst/>
                    <a:latin typeface="Calibri" panose="020F0502020204030204" pitchFamily="34" charset="0"/>
                    <a:ea typeface="Calibri" panose="020F0502020204030204" pitchFamily="34" charset="0"/>
                  </a:rPr>
                  <a:t>The sum of angles in a triangle is 180</a:t>
                </a:r>
                <a:r>
                  <a:rPr lang="en-US" sz="1800" b="1" i="1" baseline="30000" dirty="0">
                    <a:solidFill>
                      <a:srgbClr val="FF0000"/>
                    </a:solidFill>
                    <a:effectLst/>
                    <a:latin typeface="Calibri" panose="020F0502020204030204" pitchFamily="34" charset="0"/>
                    <a:ea typeface="Calibri" panose="020F0502020204030204" pitchFamily="34" charset="0"/>
                  </a:rPr>
                  <a:t>o</a:t>
                </a:r>
                <a:r>
                  <a:rPr lang="en-US" sz="1800" b="1" i="1" u="none" dirty="0">
                    <a:latin typeface="Calibri"/>
                    <a:ea typeface="Calibri" panose="020F0502020204030204" pitchFamily="34" charset="0"/>
                    <a:cs typeface="Calibri"/>
                  </a:rPr>
                  <a:t>.</a:t>
                </a:r>
                <a:endParaRPr lang="en-US" sz="1800" b="1" i="1" baseline="30000" dirty="0">
                  <a:solidFill>
                    <a:srgbClr val="FF0000"/>
                  </a:solidFill>
                  <a:effectLst/>
                  <a:latin typeface="Calibri" panose="020F0502020204030204" pitchFamily="34" charset="0"/>
                  <a:ea typeface="Calibri" panose="020F0502020204030204" pitchFamily="34" charset="0"/>
                </a:endParaRPr>
              </a:p>
              <a:p>
                <a:pPr marL="228600" indent="0">
                  <a:lnSpc>
                    <a:spcPct val="110000"/>
                  </a:lnSpc>
                  <a:buNone/>
                </a:pPr>
                <a14:m>
                  <m:oMathPara xmlns:m="http://schemas.openxmlformats.org/officeDocument/2006/math">
                    <m:oMathParaPr>
                      <m:jc m:val="left"/>
                    </m:oMathParaPr>
                    <m:oMath xmlns:m="http://schemas.openxmlformats.org/officeDocument/2006/math">
                      <m:acc>
                        <m:accPr>
                          <m:chr m:val="̂"/>
                          <m:ctrlPr>
                            <a:rPr lang="en-US" sz="1800" b="1" i="1" u="none" strike="noStrike" cap="none" smtClean="0">
                              <a:solidFill>
                                <a:srgbClr val="FF0000"/>
                              </a:solidFill>
                              <a:effectLst/>
                              <a:latin typeface="Cambria Math" panose="02040503050406030204" pitchFamily="18" charset="0"/>
                              <a:ea typeface="Calibri"/>
                              <a:cs typeface="Calibri"/>
                              <a:sym typeface="Calibri"/>
                            </a:rPr>
                          </m:ctrlPr>
                        </m:accPr>
                        <m:e>
                          <m:r>
                            <a:rPr lang="en-US" sz="1800" b="1" i="1" u="none" strike="noStrike" cap="none" smtClean="0">
                              <a:solidFill>
                                <a:srgbClr val="FF0000"/>
                              </a:solidFill>
                              <a:effectLst/>
                              <a:latin typeface="Cambria Math" panose="02040503050406030204" pitchFamily="18" charset="0"/>
                              <a:ea typeface="Calibri"/>
                              <a:cs typeface="Calibri"/>
                              <a:sym typeface="Calibri"/>
                            </a:rPr>
                            <m:t>𝑨𝑩𝑪</m:t>
                          </m:r>
                        </m:e>
                      </m:acc>
                      <m:r>
                        <a:rPr lang="en-US" sz="1800" b="1" i="1" u="none" strike="noStrike" cap="none" smtClean="0">
                          <a:solidFill>
                            <a:srgbClr val="FF0000"/>
                          </a:solidFill>
                          <a:effectLst/>
                          <a:latin typeface="Cambria Math" panose="02040503050406030204" pitchFamily="18" charset="0"/>
                          <a:ea typeface="Calibri"/>
                          <a:cs typeface="Calibri"/>
                          <a:sym typeface="Calibri"/>
                        </a:rPr>
                        <m:t>+ </m:t>
                      </m:r>
                      <m:acc>
                        <m:accPr>
                          <m:chr m:val="̂"/>
                          <m:ctrlPr>
                            <a:rPr lang="en-US" sz="1800" b="1" i="1" u="none" strike="noStrike" cap="none">
                              <a:solidFill>
                                <a:srgbClr val="FF0000"/>
                              </a:solidFill>
                              <a:effectLst/>
                              <a:latin typeface="Cambria Math" panose="02040503050406030204" pitchFamily="18" charset="0"/>
                              <a:ea typeface="Calibri"/>
                              <a:cs typeface="Calibri"/>
                              <a:sym typeface="Calibri"/>
                            </a:rPr>
                          </m:ctrlPr>
                        </m:accPr>
                        <m:e>
                          <m:r>
                            <a:rPr lang="en-US" sz="1800" b="1" i="1" u="none" strike="noStrike" cap="none" smtClean="0">
                              <a:solidFill>
                                <a:srgbClr val="FF0000"/>
                              </a:solidFill>
                              <a:effectLst/>
                              <a:latin typeface="Cambria Math" panose="02040503050406030204" pitchFamily="18" charset="0"/>
                              <a:ea typeface="Calibri"/>
                              <a:cs typeface="Calibri"/>
                              <a:sym typeface="Calibri"/>
                            </a:rPr>
                            <m:t>𝑩𝑨𝑪</m:t>
                          </m:r>
                        </m:e>
                      </m:acc>
                      <m:r>
                        <a:rPr lang="en-US" sz="1800" b="1" i="1" u="none" strike="noStrike" cap="none" smtClean="0">
                          <a:solidFill>
                            <a:srgbClr val="FF0000"/>
                          </a:solidFill>
                          <a:effectLst/>
                          <a:latin typeface="Cambria Math" panose="02040503050406030204" pitchFamily="18" charset="0"/>
                          <a:ea typeface="Calibri"/>
                          <a:cs typeface="Calibri"/>
                          <a:sym typeface="Calibri"/>
                        </a:rPr>
                        <m:t>+ </m:t>
                      </m:r>
                      <m:acc>
                        <m:accPr>
                          <m:chr m:val="̂"/>
                          <m:ctrlPr>
                            <a:rPr lang="en-US" sz="1800" b="1" i="1" u="none" strike="noStrike" cap="none">
                              <a:solidFill>
                                <a:srgbClr val="FF0000"/>
                              </a:solidFill>
                              <a:effectLst/>
                              <a:latin typeface="Cambria Math" panose="02040503050406030204" pitchFamily="18" charset="0"/>
                              <a:ea typeface="Calibri"/>
                              <a:cs typeface="Calibri"/>
                              <a:sym typeface="Calibri"/>
                            </a:rPr>
                          </m:ctrlPr>
                        </m:accPr>
                        <m:e>
                          <m:r>
                            <a:rPr lang="en-US" sz="1800" b="1" i="1" u="none" strike="noStrike" cap="none" smtClean="0">
                              <a:solidFill>
                                <a:srgbClr val="FF0000"/>
                              </a:solidFill>
                              <a:effectLst/>
                              <a:latin typeface="Cambria Math" panose="02040503050406030204" pitchFamily="18" charset="0"/>
                              <a:ea typeface="Calibri"/>
                              <a:cs typeface="Calibri"/>
                              <a:sym typeface="Calibri"/>
                            </a:rPr>
                            <m:t>𝑩𝑪𝑨</m:t>
                          </m:r>
                        </m:e>
                      </m:acc>
                      <m:r>
                        <a:rPr lang="en-US" sz="1800" b="1" i="1" u="none" strike="noStrike" cap="none" smtClean="0">
                          <a:solidFill>
                            <a:srgbClr val="FF0000"/>
                          </a:solidFill>
                          <a:effectLst/>
                          <a:latin typeface="Cambria Math" panose="02040503050406030204" pitchFamily="18" charset="0"/>
                          <a:ea typeface="Calibri"/>
                          <a:cs typeface="Calibri"/>
                          <a:sym typeface="Calibri"/>
                        </a:rPr>
                        <m:t>=</m:t>
                      </m:r>
                      <m:r>
                        <a:rPr lang="en-US" sz="1800" b="1" i="1" u="none" strike="noStrike" cap="none" smtClean="0">
                          <a:solidFill>
                            <a:srgbClr val="FF0000"/>
                          </a:solidFill>
                          <a:effectLst/>
                          <a:latin typeface="Cambria Math" panose="02040503050406030204" pitchFamily="18" charset="0"/>
                          <a:ea typeface="Calibri"/>
                          <a:cs typeface="Calibri"/>
                          <a:sym typeface="Calibri"/>
                        </a:rPr>
                        <m:t>𝟏𝟖𝟎</m:t>
                      </m:r>
                      <m:r>
                        <a:rPr lang="en-US" sz="1800" b="1" i="1" u="none" strike="noStrike" cap="none" smtClean="0">
                          <a:solidFill>
                            <a:srgbClr val="FF0000"/>
                          </a:solidFill>
                          <a:effectLst/>
                          <a:latin typeface="Cambria Math" panose="02040503050406030204" pitchFamily="18" charset="0"/>
                          <a:ea typeface="Calibri"/>
                          <a:cs typeface="Calibri"/>
                          <a:sym typeface="Calibri"/>
                        </a:rPr>
                        <m:t>° </m:t>
                      </m:r>
                    </m:oMath>
                  </m:oMathPara>
                </a14:m>
                <a:endParaRPr lang="en-US" sz="1800" b="1" i="1" u="none" strike="noStrike" cap="none" dirty="0">
                  <a:solidFill>
                    <a:srgbClr val="FF0000"/>
                  </a:solidFill>
                  <a:effectLst/>
                  <a:latin typeface="+mj-lt"/>
                  <a:ea typeface="Calibri"/>
                  <a:cs typeface="Calibri"/>
                  <a:sym typeface="Calibri"/>
                </a:endParaRPr>
              </a:p>
              <a:p>
                <a:pPr marL="228600" indent="0">
                  <a:lnSpc>
                    <a:spcPct val="110000"/>
                  </a:lnSpc>
                  <a:buNone/>
                </a:pPr>
                <a14:m>
                  <m:oMathPara xmlns:m="http://schemas.openxmlformats.org/officeDocument/2006/math">
                    <m:oMathParaPr>
                      <m:jc m:val="left"/>
                    </m:oMathParaPr>
                    <m:oMath xmlns:m="http://schemas.openxmlformats.org/officeDocument/2006/math">
                      <m:acc>
                        <m:accPr>
                          <m:chr m:val="̂"/>
                          <m:ctrlPr>
                            <a:rPr lang="en-US" sz="1800" b="1" i="1" u="none" strike="noStrike" cap="none" smtClean="0">
                              <a:solidFill>
                                <a:srgbClr val="FF0000"/>
                              </a:solidFill>
                              <a:effectLst/>
                              <a:latin typeface="Cambria Math" panose="02040503050406030204" pitchFamily="18" charset="0"/>
                              <a:ea typeface="Calibri"/>
                              <a:cs typeface="Calibri"/>
                              <a:sym typeface="Calibri"/>
                            </a:rPr>
                          </m:ctrlPr>
                        </m:accPr>
                        <m:e>
                          <m:r>
                            <a:rPr lang="en-US" sz="1800" b="1" i="1" u="none" strike="noStrike" cap="none" smtClean="0">
                              <a:solidFill>
                                <a:srgbClr val="FF0000"/>
                              </a:solidFill>
                              <a:effectLst/>
                              <a:latin typeface="Cambria Math" panose="02040503050406030204" pitchFamily="18" charset="0"/>
                              <a:ea typeface="Calibri"/>
                              <a:cs typeface="Calibri"/>
                              <a:sym typeface="Calibri"/>
                            </a:rPr>
                            <m:t>𝑨𝑪𝑩</m:t>
                          </m:r>
                        </m:e>
                      </m:acc>
                      <m:r>
                        <a:rPr lang="en-US" sz="1800" b="1" i="1" u="none" strike="noStrike" cap="none" smtClean="0">
                          <a:solidFill>
                            <a:srgbClr val="FF0000"/>
                          </a:solidFill>
                          <a:effectLst/>
                          <a:latin typeface="Cambria Math" panose="02040503050406030204" pitchFamily="18" charset="0"/>
                          <a:ea typeface="Calibri"/>
                          <a:cs typeface="Calibri"/>
                          <a:sym typeface="Calibri"/>
                        </a:rPr>
                        <m:t>=</m:t>
                      </m:r>
                      <m:r>
                        <a:rPr lang="en-US" sz="1800" b="1" i="1" u="none" strike="noStrike" cap="none" smtClean="0">
                          <a:solidFill>
                            <a:srgbClr val="FF0000"/>
                          </a:solidFill>
                          <a:effectLst/>
                          <a:latin typeface="Cambria Math" panose="02040503050406030204" pitchFamily="18" charset="0"/>
                          <a:ea typeface="Calibri"/>
                          <a:cs typeface="Calibri"/>
                          <a:sym typeface="Calibri"/>
                        </a:rPr>
                        <m:t>𝟏𝟖𝟎</m:t>
                      </m:r>
                      <m:r>
                        <a:rPr lang="en-US" sz="1800" b="1" i="1" u="none" strike="noStrike" cap="none" smtClean="0">
                          <a:solidFill>
                            <a:srgbClr val="FF0000"/>
                          </a:solidFill>
                          <a:effectLst/>
                          <a:latin typeface="Cambria Math" panose="02040503050406030204" pitchFamily="18" charset="0"/>
                          <a:ea typeface="Calibri"/>
                          <a:cs typeface="Calibri"/>
                          <a:sym typeface="Calibri"/>
                        </a:rPr>
                        <m:t>°−</m:t>
                      </m:r>
                      <m:d>
                        <m:dPr>
                          <m:ctrlPr>
                            <a:rPr lang="en-US" sz="1800" b="1" i="1" u="none" strike="noStrike" cap="none">
                              <a:solidFill>
                                <a:srgbClr val="FF0000"/>
                              </a:solidFill>
                              <a:effectLst/>
                              <a:latin typeface="Cambria Math" panose="02040503050406030204" pitchFamily="18" charset="0"/>
                              <a:ea typeface="Calibri"/>
                              <a:cs typeface="Calibri"/>
                              <a:sym typeface="Calibri"/>
                            </a:rPr>
                          </m:ctrlPr>
                        </m:dPr>
                        <m:e>
                          <m:acc>
                            <m:accPr>
                              <m:chr m:val="̂"/>
                              <m:ctrlPr>
                                <a:rPr lang="en-US" sz="1800" b="1" i="1" u="none" strike="noStrike" cap="none">
                                  <a:solidFill>
                                    <a:srgbClr val="FF0000"/>
                                  </a:solidFill>
                                  <a:effectLst/>
                                  <a:latin typeface="Cambria Math" panose="02040503050406030204" pitchFamily="18" charset="0"/>
                                  <a:ea typeface="Calibri"/>
                                  <a:cs typeface="Calibri"/>
                                  <a:sym typeface="Calibri"/>
                                </a:rPr>
                              </m:ctrlPr>
                            </m:accPr>
                            <m:e>
                              <m:r>
                                <a:rPr lang="en-US" sz="1800" b="1" i="1" u="none" strike="noStrike" cap="none" smtClean="0">
                                  <a:solidFill>
                                    <a:srgbClr val="FF0000"/>
                                  </a:solidFill>
                                  <a:effectLst/>
                                  <a:latin typeface="Cambria Math" panose="02040503050406030204" pitchFamily="18" charset="0"/>
                                  <a:ea typeface="Calibri"/>
                                  <a:cs typeface="Calibri"/>
                                  <a:sym typeface="Calibri"/>
                                </a:rPr>
                                <m:t>𝑨𝑩𝑪</m:t>
                              </m:r>
                            </m:e>
                          </m:acc>
                          <m:r>
                            <a:rPr lang="en-US" sz="1800" b="1" i="1" u="none" strike="noStrike" cap="none" smtClean="0">
                              <a:solidFill>
                                <a:srgbClr val="FF0000"/>
                              </a:solidFill>
                              <a:effectLst/>
                              <a:latin typeface="Cambria Math" panose="02040503050406030204" pitchFamily="18" charset="0"/>
                              <a:ea typeface="Calibri"/>
                              <a:cs typeface="Calibri"/>
                              <a:sym typeface="Calibri"/>
                            </a:rPr>
                            <m:t>+</m:t>
                          </m:r>
                          <m:acc>
                            <m:accPr>
                              <m:chr m:val="̂"/>
                              <m:ctrlPr>
                                <a:rPr lang="en-US" sz="1800" b="1" i="1" u="none" strike="noStrike" cap="none">
                                  <a:solidFill>
                                    <a:srgbClr val="FF0000"/>
                                  </a:solidFill>
                                  <a:effectLst/>
                                  <a:latin typeface="Cambria Math" panose="02040503050406030204" pitchFamily="18" charset="0"/>
                                  <a:ea typeface="Calibri"/>
                                  <a:cs typeface="Calibri"/>
                                  <a:sym typeface="Calibri"/>
                                </a:rPr>
                              </m:ctrlPr>
                            </m:accPr>
                            <m:e>
                              <m:r>
                                <a:rPr lang="en-US" sz="1800" b="1" i="1" u="none" strike="noStrike" cap="none" smtClean="0">
                                  <a:solidFill>
                                    <a:srgbClr val="FF0000"/>
                                  </a:solidFill>
                                  <a:effectLst/>
                                  <a:latin typeface="Cambria Math" panose="02040503050406030204" pitchFamily="18" charset="0"/>
                                  <a:ea typeface="Calibri"/>
                                  <a:cs typeface="Calibri"/>
                                  <a:sym typeface="Calibri"/>
                                </a:rPr>
                                <m:t>𝑩𝑨𝑪</m:t>
                              </m:r>
                            </m:e>
                          </m:acc>
                        </m:e>
                      </m:d>
                    </m:oMath>
                  </m:oMathPara>
                </a14:m>
                <a:endParaRPr lang="en-US" sz="1800" b="1" i="1" u="none" strike="noStrike" cap="none" dirty="0">
                  <a:solidFill>
                    <a:srgbClr val="FF0000"/>
                  </a:solidFill>
                  <a:effectLst/>
                  <a:latin typeface="+mj-lt"/>
                  <a:ea typeface="Calibri"/>
                  <a:cs typeface="Calibri"/>
                  <a:sym typeface="Calibri"/>
                </a:endParaRPr>
              </a:p>
              <a:p>
                <a:pPr marL="228600" indent="0">
                  <a:buNone/>
                </a:pPr>
                <a14:m>
                  <m:oMathPara xmlns:m="http://schemas.openxmlformats.org/officeDocument/2006/math">
                    <m:oMathParaPr>
                      <m:jc m:val="left"/>
                    </m:oMathParaPr>
                    <m:oMath xmlns:m="http://schemas.openxmlformats.org/officeDocument/2006/math">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smtClean="0">
                              <a:solidFill>
                                <a:srgbClr val="FF0000"/>
                              </a:solidFill>
                              <a:latin typeface="Cambria Math" panose="02040503050406030204" pitchFamily="18" charset="0"/>
                              <a:ea typeface="Calibri"/>
                              <a:cs typeface="Calibri"/>
                              <a:sym typeface="Calibri"/>
                            </a:rPr>
                            <m:t>𝑨𝑪𝑩</m:t>
                          </m:r>
                        </m:e>
                      </m:acc>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𝟏𝟖𝟎</m:t>
                      </m:r>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𝟑𝟓</m:t>
                      </m:r>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𝟑𝟓</m:t>
                      </m:r>
                      <m:r>
                        <a:rPr lang="en-US" sz="1800" b="1" i="1" smtClean="0">
                          <a:solidFill>
                            <a:srgbClr val="FF0000"/>
                          </a:solidFill>
                          <a:latin typeface="Cambria Math" panose="02040503050406030204" pitchFamily="18" charset="0"/>
                          <a:ea typeface="Calibri"/>
                          <a:cs typeface="Calibri"/>
                          <a:sym typeface="Calibri"/>
                        </a:rPr>
                        <m:t>°) </m:t>
                      </m:r>
                    </m:oMath>
                  </m:oMathPara>
                </a14:m>
                <a:endParaRPr lang="en-US" sz="1800" b="1" i="1" dirty="0">
                  <a:solidFill>
                    <a:srgbClr val="FF0000"/>
                  </a:solidFill>
                  <a:latin typeface="+mj-lt"/>
                  <a:ea typeface="Calibri"/>
                  <a:cs typeface="Calibri"/>
                  <a:sym typeface="Calibri"/>
                </a:endParaRPr>
              </a:p>
              <a:p>
                <a:pPr marL="228600" indent="0">
                  <a:buNone/>
                </a:pPr>
                <a14:m>
                  <m:oMath xmlns:m="http://schemas.openxmlformats.org/officeDocument/2006/math">
                    <m:acc>
                      <m:accPr>
                        <m:chr m:val="̂"/>
                        <m:ctrlPr>
                          <a:rPr lang="en-US" sz="1800" b="1" i="1">
                            <a:solidFill>
                              <a:srgbClr val="FF0000"/>
                            </a:solidFill>
                            <a:latin typeface="Cambria Math" panose="02040503050406030204" pitchFamily="18" charset="0"/>
                            <a:ea typeface="Calibri"/>
                            <a:cs typeface="Calibri"/>
                            <a:sym typeface="Calibri"/>
                          </a:rPr>
                        </m:ctrlPr>
                      </m:accPr>
                      <m:e>
                        <m:r>
                          <a:rPr lang="en-US" sz="1800" b="1" i="1" smtClean="0">
                            <a:solidFill>
                              <a:srgbClr val="FF0000"/>
                            </a:solidFill>
                            <a:latin typeface="Cambria Math" panose="02040503050406030204" pitchFamily="18" charset="0"/>
                            <a:ea typeface="Calibri"/>
                            <a:cs typeface="Calibri"/>
                            <a:sym typeface="Calibri"/>
                          </a:rPr>
                          <m:t>𝑨𝑪𝑩</m:t>
                        </m:r>
                      </m:e>
                    </m:acc>
                    <m:r>
                      <a:rPr lang="en-US" sz="1800" b="1" i="1" smtClean="0">
                        <a:solidFill>
                          <a:srgbClr val="FF0000"/>
                        </a:solidFill>
                        <a:latin typeface="Cambria Math" panose="02040503050406030204" pitchFamily="18" charset="0"/>
                        <a:ea typeface="Calibri"/>
                        <a:cs typeface="Calibri"/>
                        <a:sym typeface="Calibri"/>
                      </a:rPr>
                      <m:t>=</m:t>
                    </m:r>
                    <m:r>
                      <a:rPr lang="en-US" sz="1800" b="1" i="1" smtClean="0">
                        <a:solidFill>
                          <a:srgbClr val="FF0000"/>
                        </a:solidFill>
                        <a:latin typeface="Cambria Math" panose="02040503050406030204" pitchFamily="18" charset="0"/>
                        <a:ea typeface="Calibri"/>
                        <a:cs typeface="Calibri"/>
                        <a:sym typeface="Calibri"/>
                      </a:rPr>
                      <m:t>𝟏𝟏𝟎</m:t>
                    </m:r>
                    <m:r>
                      <a:rPr lang="en-US" sz="1800" b="1" i="1" smtClean="0">
                        <a:solidFill>
                          <a:srgbClr val="FF0000"/>
                        </a:solidFill>
                        <a:latin typeface="Cambria Math" panose="02040503050406030204" pitchFamily="18" charset="0"/>
                        <a:ea typeface="Calibri"/>
                        <a:cs typeface="Calibri"/>
                        <a:sym typeface="Calibri"/>
                      </a:rPr>
                      <m:t>°</m:t>
                    </m:r>
                  </m:oMath>
                </a14:m>
                <a:r>
                  <a:rPr lang="en-US" sz="1800" b="1" i="1" u="none" dirty="0">
                    <a:latin typeface="Calibri"/>
                    <a:ea typeface="Calibri" panose="020F0502020204030204" pitchFamily="34" charset="0"/>
                    <a:cs typeface="Calibri"/>
                  </a:rPr>
                  <a:t>.”</a:t>
                </a:r>
                <a:endParaRPr lang="en-US" sz="1800" b="1" i="1" dirty="0">
                  <a:solidFill>
                    <a:srgbClr val="FF0000"/>
                  </a:solidFill>
                  <a:latin typeface="+mj-lt"/>
                  <a:ea typeface="Calibri"/>
                  <a:cs typeface="Calibri"/>
                  <a:sym typeface="Calibri"/>
                </a:endParaRPr>
              </a:p>
              <a:p>
                <a:pPr marL="2286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u="none" dirty="0"/>
                  <a:t>Teaching suggestions</a:t>
                </a:r>
                <a:endParaRPr lang="en-US" sz="2800" b="1" u="sng" dirty="0">
                  <a:solidFill>
                    <a:schemeClr val="dk1"/>
                  </a:solidFill>
                  <a:latin typeface="Calibri"/>
                  <a:sym typeface="Calibri"/>
                </a:endParaRPr>
              </a:p>
              <a:p>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“Write the nature of the triangle and the missing measurement of the 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i="0" dirty="0">
                    <a:latin typeface="Calibri" panose="020F0502020204030204" pitchFamily="34" charset="0"/>
                    <a:cs typeface="Calibri" panose="020F0502020204030204" pitchFamily="34" charset="0"/>
                  </a:rPr>
                  <a:t>Note for the teacher: </a:t>
                </a: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0" dirty="0">
                  <a:solidFill>
                    <a:schemeClr val="bg1"/>
                  </a:solidFill>
                  <a:effectLst/>
                  <a:latin typeface="Comic Sans MS"/>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t>Teaching suggestions</a:t>
                </a:r>
                <a:endParaRPr lang="en-US" sz="18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GB" sz="1800" b="1" i="1" dirty="0">
                    <a:solidFill>
                      <a:schemeClr val="bg1"/>
                    </a:solidFill>
                    <a:latin typeface="Comic Sans MS"/>
                    <a:sym typeface="Comic Sans MS"/>
                  </a:rPr>
                  <a:t>ABC is an isosceles triangle of vertex C for it has 2 equal angles.</a:t>
                </a:r>
              </a:p>
              <a:p>
                <a:pPr marL="628650" marR="0">
                  <a:lnSpc>
                    <a:spcPct val="150000"/>
                  </a:lnSpc>
                  <a:spcBef>
                    <a:spcPts val="0"/>
                  </a:spcBef>
                  <a:spcAft>
                    <a:spcPts val="800"/>
                  </a:spcAft>
                </a:pPr>
                <a:r>
                  <a:rPr lang="en-US" sz="1800" b="1" i="1" dirty="0">
                    <a:solidFill>
                      <a:srgbClr val="FF0000"/>
                    </a:solidFill>
                    <a:effectLst/>
                    <a:latin typeface="Calibri" panose="020F0502020204030204" pitchFamily="34" charset="0"/>
                    <a:ea typeface="Calibri" panose="020F0502020204030204" pitchFamily="34" charset="0"/>
                  </a:rPr>
                  <a:t>The sum of angles in a triangle is 180</a:t>
                </a:r>
                <a:r>
                  <a:rPr lang="en-US" sz="1800" b="1" i="1" baseline="30000" dirty="0">
                    <a:solidFill>
                      <a:srgbClr val="FF0000"/>
                    </a:solidFill>
                    <a:effectLst/>
                    <a:latin typeface="Calibri" panose="020F0502020204030204" pitchFamily="34" charset="0"/>
                    <a:ea typeface="Calibri" panose="020F0502020204030204" pitchFamily="34" charset="0"/>
                  </a:rPr>
                  <a:t>o</a:t>
                </a:r>
                <a:r>
                  <a:rPr lang="en-US" sz="1800" b="1" i="1" u="none" dirty="0">
                    <a:latin typeface="Calibri"/>
                    <a:ea typeface="Calibri" panose="020F0502020204030204" pitchFamily="34" charset="0"/>
                    <a:cs typeface="Calibri"/>
                  </a:rPr>
                  <a:t>.</a:t>
                </a:r>
                <a:endParaRPr lang="en-US" sz="1800" b="1" i="1" baseline="30000" dirty="0">
                  <a:solidFill>
                    <a:srgbClr val="FF0000"/>
                  </a:solidFill>
                  <a:effectLst/>
                  <a:latin typeface="Calibri" panose="020F0502020204030204" pitchFamily="34" charset="0"/>
                  <a:ea typeface="Calibri" panose="020F0502020204030204" pitchFamily="34" charset="0"/>
                </a:endParaRPr>
              </a:p>
              <a:p>
                <a:pPr marL="0" indent="0">
                  <a:lnSpc>
                    <a:spcPct val="110000"/>
                  </a:lnSpc>
                  <a:buNone/>
                </a:pPr>
                <a:r>
                  <a:rPr lang="en-US" sz="1800" b="1" i="0" u="none" strike="noStrike" cap="none">
                    <a:solidFill>
                      <a:srgbClr val="FF0000"/>
                    </a:solidFill>
                    <a:effectLst/>
                    <a:latin typeface="Cambria Math" panose="02040503050406030204" pitchFamily="18" charset="0"/>
                    <a:cs typeface="Calibri"/>
                    <a:sym typeface="Calibri"/>
                  </a:rPr>
                  <a:t>(</a:t>
                </a:r>
                <a:r>
                  <a:rPr lang="en-US" sz="1800" b="1" i="0" u="none" strike="noStrike" cap="none">
                    <a:solidFill>
                      <a:srgbClr val="FF0000"/>
                    </a:solidFill>
                    <a:effectLst/>
                    <a:latin typeface="Cambria Math" panose="02040503050406030204" pitchFamily="18" charset="0"/>
                    <a:ea typeface="Calibri"/>
                    <a:cs typeface="Calibri"/>
                    <a:sym typeface="Calibri"/>
                  </a:rPr>
                  <a:t>𝑨𝑩𝑪) ̂+ </a:t>
                </a:r>
                <a:r>
                  <a:rPr lang="en-US" sz="1800" b="1" i="0" u="none" strike="noStrike" cap="none">
                    <a:solidFill>
                      <a:srgbClr val="FF0000"/>
                    </a:solidFill>
                    <a:effectLst/>
                    <a:latin typeface="Cambria Math" panose="02040503050406030204" pitchFamily="18" charset="0"/>
                    <a:cs typeface="Calibri"/>
                    <a:sym typeface="Calibri"/>
                  </a:rPr>
                  <a:t>(</a:t>
                </a:r>
                <a:r>
                  <a:rPr lang="en-US" sz="1800" b="1" i="0" u="none" strike="noStrike" cap="none">
                    <a:solidFill>
                      <a:srgbClr val="FF0000"/>
                    </a:solidFill>
                    <a:effectLst/>
                    <a:latin typeface="Cambria Math" panose="02040503050406030204" pitchFamily="18" charset="0"/>
                    <a:ea typeface="Calibri"/>
                    <a:cs typeface="Calibri"/>
                    <a:sym typeface="Calibri"/>
                  </a:rPr>
                  <a:t>𝑩𝑨𝑪) ̂+ </a:t>
                </a:r>
                <a:r>
                  <a:rPr lang="en-US" sz="1800" b="1" i="0" u="none" strike="noStrike" cap="none">
                    <a:solidFill>
                      <a:srgbClr val="FF0000"/>
                    </a:solidFill>
                    <a:effectLst/>
                    <a:latin typeface="Cambria Math" panose="02040503050406030204" pitchFamily="18" charset="0"/>
                    <a:cs typeface="Calibri"/>
                    <a:sym typeface="Calibri"/>
                  </a:rPr>
                  <a:t>(</a:t>
                </a:r>
                <a:r>
                  <a:rPr lang="en-US" sz="1800" b="1" i="0" u="none" strike="noStrike" cap="none">
                    <a:solidFill>
                      <a:srgbClr val="FF0000"/>
                    </a:solidFill>
                    <a:effectLst/>
                    <a:latin typeface="Cambria Math" panose="02040503050406030204" pitchFamily="18" charset="0"/>
                    <a:ea typeface="Calibri"/>
                    <a:cs typeface="Calibri"/>
                    <a:sym typeface="Calibri"/>
                  </a:rPr>
                  <a:t>𝑩𝑪𝑨) ̂=𝟏𝟖𝟎° </a:t>
                </a:r>
                <a:endParaRPr lang="en-US" sz="1800" b="1" i="1" u="none" strike="noStrike" cap="none" dirty="0">
                  <a:solidFill>
                    <a:srgbClr val="FF0000"/>
                  </a:solidFill>
                  <a:effectLst/>
                  <a:latin typeface="+mj-lt"/>
                  <a:ea typeface="Calibri"/>
                  <a:cs typeface="Calibri"/>
                  <a:sym typeface="Calibri"/>
                </a:endParaRPr>
              </a:p>
              <a:p>
                <a:pPr marL="0" indent="0">
                  <a:lnSpc>
                    <a:spcPct val="110000"/>
                  </a:lnSpc>
                  <a:buNone/>
                </a:pPr>
                <a:r>
                  <a:rPr lang="en-US" sz="1800" b="1" i="0" u="none" strike="noStrike" cap="none">
                    <a:solidFill>
                      <a:srgbClr val="FF0000"/>
                    </a:solidFill>
                    <a:effectLst/>
                    <a:latin typeface="Cambria Math" panose="02040503050406030204" pitchFamily="18" charset="0"/>
                    <a:cs typeface="Calibri"/>
                    <a:sym typeface="Calibri"/>
                  </a:rPr>
                  <a:t>(</a:t>
                </a:r>
                <a:r>
                  <a:rPr lang="en-US" sz="1800" b="1" i="0" u="none" strike="noStrike" cap="none">
                    <a:solidFill>
                      <a:srgbClr val="FF0000"/>
                    </a:solidFill>
                    <a:effectLst/>
                    <a:latin typeface="Cambria Math" panose="02040503050406030204" pitchFamily="18" charset="0"/>
                    <a:ea typeface="Calibri"/>
                    <a:cs typeface="Calibri"/>
                    <a:sym typeface="Calibri"/>
                  </a:rPr>
                  <a:t>𝑨𝑪𝑩) ̂=𝟏𝟖𝟎°−</a:t>
                </a:r>
                <a:r>
                  <a:rPr lang="en-US" sz="1800" b="1" i="0" u="none" strike="noStrike" cap="none">
                    <a:solidFill>
                      <a:srgbClr val="FF0000"/>
                    </a:solidFill>
                    <a:effectLst/>
                    <a:latin typeface="Cambria Math" panose="02040503050406030204" pitchFamily="18" charset="0"/>
                    <a:cs typeface="Calibri"/>
                    <a:sym typeface="Calibri"/>
                  </a:rPr>
                  <a:t>((</a:t>
                </a:r>
                <a:r>
                  <a:rPr lang="en-US" sz="1800" b="1" i="0" u="none" strike="noStrike" cap="none">
                    <a:solidFill>
                      <a:srgbClr val="FF0000"/>
                    </a:solidFill>
                    <a:effectLst/>
                    <a:latin typeface="Cambria Math" panose="02040503050406030204" pitchFamily="18" charset="0"/>
                    <a:ea typeface="Calibri"/>
                    <a:cs typeface="Calibri"/>
                    <a:sym typeface="Calibri"/>
                  </a:rPr>
                  <a:t>𝑨𝑩𝑪) ̂+(𝑩𝑨𝑪) ̂ )</a:t>
                </a:r>
                <a:endParaRPr lang="en-US" sz="1800" b="1" i="1" u="none" strike="noStrike" cap="none" dirty="0">
                  <a:solidFill>
                    <a:srgbClr val="FF0000"/>
                  </a:solidFill>
                  <a:effectLst/>
                  <a:latin typeface="+mj-lt"/>
                  <a:ea typeface="Calibri"/>
                  <a:cs typeface="Calibri"/>
                  <a:sym typeface="Calibri"/>
                </a:endParaRPr>
              </a:p>
              <a:p>
                <a:pPr marL="0" indent="0">
                  <a:buNone/>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𝑨𝑪𝑩) ̂=𝟏𝟖𝟎°−(𝟑𝟓°+𝟑𝟓°) </a:t>
                </a:r>
                <a:endParaRPr lang="en-US" sz="1800" b="1" i="1" dirty="0">
                  <a:solidFill>
                    <a:srgbClr val="FF0000"/>
                  </a:solidFill>
                  <a:latin typeface="+mj-lt"/>
                  <a:ea typeface="Calibri"/>
                  <a:cs typeface="Calibri"/>
                  <a:sym typeface="Calibri"/>
                </a:endParaRPr>
              </a:p>
              <a:p>
                <a:pPr marL="0" indent="0">
                  <a:buNone/>
                </a:pPr>
                <a:r>
                  <a:rPr lang="en-US" sz="1800" b="1" i="0">
                    <a:solidFill>
                      <a:srgbClr val="FF0000"/>
                    </a:solidFill>
                    <a:latin typeface="Cambria Math" panose="02040503050406030204" pitchFamily="18" charset="0"/>
                    <a:cs typeface="Calibri"/>
                    <a:sym typeface="Calibri"/>
                  </a:rPr>
                  <a:t>(</a:t>
                </a:r>
                <a:r>
                  <a:rPr lang="en-US" sz="1800" b="1" i="0">
                    <a:solidFill>
                      <a:srgbClr val="FF0000"/>
                    </a:solidFill>
                    <a:latin typeface="Cambria Math" panose="02040503050406030204" pitchFamily="18" charset="0"/>
                    <a:ea typeface="Calibri"/>
                    <a:cs typeface="Calibri"/>
                    <a:sym typeface="Calibri"/>
                  </a:rPr>
                  <a:t>𝑨𝑪𝑩) ̂=𝟏𝟏𝟎°</a:t>
                </a:r>
                <a:r>
                  <a:rPr lang="en-US" sz="1800" b="1" i="1" u="none" dirty="0">
                    <a:latin typeface="Calibri"/>
                    <a:ea typeface="Calibri" panose="020F0502020204030204" pitchFamily="34" charset="0"/>
                    <a:cs typeface="Calibri"/>
                  </a:rPr>
                  <a:t>.”</a:t>
                </a:r>
                <a:endParaRPr lang="en-US" sz="1800" b="1" i="1" dirty="0">
                  <a:solidFill>
                    <a:srgbClr val="FF0000"/>
                  </a:solidFill>
                  <a:latin typeface="+mj-lt"/>
                  <a:ea typeface="Calibri"/>
                  <a:cs typeface="Calibri"/>
                  <a:sym typeface="Calibri"/>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3144294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“Hello. Welcome to a new session.</a:t>
            </a:r>
          </a:p>
          <a:p>
            <a:pPr marL="228600" indent="0"/>
            <a:r>
              <a:rPr lang="en-US" sz="1200" b="1" i="1" u="none" dirty="0">
                <a:latin typeface="Calibri"/>
                <a:ea typeface="Calibri" panose="020F0502020204030204" pitchFamily="34" charset="0"/>
                <a:cs typeface="Calibri"/>
              </a:rPr>
              <a:t>In previous sessions, we learned how to construct some triangles, to draw some special lines in triangles and how to identify particular triangles.</a:t>
            </a:r>
          </a:p>
          <a:p>
            <a:pPr marL="228600" indent="0"/>
            <a:r>
              <a:rPr lang="en-US" sz="1200" b="1" i="1" u="none" dirty="0">
                <a:latin typeface="Calibri"/>
                <a:ea typeface="Calibri" panose="020F0502020204030204" pitchFamily="34" charset="0"/>
                <a:cs typeface="Calibri"/>
              </a:rPr>
              <a:t>As a little reminder, we also learned ways to help ourselves calm down when we experience strong emotions such as being anxious, discouraged, frustrated, and even excited.</a:t>
            </a:r>
          </a:p>
          <a:p>
            <a:pPr marL="228600" indent="0"/>
            <a:r>
              <a:rPr lang="en-US" sz="1200" b="1" i="1" u="none" dirty="0">
                <a:latin typeface="Calibri"/>
                <a:ea typeface="Calibri" panose="020F0502020204030204" pitchFamily="34" charset="0"/>
                <a:cs typeface="Calibri"/>
              </a:rPr>
              <a:t>Remember, when you start any lesson or have to do homework, it is always helpful to identify how you are feeling to know how to calm down and allow yourself to relax, work more comfortably, and learn better.</a:t>
            </a:r>
          </a:p>
          <a:p>
            <a:pPr marL="228600" indent="0"/>
            <a:r>
              <a:rPr lang="en-US" sz="1200" b="1" i="1" u="none" dirty="0">
                <a:latin typeface="Calibri"/>
                <a:ea typeface="Calibri" panose="020F0502020204030204" pitchFamily="34" charset="0"/>
                <a:cs typeface="Calibri"/>
              </a:rPr>
              <a:t>We will play a little activity where you will learn another strategy to identify and calm down your emotions.”</a:t>
            </a:r>
          </a:p>
          <a:p>
            <a:pPr marL="228600" indent="0"/>
            <a:endParaRPr lang="en-US" sz="1200" b="1" i="1" u="none" dirty="0">
              <a:latin typeface="Calibri"/>
              <a:ea typeface="Calibri" panose="020F0502020204030204" pitchFamily="34" charset="0"/>
              <a:cs typeface="Calibri"/>
            </a:endParaRPr>
          </a:p>
          <a:p>
            <a:pPr marL="228600" marR="0" indent="0">
              <a:lnSpc>
                <a:spcPct val="107000"/>
              </a:lnSpc>
              <a:spcBef>
                <a:spcPts val="0"/>
              </a:spcBef>
              <a:spcAft>
                <a:spcPts val="800"/>
              </a:spcAft>
            </a:pPr>
            <a:r>
              <a:rPr lang="en-US" sz="1800"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This is an activity that </a:t>
            </a:r>
            <a:r>
              <a:rPr lang="en-US" sz="1800" dirty="0">
                <a:solidFill>
                  <a:srgbClr val="00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helps the student to regulate his/her emotions through constructing coping strategies </a:t>
            </a:r>
            <a:r>
              <a:rPr lang="en-US" sz="1800" dirty="0">
                <a:effectLst/>
                <a:highlight>
                  <a:srgbClr val="00FF00"/>
                </a:highlight>
                <a:latin typeface="Calibri" panose="020F0502020204030204" pitchFamily="34" charset="0"/>
                <a:ea typeface="Times New Roman" panose="02020603050405020304" pitchFamily="18" charset="0"/>
                <a:cs typeface="Calibri" panose="020F0502020204030204" pitchFamily="34" charset="0"/>
              </a:rPr>
              <a:t>before starting the session.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800" dirty="0">
                <a:solidFill>
                  <a:srgbClr val="00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Learning objective: identifying calming down strategies that work best for them.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6000"/>
              </a:lnSpc>
              <a:spcBef>
                <a:spcPts val="0"/>
              </a:spcBef>
              <a:spcAft>
                <a:spcPts val="800"/>
              </a:spcAft>
            </a:pPr>
            <a:r>
              <a:rPr lang="en-US" sz="1800" b="0" i="0" u="none" strike="noStrike" cap="none" dirty="0">
                <a:solidFill>
                  <a:srgbClr val="00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sym typeface="Calibri"/>
              </a:rPr>
              <a:t>Students must learn how to identify calming down strategies.</a:t>
            </a:r>
          </a:p>
          <a:p>
            <a:pPr marL="0" marR="0">
              <a:lnSpc>
                <a:spcPct val="107000"/>
              </a:lnSpc>
              <a:spcBef>
                <a:spcPts val="0"/>
              </a:spcBef>
              <a:spcAft>
                <a:spcPts val="800"/>
              </a:spcAft>
            </a:pP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457200" marR="0">
              <a:lnSpc>
                <a:spcPct val="106000"/>
              </a:lnSpc>
              <a:spcBef>
                <a:spcPts val="0"/>
              </a:spcBef>
              <a:spcAft>
                <a:spcPts val="800"/>
              </a:spcAft>
            </a:pPr>
            <a:r>
              <a:rPr lang="en-US" sz="1800" spc="70" dirty="0">
                <a:effectLst/>
                <a:latin typeface="Arial" panose="020B0604020202020204" pitchFamily="34" charset="0"/>
                <a:ea typeface="Calibri" panose="020F0502020204030204" pitchFamily="34" charset="0"/>
                <a:cs typeface="Arial" panose="020B0604020202020204" pitchFamily="34" charset="0"/>
              </a:rPr>
              <a:t>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320663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“As you can see on the screen, there is a picture of a thermometer. </a:t>
            </a:r>
          </a:p>
          <a:p>
            <a:r>
              <a:rPr lang="en-US" sz="1200" b="1" i="1" u="none" dirty="0">
                <a:latin typeface="Calibri"/>
                <a:ea typeface="Calibri" panose="020F0502020204030204" pitchFamily="34" charset="0"/>
                <a:cs typeface="Calibri"/>
              </a:rPr>
              <a:t>What you need to do is first draw the thermometer with a starfish at the bottom and a tornado at the top. </a:t>
            </a:r>
          </a:p>
          <a:p>
            <a:r>
              <a:rPr lang="en-US" sz="1200" b="1" i="1" u="none" dirty="0">
                <a:latin typeface="Calibri"/>
                <a:ea typeface="Calibri" panose="020F0502020204030204" pitchFamily="34" charset="0"/>
                <a:cs typeface="Calibri"/>
              </a:rPr>
              <a:t>Attach an arrow to it as an indicator.</a:t>
            </a:r>
          </a:p>
          <a:p>
            <a:r>
              <a:rPr lang="en-US" sz="1200" b="1" i="1" u="none" dirty="0">
                <a:latin typeface="Calibri"/>
                <a:ea typeface="Calibri" panose="020F0502020204030204" pitchFamily="34" charset="0"/>
                <a:cs typeface="Calibri"/>
              </a:rPr>
              <a:t>This thermometer is your calmness indicator.</a:t>
            </a:r>
          </a:p>
          <a:p>
            <a:r>
              <a:rPr lang="en-US" sz="1200" b="1" i="1" u="none" dirty="0">
                <a:latin typeface="Calibri"/>
                <a:ea typeface="Calibri" panose="020F0502020204030204" pitchFamily="34" charset="0"/>
                <a:cs typeface="Calibri"/>
              </a:rPr>
              <a:t>If you feel calm and peaceful like a starfish place the arrow close to the starfish.</a:t>
            </a:r>
          </a:p>
          <a:p>
            <a:r>
              <a:rPr lang="en-US" sz="1200" b="1" i="1" u="none" dirty="0">
                <a:latin typeface="Calibri"/>
                <a:ea typeface="Calibri" panose="020F0502020204030204" pitchFamily="34" charset="0"/>
                <a:cs typeface="Calibri"/>
              </a:rPr>
              <a:t>If you feel mad or angry like a tornado place the arrow closer to the tornado. </a:t>
            </a:r>
          </a:p>
          <a:p>
            <a:endParaRPr lang="en-US" sz="1200" b="1" i="1" u="none" dirty="0">
              <a:latin typeface="Calibri"/>
              <a:ea typeface="Calibri" panose="020F0502020204030204" pitchFamily="34" charset="0"/>
              <a:cs typeface="Calibri"/>
            </a:endParaRPr>
          </a:p>
          <a:p>
            <a:r>
              <a:rPr lang="en-US" sz="1200" b="1" i="1" u="none" dirty="0">
                <a:latin typeface="Calibri"/>
                <a:ea typeface="Calibri" panose="020F0502020204030204" pitchFamily="34" charset="0"/>
                <a:cs typeface="Calibri"/>
              </a:rPr>
              <a:t>This can first help you identify your strong emotions and then deal with them. </a:t>
            </a:r>
          </a:p>
          <a:p>
            <a:r>
              <a:rPr lang="en-US" sz="1200" b="1" i="1" u="none" dirty="0">
                <a:latin typeface="Calibri"/>
                <a:ea typeface="Calibri" panose="020F0502020204030204" pitchFamily="34" charset="0"/>
                <a:cs typeface="Calibri"/>
              </a:rPr>
              <a:t>For example, if you are feeling over-energized, you can bounce a ball to help release some of that energy or even take some deep breaths that also help you to calm down.</a:t>
            </a:r>
          </a:p>
          <a:p>
            <a:r>
              <a:rPr lang="en-US" sz="1200" b="1" i="1" u="none" dirty="0">
                <a:latin typeface="Calibri"/>
                <a:ea typeface="Calibri" panose="020F0502020204030204" pitchFamily="34" charset="0"/>
                <a:cs typeface="Calibri"/>
              </a:rPr>
              <a:t>Once you are calm, that is a sign that you are ready to start your learning journey.”</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73094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“By the end of this session, you will learn that the sum of angles in a triangle is 180 degrees.”</a:t>
            </a:r>
          </a:p>
          <a:p>
            <a:endParaRPr lang="en-US" sz="1200" b="1" i="1" u="none" dirty="0">
              <a:latin typeface="Calibri"/>
              <a:ea typeface="Calibri" panose="020F0502020204030204" pitchFamily="34" charset="0"/>
              <a:cs typeface="Calibri"/>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6</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“Take a paper, a ruler, and a pencil.</a:t>
                </a:r>
              </a:p>
              <a:p>
                <a:r>
                  <a:rPr lang="en-US" sz="1200" b="1" i="1" u="none" dirty="0">
                    <a:latin typeface="Calibri"/>
                    <a:ea typeface="Calibri" panose="020F0502020204030204" pitchFamily="34" charset="0"/>
                    <a:cs typeface="Calibri"/>
                  </a:rPr>
                  <a:t>Draw any triangle you want. Then cut your triangle.”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complete the task.</a:t>
                </a:r>
                <a:endParaRPr lang="en-US" sz="1200" b="0" dirty="0">
                  <a:solidFill>
                    <a:schemeClr val="bg1"/>
                  </a:solidFill>
                  <a:effectLst/>
                  <a:latin typeface="Comic Sans MS"/>
                  <a:sym typeface="Comic Sans MS"/>
                </a:endParaRPr>
              </a:p>
              <a:p>
                <a:endParaRPr lang="en-US" sz="1200" b="0" u="none" dirty="0">
                  <a:latin typeface="Calibri"/>
                  <a:ea typeface="Calibri" panose="020F0502020204030204" pitchFamily="34" charset="0"/>
                  <a:cs typeface="Calibri"/>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“Color the 3 angles of your triangle using 3 different colors.”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complete the task.</a:t>
                </a:r>
                <a:endParaRPr lang="en-US" sz="1200" b="0" dirty="0">
                  <a:solidFill>
                    <a:schemeClr val="bg1"/>
                  </a:solidFill>
                  <a:effectLst/>
                  <a:latin typeface="Comic Sans MS"/>
                  <a:sym typeface="Comic Sans MS"/>
                </a:endParaRPr>
              </a:p>
              <a:p>
                <a:endParaRPr lang="en-US" sz="1200" b="1" i="1" u="none" dirty="0">
                  <a:latin typeface="Calibri"/>
                  <a:ea typeface="Calibri" panose="020F0502020204030204" pitchFamily="34" charset="0"/>
                  <a:cs typeface="Calibri"/>
                </a:endParaRPr>
              </a:p>
              <a:p>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“Cut the triangle into 3 pieces, as seen on the screen.”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complete the task.</a:t>
                </a:r>
                <a:endParaRPr lang="en-US" sz="1200" b="0" dirty="0">
                  <a:solidFill>
                    <a:schemeClr val="bg1"/>
                  </a:solidFill>
                  <a:effectLst/>
                  <a:latin typeface="Comic Sans MS"/>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solidFill>
                      <a:schemeClr val="bg1"/>
                    </a:solidFill>
                    <a:latin typeface="Comic Sans MS"/>
                    <a:sym typeface="Comic Sans MS"/>
                  </a:rPr>
                  <a:t>Arrange the 3 pieces next to each other</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as seen on the screen.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What do you notice?”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US" sz="1200" b="1" i="1" u="none" dirty="0">
                  <a:latin typeface="Calibri"/>
                  <a:ea typeface="Calibri" panose="020F0502020204030204" pitchFamily="34" charset="0"/>
                  <a:cs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u="none"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 3 angles form a straight angle.</a:t>
                </a:r>
                <a:endParaRPr lang="en-US" sz="1200" b="1" i="1" u="none"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But the measure of a straight angle is 180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the sum of the measures of the angles in any triangle is 180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u="none" dirty="0">
                    <a:latin typeface="Calibri"/>
                    <a:ea typeface="Calibri" panose="020F0502020204030204" pitchFamily="34" charset="0"/>
                    <a:cs typeface="Calibri"/>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1" u="none" dirty="0">
                  <a:effectLst/>
                  <a:highlight>
                    <a:srgbClr val="00FF00"/>
                  </a:highlight>
                  <a:latin typeface="Calibri"/>
                  <a:ea typeface="Calibri" panose="020F0502020204030204" pitchFamily="34" charset="0"/>
                  <a:cs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rPr>
                  <a:t>Ask students to use their protractors and measure the three angles to check their sum.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a:lnSpc>
                    <a:spcPct val="150000"/>
                  </a:lnSpc>
                  <a:spcBef>
                    <a:spcPts val="0"/>
                  </a:spcBef>
                  <a:spcAft>
                    <a:spcPts val="0"/>
                  </a:spcAft>
                </a:pPr>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rtl="0">
                  <a:lnSpc>
                    <a:spcPct val="106000"/>
                  </a:lnSpc>
                  <a:spcBef>
                    <a:spcPts val="0"/>
                  </a:spcBef>
                  <a:spcAft>
                    <a:spcPts val="800"/>
                  </a:spcAft>
                  <a:buFont typeface="Calibri" panose="020F0502020204030204" pitchFamily="34" charset="0"/>
                  <a:buNone/>
                </a:pPr>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457200" marR="0">
                  <a:lnSpc>
                    <a:spcPct val="106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Use your protractor and draw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𝑪𝑨𝑩)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Remind students of drawing the bisector of an angle using a protractor or a compass.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a:t>
            </a:fld>
            <a:endParaRPr lang="en-US">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solidFill>
                      <a:schemeClr val="bg1"/>
                    </a:solidFill>
                    <a:latin typeface="Comic Sans MS"/>
                    <a:sym typeface="Comic Sans MS"/>
                  </a:rPr>
                  <a:t>Calculate the measure of angle </a:t>
                </a:r>
                <a14:m>
                  <m:oMath xmlns:m="http://schemas.openxmlformats.org/officeDocument/2006/math">
                    <m:acc>
                      <m:accPr>
                        <m:chr m:val="̂"/>
                        <m:ctrlPr>
                          <a:rPr lang="en-US" sz="1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𝑩𝑨𝑪</m:t>
                        </m:r>
                      </m:e>
                    </m:acc>
                  </m:oMath>
                </a14:m>
                <a:r>
                  <a:rPr lang="en-US" sz="1200" b="1" i="1" u="none" dirty="0">
                    <a:latin typeface="Calibri"/>
                    <a:ea typeface="Calibri" panose="020F0502020204030204" pitchFamily="34" charset="0"/>
                    <a:cs typeface="Calibri"/>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US" sz="1200" b="1" i="1" u="none" dirty="0">
                  <a:latin typeface="Calibri"/>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u="none" dirty="0">
                    <a:effectLst/>
                  </a:rPr>
                  <a:t>The teacher corrects the activity interactively.</a:t>
                </a: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Given triangle ABC, let’s find the measure of angle </a:t>
                </a:r>
                <a14:m>
                  <m:oMath xmlns:m="http://schemas.openxmlformats.org/officeDocument/2006/math">
                    <m:acc>
                      <m:accPr>
                        <m:chr m:val="̂"/>
                        <m:ctrlPr>
                          <a:rPr lang="en-US"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𝑩𝑨𝑪</m:t>
                        </m:r>
                      </m:e>
                    </m:acc>
                  </m:oMath>
                </a14:m>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en-US" sz="18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We know that the sum of angles in a triangle is 180</a:t>
                </a:r>
                <a:r>
                  <a:rPr lang="en-US" sz="18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So,</a:t>
                </a:r>
                <a14:m>
                  <m:oMath xmlns:m="http://schemas.openxmlformats.org/officeDocument/2006/math">
                    <m:acc>
                      <m:accPr>
                        <m:chr m:val="̂"/>
                        <m:ctrlP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ctrlPr>
                      </m:accPr>
                      <m:e>
                        <m: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t> </m:t>
                        </m:r>
                        <m: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t>𝑩𝑨𝑪</m:t>
                        </m:r>
                      </m:e>
                    </m:acc>
                    <m: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t>+ </m:t>
                    </m:r>
                    <m:acc>
                      <m:accPr>
                        <m:chr m:val="̂"/>
                        <m:ctrlP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ctrlPr>
                      </m:accPr>
                      <m:e>
                        <m: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t>𝑨𝑩𝑪</m:t>
                        </m:r>
                      </m:e>
                    </m:acc>
                    <m: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t>+ </m:t>
                    </m:r>
                    <m:acc>
                      <m:accPr>
                        <m:chr m:val="̂"/>
                        <m:ctrlP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ctrlPr>
                      </m:accPr>
                      <m:e>
                        <m: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t>𝑨𝑪𝑩</m:t>
                        </m:r>
                      </m:e>
                    </m:acc>
                    <m: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t>=</m:t>
                    </m:r>
                    <m:r>
                      <a:rPr lang="en-US" sz="1800" b="1" i="1" smtClean="0">
                        <a:solidFill>
                          <a:schemeClr val="bg2"/>
                        </a:solidFill>
                        <a:highlight>
                          <a:srgbClr val="00FFFF"/>
                        </a:highlight>
                        <a:latin typeface="Cambria Math" panose="02040503050406030204" pitchFamily="18" charset="0"/>
                        <a:cs typeface="Poppins Medium" panose="00000600000000000000" pitchFamily="50" charset="0"/>
                      </a:rPr>
                      <m:t>𝟏𝟖𝟎</m:t>
                    </m:r>
                    <m:r>
                      <a:rPr lang="en-US" sz="1800" b="1" i="1" smtClean="0">
                        <a:solidFill>
                          <a:schemeClr val="bg2"/>
                        </a:solidFill>
                        <a:highlight>
                          <a:srgbClr val="00FFFF"/>
                        </a:highlight>
                        <a:latin typeface="Cambria Math" panose="02040503050406030204" pitchFamily="18" charset="0"/>
                        <a:ea typeface="Cambria Math" panose="02040503050406030204" pitchFamily="18" charset="0"/>
                        <a:cs typeface="Poppins Medium" panose="00000600000000000000" pitchFamily="50" charset="0"/>
                      </a:rPr>
                      <m:t>°</m:t>
                    </m:r>
                  </m:oMath>
                </a14:m>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p>
              <a:p>
                <a:pPr marL="228600" indent="0"/>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And now we can find the measure of angle </a:t>
                </a:r>
                <a14:m>
                  <m:oMath xmlns:m="http://schemas.openxmlformats.org/officeDocument/2006/math">
                    <m:acc>
                      <m:accPr>
                        <m:chr m:val="̂"/>
                        <m:ctrlPr>
                          <a:rPr lang="en-US" sz="18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𝑩𝑨𝑪</m:t>
                        </m:r>
                      </m:e>
                    </m:acc>
                  </m:oMath>
                </a14:m>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en-US" sz="18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Its measure is 180 degrees minus the sum of the measures of angles </a:t>
                </a:r>
                <a14:m>
                  <m:oMath xmlns:m="http://schemas.openxmlformats.org/officeDocument/2006/math">
                    <m:acc>
                      <m:accPr>
                        <m:chr m:val="̂"/>
                        <m:ctrlPr>
                          <a:rPr lang="en-US"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14:m>
                  <m:oMath xmlns:m="http://schemas.openxmlformats.org/officeDocument/2006/math">
                    <m:acc>
                      <m:accPr>
                        <m:chr m:val="̂"/>
                        <m:ctrlPr>
                          <a:rPr lang="en-US"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𝑨𝑪𝑩</m:t>
                        </m:r>
                      </m:e>
                    </m:acc>
                  </m:oMath>
                </a14:m>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acc>
                        <m:accPr>
                          <m:chr m:val="̂"/>
                          <m:ctrlPr>
                            <a:rPr lang="en-US" sz="1800" b="1" i="1" cap="none" smtClean="0">
                              <a:highlight>
                                <a:srgbClr val="00FFFF"/>
                              </a:highlight>
                              <a:latin typeface="Cambria Math" panose="02040503050406030204" pitchFamily="18" charset="0"/>
                              <a:cs typeface="Poppins Medium" panose="00000600000000000000" pitchFamily="50" charset="0"/>
                            </a:rPr>
                          </m:ctrlPr>
                        </m:accPr>
                        <m:e>
                          <m:r>
                            <a:rPr lang="en-US" sz="1800" b="1" i="1" cap="none" smtClean="0">
                              <a:highlight>
                                <a:srgbClr val="00FFFF"/>
                              </a:highlight>
                              <a:latin typeface="Cambria Math" panose="02040503050406030204" pitchFamily="18" charset="0"/>
                              <a:cs typeface="Poppins Medium" panose="00000600000000000000" pitchFamily="50" charset="0"/>
                            </a:rPr>
                            <m:t>𝑩𝑨𝑪</m:t>
                          </m:r>
                        </m:e>
                      </m:acc>
                      <m:r>
                        <a:rPr lang="en-US" sz="1800" b="1" i="1" cap="none" smtClean="0">
                          <a:highlight>
                            <a:srgbClr val="00FFFF"/>
                          </a:highlight>
                          <a:latin typeface="Cambria Math" panose="02040503050406030204" pitchFamily="18" charset="0"/>
                          <a:cs typeface="Poppins Medium" panose="00000600000000000000" pitchFamily="50" charset="0"/>
                        </a:rPr>
                        <m:t>=</m:t>
                      </m:r>
                      <m:r>
                        <a:rPr lang="en-US" sz="1800" b="1" i="1" cap="none" smtClean="0">
                          <a:highlight>
                            <a:srgbClr val="00FFFF"/>
                          </a:highlight>
                          <a:latin typeface="Cambria Math" panose="02040503050406030204" pitchFamily="18" charset="0"/>
                          <a:cs typeface="Poppins Medium" panose="00000600000000000000" pitchFamily="50" charset="0"/>
                        </a:rPr>
                        <m:t>𝟏𝟖𝟎</m:t>
                      </m:r>
                      <m: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t>°−</m:t>
                      </m:r>
                      <m:d>
                        <m:dPr>
                          <m:ctrlP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ctrlPr>
                        </m:dPr>
                        <m:e>
                          <m:acc>
                            <m:accPr>
                              <m:chr m:val="̂"/>
                              <m:ctrlP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ctrlPr>
                            </m:accPr>
                            <m:e>
                              <m: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t>𝑨𝑩𝑪</m:t>
                              </m:r>
                            </m:e>
                          </m:acc>
                          <m:r>
                            <a:rPr lang="en-US" sz="1800" b="1" i="1" cap="none" smtClean="0">
                              <a:highlight>
                                <a:srgbClr val="00FFFF"/>
                              </a:highlight>
                              <a:latin typeface="Cambria Math" panose="02040503050406030204" pitchFamily="18" charset="0"/>
                              <a:cs typeface="Poppins Medium" panose="00000600000000000000" pitchFamily="50" charset="0"/>
                            </a:rPr>
                            <m:t>+</m:t>
                          </m:r>
                          <m:acc>
                            <m:accPr>
                              <m:chr m:val="̂"/>
                              <m:ctrlPr>
                                <a:rPr lang="en-US" sz="1800" b="1" i="1" cap="none" smtClean="0">
                                  <a:highlight>
                                    <a:srgbClr val="00FFFF"/>
                                  </a:highlight>
                                  <a:latin typeface="Cambria Math" panose="02040503050406030204" pitchFamily="18" charset="0"/>
                                  <a:cs typeface="Poppins Medium" panose="00000600000000000000" pitchFamily="50" charset="0"/>
                                </a:rPr>
                              </m:ctrlPr>
                            </m:accPr>
                            <m:e>
                              <m:r>
                                <a:rPr lang="en-US" sz="1800" b="1" i="1" cap="none" smtClean="0">
                                  <a:highlight>
                                    <a:srgbClr val="00FFFF"/>
                                  </a:highlight>
                                  <a:latin typeface="Cambria Math" panose="02040503050406030204" pitchFamily="18" charset="0"/>
                                  <a:cs typeface="Poppins Medium" panose="00000600000000000000" pitchFamily="50" charset="0"/>
                                </a:rPr>
                                <m:t>𝑨𝑪𝑩</m:t>
                              </m:r>
                            </m:e>
                          </m:acc>
                        </m:e>
                      </m:d>
                    </m:oMath>
                  </m:oMathPara>
                </a14:m>
                <a:endParaRPr lang="en-US" sz="1800" b="1" i="1" cap="none" dirty="0">
                  <a:highlight>
                    <a:srgbClr val="00FFFF"/>
                  </a:highlight>
                  <a:latin typeface="Cambria Math" panose="02040503050406030204" pitchFamily="18" charset="0"/>
                  <a:cs typeface="Poppins Medium" panose="00000600000000000000" pitchFamily="50" charset="0"/>
                </a:endParaRPr>
              </a:p>
              <a:p>
                <a:pPr marL="228600" marR="0" indent="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acc>
                        <m:accPr>
                          <m:chr m:val="̂"/>
                          <m:ctrlPr>
                            <a:rPr lang="en-US" sz="1800" b="1" i="1" cap="none" smtClean="0">
                              <a:highlight>
                                <a:srgbClr val="00FFFF"/>
                              </a:highlight>
                              <a:latin typeface="Cambria Math" panose="02040503050406030204" pitchFamily="18" charset="0"/>
                              <a:cs typeface="Poppins Medium" panose="00000600000000000000" pitchFamily="50" charset="0"/>
                            </a:rPr>
                          </m:ctrlPr>
                        </m:accPr>
                        <m:e>
                          <m:r>
                            <a:rPr lang="en-US" sz="1800" b="1" i="1" cap="none" smtClean="0">
                              <a:highlight>
                                <a:srgbClr val="00FFFF"/>
                              </a:highlight>
                              <a:latin typeface="Cambria Math" panose="02040503050406030204" pitchFamily="18" charset="0"/>
                              <a:cs typeface="Poppins Medium" panose="00000600000000000000" pitchFamily="50" charset="0"/>
                            </a:rPr>
                            <m:t>𝑩𝑨𝑪</m:t>
                          </m:r>
                        </m:e>
                      </m:acc>
                      <m:r>
                        <a:rPr lang="en-US" sz="1800" b="1" i="1" cap="none" smtClean="0">
                          <a:highlight>
                            <a:srgbClr val="00FFFF"/>
                          </a:highlight>
                          <a:latin typeface="Cambria Math" panose="02040503050406030204" pitchFamily="18" charset="0"/>
                          <a:cs typeface="Poppins Medium" panose="00000600000000000000" pitchFamily="50" charset="0"/>
                        </a:rPr>
                        <m:t>=</m:t>
                      </m:r>
                      <m:r>
                        <a:rPr lang="en-US" sz="1800" b="1" i="1" cap="none" smtClean="0">
                          <a:highlight>
                            <a:srgbClr val="00FFFF"/>
                          </a:highlight>
                          <a:latin typeface="Cambria Math" panose="02040503050406030204" pitchFamily="18" charset="0"/>
                          <a:cs typeface="Poppins Medium" panose="00000600000000000000" pitchFamily="50" charset="0"/>
                        </a:rPr>
                        <m:t>𝟏𝟖𝟎</m:t>
                      </m:r>
                      <m: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t>°−</m:t>
                      </m:r>
                      <m:d>
                        <m:dPr>
                          <m:ctrlP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ctrlPr>
                        </m:dPr>
                        <m:e>
                          <m: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t>𝟓𝟗</m:t>
                          </m:r>
                          <m: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t>°+</m:t>
                          </m:r>
                          <m:r>
                            <a:rPr lang="en-US" sz="1800" b="1" i="1" cap="none" smtClean="0">
                              <a:highlight>
                                <a:srgbClr val="00FFFF"/>
                              </a:highlight>
                              <a:latin typeface="Cambria Math" panose="02040503050406030204" pitchFamily="18" charset="0"/>
                              <a:cs typeface="Poppins Medium" panose="00000600000000000000" pitchFamily="50" charset="0"/>
                            </a:rPr>
                            <m:t>𝟓𝟒</m:t>
                          </m:r>
                          <m: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t>°</m:t>
                          </m:r>
                        </m:e>
                      </m:d>
                    </m:oMath>
                  </m:oMathPara>
                </a14:m>
                <a:endParaRPr lang="en-US" sz="1800" b="1" i="1" cap="none" dirty="0">
                  <a:highlight>
                    <a:srgbClr val="00FFFF"/>
                  </a:highlight>
                  <a:latin typeface="Cambria Math" panose="02040503050406030204" pitchFamily="18" charset="0"/>
                  <a:cs typeface="Poppins Medium" panose="00000600000000000000" pitchFamily="50" charset="0"/>
                </a:endParaRPr>
              </a:p>
              <a:p>
                <a:pPr marL="228600" marR="0" indent="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acc>
                        <m:accPr>
                          <m:chr m:val="̂"/>
                          <m:ctrlPr>
                            <a:rPr lang="en-US" sz="1800" b="1" i="1" cap="none" smtClean="0">
                              <a:highlight>
                                <a:srgbClr val="00FFFF"/>
                              </a:highlight>
                              <a:latin typeface="Cambria Math" panose="02040503050406030204" pitchFamily="18" charset="0"/>
                              <a:cs typeface="Poppins Medium" panose="00000600000000000000" pitchFamily="50" charset="0"/>
                            </a:rPr>
                          </m:ctrlPr>
                        </m:accPr>
                        <m:e>
                          <m:r>
                            <a:rPr lang="en-US" sz="1800" b="1" i="1" cap="none" smtClean="0">
                              <a:highlight>
                                <a:srgbClr val="00FFFF"/>
                              </a:highlight>
                              <a:latin typeface="Cambria Math" panose="02040503050406030204" pitchFamily="18" charset="0"/>
                              <a:cs typeface="Poppins Medium" panose="00000600000000000000" pitchFamily="50" charset="0"/>
                            </a:rPr>
                            <m:t>𝑩𝑨𝑪</m:t>
                          </m:r>
                        </m:e>
                      </m:acc>
                      <m:r>
                        <a:rPr lang="en-US" sz="1800" b="1" i="1" cap="none" smtClean="0">
                          <a:highlight>
                            <a:srgbClr val="00FFFF"/>
                          </a:highlight>
                          <a:latin typeface="Cambria Math" panose="02040503050406030204" pitchFamily="18" charset="0"/>
                          <a:cs typeface="Poppins Medium" panose="00000600000000000000" pitchFamily="50" charset="0"/>
                        </a:rPr>
                        <m:t>=</m:t>
                      </m:r>
                      <m:r>
                        <a:rPr lang="en-US" sz="1800" b="1" i="1" cap="none" smtClean="0">
                          <a:highlight>
                            <a:srgbClr val="00FFFF"/>
                          </a:highlight>
                          <a:latin typeface="Cambria Math" panose="02040503050406030204" pitchFamily="18" charset="0"/>
                          <a:cs typeface="Poppins Medium" panose="00000600000000000000" pitchFamily="50" charset="0"/>
                        </a:rPr>
                        <m:t>𝟏𝟖𝟎</m:t>
                      </m:r>
                      <m: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t>°−</m:t>
                      </m:r>
                      <m: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t>𝟏𝟏𝟑</m:t>
                      </m:r>
                      <m:r>
                        <a:rPr lang="en-US" sz="1800" b="1" i="1" cap="none" smtClean="0">
                          <a:highlight>
                            <a:srgbClr val="00FFFF"/>
                          </a:highlight>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1800" b="1" i="1" cap="none" dirty="0">
                  <a:highlight>
                    <a:srgbClr val="00FFFF"/>
                  </a:highlight>
                  <a:latin typeface="Calibri" panose="020F0502020204030204" pitchFamily="34" charset="0"/>
                  <a:ea typeface="Cambria Math" panose="02040503050406030204" pitchFamily="18" charset="0"/>
                  <a:cs typeface="Poppins Medium" panose="00000600000000000000" pitchFamily="50" charset="0"/>
                </a:endParaRPr>
              </a:p>
              <a:p>
                <a:pPr marL="228600" marR="0" indent="0">
                  <a:lnSpc>
                    <a:spcPct val="107000"/>
                  </a:lnSpc>
                  <a:spcBef>
                    <a:spcPts val="0"/>
                  </a:spcBef>
                  <a:spcAft>
                    <a:spcPts val="800"/>
                  </a:spcAft>
                </a:pPr>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Angle </a:t>
                </a:r>
                <a14:m>
                  <m:oMath xmlns:m="http://schemas.openxmlformats.org/officeDocument/2006/math">
                    <m:acc>
                      <m:accPr>
                        <m:chr m:val="̂"/>
                        <m:ctrlPr>
                          <a:rPr lang="en-US" sz="1800" b="1" i="1" cap="none" smtClean="0">
                            <a:highlight>
                              <a:srgbClr val="00FFFF"/>
                            </a:highlight>
                            <a:latin typeface="Cambria Math" panose="02040503050406030204" pitchFamily="18" charset="0"/>
                            <a:cs typeface="Poppins Medium" panose="00000600000000000000" pitchFamily="50" charset="0"/>
                          </a:rPr>
                        </m:ctrlPr>
                      </m:accPr>
                      <m:e>
                        <m:r>
                          <a:rPr lang="en-US" sz="1800" b="1" i="1" cap="none" smtClean="0">
                            <a:highlight>
                              <a:srgbClr val="00FFFF"/>
                            </a:highlight>
                            <a:latin typeface="Cambria Math" panose="02040503050406030204" pitchFamily="18" charset="0"/>
                            <a:cs typeface="Poppins Medium" panose="00000600000000000000" pitchFamily="50" charset="0"/>
                          </a:rPr>
                          <m:t>𝑩𝑨𝑪</m:t>
                        </m:r>
                      </m:e>
                    </m:acc>
                  </m:oMath>
                </a14:m>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measures 67 degrees.</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i="1" baseline="0" dirty="0">
                    <a:solidFill>
                      <a:srgbClr val="666666"/>
                    </a:solidFill>
                    <a:effectLst/>
                    <a:latin typeface="Roboto"/>
                  </a:rPr>
                  <a:t>So, if we know the measure of 2 angles in a triangle, we can calculate the measure of the third one.”</a:t>
                </a: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628650" marR="0">
                  <a:lnSpc>
                    <a:spcPct val="107000"/>
                  </a:lnSpc>
                  <a:spcBef>
                    <a:spcPts val="0"/>
                  </a:spcBef>
                  <a:spcAft>
                    <a:spcPts val="800"/>
                  </a:spcAft>
                </a:pPr>
                <a:r>
                  <a:rPr lang="en-US" sz="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Use the protractor and measure the 3 angles of the triangle.</a:t>
                </a:r>
                <a:endParaRPr lang="en-US" sz="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What do you notice?</a:t>
                </a:r>
                <a:endParaRPr lang="en-US" sz="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800" i="0" u="sng">
                    <a:effectLst/>
                    <a:highlight>
                      <a:srgbClr val="00FFFF"/>
                    </a:highlight>
                    <a:latin typeface="Cambria Math" panose="02040503050406030204" pitchFamily="18" charset="0"/>
                    <a:cs typeface="Calibri" panose="020F0502020204030204" pitchFamily="34" charset="0"/>
                  </a:rPr>
                  <a:t>(</a:t>
                </a:r>
                <a:r>
                  <a:rPr lang="en-US" sz="800"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𝐶𝐴𝐵) ̂  = </a:t>
                </a:r>
                <a:r>
                  <a:rPr lang="en-US" sz="800" i="0" u="sng">
                    <a:effectLst/>
                    <a:highlight>
                      <a:srgbClr val="00FFFF"/>
                    </a:highlight>
                    <a:latin typeface="Cambria Math" panose="02040503050406030204" pitchFamily="18" charset="0"/>
                    <a:cs typeface="Calibri" panose="020F0502020204030204" pitchFamily="34" charset="0"/>
                  </a:rPr>
                  <a:t>(</a:t>
                </a:r>
                <a:r>
                  <a:rPr lang="en-US" sz="800"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𝐶𝐵𝐴) ̂  </a:t>
                </a:r>
                <a:r>
                  <a:rPr lang="en-US" sz="800" u="sng"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en-US" sz="800" u="sng"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Such a triangle has 2 equal sides and 2 equal angles.</a:t>
                </a:r>
                <a:endParaRPr lang="en-US" sz="800" dirty="0">
                  <a:effectLst/>
                  <a:latin typeface="Calibri" panose="020F0502020204030204" pitchFamily="34" charset="0"/>
                  <a:ea typeface="Calibri" panose="020F0502020204030204" pitchFamily="34" charset="0"/>
                  <a:cs typeface="Arial" panose="020B0604020202020204" pitchFamily="34" charset="0"/>
                </a:endParaRPr>
              </a:p>
              <a:p>
                <a:endParaRPr lang="en-US" sz="800"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800" dirty="0">
                    <a:latin typeface="Calibri" panose="020F0502020204030204" pitchFamily="34" charset="0"/>
                    <a:cs typeface="Calibri" panose="020F0502020204030204" pitchFamily="34" charset="0"/>
                  </a:rPr>
                  <a:t>Give students 5</a:t>
                </a:r>
                <a:r>
                  <a:rPr lang="en-US" sz="800" b="0" u="sng" dirty="0">
                    <a:solidFill>
                      <a:schemeClr val="bg1"/>
                    </a:solidFill>
                    <a:effectLst/>
                    <a:latin typeface="Comic Sans MS"/>
                    <a:sym typeface="Comic Sans MS"/>
                  </a:rPr>
                  <a:t> minutes </a:t>
                </a:r>
                <a:r>
                  <a:rPr lang="en-US" sz="800" b="0" dirty="0">
                    <a:solidFill>
                      <a:schemeClr val="bg1"/>
                    </a:solidFill>
                    <a:effectLst/>
                    <a:latin typeface="Comic Sans MS"/>
                    <a:sym typeface="Comic Sans MS"/>
                  </a:rPr>
                  <a:t>to do the activity.</a:t>
                </a:r>
                <a:endParaRPr lang="en-US" sz="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8</a:t>
            </a:fld>
            <a:endParaRPr lang="en-US">
              <a:latin typeface="Comic Sans MS" panose="030F0702030302020204" pitchFamily="66" charset="0"/>
            </a:endParaRPr>
          </a:p>
        </p:txBody>
      </p:sp>
    </p:spTree>
    <p:extLst>
      <p:ext uri="{BB962C8B-B14F-4D97-AF65-F5344CB8AC3E}">
        <p14:creationId xmlns:p14="http://schemas.microsoft.com/office/powerpoint/2010/main" val="1803365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none"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Note for the teacher</a:t>
                </a:r>
              </a:p>
              <a:p>
                <a:pPr marL="228600" marR="0" indent="0">
                  <a:lnSpc>
                    <a:spcPct val="107000"/>
                  </a:lnSpc>
                  <a:spcBef>
                    <a:spcPts val="0"/>
                  </a:spcBef>
                  <a:spcAft>
                    <a:spcPts val="800"/>
                  </a:spcAft>
                </a:pPr>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Let’s find what is so special about angles in particular triangles.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 right triangle has one right angle that measures 90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Look at the other 2 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Add their measures. </a:t>
                </a:r>
              </a:p>
              <a:p>
                <a:pPr marL="228600" marR="0" indent="0">
                  <a:lnSpc>
                    <a:spcPct val="107000"/>
                  </a:lnSpc>
                  <a:spcBef>
                    <a:spcPts val="0"/>
                  </a:spcBef>
                  <a:spcAft>
                    <a:spcPts val="800"/>
                  </a:spcAft>
                </a:pPr>
                <a14:m>
                  <m:oMath xmlns:m="http://schemas.openxmlformats.org/officeDocument/2006/math">
                    <m:acc>
                      <m:accPr>
                        <m:chr m:val="̂"/>
                        <m:ctrlPr>
                          <a:rPr lang="en-US" sz="1200" b="1" i="1" cap="none" smtClean="0">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𝑨</m:t>
                        </m:r>
                      </m:e>
                    </m:acc>
                    <m:r>
                      <a:rPr lang="en-US" sz="1200" b="1" i="1" cap="none" smtClean="0">
                        <a:latin typeface="Cambria Math" panose="02040503050406030204" pitchFamily="18" charset="0"/>
                        <a:cs typeface="Poppins Medium" panose="00000600000000000000" pitchFamily="50" charset="0"/>
                      </a:rPr>
                      <m:t>+</m:t>
                    </m:r>
                    <m:acc>
                      <m:accPr>
                        <m:chr m:val="̂"/>
                        <m:ctrlPr>
                          <a:rPr lang="en-US" sz="1200" b="1" i="1" cap="none">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𝑪</m:t>
                        </m:r>
                      </m:e>
                    </m:acc>
                    <m:r>
                      <a:rPr lang="en-US" sz="1200" b="1" i="1" cap="none" smtClean="0">
                        <a:latin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cs typeface="Poppins Medium" panose="00000600000000000000" pitchFamily="50" charset="0"/>
                      </a:rPr>
                      <m:t>𝟔𝟎</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𝟑𝟎</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𝟗𝟎</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oMath>
                </a14:m>
                <a:r>
                  <a:rPr lang="en-US" sz="1200" b="1" i="1" dirty="0">
                    <a:effectLst/>
                    <a:latin typeface="Calibri" panose="020F0502020204030204" pitchFamily="34" charset="0"/>
                    <a:ea typeface="Calibri" panose="020F0502020204030204" pitchFamily="34" charset="0"/>
                    <a:cs typeface="Arial" panose="020B0604020202020204" pitchFamily="34" charset="0"/>
                  </a:rPr>
                  <a:t>, and </a:t>
                </a:r>
                <a14:m>
                  <m:oMath xmlns:m="http://schemas.openxmlformats.org/officeDocument/2006/math">
                    <m:acc>
                      <m:accPr>
                        <m:chr m:val="̂"/>
                        <m:ctrlPr>
                          <a:rPr lang="en-US" sz="1200" b="1" i="1" cap="none" smtClean="0">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𝑻</m:t>
                        </m:r>
                      </m:e>
                    </m:acc>
                    <m:r>
                      <a:rPr lang="en-US" sz="1200" b="1" i="1" cap="none" smtClean="0">
                        <a:latin typeface="Cambria Math" panose="02040503050406030204" pitchFamily="18" charset="0"/>
                        <a:cs typeface="Poppins Medium" panose="00000600000000000000" pitchFamily="50" charset="0"/>
                      </a:rPr>
                      <m:t>+</m:t>
                    </m:r>
                    <m:acc>
                      <m:accPr>
                        <m:chr m:val="̂"/>
                        <m:ctrlPr>
                          <a:rPr lang="en-US" sz="1200" b="1" i="1" cap="none">
                            <a:latin typeface="Cambria Math" panose="02040503050406030204" pitchFamily="18" charset="0"/>
                            <a:cs typeface="Poppins Medium" panose="00000600000000000000" pitchFamily="50" charset="0"/>
                          </a:rPr>
                        </m:ctrlPr>
                      </m:accPr>
                      <m:e>
                        <m:r>
                          <a:rPr lang="en-US" sz="1200" b="1" i="1" cap="none" smtClean="0">
                            <a:latin typeface="Cambria Math" panose="02040503050406030204" pitchFamily="18" charset="0"/>
                            <a:cs typeface="Poppins Medium" panose="00000600000000000000" pitchFamily="50" charset="0"/>
                          </a:rPr>
                          <m:t>𝑺</m:t>
                        </m:r>
                      </m:e>
                    </m:acc>
                    <m:r>
                      <a:rPr lang="en-US" sz="1200" b="1" i="1" cap="none" smtClean="0">
                        <a:latin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cs typeface="Poppins Medium" panose="00000600000000000000" pitchFamily="50" charset="0"/>
                      </a:rPr>
                      <m:t>𝟔𝟓</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𝟐𝟓</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𝟗𝟎</m:t>
                    </m:r>
                    <m:r>
                      <a:rPr lang="en-US" sz="1200" b="1" i="1" cap="none" smtClean="0">
                        <a:latin typeface="Cambria Math" panose="02040503050406030204" pitchFamily="18" charset="0"/>
                        <a:ea typeface="Cambria Math" panose="02040503050406030204" pitchFamily="18" charset="0"/>
                        <a:cs typeface="Poppins Medium" panose="00000600000000000000" pitchFamily="50" charset="0"/>
                      </a:rPr>
                      <m:t>°</m:t>
                    </m:r>
                  </m:oMath>
                </a14:m>
                <a:r>
                  <a:rPr lang="en-US" sz="1200" b="1" i="1" dirty="0">
                    <a:effectLst/>
                    <a:latin typeface="Calibri" panose="020F0502020204030204" pitchFamily="34" charset="0"/>
                    <a:ea typeface="Calibri" panose="020F0502020204030204" pitchFamily="34" charset="0"/>
                    <a:cs typeface="Arial" panose="020B0604020202020204" pitchFamily="34" charset="0"/>
                  </a:rPr>
                  <a:t>. The sum</a:t>
                </a:r>
                <a:r>
                  <a:rPr lang="en-US" sz="1200" b="1" i="1" baseline="0" dirty="0">
                    <a:effectLst/>
                    <a:latin typeface="Calibri" panose="020F0502020204030204" pitchFamily="34" charset="0"/>
                    <a:ea typeface="Calibri" panose="020F0502020204030204" pitchFamily="34" charset="0"/>
                    <a:cs typeface="Arial" panose="020B0604020202020204" pitchFamily="34" charset="0"/>
                  </a:rPr>
                  <a:t>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is always 90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the sum of the other 2 angles in a right triangle is 90</a:t>
                </a:r>
                <a:r>
                  <a:rPr lang="en-US" sz="12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are complementary 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dirty="0">
                  <a:latin typeface="Comic Sans MS" panose="030F0702030302020204" pitchFamily="66" charset="0"/>
                  <a:cs typeface="Arial" panose="020B0604020202020204" pitchFamily="34" charset="0"/>
                </a:endParaRPr>
              </a:p>
              <a:p>
                <a:pPr marL="228600" marR="0" indent="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Triangles can be classified by their sides and by their angles too.</a:t>
                </a:r>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 scalene triangle has 3 angles of different measures.</a:t>
                </a:r>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Give students triangles of different types, ask them to measure the angles, and then deduce what is so special about angles in particular triangles.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Let’s find what is so special about angles in particular triangles.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It has one right angle that measures 90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Look at the other 2 angles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Add their measures</a:t>
                </a:r>
              </a:p>
              <a:p>
                <a:pPr marL="628650" marR="0">
                  <a:lnSpc>
                    <a:spcPct val="107000"/>
                  </a:lnSpc>
                  <a:spcBef>
                    <a:spcPts val="0"/>
                  </a:spcBef>
                  <a:spcAft>
                    <a:spcPts val="800"/>
                  </a:spcAft>
                </a:pPr>
                <a:r>
                  <a:rPr lang="en-US" sz="1800" b="1" i="0" cap="none">
                    <a:latin typeface="Cambria Math" panose="02040503050406030204" pitchFamily="18" charset="0"/>
                    <a:cs typeface="Poppins Medium" panose="00000600000000000000" pitchFamily="50" charset="0"/>
                  </a:rPr>
                  <a:t>𝑨 ̂+𝑪 ̂=𝟔𝟎</a:t>
                </a:r>
                <a:r>
                  <a:rPr lang="en-US" sz="1800" b="1" i="0" cap="none">
                    <a:latin typeface="Cambria Math" panose="02040503050406030204" pitchFamily="18" charset="0"/>
                    <a:ea typeface="Cambria Math" panose="02040503050406030204" pitchFamily="18" charset="0"/>
                    <a:cs typeface="Poppins Medium" panose="00000600000000000000" pitchFamily="50" charset="0"/>
                  </a:rPr>
                  <a:t>°+𝟑𝟎°=𝟗𝟎°</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Arial" panose="020B0604020202020204" pitchFamily="34" charset="0"/>
                  </a:rPr>
                  <a:t>And </a:t>
                </a:r>
                <a:r>
                  <a:rPr lang="en-US" sz="1800" b="1" i="0" cap="none">
                    <a:latin typeface="Cambria Math" panose="02040503050406030204" pitchFamily="18" charset="0"/>
                    <a:cs typeface="Poppins Medium" panose="00000600000000000000" pitchFamily="50" charset="0"/>
                  </a:rPr>
                  <a:t>𝑻 ̂+𝑺 ̂=𝟔𝟓</a:t>
                </a:r>
                <a:r>
                  <a:rPr lang="en-US" sz="1800" b="1" i="0" cap="none">
                    <a:latin typeface="Cambria Math" panose="02040503050406030204" pitchFamily="18" charset="0"/>
                    <a:ea typeface="Cambria Math" panose="02040503050406030204" pitchFamily="18" charset="0"/>
                    <a:cs typeface="Poppins Medium" panose="00000600000000000000" pitchFamily="50" charset="0"/>
                  </a:rPr>
                  <a:t>°+𝟐𝟓°=𝟗𝟎°</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It is 90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So, the sum of the other 2 angles in a right triangle is 90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they are complementary angles.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514350" marR="0">
                  <a:lnSpc>
                    <a:spcPct val="107000"/>
                  </a:lnSpc>
                  <a:spcBef>
                    <a:spcPts val="0"/>
                  </a:spcBef>
                  <a:spcAft>
                    <a:spcPts val="800"/>
                  </a:spcAft>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For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Triangles can be classified by their sides and by their angles too.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 scalene triangle has 3 angles of different measures.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Give students triangles of different types, ask them to measure the angles, and then deduce what is so special about angles in particular triangles.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9</a:t>
            </a:fld>
            <a:endParaRPr lang="en-US">
              <a:latin typeface="Comic Sans MS" panose="030F0702030302020204" pitchFamily="66" charset="0"/>
            </a:endParaRPr>
          </a:p>
        </p:txBody>
      </p:sp>
    </p:spTree>
    <p:extLst>
      <p:ext uri="{BB962C8B-B14F-4D97-AF65-F5344CB8AC3E}">
        <p14:creationId xmlns:p14="http://schemas.microsoft.com/office/powerpoint/2010/main" val="22879352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8/18/2023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550103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8/18/2023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952185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8/18/2023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581171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8/18/2023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2089290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8/18/2023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910833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8/18/2023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928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8/18/2023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19559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8/18/2023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213438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8/18/2023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83293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8/18/2023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CBD9-FB64-4910-AC0F-11198A49C2B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C4E409E-EDAE-4805-AB3E-22CFFF0C7052}"/>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0F7B34BA-43D4-4286-8534-0171D6E6087D}"/>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40234500-51CA-4351-AD6E-55B6333AB47D}"/>
              </a:ext>
            </a:extLst>
          </p:cNvPr>
          <p:cNvSpPr>
            <a:spLocks noGrp="1"/>
          </p:cNvSpPr>
          <p:nvPr>
            <p:ph type="sldNum" idx="12"/>
          </p:nvPr>
        </p:nvSpPr>
        <p:spPr/>
        <p:txBody>
          <a:bodyPr/>
          <a:lstStyle/>
          <a:p>
            <a:fld id="{00000000-1234-1234-1234-123412341234}" type="slidenum">
              <a:rPr lang="fr-FR" smtClean="0"/>
              <a:pPr/>
              <a:t>‹#›</a:t>
            </a:fld>
            <a:endParaRPr lang="fr-FR"/>
          </a:p>
        </p:txBody>
      </p:sp>
    </p:spTree>
    <p:extLst>
      <p:ext uri="{BB962C8B-B14F-4D97-AF65-F5344CB8AC3E}">
        <p14:creationId xmlns:p14="http://schemas.microsoft.com/office/powerpoint/2010/main" val="1872719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Arial" panose="020B0604020202020204" pitchFamily="34" charset="0"/>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7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8/18/2023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jpe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2.wmf"/><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oleObject" Target="../embeddings/oleObject2.bin"/><Relationship Id="rId5"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36.png"/><Relationship Id="rId5" Type="http://schemas.openxmlformats.org/officeDocument/2006/relationships/image" Target="../media/image28.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39.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13.xml"/><Relationship Id="rId7"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38.png"/><Relationship Id="rId11" Type="http://schemas.openxmlformats.org/officeDocument/2006/relationships/image" Target="../media/image40.png"/><Relationship Id="rId5" Type="http://schemas.openxmlformats.org/officeDocument/2006/relationships/image" Target="../media/image35.png"/><Relationship Id="rId10" Type="http://schemas.openxmlformats.org/officeDocument/2006/relationships/image" Target="../media/image46.png"/><Relationship Id="rId4" Type="http://schemas.openxmlformats.org/officeDocument/2006/relationships/image" Target="../media/image33.png"/><Relationship Id="rId9"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41.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47.png"/><Relationship Id="rId5" Type="http://schemas.openxmlformats.org/officeDocument/2006/relationships/image" Target="../media/image420.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50.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490.png"/><Relationship Id="rId5" Type="http://schemas.openxmlformats.org/officeDocument/2006/relationships/image" Target="../media/image480.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8" Type="http://schemas.openxmlformats.org/officeDocument/2006/relationships/image" Target="../media/image510.png"/><Relationship Id="rId3" Type="http://schemas.openxmlformats.org/officeDocument/2006/relationships/notesSlide" Target="../notesSlides/notesSlide17.xml"/><Relationship Id="rId7"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6.png"/><Relationship Id="rId9"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55.png"/><Relationship Id="rId5" Type="http://schemas.openxmlformats.org/officeDocument/2006/relationships/image" Target="../media/image63.png"/><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0.sv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58.png"/><Relationship Id="rId5" Type="http://schemas.openxmlformats.org/officeDocument/2006/relationships/image" Target="../media/image66.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notesSlide" Target="../notesSlides/notesSlide21.xml"/><Relationship Id="rId7" Type="http://schemas.openxmlformats.org/officeDocument/2006/relationships/image" Target="../media/image60.pn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70.png"/><Relationship Id="rId5" Type="http://schemas.openxmlformats.org/officeDocument/2006/relationships/image" Target="../media/image65.png"/><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74.png"/><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78.png"/><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68.png"/><Relationship Id="rId5" Type="http://schemas.openxmlformats.org/officeDocument/2006/relationships/image" Target="../media/image69.png"/><Relationship Id="rId4" Type="http://schemas.openxmlformats.org/officeDocument/2006/relationships/image" Target="../media/image6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71.pn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72.png"/><Relationship Id="rId5" Type="http://schemas.openxmlformats.org/officeDocument/2006/relationships/image" Target="../media/image80.png"/><Relationship Id="rId4" Type="http://schemas.openxmlformats.org/officeDocument/2006/relationships/image" Target="../media/image7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75.png"/><Relationship Id="rId5" Type="http://schemas.openxmlformats.org/officeDocument/2006/relationships/image" Target="../media/image84.png"/><Relationship Id="rId4" Type="http://schemas.openxmlformats.org/officeDocument/2006/relationships/image" Target="../media/image7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77.png"/><Relationship Id="rId5" Type="http://schemas.openxmlformats.org/officeDocument/2006/relationships/image" Target="../media/image87.png"/><Relationship Id="rId4" Type="http://schemas.openxmlformats.org/officeDocument/2006/relationships/image" Target="../media/image7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770.png"/><Relationship Id="rId5" Type="http://schemas.openxmlformats.org/officeDocument/2006/relationships/image" Target="../media/image90.png"/><Relationship Id="rId4" Type="http://schemas.openxmlformats.org/officeDocument/2006/relationships/image" Target="../media/image8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83.png"/><Relationship Id="rId5" Type="http://schemas.openxmlformats.org/officeDocument/2006/relationships/image" Target="../media/image92.png"/><Relationship Id="rId4" Type="http://schemas.openxmlformats.org/officeDocument/2006/relationships/image" Target="../media/image82.png"/></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12.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5.xml"/><Relationship Id="rId6" Type="http://schemas.openxmlformats.org/officeDocument/2006/relationships/image" Target="../media/image12.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video" Target="../media/media2.mp4"/><Relationship Id="rId7" Type="http://schemas.openxmlformats.org/officeDocument/2006/relationships/image" Target="../media/image16.png"/><Relationship Id="rId2" Type="http://schemas.microsoft.com/office/2007/relationships/media" Target="../media/media2.mp4"/><Relationship Id="rId1" Type="http://schemas.openxmlformats.org/officeDocument/2006/relationships/tags" Target="../tags/tag18.xml"/><Relationship Id="rId6" Type="http://schemas.openxmlformats.org/officeDocument/2006/relationships/image" Target="../media/image15.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8.xml"/><Relationship Id="rId7"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23.png"/><Relationship Id="rId5" Type="http://schemas.openxmlformats.org/officeDocument/2006/relationships/image" Target="../media/image19.png"/><Relationship Id="rId10" Type="http://schemas.openxmlformats.org/officeDocument/2006/relationships/image" Target="../media/image27.png"/><Relationship Id="rId4" Type="http://schemas.openxmlformats.org/officeDocument/2006/relationships/image" Target="../media/image18.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9.xml"/><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20.xml"/><Relationship Id="rId11" Type="http://schemas.openxmlformats.org/officeDocument/2006/relationships/image" Target="../media/image21.emf"/><Relationship Id="rId10" Type="http://schemas.openxmlformats.org/officeDocument/2006/relationships/image" Target="../media/image20.wmf"/><Relationship Id="rId9"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BCDCF3B7-0C3C-4646-BFFB-A48BAEFA674F}"/>
              </a:ext>
            </a:extLst>
          </p:cNvPr>
          <p:cNvCxnSpPr/>
          <p:nvPr/>
        </p:nvCxnSpPr>
        <p:spPr>
          <a:xfrm>
            <a:off x="391886" y="6273480"/>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D62568CB-1C57-4EA4-8810-E95D895987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6495" y="5411954"/>
            <a:ext cx="6275009" cy="830997"/>
          </a:xfrm>
          <a:prstGeom prst="rect">
            <a:avLst/>
          </a:prstGeom>
        </p:spPr>
      </p:pic>
      <p:sp>
        <p:nvSpPr>
          <p:cNvPr id="15" name="Rectangle 14">
            <a:extLst>
              <a:ext uri="{FF2B5EF4-FFF2-40B4-BE49-F238E27FC236}">
                <a16:creationId xmlns:a16="http://schemas.microsoft.com/office/drawing/2014/main" id="{2496F8BC-DAA5-4387-B458-1022061CADCF}"/>
              </a:ext>
            </a:extLst>
          </p:cNvPr>
          <p:cNvSpPr/>
          <p:nvPr/>
        </p:nvSpPr>
        <p:spPr>
          <a:xfrm>
            <a:off x="418009" y="6303335"/>
            <a:ext cx="11355977" cy="553998"/>
          </a:xfrm>
          <a:prstGeom prst="rect">
            <a:avLst/>
          </a:prstGeom>
        </p:spPr>
        <p:txBody>
          <a:bodyPr wrap="square">
            <a:spAutoFit/>
          </a:bodyPr>
          <a:lstStyle/>
          <a:p>
            <a:pPr algn="ctr">
              <a:lnSpc>
                <a:spcPts val="1200"/>
              </a:lnSpc>
            </a:pPr>
            <a:r>
              <a:rPr lang="en-US" sz="900" dirty="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algn="ctr">
              <a:lnSpc>
                <a:spcPts val="1200"/>
              </a:lnSpc>
            </a:pPr>
            <a:r>
              <a:rPr lang="en-US" sz="900" dirty="0">
                <a:solidFill>
                  <a:srgbClr val="3C3C3B"/>
                </a:solidFill>
                <a:latin typeface="Neo Sans" pitchFamily="2" charset="0"/>
                <a:cs typeface="Neo Sans Arabic Light" panose="020B0304030504040204" pitchFamily="34" charset="-78"/>
              </a:rPr>
              <a:t>Educational Research and </a:t>
            </a:r>
            <a:r>
              <a:rPr lang="en-US" sz="900">
                <a:solidFill>
                  <a:srgbClr val="3C3C3B"/>
                </a:solidFill>
                <a:latin typeface="Neo Sans" pitchFamily="2" charset="0"/>
                <a:cs typeface="Neo Sans Arabic Light" panose="020B0304030504040204" pitchFamily="34" charset="-78"/>
              </a:rPr>
              <a:t>Development (CRDP) with </a:t>
            </a:r>
            <a:r>
              <a:rPr lang="en-US" sz="900" dirty="0">
                <a:solidFill>
                  <a:srgbClr val="3C3C3B"/>
                </a:solidFill>
                <a:latin typeface="Neo Sans" pitchFamily="2" charset="0"/>
                <a:cs typeface="Neo Sans Arabic Light" panose="020B0304030504040204" pitchFamily="34" charset="-78"/>
              </a:rPr>
              <a:t>the support of USAID-funded QITABI 2 project.</a:t>
            </a:r>
          </a:p>
        </p:txBody>
      </p:sp>
      <p:pic>
        <p:nvPicPr>
          <p:cNvPr id="16" name="Picture 15">
            <a:extLst>
              <a:ext uri="{FF2B5EF4-FFF2-40B4-BE49-F238E27FC236}">
                <a16:creationId xmlns:a16="http://schemas.microsoft.com/office/drawing/2014/main" id="{354E84AD-A907-4F4A-9836-ED218CC07617}"/>
              </a:ext>
            </a:extLst>
          </p:cNvPr>
          <p:cNvPicPr>
            <a:picLocks noChangeAspect="1"/>
          </p:cNvPicPr>
          <p:nvPr/>
        </p:nvPicPr>
        <p:blipFill rotWithShape="1">
          <a:blip r:embed="rId5">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7" name="Straight Connector 16">
            <a:extLst>
              <a:ext uri="{FF2B5EF4-FFF2-40B4-BE49-F238E27FC236}">
                <a16:creationId xmlns:a16="http://schemas.microsoft.com/office/drawing/2014/main" id="{EAE29665-1F06-464F-8BBF-47A1EC7E0B97}"/>
              </a:ext>
            </a:extLst>
          </p:cNvPr>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6E945F8-6D63-452A-9473-C5CCA7F905B4}"/>
              </a:ext>
            </a:extLst>
          </p:cNvPr>
          <p:cNvSpPr txBox="1"/>
          <p:nvPr/>
        </p:nvSpPr>
        <p:spPr>
          <a:xfrm>
            <a:off x="0" y="2506067"/>
            <a:ext cx="6877811" cy="707886"/>
          </a:xfrm>
          <a:prstGeom prst="rect">
            <a:avLst/>
          </a:prstGeom>
          <a:solidFill>
            <a:schemeClr val="accent5">
              <a:lumMod val="40000"/>
              <a:lumOff val="60000"/>
            </a:schemeClr>
          </a:solidFill>
        </p:spPr>
        <p:txBody>
          <a:bodyPr wrap="square" lIns="91440" tIns="45720" rIns="91440" bIns="45720" rtlCol="0" anchor="t">
            <a:spAutoFit/>
          </a:bodyPr>
          <a:lstStyle/>
          <a:p>
            <a:pPr lvl="3">
              <a:buSzPts val="2000"/>
            </a:pPr>
            <a:r>
              <a:rPr lang="en-US" sz="4000" b="1" dirty="0">
                <a:solidFill>
                  <a:schemeClr val="accent2">
                    <a:lumMod val="75000"/>
                  </a:schemeClr>
                </a:solidFill>
                <a:latin typeface="Comic Sans MS"/>
              </a:rPr>
              <a:t>  </a:t>
            </a:r>
            <a:r>
              <a:rPr lang="en-US" sz="4000" b="1">
                <a:solidFill>
                  <a:schemeClr val="accent2">
                    <a:lumMod val="75000"/>
                  </a:schemeClr>
                </a:solidFill>
                <a:latin typeface="Comic Sans MS"/>
              </a:rPr>
              <a:t>Grade 6 - </a:t>
            </a:r>
            <a:r>
              <a:rPr lang="en-US" sz="4000" b="1" dirty="0">
                <a:solidFill>
                  <a:schemeClr val="accent2">
                    <a:lumMod val="75000"/>
                  </a:schemeClr>
                </a:solidFill>
                <a:latin typeface="Comic Sans MS"/>
              </a:rPr>
              <a:t>Chapter 12</a:t>
            </a:r>
            <a:endParaRPr lang="en-US" sz="4000" b="1" dirty="0">
              <a:solidFill>
                <a:schemeClr val="accent2">
                  <a:lumMod val="75000"/>
                </a:schemeClr>
              </a:solidFill>
              <a:latin typeface="Comic Sans MS" panose="030F0702030302020204" pitchFamily="66" charset="0"/>
            </a:endParaRPr>
          </a:p>
        </p:txBody>
      </p:sp>
      <p:sp>
        <p:nvSpPr>
          <p:cNvPr id="12" name="TextBox 11">
            <a:extLst>
              <a:ext uri="{FF2B5EF4-FFF2-40B4-BE49-F238E27FC236}">
                <a16:creationId xmlns:a16="http://schemas.microsoft.com/office/drawing/2014/main" id="{34576670-85E9-4D66-835E-4993A0FA66FD}"/>
              </a:ext>
            </a:extLst>
          </p:cNvPr>
          <p:cNvSpPr txBox="1"/>
          <p:nvPr/>
        </p:nvSpPr>
        <p:spPr>
          <a:xfrm>
            <a:off x="0" y="1828161"/>
            <a:ext cx="6877811" cy="707886"/>
          </a:xfrm>
          <a:prstGeom prst="rect">
            <a:avLst/>
          </a:prstGeom>
          <a:solidFill>
            <a:schemeClr val="accent2">
              <a:lumMod val="75000"/>
            </a:schemeClr>
          </a:solidFill>
        </p:spPr>
        <p:txBody>
          <a:bodyPr wrap="square" lIns="91440" tIns="45720" rIns="91440" bIns="45720" rtlCol="0" anchor="t">
            <a:spAutoFit/>
          </a:bodyPr>
          <a:lstStyle/>
          <a:p>
            <a:pPr marL="406400" lvl="1">
              <a:buSzPts val="2000"/>
            </a:pPr>
            <a:r>
              <a:rPr lang="en-US" sz="4000" b="1" dirty="0">
                <a:solidFill>
                  <a:schemeClr val="bg1"/>
                </a:solidFill>
                <a:latin typeface="Comic Sans MS"/>
              </a:rPr>
              <a:t>Triangles</a:t>
            </a:r>
            <a:endParaRPr lang="en-US" sz="4000" b="1" dirty="0">
              <a:solidFill>
                <a:schemeClr val="bg1"/>
              </a:solidFill>
              <a:latin typeface="Comic Sans MS" panose="030F0702030302020204" pitchFamily="66" charset="0"/>
            </a:endParaRPr>
          </a:p>
        </p:txBody>
      </p:sp>
      <p:pic>
        <p:nvPicPr>
          <p:cNvPr id="1026" name="Picture 2" descr="A picture containing building, window&#10;&#10;Description automatically generated">
            <a:extLst>
              <a:ext uri="{FF2B5EF4-FFF2-40B4-BE49-F238E27FC236}">
                <a16:creationId xmlns:a16="http://schemas.microsoft.com/office/drawing/2014/main" id="{1EF62954-5F8E-4F23-B50C-EF2051C7B3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5586" y="1739215"/>
            <a:ext cx="3162300"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sym typeface="Comic Sans MS"/>
              </a:rPr>
              <a:t>Angles in an Isosceles Triangle</a:t>
            </a:r>
            <a:endParaRPr lang="en-US" b="1" dirty="0"/>
          </a:p>
        </p:txBody>
      </p:sp>
      <mc:AlternateContent xmlns:mc="http://schemas.openxmlformats.org/markup-compatibility/2006" xmlns:a14="http://schemas.microsoft.com/office/drawing/2010/main">
        <mc:Choice Requires="a14">
          <p:sp>
            <p:nvSpPr>
              <p:cNvPr id="15" name="Title 1">
                <a:extLst>
                  <a:ext uri="{FF2B5EF4-FFF2-40B4-BE49-F238E27FC236}">
                    <a16:creationId xmlns:a16="http://schemas.microsoft.com/office/drawing/2014/main" id="{0CB55DE1-8764-4BDA-8F33-11585BF15E18}"/>
                  </a:ext>
                </a:extLst>
              </p:cNvPr>
              <p:cNvSpPr txBox="1">
                <a:spLocks/>
              </p:cNvSpPr>
              <p:nvPr/>
            </p:nvSpPr>
            <p:spPr>
              <a:xfrm>
                <a:off x="851752" y="3195084"/>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𝑪𝑨𝑹</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𝑪𝑹𝑨</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𝟓𝟓</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15" name="Title 1">
                <a:extLst>
                  <a:ext uri="{FF2B5EF4-FFF2-40B4-BE49-F238E27FC236}">
                    <a16:creationId xmlns:a16="http://schemas.microsoft.com/office/drawing/2014/main" id="{0CB55DE1-8764-4BDA-8F33-11585BF15E18}"/>
                  </a:ext>
                </a:extLst>
              </p:cNvPr>
              <p:cNvSpPr txBox="1">
                <a:spLocks noRot="1" noChangeAspect="1" noMove="1" noResize="1" noEditPoints="1" noAdjustHandles="1" noChangeArrowheads="1" noChangeShapeType="1" noTextEdit="1"/>
              </p:cNvSpPr>
              <p:nvPr/>
            </p:nvSpPr>
            <p:spPr>
              <a:xfrm>
                <a:off x="851752" y="3195084"/>
                <a:ext cx="5439218" cy="945145"/>
              </a:xfrm>
              <a:prstGeom prst="rect">
                <a:avLst/>
              </a:prstGeom>
              <a:blipFill>
                <a:blip r:embed="rId5"/>
                <a:stretch>
                  <a:fillRect l="-1009"/>
                </a:stretch>
              </a:blipFill>
            </p:spPr>
            <p:txBody>
              <a:bodyPr/>
              <a:lstStyle/>
              <a:p>
                <a:r>
                  <a:rPr lang="en-US">
                    <a:noFill/>
                  </a:rPr>
                  <a:t> </a:t>
                </a:r>
              </a:p>
            </p:txBody>
          </p:sp>
        </mc:Fallback>
      </mc:AlternateContent>
      <p:graphicFrame>
        <p:nvGraphicFramePr>
          <p:cNvPr id="3" name="Object 2">
            <a:extLst>
              <a:ext uri="{FF2B5EF4-FFF2-40B4-BE49-F238E27FC236}">
                <a16:creationId xmlns:a16="http://schemas.microsoft.com/office/drawing/2014/main" id="{BA839B80-D49E-4888-A4FA-C60BEDA5E15E}"/>
              </a:ext>
            </a:extLst>
          </p:cNvPr>
          <p:cNvGraphicFramePr>
            <a:graphicFrameLocks noChangeAspect="1"/>
          </p:cNvGraphicFramePr>
          <p:nvPr>
            <p:extLst>
              <p:ext uri="{D42A27DB-BD31-4B8C-83A1-F6EECF244321}">
                <p14:modId xmlns:p14="http://schemas.microsoft.com/office/powerpoint/2010/main" val="3610761227"/>
              </p:ext>
            </p:extLst>
          </p:nvPr>
        </p:nvGraphicFramePr>
        <p:xfrm>
          <a:off x="4750535" y="1523199"/>
          <a:ext cx="6589713" cy="4762500"/>
        </p:xfrm>
        <a:graphic>
          <a:graphicData uri="http://schemas.openxmlformats.org/presentationml/2006/ole">
            <mc:AlternateContent xmlns:mc="http://schemas.openxmlformats.org/markup-compatibility/2006">
              <mc:Choice xmlns:v="urn:schemas-microsoft-com:vml" Requires="v">
                <p:oleObj r:id="rId6" imgW="6590160" imgH="4761720" progId="">
                  <p:embed/>
                </p:oleObj>
              </mc:Choice>
              <mc:Fallback>
                <p:oleObj r:id="rId6" imgW="6590160" imgH="4761720" progId="">
                  <p:embed/>
                  <p:pic>
                    <p:nvPicPr>
                      <p:cNvPr id="0" name=""/>
                      <p:cNvPicPr/>
                      <p:nvPr/>
                    </p:nvPicPr>
                    <p:blipFill>
                      <a:blip r:embed="rId7"/>
                      <a:stretch>
                        <a:fillRect/>
                      </a:stretch>
                    </p:blipFill>
                    <p:spPr>
                      <a:xfrm>
                        <a:off x="4750535" y="1523199"/>
                        <a:ext cx="6589713" cy="4762500"/>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F3322EF0-142A-44FF-AB89-39A881E459B9}"/>
              </a:ext>
            </a:extLst>
          </p:cNvPr>
          <p:cNvSpPr/>
          <p:nvPr/>
        </p:nvSpPr>
        <p:spPr>
          <a:xfrm>
            <a:off x="5457371" y="3429000"/>
            <a:ext cx="1277257" cy="711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mj-lt"/>
              </a:rPr>
              <a:t>10 cm</a:t>
            </a:r>
          </a:p>
        </p:txBody>
      </p:sp>
      <p:sp>
        <p:nvSpPr>
          <p:cNvPr id="8" name="Rectangle 7">
            <a:extLst>
              <a:ext uri="{FF2B5EF4-FFF2-40B4-BE49-F238E27FC236}">
                <a16:creationId xmlns:a16="http://schemas.microsoft.com/office/drawing/2014/main" id="{709723B7-A648-4334-A364-F63CBE4B38C5}"/>
              </a:ext>
            </a:extLst>
          </p:cNvPr>
          <p:cNvSpPr/>
          <p:nvPr/>
        </p:nvSpPr>
        <p:spPr>
          <a:xfrm>
            <a:off x="9403384" y="3461686"/>
            <a:ext cx="1277257" cy="711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mj-lt"/>
              </a:rPr>
              <a:t>10 cm</a:t>
            </a:r>
          </a:p>
        </p:txBody>
      </p:sp>
    </p:spTree>
    <p:custDataLst>
      <p:tags r:id="rId1"/>
    </p:custDataLst>
    <p:extLst>
      <p:ext uri="{BB962C8B-B14F-4D97-AF65-F5344CB8AC3E}">
        <p14:creationId xmlns:p14="http://schemas.microsoft.com/office/powerpoint/2010/main" val="228930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sym typeface="Comic Sans MS"/>
              </a:rPr>
              <a:t>Angles in a Right Isosceles Triangle</a:t>
            </a:r>
            <a:endParaRPr lang="en-US" b="1" dirty="0"/>
          </a:p>
        </p:txBody>
      </p:sp>
      <mc:AlternateContent xmlns:mc="http://schemas.openxmlformats.org/markup-compatibility/2006" xmlns:a14="http://schemas.microsoft.com/office/drawing/2010/main">
        <mc:Choice Requires="a14">
          <p:sp>
            <p:nvSpPr>
              <p:cNvPr id="15" name="Title 1">
                <a:extLst>
                  <a:ext uri="{FF2B5EF4-FFF2-40B4-BE49-F238E27FC236}">
                    <a16:creationId xmlns:a16="http://schemas.microsoft.com/office/drawing/2014/main" id="{0CB55DE1-8764-4BDA-8F33-11585BF15E18}"/>
                  </a:ext>
                </a:extLst>
              </p:cNvPr>
              <p:cNvSpPr txBox="1">
                <a:spLocks/>
              </p:cNvSpPr>
              <p:nvPr/>
            </p:nvSpPr>
            <p:spPr>
              <a:xfrm>
                <a:off x="851752" y="2280684"/>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𝑹𝑨𝑻</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15" name="Title 1">
                <a:extLst>
                  <a:ext uri="{FF2B5EF4-FFF2-40B4-BE49-F238E27FC236}">
                    <a16:creationId xmlns:a16="http://schemas.microsoft.com/office/drawing/2014/main" id="{0CB55DE1-8764-4BDA-8F33-11585BF15E18}"/>
                  </a:ext>
                </a:extLst>
              </p:cNvPr>
              <p:cNvSpPr txBox="1">
                <a:spLocks noRot="1" noChangeAspect="1" noMove="1" noResize="1" noEditPoints="1" noAdjustHandles="1" noChangeArrowheads="1" noChangeShapeType="1" noTextEdit="1"/>
              </p:cNvSpPr>
              <p:nvPr/>
            </p:nvSpPr>
            <p:spPr>
              <a:xfrm>
                <a:off x="851752" y="2280684"/>
                <a:ext cx="5439218" cy="945145"/>
              </a:xfrm>
              <a:prstGeom prst="rect">
                <a:avLst/>
              </a:prstGeom>
              <a:blipFill>
                <a:blip r:embed="rId4"/>
                <a:stretch>
                  <a:fillRect l="-897"/>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63D856E9-4088-48AA-B6C5-D574825A6C74}"/>
              </a:ext>
            </a:extLst>
          </p:cNvPr>
          <p:cNvPicPr>
            <a:picLocks noChangeAspect="1"/>
          </p:cNvPicPr>
          <p:nvPr/>
        </p:nvPicPr>
        <p:blipFill>
          <a:blip r:embed="rId5"/>
          <a:stretch>
            <a:fillRect/>
          </a:stretch>
        </p:blipFill>
        <p:spPr>
          <a:xfrm>
            <a:off x="6920648" y="1591206"/>
            <a:ext cx="4419600" cy="4152900"/>
          </a:xfrm>
          <a:prstGeom prst="rect">
            <a:avLst/>
          </a:prstGeom>
        </p:spPr>
      </p:pic>
      <mc:AlternateContent xmlns:mc="http://schemas.openxmlformats.org/markup-compatibility/2006" xmlns:a14="http://schemas.microsoft.com/office/drawing/2010/main">
        <mc:Choice Requires="a14">
          <p:sp>
            <p:nvSpPr>
              <p:cNvPr id="8" name="Title 1">
                <a:extLst>
                  <a:ext uri="{FF2B5EF4-FFF2-40B4-BE49-F238E27FC236}">
                    <a16:creationId xmlns:a16="http://schemas.microsoft.com/office/drawing/2014/main" id="{82205914-9A67-410A-914A-5739906672F5}"/>
                  </a:ext>
                </a:extLst>
              </p:cNvPr>
              <p:cNvSpPr txBox="1">
                <a:spLocks/>
              </p:cNvSpPr>
              <p:nvPr/>
            </p:nvSpPr>
            <p:spPr>
              <a:xfrm>
                <a:off x="851752" y="3195084"/>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𝑨𝑹𝑻</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𝑨𝑻𝑹</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8" name="Title 1">
                <a:extLst>
                  <a:ext uri="{FF2B5EF4-FFF2-40B4-BE49-F238E27FC236}">
                    <a16:creationId xmlns:a16="http://schemas.microsoft.com/office/drawing/2014/main" id="{82205914-9A67-410A-914A-5739906672F5}"/>
                  </a:ext>
                </a:extLst>
              </p:cNvPr>
              <p:cNvSpPr txBox="1">
                <a:spLocks noRot="1" noChangeAspect="1" noMove="1" noResize="1" noEditPoints="1" noAdjustHandles="1" noChangeArrowheads="1" noChangeShapeType="1" noTextEdit="1"/>
              </p:cNvSpPr>
              <p:nvPr/>
            </p:nvSpPr>
            <p:spPr>
              <a:xfrm>
                <a:off x="851752" y="3195084"/>
                <a:ext cx="5439218" cy="945145"/>
              </a:xfrm>
              <a:prstGeom prst="rect">
                <a:avLst/>
              </a:prstGeom>
              <a:blipFill>
                <a:blip r:embed="rId6"/>
                <a:stretch>
                  <a:fillRect l="-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itle 1">
                <a:extLst>
                  <a:ext uri="{FF2B5EF4-FFF2-40B4-BE49-F238E27FC236}">
                    <a16:creationId xmlns:a16="http://schemas.microsoft.com/office/drawing/2014/main" id="{EE822F5C-9E80-4FCF-B272-2396B2599C31}"/>
                  </a:ext>
                </a:extLst>
              </p:cNvPr>
              <p:cNvSpPr txBox="1">
                <a:spLocks/>
              </p:cNvSpPr>
              <p:nvPr/>
            </p:nvSpPr>
            <p:spPr>
              <a:xfrm>
                <a:off x="851752" y="4140229"/>
                <a:ext cx="5846760"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14:m>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𝑨𝑹𝑻</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𝑨𝑻𝑹</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𝟐</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𝟒𝟓</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a14:m>
                <a:r>
                  <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rPr>
                  <a:t> </a:t>
                </a:r>
              </a:p>
            </p:txBody>
          </p:sp>
        </mc:Choice>
        <mc:Fallback xmlns="">
          <p:sp>
            <p:nvSpPr>
              <p:cNvPr id="9" name="Title 1">
                <a:extLst>
                  <a:ext uri="{FF2B5EF4-FFF2-40B4-BE49-F238E27FC236}">
                    <a16:creationId xmlns:a16="http://schemas.microsoft.com/office/drawing/2014/main" id="{EE822F5C-9E80-4FCF-B272-2396B2599C31}"/>
                  </a:ext>
                </a:extLst>
              </p:cNvPr>
              <p:cNvSpPr txBox="1">
                <a:spLocks noRot="1" noChangeAspect="1" noMove="1" noResize="1" noEditPoints="1" noAdjustHandles="1" noChangeArrowheads="1" noChangeShapeType="1" noTextEdit="1"/>
              </p:cNvSpPr>
              <p:nvPr/>
            </p:nvSpPr>
            <p:spPr>
              <a:xfrm>
                <a:off x="851752" y="4140229"/>
                <a:ext cx="5846760" cy="945145"/>
              </a:xfrm>
              <a:prstGeom prst="rect">
                <a:avLst/>
              </a:prstGeom>
              <a:blipFill>
                <a:blip r:embed="rId7"/>
                <a:stretch>
                  <a:fillRect/>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451546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3F7426F-6111-4523-AE7F-986008D5CB05}"/>
              </a:ext>
            </a:extLst>
          </p:cNvPr>
          <p:cNvPicPr>
            <a:picLocks noChangeAspect="1"/>
          </p:cNvPicPr>
          <p:nvPr/>
        </p:nvPicPr>
        <p:blipFill>
          <a:blip r:embed="rId4"/>
          <a:stretch>
            <a:fillRect/>
          </a:stretch>
        </p:blipFill>
        <p:spPr>
          <a:xfrm>
            <a:off x="6954136" y="1970901"/>
            <a:ext cx="5237864" cy="4314798"/>
          </a:xfrm>
          <a:prstGeom prst="rect">
            <a:avLst/>
          </a:prstGeom>
        </p:spPr>
      </p:pic>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sym typeface="Comic Sans MS"/>
              </a:rPr>
              <a:t>Angles in an Equilateral Triangle</a:t>
            </a:r>
            <a:endParaRPr lang="en-US" b="1" dirty="0"/>
          </a:p>
        </p:txBody>
      </p:sp>
      <mc:AlternateContent xmlns:mc="http://schemas.openxmlformats.org/markup-compatibility/2006" xmlns:a14="http://schemas.microsoft.com/office/drawing/2010/main">
        <mc:Choice Requires="a14">
          <p:sp>
            <p:nvSpPr>
              <p:cNvPr id="8" name="Title 1">
                <a:extLst>
                  <a:ext uri="{FF2B5EF4-FFF2-40B4-BE49-F238E27FC236}">
                    <a16:creationId xmlns:a16="http://schemas.microsoft.com/office/drawing/2014/main" id="{82205914-9A67-410A-914A-5739906672F5}"/>
                  </a:ext>
                </a:extLst>
              </p:cNvPr>
              <p:cNvSpPr txBox="1">
                <a:spLocks/>
              </p:cNvSpPr>
              <p:nvPr/>
            </p:nvSpPr>
            <p:spPr>
              <a:xfrm>
                <a:off x="255624" y="3110024"/>
                <a:ext cx="8398574"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𝑴𝑨𝑵</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𝑴𝑵𝑨</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𝑨𝑴𝑵</m:t>
                          </m:r>
                        </m:e>
                      </m:acc>
                      <m: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𝟑</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𝟔𝟎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8" name="Title 1">
                <a:extLst>
                  <a:ext uri="{FF2B5EF4-FFF2-40B4-BE49-F238E27FC236}">
                    <a16:creationId xmlns:a16="http://schemas.microsoft.com/office/drawing/2014/main" id="{82205914-9A67-410A-914A-5739906672F5}"/>
                  </a:ext>
                </a:extLst>
              </p:cNvPr>
              <p:cNvSpPr txBox="1">
                <a:spLocks noRot="1" noChangeAspect="1" noMove="1" noResize="1" noEditPoints="1" noAdjustHandles="1" noChangeArrowheads="1" noChangeShapeType="1" noTextEdit="1"/>
              </p:cNvSpPr>
              <p:nvPr/>
            </p:nvSpPr>
            <p:spPr>
              <a:xfrm>
                <a:off x="255624" y="3110024"/>
                <a:ext cx="8398574" cy="945145"/>
              </a:xfrm>
              <a:prstGeom prst="rect">
                <a:avLst/>
              </a:prstGeom>
              <a:blipFill>
                <a:blip r:embed="rId5"/>
                <a:stretch>
                  <a:fillRect l="-581"/>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90186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sym typeface="Comic Sans MS"/>
              </a:rPr>
              <a:t>The sum of angles in any triangle is </a:t>
            </a:r>
            <a:r>
              <a:rPr lang="en-US" b="1" dirty="0"/>
              <a:t>180</a:t>
            </a:r>
            <a:r>
              <a:rPr lang="en-US" sz="3200" b="1" baseline="30000" dirty="0">
                <a:solidFill>
                  <a:schemeClr val="bg1"/>
                </a:solidFill>
                <a:latin typeface="+mj-lt"/>
                <a:ea typeface="Times New Roman" panose="02020603050405020304" pitchFamily="18" charset="0"/>
                <a:cs typeface="Calibri" panose="020F0502020204030204" pitchFamily="34" charset="0"/>
                <a:sym typeface="Symbol" panose="05050102010706020507" pitchFamily="18" charset="2"/>
              </a:rPr>
              <a:t></a:t>
            </a:r>
            <a:r>
              <a:rPr lang="en-US" b="1" dirty="0"/>
              <a:t>.</a:t>
            </a:r>
          </a:p>
        </p:txBody>
      </p:sp>
      <p:pic>
        <p:nvPicPr>
          <p:cNvPr id="7" name="Picture 6">
            <a:extLst>
              <a:ext uri="{FF2B5EF4-FFF2-40B4-BE49-F238E27FC236}">
                <a16:creationId xmlns:a16="http://schemas.microsoft.com/office/drawing/2014/main" id="{D0C6E816-8C61-4E49-A1BF-0E2245C8AC11}"/>
              </a:ext>
            </a:extLst>
          </p:cNvPr>
          <p:cNvPicPr>
            <a:picLocks noChangeAspect="1"/>
          </p:cNvPicPr>
          <p:nvPr/>
        </p:nvPicPr>
        <p:blipFill>
          <a:blip r:embed="rId4"/>
          <a:srcRect/>
          <a:stretch/>
        </p:blipFill>
        <p:spPr>
          <a:xfrm>
            <a:off x="556146" y="3141544"/>
            <a:ext cx="2366600" cy="1329026"/>
          </a:xfrm>
          <a:prstGeom prst="rect">
            <a:avLst/>
          </a:prstGeom>
        </p:spPr>
      </p:pic>
      <p:pic>
        <p:nvPicPr>
          <p:cNvPr id="14" name="Picture 13">
            <a:extLst>
              <a:ext uri="{FF2B5EF4-FFF2-40B4-BE49-F238E27FC236}">
                <a16:creationId xmlns:a16="http://schemas.microsoft.com/office/drawing/2014/main" id="{FEF437F9-4FC1-4B54-A611-2C730AB9A0A2}"/>
              </a:ext>
            </a:extLst>
          </p:cNvPr>
          <p:cNvPicPr>
            <a:picLocks noChangeAspect="1"/>
          </p:cNvPicPr>
          <p:nvPr/>
        </p:nvPicPr>
        <p:blipFill>
          <a:blip r:embed="rId5"/>
          <a:stretch>
            <a:fillRect/>
          </a:stretch>
        </p:blipFill>
        <p:spPr>
          <a:xfrm>
            <a:off x="6042253" y="2843728"/>
            <a:ext cx="2511277" cy="2104689"/>
          </a:xfrm>
          <a:prstGeom prst="rect">
            <a:avLst/>
          </a:prstGeom>
        </p:spPr>
      </p:pic>
      <p:pic>
        <p:nvPicPr>
          <p:cNvPr id="18" name="Picture 17">
            <a:extLst>
              <a:ext uri="{FF2B5EF4-FFF2-40B4-BE49-F238E27FC236}">
                <a16:creationId xmlns:a16="http://schemas.microsoft.com/office/drawing/2014/main" id="{B2515FD8-CF3D-4401-9DF2-2E57C2095954}"/>
              </a:ext>
            </a:extLst>
          </p:cNvPr>
          <p:cNvPicPr>
            <a:picLocks noChangeAspect="1"/>
          </p:cNvPicPr>
          <p:nvPr/>
        </p:nvPicPr>
        <p:blipFill>
          <a:blip r:embed="rId6"/>
          <a:srcRect/>
          <a:stretch/>
        </p:blipFill>
        <p:spPr>
          <a:xfrm>
            <a:off x="3045558" y="3339990"/>
            <a:ext cx="2502164" cy="1166812"/>
          </a:xfrm>
          <a:prstGeom prst="rect">
            <a:avLst/>
          </a:prstGeom>
        </p:spPr>
      </p:pic>
      <p:sp>
        <p:nvSpPr>
          <p:cNvPr id="41" name="Rectangle: Rounded Corners 40">
            <a:extLst>
              <a:ext uri="{FF2B5EF4-FFF2-40B4-BE49-F238E27FC236}">
                <a16:creationId xmlns:a16="http://schemas.microsoft.com/office/drawing/2014/main" id="{B8248B2D-6EA4-4194-AADA-A61C8833DD37}"/>
              </a:ext>
            </a:extLst>
          </p:cNvPr>
          <p:cNvSpPr/>
          <p:nvPr/>
        </p:nvSpPr>
        <p:spPr>
          <a:xfrm>
            <a:off x="228780" y="1302676"/>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75000"/>
                    <a:lumOff val="25000"/>
                  </a:schemeClr>
                </a:solidFill>
              </a:rPr>
              <a:t>Right Triangle</a:t>
            </a:r>
          </a:p>
        </p:txBody>
      </p:sp>
      <mc:AlternateContent xmlns:mc="http://schemas.openxmlformats.org/markup-compatibility/2006" xmlns:a14="http://schemas.microsoft.com/office/drawing/2010/main">
        <mc:Choice Requires="a14">
          <p:sp>
            <p:nvSpPr>
              <p:cNvPr id="42" name="Rectangle: Rounded Corners 41">
                <a:extLst>
                  <a:ext uri="{FF2B5EF4-FFF2-40B4-BE49-F238E27FC236}">
                    <a16:creationId xmlns:a16="http://schemas.microsoft.com/office/drawing/2014/main" id="{2CE71421-EBF1-40BF-BFE7-20C5182E94DC}"/>
                  </a:ext>
                </a:extLst>
              </p:cNvPr>
              <p:cNvSpPr/>
              <p:nvPr/>
            </p:nvSpPr>
            <p:spPr>
              <a:xfrm>
                <a:off x="481494" y="5008982"/>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𝑩</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𝟗𝟎</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𝑨</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𝑪</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𝟗𝟎</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p:txBody>
          </p:sp>
        </mc:Choice>
        <mc:Fallback xmlns="">
          <p:sp>
            <p:nvSpPr>
              <p:cNvPr id="42" name="Rectangle: Rounded Corners 41">
                <a:extLst>
                  <a:ext uri="{FF2B5EF4-FFF2-40B4-BE49-F238E27FC236}">
                    <a16:creationId xmlns:a16="http://schemas.microsoft.com/office/drawing/2014/main" id="{2CE71421-EBF1-40BF-BFE7-20C5182E94DC}"/>
                  </a:ext>
                </a:extLst>
              </p:cNvPr>
              <p:cNvSpPr>
                <a:spLocks noRot="1" noChangeAspect="1" noMove="1" noResize="1" noEditPoints="1" noAdjustHandles="1" noChangeArrowheads="1" noChangeShapeType="1" noTextEdit="1"/>
              </p:cNvSpPr>
              <p:nvPr/>
            </p:nvSpPr>
            <p:spPr>
              <a:xfrm>
                <a:off x="481494" y="5008982"/>
                <a:ext cx="2352675" cy="1166812"/>
              </a:xfrm>
              <a:prstGeom prst="roundRect">
                <a:avLst/>
              </a:prstGeom>
              <a:blipFill>
                <a:blip r:embed="rId7"/>
                <a:stretch>
                  <a:fillRect/>
                </a:stretch>
              </a:blipFill>
              <a:ln w="3175">
                <a:solidFill>
                  <a:schemeClr val="tx1">
                    <a:lumMod val="75000"/>
                    <a:lumOff val="25000"/>
                  </a:schemeClr>
                </a:solidFill>
              </a:ln>
            </p:spPr>
            <p:txBody>
              <a:bodyPr/>
              <a:lstStyle/>
              <a:p>
                <a:r>
                  <a:rPr lang="en-US">
                    <a:noFill/>
                  </a:rPr>
                  <a:t> </a:t>
                </a:r>
              </a:p>
            </p:txBody>
          </p:sp>
        </mc:Fallback>
      </mc:AlternateContent>
      <p:sp>
        <p:nvSpPr>
          <p:cNvPr id="50" name="Rectangle: Rounded Corners 49">
            <a:extLst>
              <a:ext uri="{FF2B5EF4-FFF2-40B4-BE49-F238E27FC236}">
                <a16:creationId xmlns:a16="http://schemas.microsoft.com/office/drawing/2014/main" id="{2DB8DBA0-7C34-40D9-A766-8534A8AE9836}"/>
              </a:ext>
            </a:extLst>
          </p:cNvPr>
          <p:cNvSpPr/>
          <p:nvPr/>
        </p:nvSpPr>
        <p:spPr>
          <a:xfrm>
            <a:off x="3169005" y="1351322"/>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75000"/>
                    <a:lumOff val="25000"/>
                  </a:schemeClr>
                </a:solidFill>
              </a:rPr>
              <a:t>Isosceles Triangle</a:t>
            </a:r>
          </a:p>
        </p:txBody>
      </p:sp>
      <mc:AlternateContent xmlns:mc="http://schemas.openxmlformats.org/markup-compatibility/2006" xmlns:a14="http://schemas.microsoft.com/office/drawing/2010/main">
        <mc:Choice Requires="a14">
          <p:sp>
            <p:nvSpPr>
              <p:cNvPr id="51" name="Rectangle: Rounded Corners 50">
                <a:extLst>
                  <a:ext uri="{FF2B5EF4-FFF2-40B4-BE49-F238E27FC236}">
                    <a16:creationId xmlns:a16="http://schemas.microsoft.com/office/drawing/2014/main" id="{1686E809-525F-449D-9E8F-BF96C3978B7A}"/>
                  </a:ext>
                </a:extLst>
              </p:cNvPr>
              <p:cNvSpPr/>
              <p:nvPr/>
            </p:nvSpPr>
            <p:spPr>
              <a:xfrm>
                <a:off x="3280330" y="5085938"/>
                <a:ext cx="1734247"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𝑵</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𝑷</m:t>
                          </m:r>
                        </m:e>
                      </m:acc>
                    </m:oMath>
                  </m:oMathPara>
                </a14:m>
                <a:endParaRPr lang="en-US" sz="2800" dirty="0">
                  <a:solidFill>
                    <a:schemeClr val="tx1">
                      <a:lumMod val="75000"/>
                      <a:lumOff val="25000"/>
                    </a:schemeClr>
                  </a:solidFill>
                </a:endParaRPr>
              </a:p>
            </p:txBody>
          </p:sp>
        </mc:Choice>
        <mc:Fallback xmlns="">
          <p:sp>
            <p:nvSpPr>
              <p:cNvPr id="51" name="Rectangle: Rounded Corners 50">
                <a:extLst>
                  <a:ext uri="{FF2B5EF4-FFF2-40B4-BE49-F238E27FC236}">
                    <a16:creationId xmlns:a16="http://schemas.microsoft.com/office/drawing/2014/main" id="{1686E809-525F-449D-9E8F-BF96C3978B7A}"/>
                  </a:ext>
                </a:extLst>
              </p:cNvPr>
              <p:cNvSpPr>
                <a:spLocks noRot="1" noChangeAspect="1" noMove="1" noResize="1" noEditPoints="1" noAdjustHandles="1" noChangeArrowheads="1" noChangeShapeType="1" noTextEdit="1"/>
              </p:cNvSpPr>
              <p:nvPr/>
            </p:nvSpPr>
            <p:spPr>
              <a:xfrm>
                <a:off x="3280330" y="5085938"/>
                <a:ext cx="1734247" cy="1166812"/>
              </a:xfrm>
              <a:prstGeom prst="roundRect">
                <a:avLst/>
              </a:prstGeom>
              <a:blipFill>
                <a:blip r:embed="rId8"/>
                <a:stretch>
                  <a:fillRect/>
                </a:stretch>
              </a:blipFill>
              <a:ln w="3175">
                <a:solidFill>
                  <a:schemeClr val="tx1">
                    <a:lumMod val="75000"/>
                    <a:lumOff val="25000"/>
                  </a:schemeClr>
                </a:solidFill>
              </a:ln>
            </p:spPr>
            <p:txBody>
              <a:bodyPr/>
              <a:lstStyle/>
              <a:p>
                <a:r>
                  <a:rPr lang="en-US">
                    <a:noFill/>
                  </a:rPr>
                  <a:t> </a:t>
                </a:r>
              </a:p>
            </p:txBody>
          </p:sp>
        </mc:Fallback>
      </mc:AlternateContent>
      <p:sp>
        <p:nvSpPr>
          <p:cNvPr id="52" name="Rectangle: Rounded Corners 51">
            <a:extLst>
              <a:ext uri="{FF2B5EF4-FFF2-40B4-BE49-F238E27FC236}">
                <a16:creationId xmlns:a16="http://schemas.microsoft.com/office/drawing/2014/main" id="{70F2C659-37A7-45D1-8778-2C3F7830D0CE}"/>
              </a:ext>
            </a:extLst>
          </p:cNvPr>
          <p:cNvSpPr/>
          <p:nvPr/>
        </p:nvSpPr>
        <p:spPr>
          <a:xfrm>
            <a:off x="6042253" y="1302676"/>
            <a:ext cx="2352675" cy="13954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75000"/>
                    <a:lumOff val="25000"/>
                  </a:schemeClr>
                </a:solidFill>
              </a:rPr>
              <a:t>Right Isosceles Triangle</a:t>
            </a:r>
          </a:p>
        </p:txBody>
      </p:sp>
      <mc:AlternateContent xmlns:mc="http://schemas.openxmlformats.org/markup-compatibility/2006" xmlns:a14="http://schemas.microsoft.com/office/drawing/2010/main">
        <mc:Choice Requires="a14">
          <p:sp>
            <p:nvSpPr>
              <p:cNvPr id="53" name="Rectangle: Rounded Corners 52">
                <a:extLst>
                  <a:ext uri="{FF2B5EF4-FFF2-40B4-BE49-F238E27FC236}">
                    <a16:creationId xmlns:a16="http://schemas.microsoft.com/office/drawing/2014/main" id="{84DE13C6-E80E-4CBA-8CA6-719A842B99F8}"/>
                  </a:ext>
                </a:extLst>
              </p:cNvPr>
              <p:cNvSpPr/>
              <p:nvPr/>
            </p:nvSpPr>
            <p:spPr>
              <a:xfrm>
                <a:off x="6042767" y="5008982"/>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𝑺</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𝟗𝟎</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𝑹</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𝑻</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𝟒𝟓</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p:txBody>
          </p:sp>
        </mc:Choice>
        <mc:Fallback xmlns="">
          <p:sp>
            <p:nvSpPr>
              <p:cNvPr id="53" name="Rectangle: Rounded Corners 52">
                <a:extLst>
                  <a:ext uri="{FF2B5EF4-FFF2-40B4-BE49-F238E27FC236}">
                    <a16:creationId xmlns:a16="http://schemas.microsoft.com/office/drawing/2014/main" id="{84DE13C6-E80E-4CBA-8CA6-719A842B99F8}"/>
                  </a:ext>
                </a:extLst>
              </p:cNvPr>
              <p:cNvSpPr>
                <a:spLocks noRot="1" noChangeAspect="1" noMove="1" noResize="1" noEditPoints="1" noAdjustHandles="1" noChangeArrowheads="1" noChangeShapeType="1" noTextEdit="1"/>
              </p:cNvSpPr>
              <p:nvPr/>
            </p:nvSpPr>
            <p:spPr>
              <a:xfrm>
                <a:off x="6042767" y="5008982"/>
                <a:ext cx="2352675" cy="1166812"/>
              </a:xfrm>
              <a:prstGeom prst="roundRect">
                <a:avLst/>
              </a:prstGeom>
              <a:blipFill>
                <a:blip r:embed="rId9"/>
                <a:stretch>
                  <a:fillRect/>
                </a:stretch>
              </a:blipFill>
              <a:ln w="3175">
                <a:solidFill>
                  <a:schemeClr val="tx1">
                    <a:lumMod val="75000"/>
                    <a:lumOff val="25000"/>
                  </a:schemeClr>
                </a:solidFill>
              </a:ln>
            </p:spPr>
            <p:txBody>
              <a:bodyPr/>
              <a:lstStyle/>
              <a:p>
                <a:r>
                  <a:rPr lang="en-US">
                    <a:noFill/>
                  </a:rPr>
                  <a:t> </a:t>
                </a:r>
              </a:p>
            </p:txBody>
          </p:sp>
        </mc:Fallback>
      </mc:AlternateContent>
      <p:sp>
        <p:nvSpPr>
          <p:cNvPr id="54" name="Rectangle: Rounded Corners 53">
            <a:extLst>
              <a:ext uri="{FF2B5EF4-FFF2-40B4-BE49-F238E27FC236}">
                <a16:creationId xmlns:a16="http://schemas.microsoft.com/office/drawing/2014/main" id="{4E43E1C5-6F57-4836-94A4-8530766722AA}"/>
              </a:ext>
            </a:extLst>
          </p:cNvPr>
          <p:cNvSpPr/>
          <p:nvPr/>
        </p:nvSpPr>
        <p:spPr>
          <a:xfrm>
            <a:off x="9248087" y="1333524"/>
            <a:ext cx="2352675"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75000"/>
                    <a:lumOff val="25000"/>
                  </a:schemeClr>
                </a:solidFill>
              </a:rPr>
              <a:t>Equilateral Triangle</a:t>
            </a:r>
          </a:p>
        </p:txBody>
      </p:sp>
      <mc:AlternateContent xmlns:mc="http://schemas.openxmlformats.org/markup-compatibility/2006" xmlns:a14="http://schemas.microsoft.com/office/drawing/2010/main">
        <mc:Choice Requires="a14">
          <p:sp>
            <p:nvSpPr>
              <p:cNvPr id="55" name="Rectangle: Rounded Corners 54">
                <a:extLst>
                  <a:ext uri="{FF2B5EF4-FFF2-40B4-BE49-F238E27FC236}">
                    <a16:creationId xmlns:a16="http://schemas.microsoft.com/office/drawing/2014/main" id="{C76C444C-0B62-4A68-A665-8C4E163E1137}"/>
                  </a:ext>
                </a:extLst>
              </p:cNvPr>
              <p:cNvSpPr/>
              <p:nvPr/>
            </p:nvSpPr>
            <p:spPr>
              <a:xfrm>
                <a:off x="8902435" y="5044537"/>
                <a:ext cx="3108960" cy="1166812"/>
              </a:xfrm>
              <a:prstGeom prst="round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𝑨</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𝑴</m:t>
                          </m:r>
                        </m:e>
                      </m:acc>
                      <m:r>
                        <a:rPr lang="en-US" sz="2800">
                          <a:solidFill>
                            <a:schemeClr val="tx1">
                              <a:lumMod val="75000"/>
                              <a:lumOff val="25000"/>
                            </a:schemeClr>
                          </a:solidFill>
                          <a:latin typeface="Cambria Math" panose="02040503050406030204" pitchFamily="18" charset="0"/>
                        </a:rPr>
                        <m:t>=</m:t>
                      </m:r>
                      <m:acc>
                        <m:accPr>
                          <m:chr m:val="̂"/>
                          <m:ctrlPr>
                            <a:rPr lang="en-US" sz="2800" i="1">
                              <a:solidFill>
                                <a:schemeClr val="tx1">
                                  <a:lumMod val="75000"/>
                                  <a:lumOff val="25000"/>
                                </a:schemeClr>
                              </a:solidFill>
                              <a:latin typeface="Cambria Math" panose="02040503050406030204" pitchFamily="18" charset="0"/>
                            </a:rPr>
                          </m:ctrlPr>
                        </m:accPr>
                        <m:e>
                          <m:r>
                            <a:rPr lang="en-US" sz="2800">
                              <a:solidFill>
                                <a:schemeClr val="tx1">
                                  <a:lumMod val="75000"/>
                                  <a:lumOff val="25000"/>
                                </a:schemeClr>
                              </a:solidFill>
                              <a:latin typeface="Cambria Math" panose="02040503050406030204" pitchFamily="18" charset="0"/>
                            </a:rPr>
                            <m:t>𝑵</m:t>
                          </m:r>
                        </m:e>
                      </m:acc>
                      <m:r>
                        <a:rPr lang="en-US" sz="2800">
                          <a:solidFill>
                            <a:schemeClr val="tx1">
                              <a:lumMod val="75000"/>
                              <a:lumOff val="25000"/>
                            </a:schemeClr>
                          </a:solidFill>
                          <a:latin typeface="Cambria Math" panose="02040503050406030204" pitchFamily="18" charset="0"/>
                        </a:rPr>
                        <m:t>=</m:t>
                      </m:r>
                      <m:r>
                        <a:rPr lang="en-US" sz="2800">
                          <a:solidFill>
                            <a:schemeClr val="tx1">
                              <a:lumMod val="75000"/>
                              <a:lumOff val="25000"/>
                            </a:schemeClr>
                          </a:solidFill>
                          <a:latin typeface="Cambria Math" panose="02040503050406030204" pitchFamily="18" charset="0"/>
                        </a:rPr>
                        <m:t>𝟔𝟎</m:t>
                      </m:r>
                      <m:r>
                        <a:rPr lang="en-US" sz="2800">
                          <a:solidFill>
                            <a:schemeClr val="tx1">
                              <a:lumMod val="75000"/>
                              <a:lumOff val="25000"/>
                            </a:schemeClr>
                          </a:solidFill>
                          <a:latin typeface="Cambria Math" panose="02040503050406030204" pitchFamily="18" charset="0"/>
                        </a:rPr>
                        <m:t>°</m:t>
                      </m:r>
                    </m:oMath>
                  </m:oMathPara>
                </a14:m>
                <a:endParaRPr lang="en-US" sz="2800" dirty="0">
                  <a:solidFill>
                    <a:schemeClr val="tx1">
                      <a:lumMod val="75000"/>
                      <a:lumOff val="25000"/>
                    </a:schemeClr>
                  </a:solidFill>
                </a:endParaRPr>
              </a:p>
            </p:txBody>
          </p:sp>
        </mc:Choice>
        <mc:Fallback xmlns="">
          <p:sp>
            <p:nvSpPr>
              <p:cNvPr id="55" name="Rectangle: Rounded Corners 54">
                <a:extLst>
                  <a:ext uri="{FF2B5EF4-FFF2-40B4-BE49-F238E27FC236}">
                    <a16:creationId xmlns:a16="http://schemas.microsoft.com/office/drawing/2014/main" id="{C76C444C-0B62-4A68-A665-8C4E163E1137}"/>
                  </a:ext>
                </a:extLst>
              </p:cNvPr>
              <p:cNvSpPr>
                <a:spLocks noRot="1" noChangeAspect="1" noMove="1" noResize="1" noEditPoints="1" noAdjustHandles="1" noChangeArrowheads="1" noChangeShapeType="1" noTextEdit="1"/>
              </p:cNvSpPr>
              <p:nvPr/>
            </p:nvSpPr>
            <p:spPr>
              <a:xfrm>
                <a:off x="8902435" y="5044537"/>
                <a:ext cx="3108960" cy="1166812"/>
              </a:xfrm>
              <a:prstGeom prst="roundRect">
                <a:avLst/>
              </a:prstGeom>
              <a:blipFill>
                <a:blip r:embed="rId10"/>
                <a:stretch>
                  <a:fillRect/>
                </a:stretch>
              </a:blipFill>
              <a:ln w="3175">
                <a:solidFill>
                  <a:schemeClr val="tx1">
                    <a:lumMod val="75000"/>
                    <a:lumOff val="25000"/>
                  </a:schemeClr>
                </a:solidFill>
              </a:ln>
            </p:spPr>
            <p:txBody>
              <a:bodyPr/>
              <a:lstStyle/>
              <a:p>
                <a:r>
                  <a:rPr lang="en-US">
                    <a:noFill/>
                  </a:rPr>
                  <a:t> </a:t>
                </a:r>
              </a:p>
            </p:txBody>
          </p:sp>
        </mc:Fallback>
      </mc:AlternateContent>
      <p:pic>
        <p:nvPicPr>
          <p:cNvPr id="27" name="Picture 26">
            <a:extLst>
              <a:ext uri="{FF2B5EF4-FFF2-40B4-BE49-F238E27FC236}">
                <a16:creationId xmlns:a16="http://schemas.microsoft.com/office/drawing/2014/main" id="{5FD2C444-246E-4322-800A-486468D8785B}"/>
              </a:ext>
            </a:extLst>
          </p:cNvPr>
          <p:cNvPicPr>
            <a:picLocks noChangeAspect="1"/>
          </p:cNvPicPr>
          <p:nvPr/>
        </p:nvPicPr>
        <p:blipFill>
          <a:blip r:embed="rId11"/>
          <a:stretch>
            <a:fillRect/>
          </a:stretch>
        </p:blipFill>
        <p:spPr>
          <a:xfrm>
            <a:off x="9048061" y="2608682"/>
            <a:ext cx="2752725" cy="2400300"/>
          </a:xfrm>
          <a:prstGeom prst="rect">
            <a:avLst/>
          </a:prstGeom>
        </p:spPr>
      </p:pic>
      <p:sp>
        <p:nvSpPr>
          <p:cNvPr id="3" name="TextBox 2">
            <a:extLst>
              <a:ext uri="{FF2B5EF4-FFF2-40B4-BE49-F238E27FC236}">
                <a16:creationId xmlns:a16="http://schemas.microsoft.com/office/drawing/2014/main" id="{DA81BB85-E719-4774-AF7A-D2C95B7BD63F}"/>
              </a:ext>
            </a:extLst>
          </p:cNvPr>
          <p:cNvSpPr txBox="1"/>
          <p:nvPr/>
        </p:nvSpPr>
        <p:spPr>
          <a:xfrm>
            <a:off x="4014535" y="2905780"/>
            <a:ext cx="502061" cy="523220"/>
          </a:xfrm>
          <a:prstGeom prst="rect">
            <a:avLst/>
          </a:prstGeom>
          <a:noFill/>
        </p:spPr>
        <p:txBody>
          <a:bodyPr wrap="none" rtlCol="0">
            <a:spAutoFit/>
          </a:bodyPr>
          <a:lstStyle/>
          <a:p>
            <a:r>
              <a:rPr lang="en-US" sz="2800" dirty="0">
                <a:solidFill>
                  <a:sysClr val="windowText" lastClr="000000"/>
                </a:solidFill>
                <a:latin typeface="+mj-lt"/>
              </a:rPr>
              <a:t>M</a:t>
            </a:r>
          </a:p>
        </p:txBody>
      </p:sp>
      <p:sp>
        <p:nvSpPr>
          <p:cNvPr id="17" name="TextBox 16">
            <a:extLst>
              <a:ext uri="{FF2B5EF4-FFF2-40B4-BE49-F238E27FC236}">
                <a16:creationId xmlns:a16="http://schemas.microsoft.com/office/drawing/2014/main" id="{30D544A0-7DD9-4AE0-9F1D-580D2E1F1B81}"/>
              </a:ext>
            </a:extLst>
          </p:cNvPr>
          <p:cNvSpPr txBox="1"/>
          <p:nvPr/>
        </p:nvSpPr>
        <p:spPr>
          <a:xfrm>
            <a:off x="3024207" y="4473361"/>
            <a:ext cx="471604" cy="523220"/>
          </a:xfrm>
          <a:prstGeom prst="rect">
            <a:avLst/>
          </a:prstGeom>
          <a:noFill/>
        </p:spPr>
        <p:txBody>
          <a:bodyPr wrap="none" rtlCol="0">
            <a:spAutoFit/>
          </a:bodyPr>
          <a:lstStyle/>
          <a:p>
            <a:r>
              <a:rPr lang="en-US" sz="2800" dirty="0">
                <a:solidFill>
                  <a:sysClr val="windowText" lastClr="000000"/>
                </a:solidFill>
                <a:latin typeface="+mj-lt"/>
              </a:rPr>
              <a:t>N</a:t>
            </a:r>
          </a:p>
        </p:txBody>
      </p:sp>
      <p:sp>
        <p:nvSpPr>
          <p:cNvPr id="19" name="TextBox 18">
            <a:extLst>
              <a:ext uri="{FF2B5EF4-FFF2-40B4-BE49-F238E27FC236}">
                <a16:creationId xmlns:a16="http://schemas.microsoft.com/office/drawing/2014/main" id="{E67B29C1-DD2F-499A-84A0-EA8FD7A142CA}"/>
              </a:ext>
            </a:extLst>
          </p:cNvPr>
          <p:cNvSpPr txBox="1"/>
          <p:nvPr/>
        </p:nvSpPr>
        <p:spPr>
          <a:xfrm>
            <a:off x="5218224" y="4410620"/>
            <a:ext cx="372218" cy="523220"/>
          </a:xfrm>
          <a:prstGeom prst="rect">
            <a:avLst/>
          </a:prstGeom>
          <a:noFill/>
        </p:spPr>
        <p:txBody>
          <a:bodyPr wrap="none" rtlCol="0">
            <a:spAutoFit/>
          </a:bodyPr>
          <a:lstStyle/>
          <a:p>
            <a:r>
              <a:rPr lang="en-US" sz="2800" dirty="0">
                <a:solidFill>
                  <a:sysClr val="windowText" lastClr="000000"/>
                </a:solidFill>
                <a:latin typeface="+mj-lt"/>
              </a:rPr>
              <a:t>P</a:t>
            </a:r>
          </a:p>
        </p:txBody>
      </p:sp>
      <p:sp>
        <p:nvSpPr>
          <p:cNvPr id="22" name="TextBox 21">
            <a:extLst>
              <a:ext uri="{FF2B5EF4-FFF2-40B4-BE49-F238E27FC236}">
                <a16:creationId xmlns:a16="http://schemas.microsoft.com/office/drawing/2014/main" id="{3D5DCF35-1DB0-491C-B11A-D80073FDC7CE}"/>
              </a:ext>
            </a:extLst>
          </p:cNvPr>
          <p:cNvSpPr txBox="1"/>
          <p:nvPr/>
        </p:nvSpPr>
        <p:spPr>
          <a:xfrm>
            <a:off x="332367" y="2698088"/>
            <a:ext cx="447558" cy="523220"/>
          </a:xfrm>
          <a:prstGeom prst="rect">
            <a:avLst/>
          </a:prstGeom>
          <a:noFill/>
        </p:spPr>
        <p:txBody>
          <a:bodyPr wrap="none" rtlCol="0">
            <a:spAutoFit/>
          </a:bodyPr>
          <a:lstStyle/>
          <a:p>
            <a:r>
              <a:rPr lang="en-US" sz="2800" dirty="0">
                <a:solidFill>
                  <a:sysClr val="windowText" lastClr="000000"/>
                </a:solidFill>
                <a:latin typeface="+mj-lt"/>
              </a:rPr>
              <a:t>A</a:t>
            </a:r>
          </a:p>
        </p:txBody>
      </p:sp>
      <p:sp>
        <p:nvSpPr>
          <p:cNvPr id="23" name="TextBox 22">
            <a:extLst>
              <a:ext uri="{FF2B5EF4-FFF2-40B4-BE49-F238E27FC236}">
                <a16:creationId xmlns:a16="http://schemas.microsoft.com/office/drawing/2014/main" id="{7E19A018-D43F-4B02-8B73-F457A3763928}"/>
              </a:ext>
            </a:extLst>
          </p:cNvPr>
          <p:cNvSpPr txBox="1"/>
          <p:nvPr/>
        </p:nvSpPr>
        <p:spPr>
          <a:xfrm>
            <a:off x="258938" y="4361891"/>
            <a:ext cx="410690" cy="523220"/>
          </a:xfrm>
          <a:prstGeom prst="rect">
            <a:avLst/>
          </a:prstGeom>
          <a:noFill/>
        </p:spPr>
        <p:txBody>
          <a:bodyPr wrap="none" rtlCol="0">
            <a:spAutoFit/>
          </a:bodyPr>
          <a:lstStyle/>
          <a:p>
            <a:r>
              <a:rPr lang="en-US" sz="2800" dirty="0">
                <a:solidFill>
                  <a:sysClr val="windowText" lastClr="000000"/>
                </a:solidFill>
                <a:latin typeface="+mj-lt"/>
              </a:rPr>
              <a:t>B</a:t>
            </a:r>
          </a:p>
        </p:txBody>
      </p:sp>
      <p:sp>
        <p:nvSpPr>
          <p:cNvPr id="24" name="TextBox 23">
            <a:extLst>
              <a:ext uri="{FF2B5EF4-FFF2-40B4-BE49-F238E27FC236}">
                <a16:creationId xmlns:a16="http://schemas.microsoft.com/office/drawing/2014/main" id="{33D736A6-907D-4545-A57B-1F94462E7579}"/>
              </a:ext>
            </a:extLst>
          </p:cNvPr>
          <p:cNvSpPr txBox="1"/>
          <p:nvPr/>
        </p:nvSpPr>
        <p:spPr>
          <a:xfrm>
            <a:off x="2600418" y="4354042"/>
            <a:ext cx="379729" cy="523220"/>
          </a:xfrm>
          <a:prstGeom prst="rect">
            <a:avLst/>
          </a:prstGeom>
          <a:noFill/>
        </p:spPr>
        <p:txBody>
          <a:bodyPr wrap="square" rtlCol="0">
            <a:spAutoFit/>
          </a:bodyPr>
          <a:lstStyle/>
          <a:p>
            <a:r>
              <a:rPr lang="en-US" sz="2800" dirty="0">
                <a:solidFill>
                  <a:sysClr val="windowText" lastClr="000000"/>
                </a:solidFill>
                <a:latin typeface="+mj-lt"/>
              </a:rPr>
              <a:t>C</a:t>
            </a:r>
          </a:p>
        </p:txBody>
      </p:sp>
    </p:spTree>
    <p:custDataLst>
      <p:tags r:id="rId1"/>
    </p:custDataLst>
    <p:extLst>
      <p:ext uri="{BB962C8B-B14F-4D97-AF65-F5344CB8AC3E}">
        <p14:creationId xmlns:p14="http://schemas.microsoft.com/office/powerpoint/2010/main" val="3517770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349169"/>
            <a:ext cx="10143544" cy="1830975"/>
          </a:xfrm>
          <a:prstGeom prst="rect">
            <a:avLst/>
          </a:prstGeom>
          <a:solidFill>
            <a:schemeClr val="tx2"/>
          </a:solidFill>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pPr>
            <a:r>
              <a:rPr lang="en-US" sz="4800" dirty="0">
                <a:solidFill>
                  <a:schemeClr val="accent1">
                    <a:lumMod val="50000"/>
                  </a:schemeClr>
                </a:solidFill>
                <a:latin typeface="Comic Sans MS" panose="030F0702030302020204" pitchFamily="66" charset="0"/>
              </a:rPr>
              <a:t>Mastery of math facts and fluency </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Tree>
    <p:custDataLst>
      <p:tags r:id="rId1"/>
    </p:custDataLst>
    <p:extLst>
      <p:ext uri="{BB962C8B-B14F-4D97-AF65-F5344CB8AC3E}">
        <p14:creationId xmlns:p14="http://schemas.microsoft.com/office/powerpoint/2010/main" val="3161787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859466-273D-402D-B60A-8FC59B8E4C1F}"/>
              </a:ext>
            </a:extLst>
          </p:cNvPr>
          <p:cNvSpPr txBox="1"/>
          <p:nvPr/>
        </p:nvSpPr>
        <p:spPr>
          <a:xfrm>
            <a:off x="9529482" y="136956"/>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en-GB" dirty="0">
                <a:solidFill>
                  <a:schemeClr val="tx1">
                    <a:lumMod val="50000"/>
                    <a:lumOff val="50000"/>
                  </a:schemeClr>
                </a:solidFill>
                <a:latin typeface="+mj-lt"/>
              </a:rPr>
              <a:t>Applications</a:t>
            </a:r>
            <a:endParaRPr lang="en-US" dirty="0"/>
          </a:p>
        </p:txBody>
      </p:sp>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98137"/>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t>What is the measure of angle </a:t>
                </a:r>
                <a14:m>
                  <m:oMath xmlns:m="http://schemas.openxmlformats.org/officeDocument/2006/math">
                    <m:acc>
                      <m:accPr>
                        <m:chr m:val="̂"/>
                        <m:ctrlPr>
                          <a:rPr lang="en-US" b="1" i="1">
                            <a:latin typeface="Cambria Math" panose="02040503050406030204" pitchFamily="18" charset="0"/>
                          </a:rPr>
                        </m:ctrlPr>
                      </m:accPr>
                      <m:e>
                        <m:r>
                          <a:rPr lang="en-US" b="1" i="1">
                            <a:latin typeface="Cambria Math" panose="02040503050406030204" pitchFamily="18" charset="0"/>
                          </a:rPr>
                          <m:t>𝑨𝑩𝑪</m:t>
                        </m:r>
                      </m:e>
                    </m:acc>
                  </m:oMath>
                </a14:m>
                <a:r>
                  <a:rPr lang="en-US" b="1" dirty="0"/>
                  <a:t> in triangle ABC?</a:t>
                </a: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598137"/>
              </a:xfrm>
              <a:prstGeom prst="rect">
                <a:avLst/>
              </a:prstGeom>
              <a:blipFill>
                <a:blip r:embed="rId4"/>
                <a:stretch>
                  <a:fillRect t="-10204" b="-33673"/>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6" name="Rectangle: Rounded Corners 25">
                <a:extLst>
                  <a:ext uri="{FF2B5EF4-FFF2-40B4-BE49-F238E27FC236}">
                    <a16:creationId xmlns:a16="http://schemas.microsoft.com/office/drawing/2014/main" id="{5B28BC36-CEBE-4737-9B2A-8776F1CB1C0F}"/>
                  </a:ext>
                </a:extLst>
              </p:cNvPr>
              <p:cNvSpPr/>
              <p:nvPr/>
            </p:nvSpPr>
            <p:spPr>
              <a:xfrm>
                <a:off x="1129626" y="5179414"/>
                <a:ext cx="3739547" cy="903917"/>
              </a:xfrm>
              <a:prstGeom prst="roundRect">
                <a:avLst/>
              </a:prstGeom>
              <a:solidFill>
                <a:schemeClr val="bg1"/>
              </a:solidFill>
              <a:ln w="12700">
                <a:solidFill>
                  <a:schemeClr val="tx1">
                    <a:lumMod val="65000"/>
                    <a:lumOff val="3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a:t>
                </a:r>
                <a:r>
                  <a:rPr lang="en-US" sz="3200" b="1" dirty="0">
                    <a:solidFill>
                      <a:schemeClr val="bg1"/>
                    </a:solidFill>
                    <a:effectLst/>
                    <a:latin typeface="+mj-lt"/>
                    <a:ea typeface="Times New Roman" panose="02020603050405020304" pitchFamily="18" charset="0"/>
                    <a:cs typeface="Calibri" panose="020F0502020204030204" pitchFamily="34" charset="0"/>
                  </a:rPr>
                  <a:t>120</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26" name="Rectangle: Rounded Corners 25">
                <a:extLst>
                  <a:ext uri="{FF2B5EF4-FFF2-40B4-BE49-F238E27FC236}">
                    <a16:creationId xmlns:a16="http://schemas.microsoft.com/office/drawing/2014/main" id="{5B28BC36-CEBE-4737-9B2A-8776F1CB1C0F}"/>
                  </a:ext>
                </a:extLst>
              </p:cNvPr>
              <p:cNvSpPr>
                <a:spLocks noRot="1" noChangeAspect="1" noMove="1" noResize="1" noEditPoints="1" noAdjustHandles="1" noChangeArrowheads="1" noChangeShapeType="1" noTextEdit="1"/>
              </p:cNvSpPr>
              <p:nvPr/>
            </p:nvSpPr>
            <p:spPr>
              <a:xfrm>
                <a:off x="1129626" y="5179414"/>
                <a:ext cx="3739547" cy="903917"/>
              </a:xfrm>
              <a:prstGeom prst="roundRect">
                <a:avLst/>
              </a:prstGeom>
              <a:blipFill>
                <a:blip r:embed="rId5"/>
                <a:stretch>
                  <a:fillRect b="-4667"/>
                </a:stretch>
              </a:blipFill>
              <a:ln w="12700">
                <a:solidFill>
                  <a:schemeClr val="tx1">
                    <a:lumMod val="65000"/>
                    <a:lumOff val="35000"/>
                  </a:schemeClr>
                </a:solidFill>
              </a:ln>
            </p:spPr>
            <p:txBody>
              <a:bodyPr/>
              <a:lstStyle/>
              <a:p>
                <a:r>
                  <a:rPr lang="en-US">
                    <a:noFill/>
                  </a:rPr>
                  <a:t> </a:t>
                </a:r>
              </a:p>
            </p:txBody>
          </p:sp>
        </mc:Fallback>
      </mc:AlternateContent>
      <p:grpSp>
        <p:nvGrpSpPr>
          <p:cNvPr id="15" name="Group 14">
            <a:extLst>
              <a:ext uri="{FF2B5EF4-FFF2-40B4-BE49-F238E27FC236}">
                <a16:creationId xmlns:a16="http://schemas.microsoft.com/office/drawing/2014/main" id="{F69BE049-D241-434A-9102-AE1D40DDF305}"/>
              </a:ext>
            </a:extLst>
          </p:cNvPr>
          <p:cNvGrpSpPr/>
          <p:nvPr/>
        </p:nvGrpSpPr>
        <p:grpSpPr>
          <a:xfrm>
            <a:off x="5869008" y="1984938"/>
            <a:ext cx="5651209" cy="3071523"/>
            <a:chOff x="5157310" y="1671859"/>
            <a:chExt cx="5651209" cy="3071523"/>
          </a:xfrm>
        </p:grpSpPr>
        <p:grpSp>
          <p:nvGrpSpPr>
            <p:cNvPr id="10" name="Group 9">
              <a:extLst>
                <a:ext uri="{FF2B5EF4-FFF2-40B4-BE49-F238E27FC236}">
                  <a16:creationId xmlns:a16="http://schemas.microsoft.com/office/drawing/2014/main" id="{973D4ECA-5540-477D-8F2F-65BA4B0464E1}"/>
                </a:ext>
              </a:extLst>
            </p:cNvPr>
            <p:cNvGrpSpPr/>
            <p:nvPr/>
          </p:nvGrpSpPr>
          <p:grpSpPr>
            <a:xfrm>
              <a:off x="5537039" y="2195080"/>
              <a:ext cx="4891751" cy="1967696"/>
              <a:chOff x="6057900" y="2963119"/>
              <a:chExt cx="4891751" cy="1967696"/>
            </a:xfrm>
          </p:grpSpPr>
          <p:cxnSp>
            <p:nvCxnSpPr>
              <p:cNvPr id="3" name="Straight Connector 2">
                <a:extLst>
                  <a:ext uri="{FF2B5EF4-FFF2-40B4-BE49-F238E27FC236}">
                    <a16:creationId xmlns:a16="http://schemas.microsoft.com/office/drawing/2014/main" id="{3236C7FA-4496-4583-88B3-D8B1CE71D56B}"/>
                  </a:ext>
                </a:extLst>
              </p:cNvPr>
              <p:cNvCxnSpPr/>
              <p:nvPr/>
            </p:nvCxnSpPr>
            <p:spPr>
              <a:xfrm>
                <a:off x="6057900" y="2963119"/>
                <a:ext cx="1650839" cy="1967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9CBE52D-E90E-4184-A36C-72B0A9963B43}"/>
                  </a:ext>
                </a:extLst>
              </p:cNvPr>
              <p:cNvCxnSpPr>
                <a:cxnSpLocks/>
              </p:cNvCxnSpPr>
              <p:nvPr/>
            </p:nvCxnSpPr>
            <p:spPr>
              <a:xfrm>
                <a:off x="6057900" y="2963119"/>
                <a:ext cx="4891751" cy="1967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B19060-C1BB-489B-9343-E19BC54D47B3}"/>
                  </a:ext>
                </a:extLst>
              </p:cNvPr>
              <p:cNvCxnSpPr>
                <a:cxnSpLocks/>
              </p:cNvCxnSpPr>
              <p:nvPr/>
            </p:nvCxnSpPr>
            <p:spPr>
              <a:xfrm>
                <a:off x="7708739" y="4930815"/>
                <a:ext cx="3240912"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AEAAB5B5-CEF6-45A5-AE78-865E37ED6ABD}"/>
                </a:ext>
              </a:extLst>
            </p:cNvPr>
            <p:cNvSpPr txBox="1"/>
            <p:nvPr/>
          </p:nvSpPr>
          <p:spPr>
            <a:xfrm>
              <a:off x="6998013" y="4220162"/>
              <a:ext cx="379729" cy="523220"/>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lgn="ctr">
                <a:defRPr sz="2400" b="1" spc="0">
                  <a:ln w="0"/>
                  <a:solidFill>
                    <a:schemeClr val="tx1">
                      <a:lumMod val="75000"/>
                      <a:lumOff val="25000"/>
                    </a:schemeClr>
                  </a:solidFill>
                  <a:latin typeface="+mn-lt"/>
                </a:defRPr>
              </a:lvl1pPr>
            </a:lstStyle>
            <a:p>
              <a:r>
                <a:rPr lang="en-US" dirty="0"/>
                <a:t>B</a:t>
              </a:r>
            </a:p>
          </p:txBody>
        </p:sp>
        <p:sp>
          <p:nvSpPr>
            <p:cNvPr id="14" name="TextBox 13">
              <a:extLst>
                <a:ext uri="{FF2B5EF4-FFF2-40B4-BE49-F238E27FC236}">
                  <a16:creationId xmlns:a16="http://schemas.microsoft.com/office/drawing/2014/main" id="{B7119BA1-B107-4DDC-8688-4D2C37FA0268}"/>
                </a:ext>
              </a:extLst>
            </p:cNvPr>
            <p:cNvSpPr txBox="1"/>
            <p:nvPr/>
          </p:nvSpPr>
          <p:spPr>
            <a:xfrm>
              <a:off x="10428790" y="4116477"/>
              <a:ext cx="379729" cy="523220"/>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lgn="ctr">
                <a:defRPr sz="2400" b="1" spc="0">
                  <a:ln w="0"/>
                  <a:solidFill>
                    <a:schemeClr val="tx1">
                      <a:lumMod val="75000"/>
                      <a:lumOff val="25000"/>
                    </a:schemeClr>
                  </a:solidFill>
                  <a:latin typeface="+mn-lt"/>
                </a:defRPr>
              </a:lvl1pPr>
            </a:lstStyle>
            <a:p>
              <a:r>
                <a:rPr lang="en-US" dirty="0"/>
                <a:t>C</a:t>
              </a:r>
            </a:p>
          </p:txBody>
        </p:sp>
        <p:sp>
          <p:nvSpPr>
            <p:cNvPr id="18" name="TextBox 17">
              <a:extLst>
                <a:ext uri="{FF2B5EF4-FFF2-40B4-BE49-F238E27FC236}">
                  <a16:creationId xmlns:a16="http://schemas.microsoft.com/office/drawing/2014/main" id="{740480DE-9F3C-4B23-9359-639010B6620A}"/>
                </a:ext>
              </a:extLst>
            </p:cNvPr>
            <p:cNvSpPr txBox="1"/>
            <p:nvPr/>
          </p:nvSpPr>
          <p:spPr>
            <a:xfrm>
              <a:off x="5157310" y="1671859"/>
              <a:ext cx="379729" cy="523220"/>
            </a:xfrm>
            <a:prstGeom prst="rect">
              <a:avLst/>
            </a:prstGeom>
            <a:noFill/>
          </p:spPr>
          <p:txBody>
            <a:bodyPr wrap="square" lIns="91440" tIns="45720" rIns="91440" bIns="45720">
              <a:spAutoFit/>
            </a:bodyPr>
            <a:lstStyle>
              <a:defPPr marR="0" lvl="0" algn="l" rtl="0">
                <a:lnSpc>
                  <a:spcPct val="100000"/>
                </a:lnSpc>
                <a:spcBef>
                  <a:spcPts val="0"/>
                </a:spcBef>
                <a:spcAft>
                  <a:spcPts val="0"/>
                </a:spcAft>
              </a:defPPr>
              <a:lvl1pPr algn="ctr">
                <a:defRPr sz="2400" b="1" spc="0">
                  <a:ln w="0"/>
                  <a:solidFill>
                    <a:schemeClr val="tx1">
                      <a:lumMod val="75000"/>
                      <a:lumOff val="25000"/>
                    </a:schemeClr>
                  </a:solidFill>
                  <a:latin typeface="+mn-lt"/>
                </a:defRPr>
              </a:lvl1pPr>
            </a:lstStyle>
            <a:p>
              <a:r>
                <a:rPr lang="en-US" dirty="0"/>
                <a:t>A</a:t>
              </a:r>
            </a:p>
          </p:txBody>
        </p:sp>
        <p:sp>
          <p:nvSpPr>
            <p:cNvPr id="19" name="Rectangle 18">
              <a:extLst>
                <a:ext uri="{FF2B5EF4-FFF2-40B4-BE49-F238E27FC236}">
                  <a16:creationId xmlns:a16="http://schemas.microsoft.com/office/drawing/2014/main" id="{4A85BC61-45BD-4FB2-AF55-BF21DE3D0F47}"/>
                </a:ext>
              </a:extLst>
            </p:cNvPr>
            <p:cNvSpPr/>
            <p:nvPr/>
          </p:nvSpPr>
          <p:spPr>
            <a:xfrm>
              <a:off x="9063663" y="3797112"/>
              <a:ext cx="772862" cy="461665"/>
            </a:xfrm>
            <a:prstGeom prst="rect">
              <a:avLst/>
            </a:prstGeom>
            <a:noFill/>
          </p:spPr>
          <p:txBody>
            <a:bodyPr wrap="square" lIns="91440" tIns="45720" rIns="91440" bIns="45720">
              <a:spAutoFit/>
            </a:bodyPr>
            <a:lstStyle/>
            <a:p>
              <a:pPr algn="ctr"/>
              <a:r>
                <a:rPr lang="en-US" sz="2400" b="1" cap="none" spc="0" dirty="0">
                  <a:ln w="0"/>
                  <a:solidFill>
                    <a:schemeClr val="tx1">
                      <a:lumMod val="75000"/>
                      <a:lumOff val="25000"/>
                    </a:schemeClr>
                  </a:solidFill>
                  <a:latin typeface="+mn-lt"/>
                </a:rPr>
                <a:t>35</a:t>
              </a:r>
              <a:r>
                <a:rPr lang="en-US" sz="24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chemeClr val="tx1">
                    <a:lumMod val="65000"/>
                    <a:lumOff val="35000"/>
                  </a:schemeClr>
                </a:solidFill>
                <a:latin typeface="+mn-lt"/>
              </a:endParaRPr>
            </a:p>
          </p:txBody>
        </p:sp>
        <p:sp>
          <p:nvSpPr>
            <p:cNvPr id="20" name="Rectangle 19">
              <a:extLst>
                <a:ext uri="{FF2B5EF4-FFF2-40B4-BE49-F238E27FC236}">
                  <a16:creationId xmlns:a16="http://schemas.microsoft.com/office/drawing/2014/main" id="{DD0EC59F-42FD-4B2E-8A0B-E93FB6DA9474}"/>
                </a:ext>
              </a:extLst>
            </p:cNvPr>
            <p:cNvSpPr/>
            <p:nvPr/>
          </p:nvSpPr>
          <p:spPr>
            <a:xfrm>
              <a:off x="5976027" y="2558198"/>
              <a:ext cx="772862" cy="523220"/>
            </a:xfrm>
            <a:prstGeom prst="rect">
              <a:avLst/>
            </a:prstGeom>
            <a:noFill/>
          </p:spPr>
          <p:txBody>
            <a:bodyPr wrap="square" lIns="91440" tIns="45720" rIns="91440" bIns="45720">
              <a:spAutoFit/>
            </a:bodyPr>
            <a:lstStyle/>
            <a:p>
              <a:pPr algn="ctr"/>
              <a:r>
                <a:rPr lang="en-US" sz="2400" b="1" dirty="0">
                  <a:ln w="0"/>
                  <a:solidFill>
                    <a:schemeClr val="tx1">
                      <a:lumMod val="75000"/>
                      <a:lumOff val="25000"/>
                    </a:schemeClr>
                  </a:solidFill>
                  <a:latin typeface="+mn-lt"/>
                </a:rPr>
                <a:t>25</a:t>
              </a:r>
              <a:r>
                <a:rPr lang="en-US" sz="28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dirty="0">
                <a:ln w="0"/>
                <a:solidFill>
                  <a:schemeClr val="tx1">
                    <a:lumMod val="65000"/>
                    <a:lumOff val="35000"/>
                  </a:schemeClr>
                </a:solidFill>
                <a:latin typeface="+mn-lt"/>
              </a:endParaRPr>
            </a:p>
          </p:txBody>
        </p:sp>
        <p:sp>
          <p:nvSpPr>
            <p:cNvPr id="21" name="Rectangle 20">
              <a:extLst>
                <a:ext uri="{FF2B5EF4-FFF2-40B4-BE49-F238E27FC236}">
                  <a16:creationId xmlns:a16="http://schemas.microsoft.com/office/drawing/2014/main" id="{0D290F7B-6E0E-4A78-87C2-3373A6BBF6B9}"/>
                </a:ext>
              </a:extLst>
            </p:cNvPr>
            <p:cNvSpPr/>
            <p:nvPr/>
          </p:nvSpPr>
          <p:spPr>
            <a:xfrm>
              <a:off x="6965844" y="3762587"/>
              <a:ext cx="772862" cy="461665"/>
            </a:xfrm>
            <a:prstGeom prst="rect">
              <a:avLst/>
            </a:prstGeom>
            <a:noFill/>
          </p:spPr>
          <p:txBody>
            <a:bodyPr wrap="square" lIns="91440" tIns="45720" rIns="91440" bIns="45720">
              <a:spAutoFit/>
            </a:bodyPr>
            <a:lstStyle/>
            <a:p>
              <a:pPr algn="ctr"/>
              <a:r>
                <a:rPr lang="en-US" sz="1800" b="1" cap="none" spc="0" dirty="0">
                  <a:ln w="0"/>
                  <a:solidFill>
                    <a:srgbClr val="C00000"/>
                  </a:solidFill>
                  <a:latin typeface="+mn-lt"/>
                </a:rPr>
                <a:t>?</a:t>
              </a:r>
              <a:r>
                <a:rPr lang="en-US" sz="1800" b="1" baseline="30000" dirty="0">
                  <a:solidFill>
                    <a:schemeClr val="bg1"/>
                  </a:solidFill>
                  <a:latin typeface="+mj-lt"/>
                  <a:ea typeface="Times New Roman" panose="02020603050405020304" pitchFamily="18" charset="0"/>
                  <a:cs typeface="Calibri" panose="020F0502020204030204" pitchFamily="34" charset="0"/>
                  <a:sym typeface="Symbol" panose="05050102010706020507" pitchFamily="18" charset="2"/>
                </a:rPr>
                <a:t> </a:t>
              </a:r>
              <a:r>
                <a:rPr lang="en-US" sz="24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1800" b="1" cap="none" spc="0" dirty="0">
                <a:ln w="0"/>
                <a:solidFill>
                  <a:srgbClr val="C00000"/>
                </a:solidFill>
                <a:latin typeface="+mn-lt"/>
              </a:endParaRPr>
            </a:p>
          </p:txBody>
        </p:sp>
      </p:grpSp>
      <mc:AlternateContent xmlns:mc="http://schemas.openxmlformats.org/markup-compatibility/2006" xmlns:a14="http://schemas.microsoft.com/office/drawing/2010/main">
        <mc:Choice Requires="a14">
          <p:sp>
            <p:nvSpPr>
              <p:cNvPr id="24" name="Subtitle 2">
                <a:extLst>
                  <a:ext uri="{FF2B5EF4-FFF2-40B4-BE49-F238E27FC236}">
                    <a16:creationId xmlns:a16="http://schemas.microsoft.com/office/drawing/2014/main" id="{EB3D7E5B-1CD3-4D03-AFAA-27C3C768B1AF}"/>
                  </a:ext>
                </a:extLst>
              </p:cNvPr>
              <p:cNvSpPr txBox="1">
                <a:spLocks/>
              </p:cNvSpPr>
              <p:nvPr/>
            </p:nvSpPr>
            <p:spPr>
              <a:xfrm>
                <a:off x="187918" y="1461950"/>
                <a:ext cx="7821256" cy="347155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𝑨𝑩𝑪</m:t>
                          </m:r>
                        </m:e>
                      </m:acc>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 </m:t>
                      </m:r>
                      <m:acc>
                        <m:accPr>
                          <m:chr m:val="̂"/>
                          <m:ctrlP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accPr>
                        <m:e>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𝑩𝑨𝑪</m:t>
                          </m:r>
                        </m:e>
                      </m:acc>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 </m:t>
                      </m:r>
                      <m:acc>
                        <m:accPr>
                          <m:chr m:val="̂"/>
                          <m:ctrlP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accPr>
                        <m:e>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𝑩𝑪𝑨</m:t>
                          </m:r>
                        </m:e>
                      </m:acc>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m:t>
                      </m:r>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𝟏𝟖𝟎</m:t>
                      </m:r>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 </m:t>
                      </m:r>
                    </m:oMath>
                  </m:oMathPara>
                </a14:m>
                <a:endParaRPr lang="en-US" sz="3200" b="1" i="1" u="none" strike="noStrike" cap="none" dirty="0">
                  <a:solidFill>
                    <a:schemeClr val="tx1">
                      <a:lumMod val="75000"/>
                      <a:lumOff val="25000"/>
                    </a:schemeClr>
                  </a:solidFill>
                  <a:effectLst/>
                  <a:latin typeface="+mj-lt"/>
                  <a:ea typeface="Calibri"/>
                  <a:cs typeface="Calibri"/>
                  <a:sym typeface="Calibri"/>
                </a:endParaRPr>
              </a:p>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𝑨𝑩𝑪</m:t>
                          </m:r>
                        </m:e>
                      </m:acc>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m:t>
                      </m:r>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𝟏𝟖𝟎</m:t>
                      </m:r>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m:t>
                      </m:r>
                      <m:d>
                        <m:dPr>
                          <m:ctrlP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dPr>
                        <m:e>
                          <m:acc>
                            <m:accPr>
                              <m:chr m:val="̂"/>
                              <m:ctrlP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accPr>
                            <m:e>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𝑪𝑨𝑩</m:t>
                              </m:r>
                            </m:e>
                          </m:acc>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m:t>
                          </m:r>
                          <m:acc>
                            <m:accPr>
                              <m:chr m:val="̂"/>
                              <m:ctrlP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ctrlPr>
                            </m:accPr>
                            <m:e>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𝑩𝑪𝑨</m:t>
                              </m:r>
                            </m:e>
                          </m:acc>
                        </m:e>
                      </m:d>
                    </m:oMath>
                  </m:oMathPara>
                </a14:m>
                <a:endParaRPr lang="en-US" sz="3200" b="1" i="1" u="none" strike="noStrike" cap="none" dirty="0">
                  <a:solidFill>
                    <a:schemeClr val="tx1">
                      <a:lumMod val="75000"/>
                      <a:lumOff val="25000"/>
                    </a:schemeClr>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a:solidFill>
                                <a:schemeClr val="tx1">
                                  <a:lumMod val="75000"/>
                                  <a:lumOff val="25000"/>
                                </a:schemeClr>
                              </a:solidFill>
                              <a:latin typeface="Cambria Math" panose="02040503050406030204" pitchFamily="18" charset="0"/>
                              <a:ea typeface="Calibri"/>
                              <a:cs typeface="Calibri"/>
                              <a:sym typeface="Calibri"/>
                            </a:rPr>
                          </m:ctrlPr>
                        </m:accPr>
                        <m:e>
                          <m:r>
                            <a:rPr lang="en-US" sz="3200" b="1" i="1">
                              <a:solidFill>
                                <a:schemeClr val="tx1">
                                  <a:lumMod val="75000"/>
                                  <a:lumOff val="25000"/>
                                </a:schemeClr>
                              </a:solidFill>
                              <a:latin typeface="Cambria Math" panose="02040503050406030204" pitchFamily="18" charset="0"/>
                              <a:ea typeface="Calibri"/>
                              <a:cs typeface="Calibri"/>
                              <a:sym typeface="Calibri"/>
                            </a:rPr>
                            <m:t>𝑨𝑩𝑪</m:t>
                          </m:r>
                        </m:e>
                      </m:acc>
                      <m:r>
                        <a:rPr lang="en-US" sz="3200" b="1" i="1">
                          <a:solidFill>
                            <a:schemeClr val="tx1">
                              <a:lumMod val="75000"/>
                              <a:lumOff val="25000"/>
                            </a:schemeClr>
                          </a:solidFill>
                          <a:latin typeface="Cambria Math" panose="02040503050406030204" pitchFamily="18" charset="0"/>
                          <a:ea typeface="Calibri"/>
                          <a:cs typeface="Calibri"/>
                          <a:sym typeface="Calibri"/>
                        </a:rPr>
                        <m:t>=</m:t>
                      </m:r>
                      <m:r>
                        <a:rPr lang="en-US" sz="3200" b="1" i="1">
                          <a:solidFill>
                            <a:schemeClr val="tx1">
                              <a:lumMod val="75000"/>
                              <a:lumOff val="25000"/>
                            </a:schemeClr>
                          </a:solidFill>
                          <a:latin typeface="Cambria Math" panose="02040503050406030204" pitchFamily="18" charset="0"/>
                          <a:ea typeface="Calibri"/>
                          <a:cs typeface="Calibri"/>
                          <a:sym typeface="Calibri"/>
                        </a:rPr>
                        <m:t>𝟏𝟖𝟎</m:t>
                      </m:r>
                      <m:r>
                        <a:rPr lang="en-US" sz="3200" b="1" i="1">
                          <a:solidFill>
                            <a:schemeClr val="tx1">
                              <a:lumMod val="75000"/>
                              <a:lumOff val="25000"/>
                            </a:schemeClr>
                          </a:solidFill>
                          <a:latin typeface="Cambria Math" panose="02040503050406030204" pitchFamily="18" charset="0"/>
                          <a:ea typeface="Calibri"/>
                          <a:cs typeface="Calibri"/>
                          <a:sym typeface="Calibri"/>
                        </a:rPr>
                        <m:t>°−(</m:t>
                      </m:r>
                      <m:r>
                        <a:rPr lang="en-US" sz="3200" b="1" i="1">
                          <a:solidFill>
                            <a:schemeClr val="tx1">
                              <a:lumMod val="75000"/>
                              <a:lumOff val="25000"/>
                            </a:schemeClr>
                          </a:solidFill>
                          <a:latin typeface="Cambria Math" panose="02040503050406030204" pitchFamily="18" charset="0"/>
                          <a:ea typeface="Calibri"/>
                          <a:cs typeface="Calibri"/>
                          <a:sym typeface="Calibri"/>
                        </a:rPr>
                        <m:t>𝟐𝟓</m:t>
                      </m:r>
                      <m:r>
                        <a:rPr lang="en-US" sz="3200" b="1" i="1">
                          <a:solidFill>
                            <a:schemeClr val="tx1">
                              <a:lumMod val="75000"/>
                              <a:lumOff val="25000"/>
                            </a:schemeClr>
                          </a:solidFill>
                          <a:latin typeface="Cambria Math" panose="02040503050406030204" pitchFamily="18" charset="0"/>
                          <a:ea typeface="Calibri"/>
                          <a:cs typeface="Calibri"/>
                          <a:sym typeface="Calibri"/>
                        </a:rPr>
                        <m:t>°+</m:t>
                      </m:r>
                      <m:r>
                        <a:rPr lang="en-US" sz="3200" b="1" i="1">
                          <a:solidFill>
                            <a:schemeClr val="tx1">
                              <a:lumMod val="75000"/>
                              <a:lumOff val="25000"/>
                            </a:schemeClr>
                          </a:solidFill>
                          <a:latin typeface="Cambria Math" panose="02040503050406030204" pitchFamily="18" charset="0"/>
                          <a:ea typeface="Calibri"/>
                          <a:cs typeface="Calibri"/>
                          <a:sym typeface="Calibri"/>
                        </a:rPr>
                        <m:t>𝟑𝟓</m:t>
                      </m:r>
                      <m:r>
                        <a:rPr lang="en-US" sz="3200" b="1" i="1">
                          <a:solidFill>
                            <a:schemeClr val="tx1">
                              <a:lumMod val="75000"/>
                              <a:lumOff val="25000"/>
                            </a:schemeClr>
                          </a:solidFill>
                          <a:latin typeface="Cambria Math" panose="02040503050406030204" pitchFamily="18" charset="0"/>
                          <a:ea typeface="Calibri"/>
                          <a:cs typeface="Calibri"/>
                          <a:sym typeface="Calibri"/>
                        </a:rPr>
                        <m:t>°) </m:t>
                      </m:r>
                    </m:oMath>
                  </m:oMathPara>
                </a14:m>
                <a:endParaRPr lang="en-US" sz="3200" dirty="0">
                  <a:solidFill>
                    <a:schemeClr val="tx1">
                      <a:lumMod val="75000"/>
                      <a:lumOff val="25000"/>
                    </a:schemeClr>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a:solidFill>
                                <a:schemeClr val="tx1">
                                  <a:lumMod val="75000"/>
                                  <a:lumOff val="25000"/>
                                </a:schemeClr>
                              </a:solidFill>
                              <a:latin typeface="Cambria Math" panose="02040503050406030204" pitchFamily="18" charset="0"/>
                              <a:ea typeface="Calibri"/>
                              <a:cs typeface="Calibri"/>
                              <a:sym typeface="Calibri"/>
                            </a:rPr>
                          </m:ctrlPr>
                        </m:accPr>
                        <m:e>
                          <m:r>
                            <a:rPr lang="en-US" sz="3200" b="1" i="1">
                              <a:solidFill>
                                <a:schemeClr val="tx1">
                                  <a:lumMod val="75000"/>
                                  <a:lumOff val="25000"/>
                                </a:schemeClr>
                              </a:solidFill>
                              <a:latin typeface="Cambria Math" panose="02040503050406030204" pitchFamily="18" charset="0"/>
                              <a:ea typeface="Calibri"/>
                              <a:cs typeface="Calibri"/>
                              <a:sym typeface="Calibri"/>
                            </a:rPr>
                            <m:t>𝑨𝑩𝑪</m:t>
                          </m:r>
                        </m:e>
                      </m:acc>
                      <m:r>
                        <a:rPr lang="en-US" sz="3200" b="1" i="1">
                          <a:solidFill>
                            <a:schemeClr val="tx1">
                              <a:lumMod val="75000"/>
                              <a:lumOff val="25000"/>
                            </a:schemeClr>
                          </a:solidFill>
                          <a:latin typeface="Cambria Math" panose="02040503050406030204" pitchFamily="18" charset="0"/>
                          <a:ea typeface="Calibri"/>
                          <a:cs typeface="Calibri"/>
                          <a:sym typeface="Calibri"/>
                        </a:rPr>
                        <m:t>=</m:t>
                      </m:r>
                      <m:r>
                        <a:rPr lang="en-US" sz="3200" b="1" i="1">
                          <a:solidFill>
                            <a:schemeClr val="tx1">
                              <a:lumMod val="75000"/>
                              <a:lumOff val="25000"/>
                            </a:schemeClr>
                          </a:solidFill>
                          <a:latin typeface="Cambria Math" panose="02040503050406030204" pitchFamily="18" charset="0"/>
                          <a:ea typeface="Calibri"/>
                          <a:cs typeface="Calibri"/>
                          <a:sym typeface="Calibri"/>
                        </a:rPr>
                        <m:t>𝟏𝟖𝟎</m:t>
                      </m:r>
                      <m:r>
                        <a:rPr lang="en-US" sz="3200" b="1" i="1">
                          <a:solidFill>
                            <a:schemeClr val="tx1">
                              <a:lumMod val="75000"/>
                              <a:lumOff val="25000"/>
                            </a:schemeClr>
                          </a:solidFill>
                          <a:latin typeface="Cambria Math" panose="02040503050406030204" pitchFamily="18" charset="0"/>
                          <a:ea typeface="Calibri"/>
                          <a:cs typeface="Calibri"/>
                          <a:sym typeface="Calibri"/>
                        </a:rPr>
                        <m:t>°−</m:t>
                      </m:r>
                      <m:r>
                        <a:rPr lang="en-US" sz="3200" b="1" i="1">
                          <a:solidFill>
                            <a:schemeClr val="tx1">
                              <a:lumMod val="75000"/>
                              <a:lumOff val="25000"/>
                            </a:schemeClr>
                          </a:solidFill>
                          <a:latin typeface="Cambria Math" panose="02040503050406030204" pitchFamily="18" charset="0"/>
                          <a:ea typeface="Calibri"/>
                          <a:cs typeface="Calibri"/>
                          <a:sym typeface="Calibri"/>
                        </a:rPr>
                        <m:t>𝟔𝟎</m:t>
                      </m:r>
                      <m:r>
                        <a:rPr lang="en-US" sz="3200" b="1" i="1">
                          <a:solidFill>
                            <a:schemeClr val="tx1">
                              <a:lumMod val="75000"/>
                              <a:lumOff val="25000"/>
                            </a:schemeClr>
                          </a:solidFill>
                          <a:latin typeface="Cambria Math" panose="02040503050406030204" pitchFamily="18" charset="0"/>
                          <a:ea typeface="Calibri"/>
                          <a:cs typeface="Calibri"/>
                          <a:sym typeface="Calibri"/>
                        </a:rPr>
                        <m:t>°</m:t>
                      </m:r>
                    </m:oMath>
                  </m:oMathPara>
                </a14:m>
                <a:endParaRPr lang="en-US" sz="3200" dirty="0">
                  <a:solidFill>
                    <a:schemeClr val="tx1">
                      <a:lumMod val="75000"/>
                      <a:lumOff val="25000"/>
                    </a:schemeClr>
                  </a:solidFill>
                  <a:latin typeface="+mj-lt"/>
                  <a:ea typeface="Calibri"/>
                  <a:cs typeface="Calibri"/>
                  <a:sym typeface="Calibri"/>
                </a:endParaRPr>
              </a:p>
              <a:p>
                <a:pPr marL="0" indent="0">
                  <a:buNone/>
                </a:pPr>
                <a:r>
                  <a:rPr lang="en-US" sz="3200" dirty="0">
                    <a:solidFill>
                      <a:schemeClr val="tx1">
                        <a:lumMod val="75000"/>
                        <a:lumOff val="25000"/>
                      </a:schemeClr>
                    </a:solidFill>
                    <a:latin typeface="+mj-lt"/>
                    <a:ea typeface="Calibri"/>
                    <a:cs typeface="Calibri"/>
                    <a:sym typeface="Calibri"/>
                  </a:rPr>
                  <a:t>Angle </a:t>
                </a:r>
                <a14:m>
                  <m:oMath xmlns:m="http://schemas.openxmlformats.org/officeDocument/2006/math">
                    <m:acc>
                      <m:accPr>
                        <m:chr m:val="̂"/>
                        <m:ctrlPr>
                          <a:rPr lang="en-US" sz="3200" b="1" i="1">
                            <a:solidFill>
                              <a:schemeClr val="tx1">
                                <a:lumMod val="75000"/>
                                <a:lumOff val="25000"/>
                              </a:schemeClr>
                            </a:solidFill>
                            <a:latin typeface="Cambria Math" panose="02040503050406030204" pitchFamily="18" charset="0"/>
                            <a:ea typeface="Calibri"/>
                            <a:cs typeface="Calibri"/>
                            <a:sym typeface="Calibri"/>
                          </a:rPr>
                        </m:ctrlPr>
                      </m:accPr>
                      <m:e>
                        <m:r>
                          <a:rPr lang="en-US" sz="3200" b="1" i="1">
                            <a:solidFill>
                              <a:schemeClr val="tx1">
                                <a:lumMod val="75000"/>
                                <a:lumOff val="25000"/>
                              </a:schemeClr>
                            </a:solidFill>
                            <a:latin typeface="Cambria Math" panose="02040503050406030204" pitchFamily="18" charset="0"/>
                            <a:ea typeface="Calibri"/>
                            <a:cs typeface="Calibri"/>
                            <a:sym typeface="Calibri"/>
                          </a:rPr>
                          <m:t>𝑨𝑩𝑪</m:t>
                        </m:r>
                      </m:e>
                    </m:acc>
                  </m:oMath>
                </a14:m>
                <a:r>
                  <a:rPr lang="en-US" sz="3200" dirty="0">
                    <a:solidFill>
                      <a:schemeClr val="tx1">
                        <a:lumMod val="75000"/>
                        <a:lumOff val="25000"/>
                      </a:schemeClr>
                    </a:solidFill>
                    <a:latin typeface="+mj-lt"/>
                    <a:ea typeface="Calibri"/>
                    <a:cs typeface="Calibri"/>
                    <a:sym typeface="Calibri"/>
                  </a:rPr>
                  <a:t> measures 120</a:t>
                </a:r>
                <a:r>
                  <a:rPr lang="en-US" sz="3200" b="1" baseline="30000" dirty="0">
                    <a:solidFill>
                      <a:schemeClr val="tx1">
                        <a:lumMod val="65000"/>
                        <a:lumOff val="35000"/>
                      </a:schemeClr>
                    </a:solidFill>
                    <a:ea typeface="Times New Roman" panose="02020603050405020304" pitchFamily="18" charset="0"/>
                    <a:cs typeface="Calibri" panose="020F0502020204030204" pitchFamily="34" charset="0"/>
                    <a:sym typeface="Symbol" panose="05050102010706020507" pitchFamily="18" charset="2"/>
                  </a:rPr>
                  <a:t></a:t>
                </a:r>
                <a:endParaRPr lang="en-US" sz="3200" b="1" i="1" u="none" strike="noStrike" cap="none" dirty="0">
                  <a:solidFill>
                    <a:schemeClr val="tx1">
                      <a:lumMod val="65000"/>
                      <a:lumOff val="35000"/>
                    </a:schemeClr>
                  </a:solidFill>
                  <a:effectLst/>
                  <a:latin typeface="+mj-lt"/>
                  <a:ea typeface="Calibri"/>
                  <a:cs typeface="Calibri"/>
                  <a:sym typeface="Calibri"/>
                </a:endParaRPr>
              </a:p>
            </p:txBody>
          </p:sp>
        </mc:Choice>
        <mc:Fallback xmlns="">
          <p:sp>
            <p:nvSpPr>
              <p:cNvPr id="24" name="Subtitle 2">
                <a:extLst>
                  <a:ext uri="{FF2B5EF4-FFF2-40B4-BE49-F238E27FC236}">
                    <a16:creationId xmlns:a16="http://schemas.microsoft.com/office/drawing/2014/main" id="{EB3D7E5B-1CD3-4D03-AFAA-27C3C768B1AF}"/>
                  </a:ext>
                </a:extLst>
              </p:cNvPr>
              <p:cNvSpPr txBox="1">
                <a:spLocks noRot="1" noChangeAspect="1" noMove="1" noResize="1" noEditPoints="1" noAdjustHandles="1" noChangeArrowheads="1" noChangeShapeType="1" noTextEdit="1"/>
              </p:cNvSpPr>
              <p:nvPr/>
            </p:nvSpPr>
            <p:spPr>
              <a:xfrm>
                <a:off x="187918" y="1461950"/>
                <a:ext cx="7821256" cy="3471558"/>
              </a:xfrm>
              <a:prstGeom prst="rect">
                <a:avLst/>
              </a:prstGeom>
              <a:blipFill>
                <a:blip r:embed="rId6"/>
                <a:stretch>
                  <a:fillRect l="-202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answer">
                <a:extLst>
                  <a:ext uri="{FF2B5EF4-FFF2-40B4-BE49-F238E27FC236}">
                    <a16:creationId xmlns:a16="http://schemas.microsoft.com/office/drawing/2014/main" id="{30A285B3-0B84-4CDC-AE04-C1A0D896F1C9}"/>
                  </a:ext>
                </a:extLst>
              </p:cNvPr>
              <p:cNvSpPr/>
              <p:nvPr/>
            </p:nvSpPr>
            <p:spPr>
              <a:xfrm>
                <a:off x="1129626" y="5193928"/>
                <a:ext cx="3739547"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 </a:t>
                </a:r>
                <a:r>
                  <a:rPr lang="en-US" sz="3200" b="1" dirty="0">
                    <a:solidFill>
                      <a:schemeClr val="bg1"/>
                    </a:solidFill>
                    <a:latin typeface="+mj-lt"/>
                    <a:ea typeface="Times New Roman" panose="02020603050405020304" pitchFamily="18" charset="0"/>
                    <a:cs typeface="Calibri" panose="020F0502020204030204" pitchFamily="34" charset="0"/>
                  </a:rPr>
                  <a:t>120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25" name="answer">
                <a:extLst>
                  <a:ext uri="{FF2B5EF4-FFF2-40B4-BE49-F238E27FC236}">
                    <a16:creationId xmlns:a16="http://schemas.microsoft.com/office/drawing/2014/main" id="{30A285B3-0B84-4CDC-AE04-C1A0D896F1C9}"/>
                  </a:ext>
                </a:extLst>
              </p:cNvPr>
              <p:cNvSpPr>
                <a:spLocks noRot="1" noChangeAspect="1" noMove="1" noResize="1" noEditPoints="1" noAdjustHandles="1" noChangeArrowheads="1" noChangeShapeType="1" noTextEdit="1"/>
              </p:cNvSpPr>
              <p:nvPr/>
            </p:nvSpPr>
            <p:spPr>
              <a:xfrm>
                <a:off x="1129626" y="5193928"/>
                <a:ext cx="3739547" cy="903917"/>
              </a:xfrm>
              <a:prstGeom prst="roundRect">
                <a:avLst/>
              </a:prstGeom>
              <a:blipFill>
                <a:blip r:embed="rId7"/>
                <a:stretch>
                  <a:fillRect b="-5405"/>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85419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wipe(left)">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wipe(left)">
                                      <p:cBhvr>
                                        <p:cTn id="12" dur="500"/>
                                        <p:tgtEl>
                                          <p:spTgt spid="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
                                            <p:txEl>
                                              <p:pRg st="2" end="2"/>
                                            </p:txEl>
                                          </p:spTgt>
                                        </p:tgtEl>
                                        <p:attrNameLst>
                                          <p:attrName>style.visibility</p:attrName>
                                        </p:attrNameLst>
                                      </p:cBhvr>
                                      <p:to>
                                        <p:strVal val="visible"/>
                                      </p:to>
                                    </p:set>
                                    <p:animEffect transition="in" filter="wipe(left)">
                                      <p:cBhvr>
                                        <p:cTn id="17" dur="500"/>
                                        <p:tgtEl>
                                          <p:spTgt spid="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xEl>
                                              <p:pRg st="3" end="3"/>
                                            </p:txEl>
                                          </p:spTgt>
                                        </p:tgtEl>
                                        <p:attrNameLst>
                                          <p:attrName>style.visibility</p:attrName>
                                        </p:attrNameLst>
                                      </p:cBhvr>
                                      <p:to>
                                        <p:strVal val="visible"/>
                                      </p:to>
                                    </p:set>
                                    <p:animEffect transition="in" filter="wipe(left)">
                                      <p:cBhvr>
                                        <p:cTn id="22" dur="500"/>
                                        <p:tgtEl>
                                          <p:spTgt spid="2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
                                            <p:txEl>
                                              <p:pRg st="4" end="4"/>
                                            </p:txEl>
                                          </p:spTgt>
                                        </p:tgtEl>
                                        <p:attrNameLst>
                                          <p:attrName>style.visibility</p:attrName>
                                        </p:attrNameLst>
                                      </p:cBhvr>
                                      <p:to>
                                        <p:strVal val="visible"/>
                                      </p:to>
                                    </p:set>
                                    <p:animEffect transition="in" filter="wipe(left)">
                                      <p:cBhvr>
                                        <p:cTn id="27" dur="500"/>
                                        <p:tgtEl>
                                          <p:spTgt spid="2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6"/>
                                        </p:tgtEl>
                                      </p:cBhvr>
                                    </p:animEffect>
                                    <p:set>
                                      <p:cBhvr>
                                        <p:cTn id="32" dur="1" fill="hold">
                                          <p:stCondLst>
                                            <p:cond delay="499"/>
                                          </p:stCondLst>
                                        </p:cTn>
                                        <p:tgtEl>
                                          <p:spTgt spid="26"/>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uiExpand="1" build="p"/>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98137"/>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t>What is the measure of angle </a:t>
                </a:r>
                <a14:m>
                  <m:oMath xmlns:m="http://schemas.openxmlformats.org/officeDocument/2006/math">
                    <m:acc>
                      <m:accPr>
                        <m:chr m:val="̂"/>
                        <m:ctrlPr>
                          <a:rPr lang="en-US" b="1" i="1">
                            <a:latin typeface="Cambria Math" panose="02040503050406030204" pitchFamily="18" charset="0"/>
                          </a:rPr>
                        </m:ctrlPr>
                      </m:accPr>
                      <m:e>
                        <m:r>
                          <a:rPr lang="en-US" b="1" i="1">
                            <a:latin typeface="Cambria Math" panose="02040503050406030204" pitchFamily="18" charset="0"/>
                          </a:rPr>
                          <m:t>𝑴𝑵𝑷</m:t>
                        </m:r>
                      </m:e>
                    </m:acc>
                  </m:oMath>
                </a14:m>
                <a:r>
                  <a:rPr lang="en-US" b="1" dirty="0"/>
                  <a:t> in triangle MNP?</a:t>
                </a: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598137"/>
              </a:xfrm>
              <a:prstGeom prst="rect">
                <a:avLst/>
              </a:prstGeom>
              <a:blipFill>
                <a:blip r:embed="rId4"/>
                <a:stretch>
                  <a:fillRect t="-10204" b="-33673"/>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7" name="Rectangle: Rounded Corners 6">
                <a:extLst>
                  <a:ext uri="{FF2B5EF4-FFF2-40B4-BE49-F238E27FC236}">
                    <a16:creationId xmlns:a16="http://schemas.microsoft.com/office/drawing/2014/main" id="{C3446768-157F-49FB-81F3-6A0B2F1A7E6F}"/>
                  </a:ext>
                </a:extLst>
              </p:cNvPr>
              <p:cNvSpPr/>
              <p:nvPr/>
            </p:nvSpPr>
            <p:spPr>
              <a:xfrm>
                <a:off x="1143000" y="5181600"/>
                <a:ext cx="3739547"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𝑴𝑵𝑷</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a:t>
                </a:r>
                <a:r>
                  <a:rPr lang="en-US" sz="3200" b="1" dirty="0">
                    <a:solidFill>
                      <a:schemeClr val="bg1"/>
                    </a:solidFill>
                    <a:effectLst/>
                    <a:latin typeface="+mj-lt"/>
                    <a:ea typeface="Times New Roman" panose="02020603050405020304" pitchFamily="18" charset="0"/>
                    <a:cs typeface="Calibri" panose="020F0502020204030204" pitchFamily="34" charset="0"/>
                  </a:rPr>
                  <a:t>34</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7" name="Rectangle: Rounded Corners 6">
                <a:extLst>
                  <a:ext uri="{FF2B5EF4-FFF2-40B4-BE49-F238E27FC236}">
                    <a16:creationId xmlns:a16="http://schemas.microsoft.com/office/drawing/2014/main" id="{C3446768-157F-49FB-81F3-6A0B2F1A7E6F}"/>
                  </a:ext>
                </a:extLst>
              </p:cNvPr>
              <p:cNvSpPr>
                <a:spLocks noRot="1" noChangeAspect="1" noMove="1" noResize="1" noEditPoints="1" noAdjustHandles="1" noChangeArrowheads="1" noChangeShapeType="1" noTextEdit="1"/>
              </p:cNvSpPr>
              <p:nvPr/>
            </p:nvSpPr>
            <p:spPr>
              <a:xfrm>
                <a:off x="1143000" y="5181600"/>
                <a:ext cx="3739547" cy="903917"/>
              </a:xfrm>
              <a:prstGeom prst="roundRect">
                <a:avLst/>
              </a:prstGeom>
              <a:blipFill>
                <a:blip r:embed="rId5"/>
                <a:stretch>
                  <a:fillRect b="-5333"/>
                </a:stretch>
              </a:blipFill>
              <a:ln w="12700">
                <a:solidFill>
                  <a:schemeClr val="tx1">
                    <a:lumMod val="75000"/>
                    <a:lumOff val="25000"/>
                  </a:schemeClr>
                </a:solidFill>
              </a:ln>
            </p:spPr>
            <p:txBody>
              <a:bodyPr/>
              <a:lstStyle/>
              <a:p>
                <a:r>
                  <a:rPr lang="en-US">
                    <a:noFill/>
                  </a:rPr>
                  <a:t> </a:t>
                </a:r>
              </a:p>
            </p:txBody>
          </p:sp>
        </mc:Fallback>
      </mc:AlternateContent>
      <p:grpSp>
        <p:nvGrpSpPr>
          <p:cNvPr id="46" name="Group 45">
            <a:extLst>
              <a:ext uri="{FF2B5EF4-FFF2-40B4-BE49-F238E27FC236}">
                <a16:creationId xmlns:a16="http://schemas.microsoft.com/office/drawing/2014/main" id="{881A74DB-4A4E-48C5-8128-A96865D4B93E}"/>
              </a:ext>
            </a:extLst>
          </p:cNvPr>
          <p:cNvGrpSpPr/>
          <p:nvPr/>
        </p:nvGrpSpPr>
        <p:grpSpPr>
          <a:xfrm>
            <a:off x="6919489" y="1595134"/>
            <a:ext cx="4953901" cy="3829669"/>
            <a:chOff x="6919489" y="1595134"/>
            <a:chExt cx="4953901" cy="3829669"/>
          </a:xfrm>
        </p:grpSpPr>
        <p:grpSp>
          <p:nvGrpSpPr>
            <p:cNvPr id="5" name="Group 4">
              <a:extLst>
                <a:ext uri="{FF2B5EF4-FFF2-40B4-BE49-F238E27FC236}">
                  <a16:creationId xmlns:a16="http://schemas.microsoft.com/office/drawing/2014/main" id="{B1D5CB8F-08B2-44A4-92E2-5D915B6C84CF}"/>
                </a:ext>
              </a:extLst>
            </p:cNvPr>
            <p:cNvGrpSpPr/>
            <p:nvPr/>
          </p:nvGrpSpPr>
          <p:grpSpPr>
            <a:xfrm>
              <a:off x="6919489" y="1595134"/>
              <a:ext cx="4953901" cy="3829669"/>
              <a:chOff x="6862403" y="924687"/>
              <a:chExt cx="4953901" cy="3829669"/>
            </a:xfrm>
          </p:grpSpPr>
          <p:grpSp>
            <p:nvGrpSpPr>
              <p:cNvPr id="8" name="Group 7">
                <a:extLst>
                  <a:ext uri="{FF2B5EF4-FFF2-40B4-BE49-F238E27FC236}">
                    <a16:creationId xmlns:a16="http://schemas.microsoft.com/office/drawing/2014/main" id="{93452977-29C7-452A-B3C8-3B9074F86D78}"/>
                  </a:ext>
                </a:extLst>
              </p:cNvPr>
              <p:cNvGrpSpPr/>
              <p:nvPr/>
            </p:nvGrpSpPr>
            <p:grpSpPr>
              <a:xfrm>
                <a:off x="7185475" y="1441654"/>
                <a:ext cx="4251100" cy="2749815"/>
                <a:chOff x="7706336" y="2209693"/>
                <a:chExt cx="4251100" cy="2749815"/>
              </a:xfrm>
            </p:grpSpPr>
            <p:cxnSp>
              <p:nvCxnSpPr>
                <p:cNvPr id="15" name="Straight Connector 14">
                  <a:extLst>
                    <a:ext uri="{FF2B5EF4-FFF2-40B4-BE49-F238E27FC236}">
                      <a16:creationId xmlns:a16="http://schemas.microsoft.com/office/drawing/2014/main" id="{4EC22905-DE4B-4FD1-B87B-DBAC0486B78F}"/>
                    </a:ext>
                  </a:extLst>
                </p:cNvPr>
                <p:cNvCxnSpPr>
                  <a:cxnSpLocks/>
                </p:cNvCxnSpPr>
                <p:nvPr/>
              </p:nvCxnSpPr>
              <p:spPr>
                <a:xfrm>
                  <a:off x="7706336" y="2215946"/>
                  <a:ext cx="0" cy="27373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A30CA75-7F58-40AD-818F-73141A5AC4EE}"/>
                    </a:ext>
                  </a:extLst>
                </p:cNvPr>
                <p:cNvCxnSpPr>
                  <a:cxnSpLocks/>
                </p:cNvCxnSpPr>
                <p:nvPr/>
              </p:nvCxnSpPr>
              <p:spPr>
                <a:xfrm>
                  <a:off x="7706336" y="2209693"/>
                  <a:ext cx="4251100" cy="2749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3876E9A-4AB7-412E-83F2-F58DDF89EBF5}"/>
                    </a:ext>
                  </a:extLst>
                </p:cNvPr>
                <p:cNvCxnSpPr>
                  <a:cxnSpLocks/>
                </p:cNvCxnSpPr>
                <p:nvPr/>
              </p:nvCxnSpPr>
              <p:spPr>
                <a:xfrm>
                  <a:off x="7706336" y="4953255"/>
                  <a:ext cx="4251100" cy="6253"/>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F04F3271-692A-4905-8537-011E0BC7D838}"/>
                  </a:ext>
                </a:extLst>
              </p:cNvPr>
              <p:cNvSpPr txBox="1"/>
              <p:nvPr/>
            </p:nvSpPr>
            <p:spPr>
              <a:xfrm>
                <a:off x="6862403" y="4231136"/>
                <a:ext cx="305951" cy="523220"/>
              </a:xfrm>
              <a:prstGeom prst="rect">
                <a:avLst/>
              </a:prstGeom>
              <a:noFill/>
            </p:spPr>
            <p:txBody>
              <a:bodyPr wrap="square" rtlCol="0">
                <a:spAutoFit/>
              </a:bodyPr>
              <a:lstStyle/>
              <a:p>
                <a:r>
                  <a:rPr lang="en-US" sz="2800" dirty="0">
                    <a:solidFill>
                      <a:sysClr val="windowText" lastClr="000000"/>
                    </a:solidFill>
                    <a:latin typeface="+mj-lt"/>
                  </a:rPr>
                  <a:t>M</a:t>
                </a:r>
              </a:p>
            </p:txBody>
          </p:sp>
          <p:sp>
            <p:nvSpPr>
              <p:cNvPr id="10" name="TextBox 9">
                <a:extLst>
                  <a:ext uri="{FF2B5EF4-FFF2-40B4-BE49-F238E27FC236}">
                    <a16:creationId xmlns:a16="http://schemas.microsoft.com/office/drawing/2014/main" id="{6E9ADBC7-E85F-4680-84A8-8CEF3C10368E}"/>
                  </a:ext>
                </a:extLst>
              </p:cNvPr>
              <p:cNvSpPr txBox="1"/>
              <p:nvPr/>
            </p:nvSpPr>
            <p:spPr>
              <a:xfrm>
                <a:off x="11436575" y="4153105"/>
                <a:ext cx="379729" cy="523220"/>
              </a:xfrm>
              <a:prstGeom prst="rect">
                <a:avLst/>
              </a:prstGeom>
              <a:noFill/>
            </p:spPr>
            <p:txBody>
              <a:bodyPr wrap="square" rtlCol="0">
                <a:spAutoFit/>
              </a:bodyPr>
              <a:lstStyle/>
              <a:p>
                <a:r>
                  <a:rPr lang="en-US" sz="2800" dirty="0">
                    <a:solidFill>
                      <a:sysClr val="windowText" lastClr="000000"/>
                    </a:solidFill>
                    <a:latin typeface="+mj-lt"/>
                  </a:rPr>
                  <a:t>N</a:t>
                </a:r>
              </a:p>
            </p:txBody>
          </p:sp>
          <p:sp>
            <p:nvSpPr>
              <p:cNvPr id="11" name="TextBox 10">
                <a:extLst>
                  <a:ext uri="{FF2B5EF4-FFF2-40B4-BE49-F238E27FC236}">
                    <a16:creationId xmlns:a16="http://schemas.microsoft.com/office/drawing/2014/main" id="{362C67CA-951F-4205-A4FA-58229398B1A6}"/>
                  </a:ext>
                </a:extLst>
              </p:cNvPr>
              <p:cNvSpPr txBox="1"/>
              <p:nvPr/>
            </p:nvSpPr>
            <p:spPr>
              <a:xfrm>
                <a:off x="6862403" y="924687"/>
                <a:ext cx="379729" cy="523220"/>
              </a:xfrm>
              <a:prstGeom prst="rect">
                <a:avLst/>
              </a:prstGeom>
              <a:noFill/>
            </p:spPr>
            <p:txBody>
              <a:bodyPr wrap="square" rtlCol="0">
                <a:spAutoFit/>
              </a:bodyPr>
              <a:lstStyle/>
              <a:p>
                <a:r>
                  <a:rPr lang="en-US" sz="2800" dirty="0">
                    <a:solidFill>
                      <a:sysClr val="windowText" lastClr="000000"/>
                    </a:solidFill>
                    <a:latin typeface="+mj-lt"/>
                  </a:rPr>
                  <a:t>P</a:t>
                </a:r>
              </a:p>
            </p:txBody>
          </p:sp>
          <p:sp>
            <p:nvSpPr>
              <p:cNvPr id="13" name="Rectangle 12">
                <a:extLst>
                  <a:ext uri="{FF2B5EF4-FFF2-40B4-BE49-F238E27FC236}">
                    <a16:creationId xmlns:a16="http://schemas.microsoft.com/office/drawing/2014/main" id="{AB001E02-EFF4-45EA-B423-0CF425CA454B}"/>
                  </a:ext>
                </a:extLst>
              </p:cNvPr>
              <p:cNvSpPr/>
              <p:nvPr/>
            </p:nvSpPr>
            <p:spPr>
              <a:xfrm>
                <a:off x="7138321" y="1764192"/>
                <a:ext cx="772862" cy="461665"/>
              </a:xfrm>
              <a:prstGeom prst="rect">
                <a:avLst/>
              </a:prstGeom>
              <a:noFill/>
            </p:spPr>
            <p:txBody>
              <a:bodyPr wrap="square" lIns="91440" tIns="45720" rIns="91440" bIns="45720">
                <a:spAutoFit/>
              </a:bodyPr>
              <a:lstStyle/>
              <a:p>
                <a:pPr algn="ctr"/>
                <a:r>
                  <a:rPr lang="en-US" sz="1600" b="1" cap="none" spc="0" dirty="0">
                    <a:ln w="0"/>
                    <a:solidFill>
                      <a:schemeClr val="tx1">
                        <a:lumMod val="75000"/>
                        <a:lumOff val="25000"/>
                      </a:schemeClr>
                    </a:solidFill>
                    <a:latin typeface="+mn-lt"/>
                  </a:rPr>
                  <a:t>56</a:t>
                </a:r>
                <a:r>
                  <a:rPr lang="en-US" sz="24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1600" b="1" cap="none" spc="0" dirty="0">
                  <a:ln w="0"/>
                  <a:solidFill>
                    <a:schemeClr val="tx1">
                      <a:lumMod val="65000"/>
                      <a:lumOff val="35000"/>
                    </a:schemeClr>
                  </a:solidFill>
                  <a:latin typeface="+mn-lt"/>
                </a:endParaRPr>
              </a:p>
            </p:txBody>
          </p:sp>
          <p:sp>
            <p:nvSpPr>
              <p:cNvPr id="14" name="Rectangle 13">
                <a:extLst>
                  <a:ext uri="{FF2B5EF4-FFF2-40B4-BE49-F238E27FC236}">
                    <a16:creationId xmlns:a16="http://schemas.microsoft.com/office/drawing/2014/main" id="{6ED90025-BC80-4B45-B1D0-990010B905AE}"/>
                  </a:ext>
                </a:extLst>
              </p:cNvPr>
              <p:cNvSpPr/>
              <p:nvPr/>
            </p:nvSpPr>
            <p:spPr>
              <a:xfrm>
                <a:off x="10423737" y="3820524"/>
                <a:ext cx="772862" cy="461665"/>
              </a:xfrm>
              <a:prstGeom prst="rect">
                <a:avLst/>
              </a:prstGeom>
              <a:noFill/>
            </p:spPr>
            <p:txBody>
              <a:bodyPr wrap="square" lIns="91440" tIns="45720" rIns="91440" bIns="45720">
                <a:spAutoFit/>
              </a:bodyPr>
              <a:lstStyle/>
              <a:p>
                <a:pPr algn="ctr"/>
                <a:r>
                  <a:rPr lang="en-US" sz="1800" b="1" cap="none" spc="0" dirty="0">
                    <a:ln w="0"/>
                    <a:solidFill>
                      <a:srgbClr val="C00000"/>
                    </a:solidFill>
                    <a:latin typeface="+mn-lt"/>
                  </a:rPr>
                  <a:t>?</a:t>
                </a:r>
                <a:r>
                  <a:rPr lang="en-US" sz="1800" b="1" baseline="30000" dirty="0">
                    <a:solidFill>
                      <a:schemeClr val="bg1"/>
                    </a:solidFill>
                    <a:latin typeface="+mj-lt"/>
                    <a:ea typeface="Times New Roman" panose="02020603050405020304" pitchFamily="18" charset="0"/>
                    <a:cs typeface="Calibri" panose="020F0502020204030204" pitchFamily="34" charset="0"/>
                    <a:sym typeface="Symbol" panose="05050102010706020507" pitchFamily="18" charset="2"/>
                  </a:rPr>
                  <a:t> </a:t>
                </a:r>
                <a:r>
                  <a:rPr lang="en-US" sz="24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1800" b="1" cap="none" spc="0" dirty="0">
                  <a:ln w="0"/>
                  <a:solidFill>
                    <a:srgbClr val="C00000"/>
                  </a:solidFill>
                  <a:latin typeface="+mn-lt"/>
                </a:endParaRPr>
              </a:p>
            </p:txBody>
          </p:sp>
        </p:grpSp>
        <p:grpSp>
          <p:nvGrpSpPr>
            <p:cNvPr id="45" name="Group 44">
              <a:extLst>
                <a:ext uri="{FF2B5EF4-FFF2-40B4-BE49-F238E27FC236}">
                  <a16:creationId xmlns:a16="http://schemas.microsoft.com/office/drawing/2014/main" id="{1D011A39-2A8C-489B-95B2-CB64471A9C76}"/>
                </a:ext>
              </a:extLst>
            </p:cNvPr>
            <p:cNvGrpSpPr/>
            <p:nvPr/>
          </p:nvGrpSpPr>
          <p:grpSpPr>
            <a:xfrm>
              <a:off x="7242560" y="4582239"/>
              <a:ext cx="287623" cy="277185"/>
              <a:chOff x="5465135" y="4276232"/>
              <a:chExt cx="489098" cy="510692"/>
            </a:xfrm>
          </p:grpSpPr>
          <p:cxnSp>
            <p:nvCxnSpPr>
              <p:cNvPr id="42" name="Straight Connector 41">
                <a:extLst>
                  <a:ext uri="{FF2B5EF4-FFF2-40B4-BE49-F238E27FC236}">
                    <a16:creationId xmlns:a16="http://schemas.microsoft.com/office/drawing/2014/main" id="{A16B75DB-A865-4E9A-9CAE-F646A3C6BDA8}"/>
                  </a:ext>
                </a:extLst>
              </p:cNvPr>
              <p:cNvCxnSpPr/>
              <p:nvPr/>
            </p:nvCxnSpPr>
            <p:spPr>
              <a:xfrm>
                <a:off x="5465135" y="4276232"/>
                <a:ext cx="48909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46CB472-BD82-41A8-832E-695A2C27044E}"/>
                  </a:ext>
                </a:extLst>
              </p:cNvPr>
              <p:cNvCxnSpPr/>
              <p:nvPr/>
            </p:nvCxnSpPr>
            <p:spPr>
              <a:xfrm>
                <a:off x="5953985" y="4276232"/>
                <a:ext cx="0" cy="510692"/>
              </a:xfrm>
              <a:prstGeom prst="line">
                <a:avLst/>
              </a:prstGeom>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48" name="Subtitle 2">
                <a:extLst>
                  <a:ext uri="{FF2B5EF4-FFF2-40B4-BE49-F238E27FC236}">
                    <a16:creationId xmlns:a16="http://schemas.microsoft.com/office/drawing/2014/main" id="{3225DE9B-3128-4A08-B015-117636E5EB63}"/>
                  </a:ext>
                </a:extLst>
              </p:cNvPr>
              <p:cNvSpPr txBox="1">
                <a:spLocks/>
              </p:cNvSpPr>
              <p:nvPr/>
            </p:nvSpPr>
            <p:spPr>
              <a:xfrm>
                <a:off x="187918" y="1461950"/>
                <a:ext cx="7821256" cy="347155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10000"/>
                  </a:lnSpc>
                  <a:buNone/>
                </a:pPr>
                <a:r>
                  <a:rPr lang="en-US" sz="3200" b="1" u="none" strike="noStrike" cap="none" dirty="0">
                    <a:solidFill>
                      <a:schemeClr val="tx1">
                        <a:lumMod val="75000"/>
                        <a:lumOff val="25000"/>
                      </a:schemeClr>
                    </a:solidFill>
                    <a:effectLst/>
                    <a:ea typeface="Calibri"/>
                    <a:cs typeface="Calibri"/>
                    <a:sym typeface="Calibri"/>
                  </a:rPr>
                  <a:t>MNP is a right triangle at M</a:t>
                </a:r>
                <a14:m>
                  <m:oMath xmlns:m="http://schemas.openxmlformats.org/officeDocument/2006/math">
                    <m:r>
                      <a:rPr lang="en-US" sz="32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 </m:t>
                    </m:r>
                  </m:oMath>
                </a14:m>
                <a:endParaRPr lang="en-US" sz="3200" b="1" i="1" u="none" strike="noStrike" cap="none" dirty="0">
                  <a:solidFill>
                    <a:schemeClr val="tx1">
                      <a:lumMod val="75000"/>
                      <a:lumOff val="25000"/>
                    </a:schemeClr>
                  </a:solidFill>
                  <a:effectLst/>
                  <a:latin typeface="+mj-lt"/>
                  <a:ea typeface="Calibri"/>
                  <a:cs typeface="Calibri"/>
                  <a:sym typeface="Calibri"/>
                </a:endParaRPr>
              </a:p>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𝑴𝑵𝑷</m:t>
                          </m:r>
                        </m:e>
                      </m:acc>
                      <m:r>
                        <a:rPr lang="en-US"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m:t>
                      </m:r>
                      <m:acc>
                        <m:accPr>
                          <m:chr m:val="̂"/>
                          <m:ctrlPr>
                            <a:rPr lang="en-US" sz="3200" b="1" i="1">
                              <a:solidFill>
                                <a:schemeClr val="tx1">
                                  <a:lumMod val="75000"/>
                                  <a:lumOff val="25000"/>
                                </a:schemeClr>
                              </a:solidFill>
                              <a:latin typeface="Cambria Math" panose="02040503050406030204" pitchFamily="18" charset="0"/>
                              <a:ea typeface="Calibri"/>
                              <a:cs typeface="Calibri"/>
                              <a:sym typeface="Calibri"/>
                            </a:rPr>
                          </m:ctrlPr>
                        </m:accPr>
                        <m:e>
                          <m:r>
                            <a:rPr lang="en-US" sz="3200" b="1" i="1">
                              <a:solidFill>
                                <a:schemeClr val="tx1">
                                  <a:lumMod val="75000"/>
                                  <a:lumOff val="25000"/>
                                </a:schemeClr>
                              </a:solidFill>
                              <a:latin typeface="Cambria Math" panose="02040503050406030204" pitchFamily="18" charset="0"/>
                              <a:ea typeface="Calibri"/>
                              <a:cs typeface="Calibri"/>
                              <a:sym typeface="Calibri"/>
                            </a:rPr>
                            <m:t>𝑴</m:t>
                          </m:r>
                          <m:r>
                            <a:rPr lang="en-US" sz="3200" b="1" i="1" smtClean="0">
                              <a:solidFill>
                                <a:schemeClr val="tx1">
                                  <a:lumMod val="75000"/>
                                  <a:lumOff val="25000"/>
                                </a:schemeClr>
                              </a:solidFill>
                              <a:latin typeface="Cambria Math" panose="02040503050406030204" pitchFamily="18" charset="0"/>
                              <a:ea typeface="Calibri"/>
                              <a:cs typeface="Calibri"/>
                              <a:sym typeface="Calibri"/>
                            </a:rPr>
                            <m:t>𝑷𝑵</m:t>
                          </m:r>
                        </m:e>
                      </m:acc>
                      <m:r>
                        <a:rPr lang="en-US" sz="3200" b="1" i="1" smtClean="0">
                          <a:solidFill>
                            <a:schemeClr val="tx1">
                              <a:lumMod val="75000"/>
                              <a:lumOff val="25000"/>
                            </a:schemeClr>
                          </a:solidFill>
                          <a:latin typeface="Cambria Math" panose="02040503050406030204" pitchFamily="18" charset="0"/>
                          <a:ea typeface="Calibri"/>
                          <a:cs typeface="Calibri"/>
                          <a:sym typeface="Calibri"/>
                        </a:rPr>
                        <m:t>=</m:t>
                      </m:r>
                      <m:r>
                        <a:rPr lang="en-US" sz="3200" b="1" i="1" smtClean="0">
                          <a:solidFill>
                            <a:schemeClr val="tx1">
                              <a:lumMod val="75000"/>
                              <a:lumOff val="25000"/>
                            </a:schemeClr>
                          </a:solidFill>
                          <a:latin typeface="Cambria Math" panose="02040503050406030204" pitchFamily="18" charset="0"/>
                          <a:ea typeface="Calibri"/>
                          <a:cs typeface="Calibri"/>
                          <a:sym typeface="Calibri"/>
                        </a:rPr>
                        <m:t>𝟗𝟎</m:t>
                      </m:r>
                      <m:r>
                        <a:rPr lang="en-US" sz="3200" b="1" i="1" smtClean="0">
                          <a:solidFill>
                            <a:schemeClr val="tx1">
                              <a:lumMod val="75000"/>
                              <a:lumOff val="25000"/>
                            </a:schemeClr>
                          </a:solidFill>
                          <a:latin typeface="Cambria Math" panose="02040503050406030204" pitchFamily="18" charset="0"/>
                          <a:ea typeface="Cambria Math" panose="02040503050406030204" pitchFamily="18" charset="0"/>
                          <a:cs typeface="Calibri"/>
                          <a:sym typeface="Calibri"/>
                        </a:rPr>
                        <m:t>°</m:t>
                      </m:r>
                    </m:oMath>
                  </m:oMathPara>
                </a14:m>
                <a:endParaRPr lang="en-US" sz="3200" b="1" i="1" u="none" strike="noStrike" cap="none" dirty="0">
                  <a:solidFill>
                    <a:schemeClr val="tx1">
                      <a:lumMod val="75000"/>
                      <a:lumOff val="25000"/>
                    </a:schemeClr>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smtClean="0">
                              <a:solidFill>
                                <a:schemeClr val="tx1">
                                  <a:lumMod val="75000"/>
                                  <a:lumOff val="25000"/>
                                </a:schemeClr>
                              </a:solidFill>
                              <a:latin typeface="Cambria Math" panose="02040503050406030204" pitchFamily="18" charset="0"/>
                              <a:ea typeface="Calibri"/>
                              <a:cs typeface="Calibri"/>
                              <a:sym typeface="Calibri"/>
                            </a:rPr>
                          </m:ctrlPr>
                        </m:accPr>
                        <m:e>
                          <m:r>
                            <a:rPr lang="en-US" sz="3200" b="1" i="1" smtClean="0">
                              <a:solidFill>
                                <a:schemeClr val="tx1">
                                  <a:lumMod val="75000"/>
                                  <a:lumOff val="25000"/>
                                </a:schemeClr>
                              </a:solidFill>
                              <a:latin typeface="Cambria Math" panose="02040503050406030204" pitchFamily="18" charset="0"/>
                              <a:ea typeface="Calibri"/>
                              <a:cs typeface="Calibri"/>
                              <a:sym typeface="Calibri"/>
                            </a:rPr>
                            <m:t>𝑴𝑵𝑷</m:t>
                          </m:r>
                        </m:e>
                      </m:acc>
                      <m:r>
                        <a:rPr lang="en-US" sz="3200" b="1" i="1">
                          <a:solidFill>
                            <a:schemeClr val="tx1">
                              <a:lumMod val="75000"/>
                              <a:lumOff val="25000"/>
                            </a:schemeClr>
                          </a:solidFill>
                          <a:latin typeface="Cambria Math" panose="02040503050406030204" pitchFamily="18" charset="0"/>
                          <a:ea typeface="Calibri"/>
                          <a:cs typeface="Calibri"/>
                          <a:sym typeface="Calibri"/>
                        </a:rPr>
                        <m:t>=</m:t>
                      </m:r>
                      <m:r>
                        <a:rPr lang="en-US" sz="3200" b="1" i="1" smtClean="0">
                          <a:solidFill>
                            <a:schemeClr val="tx1">
                              <a:lumMod val="75000"/>
                              <a:lumOff val="25000"/>
                            </a:schemeClr>
                          </a:solidFill>
                          <a:latin typeface="Cambria Math" panose="02040503050406030204" pitchFamily="18" charset="0"/>
                          <a:ea typeface="Calibri"/>
                          <a:cs typeface="Calibri"/>
                          <a:sym typeface="Calibri"/>
                        </a:rPr>
                        <m:t>𝟗𝟎</m:t>
                      </m:r>
                      <m:r>
                        <a:rPr lang="en-US" sz="3200" b="1" i="1">
                          <a:solidFill>
                            <a:schemeClr val="tx1">
                              <a:lumMod val="75000"/>
                              <a:lumOff val="25000"/>
                            </a:schemeClr>
                          </a:solidFill>
                          <a:latin typeface="Cambria Math" panose="02040503050406030204" pitchFamily="18" charset="0"/>
                          <a:ea typeface="Calibri"/>
                          <a:cs typeface="Calibri"/>
                          <a:sym typeface="Calibri"/>
                        </a:rPr>
                        <m:t>°−</m:t>
                      </m:r>
                      <m:acc>
                        <m:accPr>
                          <m:chr m:val="̂"/>
                          <m:ctrlPr>
                            <a:rPr lang="en-US" sz="3200" b="1" i="1">
                              <a:solidFill>
                                <a:schemeClr val="tx1">
                                  <a:lumMod val="75000"/>
                                  <a:lumOff val="25000"/>
                                </a:schemeClr>
                              </a:solidFill>
                              <a:latin typeface="Cambria Math" panose="02040503050406030204" pitchFamily="18" charset="0"/>
                              <a:ea typeface="Calibri"/>
                              <a:cs typeface="Calibri"/>
                              <a:sym typeface="Calibri"/>
                            </a:rPr>
                          </m:ctrlPr>
                        </m:accPr>
                        <m:e>
                          <m:r>
                            <a:rPr lang="en-US" sz="3200" b="1" i="1">
                              <a:solidFill>
                                <a:schemeClr val="tx1">
                                  <a:lumMod val="75000"/>
                                  <a:lumOff val="25000"/>
                                </a:schemeClr>
                              </a:solidFill>
                              <a:latin typeface="Cambria Math" panose="02040503050406030204" pitchFamily="18" charset="0"/>
                              <a:ea typeface="Calibri"/>
                              <a:cs typeface="Calibri"/>
                              <a:sym typeface="Calibri"/>
                            </a:rPr>
                            <m:t>𝑴</m:t>
                          </m:r>
                          <m:r>
                            <a:rPr lang="en-US" sz="3200" b="1" i="1" smtClean="0">
                              <a:solidFill>
                                <a:schemeClr val="tx1">
                                  <a:lumMod val="75000"/>
                                  <a:lumOff val="25000"/>
                                </a:schemeClr>
                              </a:solidFill>
                              <a:latin typeface="Cambria Math" panose="02040503050406030204" pitchFamily="18" charset="0"/>
                              <a:ea typeface="Calibri"/>
                              <a:cs typeface="Calibri"/>
                              <a:sym typeface="Calibri"/>
                            </a:rPr>
                            <m:t>𝑷</m:t>
                          </m:r>
                          <m:r>
                            <a:rPr lang="en-US" sz="3200" b="1" i="1">
                              <a:solidFill>
                                <a:schemeClr val="tx1">
                                  <a:lumMod val="75000"/>
                                  <a:lumOff val="25000"/>
                                </a:schemeClr>
                              </a:solidFill>
                              <a:latin typeface="Cambria Math" panose="02040503050406030204" pitchFamily="18" charset="0"/>
                              <a:ea typeface="Calibri"/>
                              <a:cs typeface="Calibri"/>
                              <a:sym typeface="Calibri"/>
                            </a:rPr>
                            <m:t>𝑵</m:t>
                          </m:r>
                        </m:e>
                      </m:acc>
                      <m:r>
                        <a:rPr lang="en-US" sz="3200" b="1" i="1">
                          <a:solidFill>
                            <a:schemeClr val="tx1">
                              <a:lumMod val="75000"/>
                              <a:lumOff val="25000"/>
                            </a:schemeClr>
                          </a:solidFill>
                          <a:latin typeface="Cambria Math" panose="02040503050406030204" pitchFamily="18" charset="0"/>
                          <a:ea typeface="Calibri"/>
                          <a:cs typeface="Calibri"/>
                          <a:sym typeface="Calibri"/>
                        </a:rPr>
                        <m:t> </m:t>
                      </m:r>
                    </m:oMath>
                  </m:oMathPara>
                </a14:m>
                <a:endParaRPr lang="en-US" sz="3200" dirty="0">
                  <a:solidFill>
                    <a:schemeClr val="tx1">
                      <a:lumMod val="75000"/>
                      <a:lumOff val="25000"/>
                    </a:schemeClr>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a:solidFill>
                                <a:schemeClr val="tx1">
                                  <a:lumMod val="75000"/>
                                  <a:lumOff val="25000"/>
                                </a:schemeClr>
                              </a:solidFill>
                              <a:latin typeface="Cambria Math" panose="02040503050406030204" pitchFamily="18" charset="0"/>
                              <a:ea typeface="Calibri"/>
                              <a:cs typeface="Calibri"/>
                              <a:sym typeface="Calibri"/>
                            </a:rPr>
                          </m:ctrlPr>
                        </m:accPr>
                        <m:e>
                          <m:r>
                            <a:rPr lang="en-US" sz="3200" b="1" i="1">
                              <a:solidFill>
                                <a:schemeClr val="tx1">
                                  <a:lumMod val="75000"/>
                                  <a:lumOff val="25000"/>
                                </a:schemeClr>
                              </a:solidFill>
                              <a:latin typeface="Cambria Math" panose="02040503050406030204" pitchFamily="18" charset="0"/>
                              <a:ea typeface="Calibri"/>
                              <a:cs typeface="Calibri"/>
                              <a:sym typeface="Calibri"/>
                            </a:rPr>
                            <m:t>𝑴𝑵𝑷</m:t>
                          </m:r>
                        </m:e>
                      </m:acc>
                      <m:r>
                        <a:rPr lang="en-US" sz="3200" b="1" i="1">
                          <a:solidFill>
                            <a:schemeClr val="tx1">
                              <a:lumMod val="75000"/>
                              <a:lumOff val="25000"/>
                            </a:schemeClr>
                          </a:solidFill>
                          <a:latin typeface="Cambria Math" panose="02040503050406030204" pitchFamily="18" charset="0"/>
                          <a:ea typeface="Calibri"/>
                          <a:cs typeface="Calibri"/>
                          <a:sym typeface="Calibri"/>
                        </a:rPr>
                        <m:t>=</m:t>
                      </m:r>
                      <m:r>
                        <a:rPr lang="en-US" sz="3200" b="1" i="1">
                          <a:solidFill>
                            <a:schemeClr val="tx1">
                              <a:lumMod val="75000"/>
                              <a:lumOff val="25000"/>
                            </a:schemeClr>
                          </a:solidFill>
                          <a:latin typeface="Cambria Math" panose="02040503050406030204" pitchFamily="18" charset="0"/>
                          <a:ea typeface="Calibri"/>
                          <a:cs typeface="Calibri"/>
                          <a:sym typeface="Calibri"/>
                        </a:rPr>
                        <m:t>𝟗𝟎</m:t>
                      </m:r>
                      <m:r>
                        <a:rPr lang="en-US" sz="3200" b="1" i="1">
                          <a:solidFill>
                            <a:schemeClr val="tx1">
                              <a:lumMod val="75000"/>
                              <a:lumOff val="25000"/>
                            </a:schemeClr>
                          </a:solidFill>
                          <a:latin typeface="Cambria Math" panose="02040503050406030204" pitchFamily="18" charset="0"/>
                          <a:ea typeface="Calibri"/>
                          <a:cs typeface="Calibri"/>
                          <a:sym typeface="Calibri"/>
                        </a:rPr>
                        <m:t>°−</m:t>
                      </m:r>
                      <m:r>
                        <a:rPr lang="en-US" sz="3200" b="1" i="1" smtClean="0">
                          <a:solidFill>
                            <a:schemeClr val="tx1">
                              <a:lumMod val="75000"/>
                              <a:lumOff val="25000"/>
                            </a:schemeClr>
                          </a:solidFill>
                          <a:latin typeface="Cambria Math" panose="02040503050406030204" pitchFamily="18" charset="0"/>
                          <a:ea typeface="Calibri"/>
                          <a:cs typeface="Calibri"/>
                          <a:sym typeface="Calibri"/>
                        </a:rPr>
                        <m:t>𝟓𝟔</m:t>
                      </m:r>
                      <m:r>
                        <a:rPr lang="en-US" sz="3200" b="1" i="1">
                          <a:solidFill>
                            <a:schemeClr val="tx1">
                              <a:lumMod val="75000"/>
                              <a:lumOff val="25000"/>
                            </a:schemeClr>
                          </a:solidFill>
                          <a:latin typeface="Cambria Math" panose="02040503050406030204" pitchFamily="18" charset="0"/>
                          <a:ea typeface="Calibri"/>
                          <a:cs typeface="Calibri"/>
                          <a:sym typeface="Calibri"/>
                        </a:rPr>
                        <m:t>°</m:t>
                      </m:r>
                    </m:oMath>
                  </m:oMathPara>
                </a14:m>
                <a:endParaRPr lang="en-US" sz="3200" dirty="0">
                  <a:solidFill>
                    <a:schemeClr val="tx1">
                      <a:lumMod val="75000"/>
                      <a:lumOff val="25000"/>
                    </a:schemeClr>
                  </a:solidFill>
                  <a:latin typeface="+mj-lt"/>
                  <a:ea typeface="Calibri"/>
                  <a:cs typeface="Calibri"/>
                  <a:sym typeface="Calibri"/>
                </a:endParaRPr>
              </a:p>
              <a:p>
                <a:pPr marL="0" indent="0">
                  <a:buNone/>
                </a:pPr>
                <a:r>
                  <a:rPr lang="en-US" sz="3200" dirty="0">
                    <a:solidFill>
                      <a:schemeClr val="tx1">
                        <a:lumMod val="75000"/>
                        <a:lumOff val="25000"/>
                      </a:schemeClr>
                    </a:solidFill>
                    <a:latin typeface="+mj-lt"/>
                    <a:ea typeface="Calibri"/>
                    <a:cs typeface="Calibri"/>
                    <a:sym typeface="Calibri"/>
                  </a:rPr>
                  <a:t>Angle </a:t>
                </a:r>
                <a14:m>
                  <m:oMath xmlns:m="http://schemas.openxmlformats.org/officeDocument/2006/math">
                    <m:acc>
                      <m:accPr>
                        <m:chr m:val="̂"/>
                        <m:ctrlPr>
                          <a:rPr lang="en-US" sz="3200" b="1" i="1">
                            <a:solidFill>
                              <a:schemeClr val="tx1">
                                <a:lumMod val="75000"/>
                                <a:lumOff val="25000"/>
                              </a:schemeClr>
                            </a:solidFill>
                            <a:latin typeface="Cambria Math" panose="02040503050406030204" pitchFamily="18" charset="0"/>
                            <a:ea typeface="Calibri"/>
                            <a:cs typeface="Calibri"/>
                            <a:sym typeface="Calibri"/>
                          </a:rPr>
                        </m:ctrlPr>
                      </m:accPr>
                      <m:e>
                        <m:r>
                          <a:rPr lang="en-US" sz="3200" b="1" i="1" smtClean="0">
                            <a:solidFill>
                              <a:schemeClr val="tx1">
                                <a:lumMod val="75000"/>
                                <a:lumOff val="25000"/>
                              </a:schemeClr>
                            </a:solidFill>
                            <a:latin typeface="Cambria Math" panose="02040503050406030204" pitchFamily="18" charset="0"/>
                            <a:ea typeface="Calibri"/>
                            <a:cs typeface="Calibri"/>
                            <a:sym typeface="Calibri"/>
                          </a:rPr>
                          <m:t>𝑴𝑵𝑷</m:t>
                        </m:r>
                      </m:e>
                    </m:acc>
                  </m:oMath>
                </a14:m>
                <a:r>
                  <a:rPr lang="en-US" sz="3200" dirty="0">
                    <a:solidFill>
                      <a:schemeClr val="tx1">
                        <a:lumMod val="75000"/>
                        <a:lumOff val="25000"/>
                      </a:schemeClr>
                    </a:solidFill>
                    <a:latin typeface="+mj-lt"/>
                    <a:ea typeface="Calibri"/>
                    <a:cs typeface="Calibri"/>
                    <a:sym typeface="Calibri"/>
                  </a:rPr>
                  <a:t> measures 34</a:t>
                </a:r>
                <a:r>
                  <a:rPr lang="en-US" sz="3200" b="1" baseline="30000" dirty="0">
                    <a:solidFill>
                      <a:schemeClr val="tx1">
                        <a:lumMod val="65000"/>
                        <a:lumOff val="35000"/>
                      </a:schemeClr>
                    </a:solidFill>
                    <a:ea typeface="Times New Roman" panose="02020603050405020304" pitchFamily="18" charset="0"/>
                    <a:cs typeface="Calibri" panose="020F0502020204030204" pitchFamily="34" charset="0"/>
                    <a:sym typeface="Symbol" panose="05050102010706020507" pitchFamily="18" charset="2"/>
                  </a:rPr>
                  <a:t></a:t>
                </a:r>
                <a:endParaRPr lang="en-US" sz="3200" dirty="0">
                  <a:solidFill>
                    <a:schemeClr val="tx1">
                      <a:lumMod val="65000"/>
                      <a:lumOff val="35000"/>
                    </a:schemeClr>
                  </a:solidFill>
                  <a:latin typeface="+mj-lt"/>
                  <a:ea typeface="Calibri"/>
                  <a:cs typeface="Calibri"/>
                  <a:sym typeface="Calibri"/>
                </a:endParaRPr>
              </a:p>
            </p:txBody>
          </p:sp>
        </mc:Choice>
        <mc:Fallback xmlns="">
          <p:sp>
            <p:nvSpPr>
              <p:cNvPr id="48" name="Subtitle 2">
                <a:extLst>
                  <a:ext uri="{FF2B5EF4-FFF2-40B4-BE49-F238E27FC236}">
                    <a16:creationId xmlns:a16="http://schemas.microsoft.com/office/drawing/2014/main" id="{3225DE9B-3128-4A08-B015-117636E5EB63}"/>
                  </a:ext>
                </a:extLst>
              </p:cNvPr>
              <p:cNvSpPr txBox="1">
                <a:spLocks noRot="1" noChangeAspect="1" noMove="1" noResize="1" noEditPoints="1" noAdjustHandles="1" noChangeArrowheads="1" noChangeShapeType="1" noTextEdit="1"/>
              </p:cNvSpPr>
              <p:nvPr/>
            </p:nvSpPr>
            <p:spPr>
              <a:xfrm>
                <a:off x="187918" y="1461950"/>
                <a:ext cx="7821256" cy="3471558"/>
              </a:xfrm>
              <a:prstGeom prst="rect">
                <a:avLst/>
              </a:prstGeom>
              <a:blipFill>
                <a:blip r:embed="rId6"/>
                <a:stretch>
                  <a:fillRect l="-2027" t="-17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Answer">
                <a:extLst>
                  <a:ext uri="{FF2B5EF4-FFF2-40B4-BE49-F238E27FC236}">
                    <a16:creationId xmlns:a16="http://schemas.microsoft.com/office/drawing/2014/main" id="{685C95A6-0544-46C9-A3AB-E718EDC7BF4C}"/>
                  </a:ext>
                </a:extLst>
              </p:cNvPr>
              <p:cNvSpPr/>
              <p:nvPr/>
            </p:nvSpPr>
            <p:spPr>
              <a:xfrm>
                <a:off x="1151917" y="5181600"/>
                <a:ext cx="3739547"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𝑴𝑵𝑷</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 34</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47" name="Answer">
                <a:extLst>
                  <a:ext uri="{FF2B5EF4-FFF2-40B4-BE49-F238E27FC236}">
                    <a16:creationId xmlns:a16="http://schemas.microsoft.com/office/drawing/2014/main" id="{685C95A6-0544-46C9-A3AB-E718EDC7BF4C}"/>
                  </a:ext>
                </a:extLst>
              </p:cNvPr>
              <p:cNvSpPr>
                <a:spLocks noRot="1" noChangeAspect="1" noMove="1" noResize="1" noEditPoints="1" noAdjustHandles="1" noChangeArrowheads="1" noChangeShapeType="1" noTextEdit="1"/>
              </p:cNvSpPr>
              <p:nvPr/>
            </p:nvSpPr>
            <p:spPr>
              <a:xfrm>
                <a:off x="1151917" y="5181600"/>
                <a:ext cx="3739547" cy="903917"/>
              </a:xfrm>
              <a:prstGeom prst="roundRect">
                <a:avLst/>
              </a:prstGeom>
              <a:blipFill>
                <a:blip r:embed="rId7"/>
                <a:stretch>
                  <a:fillRect b="-6081"/>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395120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
                                            <p:txEl>
                                              <p:pRg st="0" end="0"/>
                                            </p:txEl>
                                          </p:spTgt>
                                        </p:tgtEl>
                                        <p:attrNameLst>
                                          <p:attrName>style.visibility</p:attrName>
                                        </p:attrNameLst>
                                      </p:cBhvr>
                                      <p:to>
                                        <p:strVal val="visible"/>
                                      </p:to>
                                    </p:set>
                                    <p:animEffect transition="in" filter="wipe(left)">
                                      <p:cBhvr>
                                        <p:cTn id="7" dur="500"/>
                                        <p:tgtEl>
                                          <p:spTgt spid="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
                                            <p:txEl>
                                              <p:pRg st="1" end="1"/>
                                            </p:txEl>
                                          </p:spTgt>
                                        </p:tgtEl>
                                        <p:attrNameLst>
                                          <p:attrName>style.visibility</p:attrName>
                                        </p:attrNameLst>
                                      </p:cBhvr>
                                      <p:to>
                                        <p:strVal val="visible"/>
                                      </p:to>
                                    </p:set>
                                    <p:animEffect transition="in" filter="wipe(left)">
                                      <p:cBhvr>
                                        <p:cTn id="12" dur="500"/>
                                        <p:tgtEl>
                                          <p:spTgt spid="4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8">
                                            <p:txEl>
                                              <p:pRg st="2" end="2"/>
                                            </p:txEl>
                                          </p:spTgt>
                                        </p:tgtEl>
                                        <p:attrNameLst>
                                          <p:attrName>style.visibility</p:attrName>
                                        </p:attrNameLst>
                                      </p:cBhvr>
                                      <p:to>
                                        <p:strVal val="visible"/>
                                      </p:to>
                                    </p:set>
                                    <p:animEffect transition="in" filter="wipe(left)">
                                      <p:cBhvr>
                                        <p:cTn id="17" dur="500"/>
                                        <p:tgtEl>
                                          <p:spTgt spid="4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8">
                                            <p:txEl>
                                              <p:pRg st="3" end="3"/>
                                            </p:txEl>
                                          </p:spTgt>
                                        </p:tgtEl>
                                        <p:attrNameLst>
                                          <p:attrName>style.visibility</p:attrName>
                                        </p:attrNameLst>
                                      </p:cBhvr>
                                      <p:to>
                                        <p:strVal val="visible"/>
                                      </p:to>
                                    </p:set>
                                    <p:animEffect transition="in" filter="wipe(left)">
                                      <p:cBhvr>
                                        <p:cTn id="22" dur="500"/>
                                        <p:tgtEl>
                                          <p:spTgt spid="4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8">
                                            <p:txEl>
                                              <p:pRg st="4" end="4"/>
                                            </p:txEl>
                                          </p:spTgt>
                                        </p:tgtEl>
                                        <p:attrNameLst>
                                          <p:attrName>style.visibility</p:attrName>
                                        </p:attrNameLst>
                                      </p:cBhvr>
                                      <p:to>
                                        <p:strVal val="visible"/>
                                      </p:to>
                                    </p:set>
                                    <p:animEffect transition="in" filter="wipe(left)">
                                      <p:cBhvr>
                                        <p:cTn id="27" dur="500"/>
                                        <p:tgtEl>
                                          <p:spTgt spid="4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8" grpId="0" build="p"/>
      <p:bldP spid="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Subtitle 2">
                <a:extLst>
                  <a:ext uri="{FF2B5EF4-FFF2-40B4-BE49-F238E27FC236}">
                    <a16:creationId xmlns:a16="http://schemas.microsoft.com/office/drawing/2014/main" id="{04D84F31-B7AE-46A1-B98C-01BE8A9EA3FE}"/>
                  </a:ext>
                </a:extLst>
              </p:cNvPr>
              <p:cNvSpPr txBox="1">
                <a:spLocks/>
              </p:cNvSpPr>
              <p:nvPr/>
            </p:nvSpPr>
            <p:spPr>
              <a:xfrm>
                <a:off x="47416" y="1353351"/>
                <a:ext cx="10912473" cy="4374063"/>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342900" indent="0">
                  <a:lnSpc>
                    <a:spcPct val="110000"/>
                  </a:lnSpc>
                  <a:buNone/>
                </a:pPr>
                <a:r>
                  <a:rPr lang="en-US" sz="2800" b="1" u="none" strike="noStrike" cap="none" dirty="0">
                    <a:solidFill>
                      <a:schemeClr val="tx1">
                        <a:lumMod val="75000"/>
                        <a:lumOff val="25000"/>
                      </a:schemeClr>
                    </a:solidFill>
                    <a:effectLst/>
                    <a:ea typeface="Calibri"/>
                    <a:cs typeface="Calibri"/>
                    <a:sym typeface="Calibri"/>
                  </a:rPr>
                  <a:t>ABC is an isosceles triangle of principal vertex A</a:t>
                </a:r>
                <a14:m>
                  <m:oMath xmlns:m="http://schemas.openxmlformats.org/officeDocument/2006/math">
                    <m:r>
                      <a:rPr lang="en-US" sz="2800" b="1" i="1" u="none" strike="noStrike" cap="none">
                        <a:solidFill>
                          <a:schemeClr val="tx1">
                            <a:lumMod val="75000"/>
                            <a:lumOff val="25000"/>
                          </a:schemeClr>
                        </a:solidFill>
                        <a:effectLst/>
                        <a:latin typeface="Cambria Math" panose="02040503050406030204" pitchFamily="18" charset="0"/>
                        <a:ea typeface="Calibri"/>
                        <a:cs typeface="Calibri"/>
                        <a:sym typeface="Calibri"/>
                      </a:rPr>
                      <m:t> </m:t>
                    </m:r>
                  </m:oMath>
                </a14:m>
                <a:endParaRPr lang="en-US" sz="2800" b="1" i="1" u="none" strike="noStrike" cap="none" dirty="0">
                  <a:solidFill>
                    <a:schemeClr val="tx1">
                      <a:lumMod val="75000"/>
                      <a:lumOff val="25000"/>
                    </a:schemeClr>
                  </a:solidFill>
                  <a:effectLst/>
                  <a:latin typeface="+mj-lt"/>
                  <a:ea typeface="Calibri"/>
                  <a:cs typeface="Calibri"/>
                  <a:sym typeface="Calibri"/>
                </a:endParaRPr>
              </a:p>
              <a:p>
                <a:pPr marL="34290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r>
                        <a:rPr lang="en-US" sz="32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m:t>
                      </m:r>
                      <m:acc>
                        <m:accPr>
                          <m:chr m:val="̂"/>
                          <m:ctrlPr>
                            <a:rPr lang="en-US" sz="3200" b="1" i="1">
                              <a:solidFill>
                                <a:schemeClr val="tx1">
                                  <a:lumMod val="75000"/>
                                  <a:lumOff val="25000"/>
                                </a:schemeClr>
                              </a:solidFill>
                              <a:latin typeface="Cambria Math" panose="02040503050406030204" pitchFamily="18" charset="0"/>
                              <a:ea typeface="Calibri"/>
                              <a:cs typeface="Calibri"/>
                              <a:sym typeface="Calibri"/>
                            </a:rPr>
                          </m:ctrlPr>
                        </m:accPr>
                        <m:e>
                          <m:r>
                            <a:rPr lang="en-US" sz="3200" b="1" i="1" smtClean="0">
                              <a:solidFill>
                                <a:schemeClr val="tx1">
                                  <a:lumMod val="75000"/>
                                  <a:lumOff val="25000"/>
                                </a:schemeClr>
                              </a:solidFill>
                              <a:latin typeface="Cambria Math" panose="02040503050406030204" pitchFamily="18" charset="0"/>
                              <a:ea typeface="Calibri"/>
                              <a:cs typeface="Calibri"/>
                              <a:sym typeface="Calibri"/>
                            </a:rPr>
                            <m:t>𝑨𝑪𝑩</m:t>
                          </m:r>
                        </m:e>
                      </m:acc>
                      <m:r>
                        <a:rPr lang="en-US" sz="3200" b="1" i="1" smtClean="0">
                          <a:solidFill>
                            <a:schemeClr val="tx1">
                              <a:lumMod val="75000"/>
                              <a:lumOff val="25000"/>
                            </a:schemeClr>
                          </a:solidFill>
                          <a:latin typeface="Cambria Math" panose="02040503050406030204" pitchFamily="18" charset="0"/>
                          <a:ea typeface="Calibri"/>
                          <a:cs typeface="Calibri"/>
                          <a:sym typeface="Calibri"/>
                        </a:rPr>
                        <m:t>=</m:t>
                      </m:r>
                      <m:r>
                        <a:rPr lang="en-US" sz="3200" b="1" i="1" smtClean="0">
                          <a:solidFill>
                            <a:schemeClr val="tx1">
                              <a:lumMod val="75000"/>
                              <a:lumOff val="25000"/>
                            </a:schemeClr>
                          </a:solidFill>
                          <a:latin typeface="Cambria Math" panose="02040503050406030204" pitchFamily="18" charset="0"/>
                          <a:ea typeface="Calibri"/>
                          <a:cs typeface="Calibri"/>
                          <a:sym typeface="Calibri"/>
                        </a:rPr>
                        <m:t>𝟕𝟎</m:t>
                      </m:r>
                      <m:r>
                        <a:rPr lang="en-US" sz="3200" b="1" i="1" smtClean="0">
                          <a:solidFill>
                            <a:schemeClr val="tx1">
                              <a:lumMod val="75000"/>
                              <a:lumOff val="25000"/>
                            </a:schemeClr>
                          </a:solidFill>
                          <a:latin typeface="Cambria Math" panose="02040503050406030204" pitchFamily="18" charset="0"/>
                          <a:ea typeface="Cambria Math" panose="02040503050406030204" pitchFamily="18" charset="0"/>
                          <a:cs typeface="Calibri"/>
                          <a:sym typeface="Calibri"/>
                        </a:rPr>
                        <m:t>°</m:t>
                      </m:r>
                    </m:oMath>
                  </m:oMathPara>
                </a14:m>
                <a:endParaRPr lang="en-US" sz="3200" b="1" i="1" u="none" strike="noStrike" cap="none" dirty="0">
                  <a:solidFill>
                    <a:schemeClr val="tx1">
                      <a:lumMod val="75000"/>
                      <a:lumOff val="25000"/>
                    </a:schemeClr>
                  </a:solidFill>
                  <a:effectLst/>
                  <a:latin typeface="+mj-lt"/>
                  <a:ea typeface="Calibri"/>
                  <a:cs typeface="Calibri"/>
                  <a:sym typeface="Calibri"/>
                </a:endParaRPr>
              </a:p>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𝑨𝑩𝑪</m:t>
                          </m:r>
                        </m:e>
                      </m:acc>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𝑩𝑪𝑨</m:t>
                          </m:r>
                        </m:e>
                      </m:acc>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chemeClr val="tx1">
                      <a:lumMod val="75000"/>
                      <a:lumOff val="25000"/>
                    </a:schemeClr>
                  </a:solidFill>
                  <a:latin typeface="Calibri" panose="020F0502020204030204" pitchFamily="34" charset="0"/>
                  <a:ea typeface="Calibri" panose="020F0502020204030204" pitchFamily="34" charset="0"/>
                  <a:cs typeface="Arial" panose="020B0604020202020204" pitchFamily="34" charset="0"/>
                </a:endParaRPr>
              </a:p>
              <a:p>
                <a:pPr marL="342900" indent="0">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𝑨𝑩𝑪</m:t>
                          </m:r>
                        </m:e>
                      </m:acc>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𝑩𝑪𝑨</m:t>
                          </m:r>
                        </m:e>
                      </m:acc>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chemeClr val="tx1">
                      <a:lumMod val="75000"/>
                      <a:lumOff val="25000"/>
                    </a:schemeClr>
                  </a:solidFill>
                  <a:latin typeface="Calibri" panose="020F0502020204030204" pitchFamily="34" charset="0"/>
                  <a:ea typeface="Calibri" panose="020F0502020204030204" pitchFamily="34" charset="0"/>
                  <a:cs typeface="Arial" panose="020B0604020202020204" pitchFamily="34" charset="0"/>
                </a:endParaRPr>
              </a:p>
              <a:p>
                <a:pPr marL="342900" indent="0">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𝟕𝟎</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𝟕𝟎</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chemeClr val="tx1">
                      <a:lumMod val="75000"/>
                      <a:lumOff val="25000"/>
                    </a:schemeClr>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𝟏𝟒𝟎</m:t>
                      </m:r>
                      <m:r>
                        <a:rPr lang="en-US"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en-US" sz="3200" dirty="0">
                  <a:solidFill>
                    <a:schemeClr val="tx1">
                      <a:lumMod val="75000"/>
                      <a:lumOff val="25000"/>
                    </a:schemeClr>
                  </a:solidFill>
                  <a:latin typeface="Calibri" panose="020F0502020204030204" pitchFamily="34" charset="0"/>
                  <a:ea typeface="Calibri" panose="020F0502020204030204" pitchFamily="34" charset="0"/>
                  <a:cs typeface="Arial" panose="020B0604020202020204" pitchFamily="34" charset="0"/>
                </a:endParaRPr>
              </a:p>
              <a:p>
                <a:pPr marL="0" indent="0">
                  <a:buNone/>
                </a:pPr>
                <a:r>
                  <a:rPr lang="en-US" sz="3200" dirty="0">
                    <a:solidFill>
                      <a:schemeClr val="tx1">
                        <a:lumMod val="75000"/>
                        <a:lumOff val="25000"/>
                      </a:schemeClr>
                    </a:solidFill>
                    <a:latin typeface="+mj-lt"/>
                    <a:ea typeface="Calibri"/>
                    <a:cs typeface="Calibri"/>
                    <a:sym typeface="Calibri"/>
                  </a:rPr>
                  <a:t>   </a:t>
                </a:r>
                <a14:m>
                  <m:oMath xmlns:m="http://schemas.openxmlformats.org/officeDocument/2006/math">
                    <m:acc>
                      <m:accPr>
                        <m:chr m:val="̂"/>
                        <m:ctrlP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𝑩𝑨𝑪</m:t>
                        </m:r>
                      </m:e>
                    </m:acc>
                    <m:r>
                      <a:rPr lang="en-US" sz="3200" b="1" i="1">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𝟒𝟎</m:t>
                    </m:r>
                    <m:r>
                      <a:rPr lang="en-US" sz="3200" b="1" i="1" smtClean="0">
                        <a:solidFill>
                          <a:schemeClr val="tx1">
                            <a:lumMod val="75000"/>
                            <a:lumOff val="25000"/>
                          </a:schemeClr>
                        </a:solidFill>
                        <a:latin typeface="Cambria Math" panose="02040503050406030204" pitchFamily="18" charset="0"/>
                        <a:ea typeface="Calibri" panose="020F0502020204030204" pitchFamily="34" charset="0"/>
                        <a:cs typeface="Calibri" panose="020F0502020204030204" pitchFamily="34" charset="0"/>
                      </a:rPr>
                      <m:t>°</m:t>
                    </m:r>
                  </m:oMath>
                </a14:m>
                <a:endParaRPr lang="en-US" sz="3200" b="1" i="1" u="none" strike="noStrike" cap="none" dirty="0">
                  <a:solidFill>
                    <a:schemeClr val="tx1">
                      <a:lumMod val="75000"/>
                      <a:lumOff val="25000"/>
                    </a:schemeClr>
                  </a:solidFill>
                  <a:effectLst/>
                  <a:latin typeface="+mj-lt"/>
                  <a:ea typeface="Calibri"/>
                  <a:cs typeface="Calibri"/>
                  <a:sym typeface="Calibri"/>
                </a:endParaRPr>
              </a:p>
              <a:p>
                <a:pPr marL="0" indent="0">
                  <a:lnSpc>
                    <a:spcPct val="250000"/>
                  </a:lnSpc>
                  <a:buNone/>
                </a:pPr>
                <a:endParaRPr lang="en-US" sz="3200" dirty="0">
                  <a:solidFill>
                    <a:schemeClr val="tx1">
                      <a:lumMod val="75000"/>
                      <a:lumOff val="25000"/>
                    </a:schemeClr>
                  </a:solidFill>
                  <a:latin typeface="+mj-lt"/>
                </a:endParaRPr>
              </a:p>
            </p:txBody>
          </p:sp>
        </mc:Choice>
        <mc:Fallback xmlns="">
          <p:sp>
            <p:nvSpPr>
              <p:cNvPr id="6" name="Subtitle 2">
                <a:extLst>
                  <a:ext uri="{FF2B5EF4-FFF2-40B4-BE49-F238E27FC236}">
                    <a16:creationId xmlns:a16="http://schemas.microsoft.com/office/drawing/2014/main" id="{04D84F31-B7AE-46A1-B98C-01BE8A9EA3FE}"/>
                  </a:ext>
                </a:extLst>
              </p:cNvPr>
              <p:cNvSpPr txBox="1">
                <a:spLocks noRot="1" noChangeAspect="1" noMove="1" noResize="1" noEditPoints="1" noAdjustHandles="1" noChangeArrowheads="1" noChangeShapeType="1" noTextEdit="1"/>
              </p:cNvSpPr>
              <p:nvPr/>
            </p:nvSpPr>
            <p:spPr>
              <a:xfrm>
                <a:off x="47416" y="1353351"/>
                <a:ext cx="10912473" cy="4374063"/>
              </a:xfrm>
              <a:prstGeom prst="rect">
                <a:avLst/>
              </a:prstGeom>
              <a:blipFill>
                <a:blip r:embed="rId4"/>
                <a:stretch>
                  <a:fillRect t="-9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t>What is the measure of angles </a:t>
                </a:r>
                <a14:m>
                  <m:oMath xmlns:m="http://schemas.openxmlformats.org/officeDocument/2006/math">
                    <m:acc>
                      <m:accPr>
                        <m:chr m:val="̂"/>
                        <m:ctrlPr>
                          <a:rPr lang="en-US" b="1" i="1">
                            <a:latin typeface="Cambria Math" panose="02040503050406030204" pitchFamily="18" charset="0"/>
                          </a:rPr>
                        </m:ctrlPr>
                      </m:accPr>
                      <m:e>
                        <m:r>
                          <a:rPr lang="en-US" b="1" i="1">
                            <a:latin typeface="Cambria Math" panose="02040503050406030204" pitchFamily="18" charset="0"/>
                          </a:rPr>
                          <m:t>𝑨𝑪𝑩</m:t>
                        </m:r>
                      </m:e>
                    </m:acc>
                  </m:oMath>
                </a14:m>
                <a:r>
                  <a:rPr lang="en-US" b="1" dirty="0"/>
                  <a:t> and </a:t>
                </a:r>
                <a14:m>
                  <m:oMath xmlns:m="http://schemas.openxmlformats.org/officeDocument/2006/math">
                    <m:acc>
                      <m:accPr>
                        <m:chr m:val="̂"/>
                        <m:ctrlPr>
                          <a:rPr lang="en-US" b="1" i="1">
                            <a:latin typeface="Cambria Math" panose="02040503050406030204" pitchFamily="18" charset="0"/>
                          </a:rPr>
                        </m:ctrlPr>
                      </m:accPr>
                      <m:e>
                        <m:r>
                          <a:rPr lang="en-US" b="1" i="1">
                            <a:latin typeface="Cambria Math" panose="02040503050406030204" pitchFamily="18" charset="0"/>
                          </a:rPr>
                          <m:t>𝑩𝑨𝑪</m:t>
                        </m:r>
                      </m:e>
                    </m:acc>
                    <m:r>
                      <a:rPr lang="en-US" b="1">
                        <a:latin typeface="Cambria Math" panose="02040503050406030204" pitchFamily="18" charset="0"/>
                      </a:rPr>
                      <m:t> </m:t>
                    </m:r>
                  </m:oMath>
                </a14:m>
                <a:r>
                  <a:rPr lang="en-US" b="1" dirty="0"/>
                  <a:t>?</a:t>
                </a: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5"/>
                <a:stretch>
                  <a:fillRect t="-10101" b="-32323"/>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5" name="Rectangle: Rounded Corners 24">
                <a:extLst>
                  <a:ext uri="{FF2B5EF4-FFF2-40B4-BE49-F238E27FC236}">
                    <a16:creationId xmlns:a16="http://schemas.microsoft.com/office/drawing/2014/main" id="{F7FEFF63-61A3-41CA-85E1-84D9CE5E143D}"/>
                  </a:ext>
                </a:extLst>
              </p:cNvPr>
              <p:cNvSpPr/>
              <p:nvPr/>
            </p:nvSpPr>
            <p:spPr>
              <a:xfrm>
                <a:off x="345339" y="5656962"/>
                <a:ext cx="2863374" cy="961486"/>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𝑨𝑪𝑩</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25" name="Rectangle: Rounded Corners 24">
                <a:extLst>
                  <a:ext uri="{FF2B5EF4-FFF2-40B4-BE49-F238E27FC236}">
                    <a16:creationId xmlns:a16="http://schemas.microsoft.com/office/drawing/2014/main" id="{F7FEFF63-61A3-41CA-85E1-84D9CE5E143D}"/>
                  </a:ext>
                </a:extLst>
              </p:cNvPr>
              <p:cNvSpPr>
                <a:spLocks noRot="1" noChangeAspect="1" noMove="1" noResize="1" noEditPoints="1" noAdjustHandles="1" noChangeArrowheads="1" noChangeShapeType="1" noTextEdit="1"/>
              </p:cNvSpPr>
              <p:nvPr/>
            </p:nvSpPr>
            <p:spPr>
              <a:xfrm>
                <a:off x="345339" y="5656962"/>
                <a:ext cx="2863374" cy="961486"/>
              </a:xfrm>
              <a:prstGeom prst="roundRect">
                <a:avLst/>
              </a:prstGeom>
              <a:blipFill>
                <a:blip r:embed="rId6"/>
                <a:stretch>
                  <a:fillRect b="-1250"/>
                </a:stretch>
              </a:blipFill>
              <a:ln w="12700">
                <a:solidFill>
                  <a:schemeClr val="tx1">
                    <a:lumMod val="75000"/>
                    <a:lumOff val="2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Rounded Corners 7">
                <a:extLst>
                  <a:ext uri="{FF2B5EF4-FFF2-40B4-BE49-F238E27FC236}">
                    <a16:creationId xmlns:a16="http://schemas.microsoft.com/office/drawing/2014/main" id="{B0FC0BA8-2C11-4BD8-BAEB-82A86DDB6CA7}"/>
                  </a:ext>
                </a:extLst>
              </p:cNvPr>
              <p:cNvSpPr/>
              <p:nvPr/>
            </p:nvSpPr>
            <p:spPr>
              <a:xfrm>
                <a:off x="3415547" y="5675108"/>
                <a:ext cx="2863373" cy="961485"/>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𝑩𝑨𝑪</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8" name="Rectangle: Rounded Corners 7">
                <a:extLst>
                  <a:ext uri="{FF2B5EF4-FFF2-40B4-BE49-F238E27FC236}">
                    <a16:creationId xmlns:a16="http://schemas.microsoft.com/office/drawing/2014/main" id="{B0FC0BA8-2C11-4BD8-BAEB-82A86DDB6CA7}"/>
                  </a:ext>
                </a:extLst>
              </p:cNvPr>
              <p:cNvSpPr>
                <a:spLocks noRot="1" noChangeAspect="1" noMove="1" noResize="1" noEditPoints="1" noAdjustHandles="1" noChangeArrowheads="1" noChangeShapeType="1" noTextEdit="1"/>
              </p:cNvSpPr>
              <p:nvPr/>
            </p:nvSpPr>
            <p:spPr>
              <a:xfrm>
                <a:off x="3415547" y="5675108"/>
                <a:ext cx="2863373" cy="961485"/>
              </a:xfrm>
              <a:prstGeom prst="roundRect">
                <a:avLst/>
              </a:prstGeom>
              <a:blipFill>
                <a:blip r:embed="rId7"/>
                <a:stretch>
                  <a:fillRect b="-1250"/>
                </a:stretch>
              </a:blipFill>
              <a:ln w="12700">
                <a:solidFill>
                  <a:schemeClr val="tx1">
                    <a:lumMod val="75000"/>
                    <a:lumOff val="25000"/>
                  </a:schemeClr>
                </a:solidFill>
              </a:ln>
            </p:spPr>
            <p:txBody>
              <a:bodyPr/>
              <a:lstStyle/>
              <a:p>
                <a:r>
                  <a:rPr lang="en-US">
                    <a:noFill/>
                  </a:rPr>
                  <a:t> </a:t>
                </a:r>
              </a:p>
            </p:txBody>
          </p:sp>
        </mc:Fallback>
      </mc:AlternateContent>
      <p:sp>
        <p:nvSpPr>
          <p:cNvPr id="2" name="Isosceles Triangle 1">
            <a:extLst>
              <a:ext uri="{FF2B5EF4-FFF2-40B4-BE49-F238E27FC236}">
                <a16:creationId xmlns:a16="http://schemas.microsoft.com/office/drawing/2014/main" id="{086F8C21-5BC9-47C5-8790-CC8CA3550ECF}"/>
              </a:ext>
            </a:extLst>
          </p:cNvPr>
          <p:cNvSpPr/>
          <p:nvPr/>
        </p:nvSpPr>
        <p:spPr>
          <a:xfrm>
            <a:off x="8148142" y="1815633"/>
            <a:ext cx="3160400" cy="4091488"/>
          </a:xfrm>
          <a:prstGeom prst="triangl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C9E49C5-83F0-4A80-B4EE-9AE0A85EC002}"/>
              </a:ext>
            </a:extLst>
          </p:cNvPr>
          <p:cNvSpPr txBox="1"/>
          <p:nvPr/>
        </p:nvSpPr>
        <p:spPr>
          <a:xfrm>
            <a:off x="9978573" y="1554023"/>
            <a:ext cx="379729" cy="523220"/>
          </a:xfrm>
          <a:prstGeom prst="rect">
            <a:avLst/>
          </a:prstGeom>
          <a:noFill/>
        </p:spPr>
        <p:txBody>
          <a:bodyPr wrap="square" rtlCol="0">
            <a:spAutoFit/>
          </a:bodyPr>
          <a:lstStyle/>
          <a:p>
            <a:r>
              <a:rPr lang="en-US" sz="2800" dirty="0">
                <a:solidFill>
                  <a:sysClr val="windowText" lastClr="000000"/>
                </a:solidFill>
                <a:latin typeface="+mj-lt"/>
              </a:rPr>
              <a:t>A</a:t>
            </a:r>
          </a:p>
        </p:txBody>
      </p:sp>
      <p:sp>
        <p:nvSpPr>
          <p:cNvPr id="10" name="TextBox 9">
            <a:extLst>
              <a:ext uri="{FF2B5EF4-FFF2-40B4-BE49-F238E27FC236}">
                <a16:creationId xmlns:a16="http://schemas.microsoft.com/office/drawing/2014/main" id="{FC80F2A1-953F-4FB8-9486-D6C5A9AB05E9}"/>
              </a:ext>
            </a:extLst>
          </p:cNvPr>
          <p:cNvSpPr txBox="1"/>
          <p:nvPr/>
        </p:nvSpPr>
        <p:spPr>
          <a:xfrm>
            <a:off x="7679155" y="5928086"/>
            <a:ext cx="379729" cy="523220"/>
          </a:xfrm>
          <a:prstGeom prst="rect">
            <a:avLst/>
          </a:prstGeom>
          <a:noFill/>
        </p:spPr>
        <p:txBody>
          <a:bodyPr wrap="square" rtlCol="0">
            <a:spAutoFit/>
          </a:bodyPr>
          <a:lstStyle/>
          <a:p>
            <a:r>
              <a:rPr lang="en-US" sz="2800" dirty="0">
                <a:solidFill>
                  <a:sysClr val="windowText" lastClr="000000"/>
                </a:solidFill>
                <a:latin typeface="+mj-lt"/>
              </a:rPr>
              <a:t>B</a:t>
            </a:r>
          </a:p>
        </p:txBody>
      </p:sp>
      <p:sp>
        <p:nvSpPr>
          <p:cNvPr id="11" name="TextBox 10">
            <a:extLst>
              <a:ext uri="{FF2B5EF4-FFF2-40B4-BE49-F238E27FC236}">
                <a16:creationId xmlns:a16="http://schemas.microsoft.com/office/drawing/2014/main" id="{D9E035C8-544A-49EF-930F-41B1EB85425C}"/>
              </a:ext>
            </a:extLst>
          </p:cNvPr>
          <p:cNvSpPr txBox="1"/>
          <p:nvPr/>
        </p:nvSpPr>
        <p:spPr>
          <a:xfrm>
            <a:off x="11308542" y="5934065"/>
            <a:ext cx="379729" cy="523220"/>
          </a:xfrm>
          <a:prstGeom prst="rect">
            <a:avLst/>
          </a:prstGeom>
          <a:noFill/>
        </p:spPr>
        <p:txBody>
          <a:bodyPr wrap="square" rtlCol="0">
            <a:spAutoFit/>
          </a:bodyPr>
          <a:lstStyle/>
          <a:p>
            <a:r>
              <a:rPr lang="en-US" sz="2800" dirty="0">
                <a:solidFill>
                  <a:sysClr val="windowText" lastClr="000000"/>
                </a:solidFill>
                <a:latin typeface="+mj-lt"/>
              </a:rPr>
              <a:t>C</a:t>
            </a:r>
          </a:p>
        </p:txBody>
      </p:sp>
      <p:cxnSp>
        <p:nvCxnSpPr>
          <p:cNvPr id="7" name="Straight Connector 6">
            <a:extLst>
              <a:ext uri="{FF2B5EF4-FFF2-40B4-BE49-F238E27FC236}">
                <a16:creationId xmlns:a16="http://schemas.microsoft.com/office/drawing/2014/main" id="{FD7D8E95-00E0-4D48-9DF2-AC60D1C62982}"/>
              </a:ext>
            </a:extLst>
          </p:cNvPr>
          <p:cNvCxnSpPr>
            <a:cxnSpLocks/>
          </p:cNvCxnSpPr>
          <p:nvPr/>
        </p:nvCxnSpPr>
        <p:spPr>
          <a:xfrm>
            <a:off x="8695113" y="3540382"/>
            <a:ext cx="415636" cy="32099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475C1D-1480-4731-84A8-B0F77EFB21B8}"/>
              </a:ext>
            </a:extLst>
          </p:cNvPr>
          <p:cNvCxnSpPr>
            <a:cxnSpLocks/>
          </p:cNvCxnSpPr>
          <p:nvPr/>
        </p:nvCxnSpPr>
        <p:spPr>
          <a:xfrm flipH="1">
            <a:off x="10251323" y="3494777"/>
            <a:ext cx="415636" cy="32099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BEBA6AB-577D-42F5-B517-7DCDFEC3DD3C}"/>
              </a:ext>
            </a:extLst>
          </p:cNvPr>
          <p:cNvSpPr/>
          <p:nvPr/>
        </p:nvSpPr>
        <p:spPr>
          <a:xfrm>
            <a:off x="8130069" y="5478714"/>
            <a:ext cx="772862" cy="400110"/>
          </a:xfrm>
          <a:prstGeom prst="rect">
            <a:avLst/>
          </a:prstGeom>
          <a:noFill/>
        </p:spPr>
        <p:txBody>
          <a:bodyPr wrap="square" lIns="91440" tIns="45720" rIns="91440" bIns="45720">
            <a:spAutoFit/>
          </a:bodyPr>
          <a:lstStyle/>
          <a:p>
            <a:pPr algn="ctr"/>
            <a:r>
              <a:rPr lang="en-US" sz="1600" b="1" cap="none" spc="0" dirty="0">
                <a:ln w="0"/>
                <a:solidFill>
                  <a:schemeClr val="tx1">
                    <a:lumMod val="75000"/>
                    <a:lumOff val="25000"/>
                  </a:schemeClr>
                </a:solidFill>
                <a:latin typeface="+mn-lt"/>
              </a:rPr>
              <a:t>70</a:t>
            </a:r>
            <a:r>
              <a:rPr lang="en-US" sz="20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66F022B1-0AD6-4600-B746-05E49E2DEB01}"/>
                  </a:ext>
                </a:extLst>
              </p:cNvPr>
              <p:cNvSpPr/>
              <p:nvPr/>
            </p:nvSpPr>
            <p:spPr>
              <a:xfrm>
                <a:off x="359853" y="5651230"/>
                <a:ext cx="2862072" cy="96012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𝑨𝑪𝑩</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 70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16" name="Rectangle: Rounded Corners 15">
                <a:extLst>
                  <a:ext uri="{FF2B5EF4-FFF2-40B4-BE49-F238E27FC236}">
                    <a16:creationId xmlns:a16="http://schemas.microsoft.com/office/drawing/2014/main" id="{66F022B1-0AD6-4600-B746-05E49E2DEB01}"/>
                  </a:ext>
                </a:extLst>
              </p:cNvPr>
              <p:cNvSpPr>
                <a:spLocks noRot="1" noChangeAspect="1" noMove="1" noResize="1" noEditPoints="1" noAdjustHandles="1" noChangeArrowheads="1" noChangeShapeType="1" noTextEdit="1"/>
              </p:cNvSpPr>
              <p:nvPr/>
            </p:nvSpPr>
            <p:spPr>
              <a:xfrm>
                <a:off x="359853" y="5651230"/>
                <a:ext cx="2862072" cy="960120"/>
              </a:xfrm>
              <a:prstGeom prst="roundRect">
                <a:avLst/>
              </a:prstGeom>
              <a:blipFill>
                <a:blip r:embed="rId8"/>
                <a:stretch>
                  <a:fillRect b="-1899"/>
                </a:stretch>
              </a:blipFill>
              <a:ln w="5715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1E9BEF54-A51C-4DB6-9E13-22A89E480276}"/>
                  </a:ext>
                </a:extLst>
              </p:cNvPr>
              <p:cNvSpPr/>
              <p:nvPr/>
            </p:nvSpPr>
            <p:spPr>
              <a:xfrm>
                <a:off x="3422013" y="5672842"/>
                <a:ext cx="2862072" cy="96012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𝑩𝑨𝑪</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 40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17" name="Rectangle: Rounded Corners 16">
                <a:extLst>
                  <a:ext uri="{FF2B5EF4-FFF2-40B4-BE49-F238E27FC236}">
                    <a16:creationId xmlns:a16="http://schemas.microsoft.com/office/drawing/2014/main" id="{1E9BEF54-A51C-4DB6-9E13-22A89E480276}"/>
                  </a:ext>
                </a:extLst>
              </p:cNvPr>
              <p:cNvSpPr>
                <a:spLocks noRot="1" noChangeAspect="1" noMove="1" noResize="1" noEditPoints="1" noAdjustHandles="1" noChangeArrowheads="1" noChangeShapeType="1" noTextEdit="1"/>
              </p:cNvSpPr>
              <p:nvPr/>
            </p:nvSpPr>
            <p:spPr>
              <a:xfrm>
                <a:off x="3422013" y="5672842"/>
                <a:ext cx="2862072" cy="960120"/>
              </a:xfrm>
              <a:prstGeom prst="roundRect">
                <a:avLst/>
              </a:prstGeom>
              <a:blipFill>
                <a:blip r:embed="rId9"/>
                <a:stretch>
                  <a:fillRect b="-1911"/>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6657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1" presetClass="exit"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wipe(left)">
                                      <p:cBhvr>
                                        <p:cTn id="20" dur="500"/>
                                        <p:tgtEl>
                                          <p:spTgt spid="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wipe(left)">
                                      <p:cBhvr>
                                        <p:cTn id="25" dur="5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wipe(left)">
                                      <p:cBhvr>
                                        <p:cTn id="30" dur="500"/>
                                        <p:tgtEl>
                                          <p:spTgt spid="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wipe(left)">
                                      <p:cBhvr>
                                        <p:cTn id="35" dur="500"/>
                                        <p:tgtEl>
                                          <p:spTgt spid="6">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6">
                                            <p:txEl>
                                              <p:pRg st="5" end="5"/>
                                            </p:txEl>
                                          </p:spTgt>
                                        </p:tgtEl>
                                        <p:attrNameLst>
                                          <p:attrName>style.visibility</p:attrName>
                                        </p:attrNameLst>
                                      </p:cBhvr>
                                      <p:to>
                                        <p:strVal val="visible"/>
                                      </p:to>
                                    </p:set>
                                    <p:animEffect transition="in" filter="wipe(left)">
                                      <p:cBhvr>
                                        <p:cTn id="40" dur="500"/>
                                        <p:tgtEl>
                                          <p:spTgt spid="6">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wipe(left)">
                                      <p:cBhvr>
                                        <p:cTn id="45" dur="500"/>
                                        <p:tgtEl>
                                          <p:spTgt spid="6">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5" grpId="0" animBg="1"/>
      <p:bldP spid="8"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Common formative assessment</a:t>
            </a:r>
            <a:endParaRPr lang="en-US" sz="5400" dirty="0">
              <a:solidFill>
                <a:schemeClr val="accent1">
                  <a:lumMod val="50000"/>
                </a:schemeClr>
              </a:solidFill>
            </a:endParaRP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49140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GB" b="1" dirty="0">
                <a:sym typeface="Comic Sans MS"/>
              </a:rPr>
              <a:t>Write the measure of the missing angle.</a:t>
            </a:r>
          </a:p>
        </p:txBody>
      </p:sp>
      <p:sp>
        <p:nvSpPr>
          <p:cNvPr id="8" name="TextBox 7">
            <a:extLst>
              <a:ext uri="{FF2B5EF4-FFF2-40B4-BE49-F238E27FC236}">
                <a16:creationId xmlns:a16="http://schemas.microsoft.com/office/drawing/2014/main" id="{F23C4B0B-0646-4BCD-A2A2-6D6D5792F929}"/>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dirty="0">
                <a:solidFill>
                  <a:schemeClr val="tx1">
                    <a:lumMod val="50000"/>
                    <a:lumOff val="50000"/>
                  </a:schemeClr>
                </a:solidFill>
                <a:latin typeface="+mj-lt"/>
              </a:rPr>
              <a:t>Check your understanding</a:t>
            </a:r>
          </a:p>
        </p:txBody>
      </p:sp>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AFEFDD0F-952E-413B-8A38-03E42F1E10B9}"/>
                  </a:ext>
                </a:extLst>
              </p:cNvPr>
              <p:cNvSpPr/>
              <p:nvPr/>
            </p:nvSpPr>
            <p:spPr>
              <a:xfrm>
                <a:off x="963488" y="5212343"/>
                <a:ext cx="2702661"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22" name="Rectangle: Rounded Corners 21">
                <a:extLst>
                  <a:ext uri="{FF2B5EF4-FFF2-40B4-BE49-F238E27FC236}">
                    <a16:creationId xmlns:a16="http://schemas.microsoft.com/office/drawing/2014/main" id="{AFEFDD0F-952E-413B-8A38-03E42F1E10B9}"/>
                  </a:ext>
                </a:extLst>
              </p:cNvPr>
              <p:cNvSpPr>
                <a:spLocks noRot="1" noChangeAspect="1" noMove="1" noResize="1" noEditPoints="1" noAdjustHandles="1" noChangeArrowheads="1" noChangeShapeType="1" noTextEdit="1"/>
              </p:cNvSpPr>
              <p:nvPr/>
            </p:nvSpPr>
            <p:spPr>
              <a:xfrm>
                <a:off x="963488" y="5212343"/>
                <a:ext cx="2702661" cy="903917"/>
              </a:xfrm>
              <a:prstGeom prst="roundRect">
                <a:avLst/>
              </a:prstGeom>
              <a:blipFill>
                <a:blip r:embed="rId4"/>
                <a:stretch>
                  <a:fillRect b="-4667"/>
                </a:stretch>
              </a:blipFill>
              <a:ln w="12700">
                <a:solidFill>
                  <a:schemeClr val="tx1">
                    <a:lumMod val="75000"/>
                    <a:lumOff val="25000"/>
                  </a:schemeClr>
                </a:solidFill>
              </a:ln>
            </p:spPr>
            <p:txBody>
              <a:bodyPr/>
              <a:lstStyle/>
              <a:p>
                <a:r>
                  <a:rPr lang="en-US">
                    <a:noFill/>
                  </a:rPr>
                  <a:t> </a:t>
                </a:r>
              </a:p>
            </p:txBody>
          </p:sp>
        </mc:Fallback>
      </mc:AlternateContent>
      <p:grpSp>
        <p:nvGrpSpPr>
          <p:cNvPr id="6" name="Group 5">
            <a:extLst>
              <a:ext uri="{FF2B5EF4-FFF2-40B4-BE49-F238E27FC236}">
                <a16:creationId xmlns:a16="http://schemas.microsoft.com/office/drawing/2014/main" id="{C81E0E92-DB59-4C60-9E06-78730AAE0092}"/>
              </a:ext>
            </a:extLst>
          </p:cNvPr>
          <p:cNvGrpSpPr/>
          <p:nvPr/>
        </p:nvGrpSpPr>
        <p:grpSpPr>
          <a:xfrm flipV="1">
            <a:off x="4581675" y="1473013"/>
            <a:ext cx="6735342" cy="5113600"/>
            <a:chOff x="5157310" y="1671859"/>
            <a:chExt cx="5326160" cy="2844185"/>
          </a:xfrm>
        </p:grpSpPr>
        <p:grpSp>
          <p:nvGrpSpPr>
            <p:cNvPr id="7" name="Group 6">
              <a:extLst>
                <a:ext uri="{FF2B5EF4-FFF2-40B4-BE49-F238E27FC236}">
                  <a16:creationId xmlns:a16="http://schemas.microsoft.com/office/drawing/2014/main" id="{2C3BE12C-9E6A-4808-A7CC-92E4A1F88343}"/>
                </a:ext>
              </a:extLst>
            </p:cNvPr>
            <p:cNvGrpSpPr/>
            <p:nvPr/>
          </p:nvGrpSpPr>
          <p:grpSpPr>
            <a:xfrm>
              <a:off x="5537039" y="2195080"/>
              <a:ext cx="4891751" cy="1967696"/>
              <a:chOff x="6057900" y="2963119"/>
              <a:chExt cx="4891751" cy="1967696"/>
            </a:xfrm>
          </p:grpSpPr>
          <p:cxnSp>
            <p:nvCxnSpPr>
              <p:cNvPr id="15" name="Straight Connector 14">
                <a:extLst>
                  <a:ext uri="{FF2B5EF4-FFF2-40B4-BE49-F238E27FC236}">
                    <a16:creationId xmlns:a16="http://schemas.microsoft.com/office/drawing/2014/main" id="{7A31CC3B-E734-4E29-A945-69363B7D2A98}"/>
                  </a:ext>
                </a:extLst>
              </p:cNvPr>
              <p:cNvCxnSpPr/>
              <p:nvPr/>
            </p:nvCxnSpPr>
            <p:spPr>
              <a:xfrm>
                <a:off x="6057900" y="2963119"/>
                <a:ext cx="1650839" cy="1967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FC8BAAE-5319-4E6A-A9F9-A6CD4B2AB554}"/>
                  </a:ext>
                </a:extLst>
              </p:cNvPr>
              <p:cNvCxnSpPr>
                <a:cxnSpLocks/>
              </p:cNvCxnSpPr>
              <p:nvPr/>
            </p:nvCxnSpPr>
            <p:spPr>
              <a:xfrm>
                <a:off x="6057900" y="2963119"/>
                <a:ext cx="4891751" cy="1967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5D28651-BE6B-4B5D-9989-BE42568581E2}"/>
                  </a:ext>
                </a:extLst>
              </p:cNvPr>
              <p:cNvCxnSpPr>
                <a:cxnSpLocks/>
              </p:cNvCxnSpPr>
              <p:nvPr/>
            </p:nvCxnSpPr>
            <p:spPr>
              <a:xfrm>
                <a:off x="7708739" y="4930815"/>
                <a:ext cx="3240912"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61D075F7-274A-422A-84A2-926608423B8F}"/>
                </a:ext>
              </a:extLst>
            </p:cNvPr>
            <p:cNvSpPr txBox="1"/>
            <p:nvPr/>
          </p:nvSpPr>
          <p:spPr>
            <a:xfrm flipV="1">
              <a:off x="6846687" y="3958127"/>
              <a:ext cx="379729" cy="523220"/>
            </a:xfrm>
            <a:prstGeom prst="rect">
              <a:avLst/>
            </a:prstGeom>
            <a:noFill/>
          </p:spPr>
          <p:txBody>
            <a:bodyPr wrap="square" rtlCol="0">
              <a:spAutoFit/>
            </a:bodyPr>
            <a:lstStyle/>
            <a:p>
              <a:r>
                <a:rPr lang="en-US" sz="2800" dirty="0">
                  <a:solidFill>
                    <a:sysClr val="windowText" lastClr="000000"/>
                  </a:solidFill>
                  <a:latin typeface="+mj-lt"/>
                </a:rPr>
                <a:t>A</a:t>
              </a:r>
            </a:p>
          </p:txBody>
        </p:sp>
        <p:sp>
          <p:nvSpPr>
            <p:cNvPr id="10" name="TextBox 9">
              <a:extLst>
                <a:ext uri="{FF2B5EF4-FFF2-40B4-BE49-F238E27FC236}">
                  <a16:creationId xmlns:a16="http://schemas.microsoft.com/office/drawing/2014/main" id="{1FBF439A-5D14-4AFD-AB8B-264BE0D3491F}"/>
                </a:ext>
              </a:extLst>
            </p:cNvPr>
            <p:cNvSpPr txBox="1"/>
            <p:nvPr/>
          </p:nvSpPr>
          <p:spPr>
            <a:xfrm flipV="1">
              <a:off x="10103741" y="3992824"/>
              <a:ext cx="379729" cy="523220"/>
            </a:xfrm>
            <a:prstGeom prst="rect">
              <a:avLst/>
            </a:prstGeom>
            <a:noFill/>
          </p:spPr>
          <p:txBody>
            <a:bodyPr wrap="square" rtlCol="0">
              <a:spAutoFit/>
            </a:bodyPr>
            <a:lstStyle/>
            <a:p>
              <a:r>
                <a:rPr lang="en-US" sz="2800" dirty="0">
                  <a:solidFill>
                    <a:sysClr val="windowText" lastClr="000000"/>
                  </a:solidFill>
                  <a:latin typeface="+mj-lt"/>
                </a:rPr>
                <a:t>C</a:t>
              </a:r>
            </a:p>
          </p:txBody>
        </p:sp>
        <p:sp>
          <p:nvSpPr>
            <p:cNvPr id="11" name="TextBox 10">
              <a:extLst>
                <a:ext uri="{FF2B5EF4-FFF2-40B4-BE49-F238E27FC236}">
                  <a16:creationId xmlns:a16="http://schemas.microsoft.com/office/drawing/2014/main" id="{807F7CDA-9F24-49D5-90E2-8C54FC3CF29D}"/>
                </a:ext>
              </a:extLst>
            </p:cNvPr>
            <p:cNvSpPr txBox="1"/>
            <p:nvPr/>
          </p:nvSpPr>
          <p:spPr>
            <a:xfrm flipV="1">
              <a:off x="5157310" y="1671859"/>
              <a:ext cx="379729" cy="523220"/>
            </a:xfrm>
            <a:prstGeom prst="rect">
              <a:avLst/>
            </a:prstGeom>
            <a:noFill/>
          </p:spPr>
          <p:txBody>
            <a:bodyPr wrap="square" rtlCol="0">
              <a:spAutoFit/>
            </a:bodyPr>
            <a:lstStyle/>
            <a:p>
              <a:r>
                <a:rPr lang="en-US" sz="2800" dirty="0">
                  <a:solidFill>
                    <a:sysClr val="windowText" lastClr="000000"/>
                  </a:solidFill>
                  <a:latin typeface="+mj-lt"/>
                </a:rPr>
                <a:t>B</a:t>
              </a:r>
            </a:p>
          </p:txBody>
        </p:sp>
        <p:sp>
          <p:nvSpPr>
            <p:cNvPr id="12" name="Rectangle 11">
              <a:extLst>
                <a:ext uri="{FF2B5EF4-FFF2-40B4-BE49-F238E27FC236}">
                  <a16:creationId xmlns:a16="http://schemas.microsoft.com/office/drawing/2014/main" id="{521D8821-3727-40CA-B80D-9AB210E2D84F}"/>
                </a:ext>
              </a:extLst>
            </p:cNvPr>
            <p:cNvSpPr/>
            <p:nvPr/>
          </p:nvSpPr>
          <p:spPr>
            <a:xfrm flipV="1">
              <a:off x="9403071" y="3881664"/>
              <a:ext cx="722660" cy="291015"/>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40</a:t>
              </a:r>
              <a:r>
                <a:rPr lang="en-US" sz="28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3" name="Rectangle 12">
              <a:extLst>
                <a:ext uri="{FF2B5EF4-FFF2-40B4-BE49-F238E27FC236}">
                  <a16:creationId xmlns:a16="http://schemas.microsoft.com/office/drawing/2014/main" id="{5580E37F-947B-471D-A872-6E831BFF840E}"/>
                </a:ext>
              </a:extLst>
            </p:cNvPr>
            <p:cNvSpPr/>
            <p:nvPr/>
          </p:nvSpPr>
          <p:spPr>
            <a:xfrm flipV="1">
              <a:off x="7036551" y="3854090"/>
              <a:ext cx="772862" cy="325252"/>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113</a:t>
              </a:r>
              <a:r>
                <a:rPr lang="en-US" sz="32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4" name="Rectangle 13">
              <a:extLst>
                <a:ext uri="{FF2B5EF4-FFF2-40B4-BE49-F238E27FC236}">
                  <a16:creationId xmlns:a16="http://schemas.microsoft.com/office/drawing/2014/main" id="{66D9C076-CCD1-4D83-99A9-23FAFEEC99E2}"/>
                </a:ext>
              </a:extLst>
            </p:cNvPr>
            <p:cNvSpPr/>
            <p:nvPr/>
          </p:nvSpPr>
          <p:spPr>
            <a:xfrm flipV="1">
              <a:off x="5670487" y="2382475"/>
              <a:ext cx="772862" cy="325252"/>
            </a:xfrm>
            <a:prstGeom prst="rect">
              <a:avLst/>
            </a:prstGeom>
            <a:noFill/>
          </p:spPr>
          <p:txBody>
            <a:bodyPr wrap="square" lIns="91440" tIns="45720" rIns="91440" bIns="45720">
              <a:spAutoFit/>
            </a:bodyPr>
            <a:lstStyle/>
            <a:p>
              <a:pPr algn="ctr"/>
              <a:r>
                <a:rPr lang="en-US" sz="2400" b="1" cap="none" spc="0" dirty="0">
                  <a:ln w="0"/>
                  <a:solidFill>
                    <a:srgbClr val="C00000"/>
                  </a:solidFill>
                  <a:latin typeface="+mn-lt"/>
                </a:rPr>
                <a:t>?</a:t>
              </a:r>
              <a:r>
                <a:rPr lang="en-US" sz="32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rgbClr val="C00000"/>
                </a:solidFill>
                <a:latin typeface="+mn-lt"/>
              </a:endParaRPr>
            </a:p>
          </p:txBody>
        </p:sp>
      </p:grpSp>
      <mc:AlternateContent xmlns:mc="http://schemas.openxmlformats.org/markup-compatibility/2006" xmlns:a14="http://schemas.microsoft.com/office/drawing/2010/main">
        <mc:Choice Requires="a14">
          <p:sp>
            <p:nvSpPr>
              <p:cNvPr id="18" name="Subtitle 2">
                <a:extLst>
                  <a:ext uri="{FF2B5EF4-FFF2-40B4-BE49-F238E27FC236}">
                    <a16:creationId xmlns:a16="http://schemas.microsoft.com/office/drawing/2014/main" id="{2F9D780E-4610-4A24-829E-89F372BDC003}"/>
                  </a:ext>
                </a:extLst>
              </p:cNvPr>
              <p:cNvSpPr txBox="1">
                <a:spLocks/>
              </p:cNvSpPr>
              <p:nvPr/>
            </p:nvSpPr>
            <p:spPr>
              <a:xfrm>
                <a:off x="490768" y="1722444"/>
                <a:ext cx="7821256" cy="266484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𝑨𝑩𝑪</m:t>
                          </m:r>
                        </m:e>
                      </m:acc>
                      <m:r>
                        <a:rPr lang="en-US" sz="3200" b="1" i="1" u="none" strike="noStrike" cap="none">
                          <a:solidFill>
                            <a:srgbClr val="C00000"/>
                          </a:solidFill>
                          <a:effectLst/>
                          <a:latin typeface="Cambria Math" panose="02040503050406030204" pitchFamily="18" charset="0"/>
                          <a:ea typeface="Calibri"/>
                          <a:cs typeface="Calibri"/>
                          <a:sym typeface="Calibri"/>
                        </a:rPr>
                        <m:t>+ </m:t>
                      </m:r>
                      <m:acc>
                        <m:accPr>
                          <m:chr m:val="̂"/>
                          <m:ctrlPr>
                            <a:rPr lang="en-US" sz="3200" b="1" i="1" u="none" strike="noStrike" cap="none">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𝑩𝑨𝑪</m:t>
                          </m:r>
                        </m:e>
                      </m:acc>
                      <m:r>
                        <a:rPr lang="en-US" sz="3200" b="1" i="1" u="none" strike="noStrike" cap="none">
                          <a:solidFill>
                            <a:srgbClr val="C00000"/>
                          </a:solidFill>
                          <a:effectLst/>
                          <a:latin typeface="Cambria Math" panose="02040503050406030204" pitchFamily="18" charset="0"/>
                          <a:ea typeface="Calibri"/>
                          <a:cs typeface="Calibri"/>
                          <a:sym typeface="Calibri"/>
                        </a:rPr>
                        <m:t>+ </m:t>
                      </m:r>
                      <m:acc>
                        <m:accPr>
                          <m:chr m:val="̂"/>
                          <m:ctrlPr>
                            <a:rPr lang="en-US" sz="3200" b="1" i="1" u="none" strike="noStrike" cap="none">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𝑩𝑪𝑨</m:t>
                          </m:r>
                        </m:e>
                      </m:acc>
                      <m:r>
                        <a:rPr lang="en-US" sz="3200" b="1" i="1" u="none" strike="noStrike" cap="none">
                          <a:solidFill>
                            <a:srgbClr val="C00000"/>
                          </a:solidFill>
                          <a:effectLst/>
                          <a:latin typeface="Cambria Math" panose="02040503050406030204" pitchFamily="18" charset="0"/>
                          <a:ea typeface="Calibri"/>
                          <a:cs typeface="Calibri"/>
                          <a:sym typeface="Calibri"/>
                        </a:rPr>
                        <m:t>=</m:t>
                      </m:r>
                      <m:r>
                        <a:rPr lang="en-US" sz="3200" b="1" i="1" u="none" strike="noStrike" cap="none">
                          <a:solidFill>
                            <a:srgbClr val="C00000"/>
                          </a:solidFill>
                          <a:effectLst/>
                          <a:latin typeface="Cambria Math" panose="02040503050406030204" pitchFamily="18" charset="0"/>
                          <a:ea typeface="Calibri"/>
                          <a:cs typeface="Calibri"/>
                          <a:sym typeface="Calibri"/>
                        </a:rPr>
                        <m:t>𝟏𝟖𝟎</m:t>
                      </m:r>
                      <m:r>
                        <a:rPr lang="en-US" sz="3200" b="1" i="1" u="none" strike="noStrike" cap="none">
                          <a:solidFill>
                            <a:srgbClr val="C00000"/>
                          </a:solidFill>
                          <a:effectLst/>
                          <a:latin typeface="Cambria Math" panose="02040503050406030204" pitchFamily="18" charset="0"/>
                          <a:ea typeface="Calibri"/>
                          <a:cs typeface="Calibri"/>
                          <a:sym typeface="Calibri"/>
                        </a:rPr>
                        <m:t>° </m:t>
                      </m:r>
                    </m:oMath>
                  </m:oMathPara>
                </a14:m>
                <a:endParaRPr lang="en-US" sz="3200" b="1" i="1" u="none" strike="noStrike" cap="none" dirty="0">
                  <a:solidFill>
                    <a:srgbClr val="C00000"/>
                  </a:solidFill>
                  <a:effectLst/>
                  <a:latin typeface="+mj-lt"/>
                  <a:ea typeface="Calibri"/>
                  <a:cs typeface="Calibri"/>
                  <a:sym typeface="Calibri"/>
                </a:endParaRPr>
              </a:p>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𝑨</m:t>
                          </m:r>
                          <m:r>
                            <a:rPr lang="en-US" sz="3200" b="1" i="1" u="none" strike="noStrike" cap="none" smtClean="0">
                              <a:solidFill>
                                <a:srgbClr val="C00000"/>
                              </a:solidFill>
                              <a:effectLst/>
                              <a:latin typeface="Cambria Math" panose="02040503050406030204" pitchFamily="18" charset="0"/>
                              <a:ea typeface="Calibri"/>
                              <a:cs typeface="Calibri"/>
                              <a:sym typeface="Calibri"/>
                            </a:rPr>
                            <m:t>𝑩𝑪</m:t>
                          </m:r>
                        </m:e>
                      </m:acc>
                      <m:r>
                        <a:rPr lang="en-US" sz="3200" b="1" i="1" u="none" strike="noStrike" cap="none">
                          <a:solidFill>
                            <a:srgbClr val="C00000"/>
                          </a:solidFill>
                          <a:effectLst/>
                          <a:latin typeface="Cambria Math" panose="02040503050406030204" pitchFamily="18" charset="0"/>
                          <a:ea typeface="Calibri"/>
                          <a:cs typeface="Calibri"/>
                          <a:sym typeface="Calibri"/>
                        </a:rPr>
                        <m:t>=</m:t>
                      </m:r>
                      <m:r>
                        <a:rPr lang="en-US" sz="3200" b="1" i="1" u="none" strike="noStrike" cap="none">
                          <a:solidFill>
                            <a:srgbClr val="C00000"/>
                          </a:solidFill>
                          <a:effectLst/>
                          <a:latin typeface="Cambria Math" panose="02040503050406030204" pitchFamily="18" charset="0"/>
                          <a:ea typeface="Calibri"/>
                          <a:cs typeface="Calibri"/>
                          <a:sym typeface="Calibri"/>
                        </a:rPr>
                        <m:t>𝟏𝟖𝟎</m:t>
                      </m:r>
                      <m:r>
                        <a:rPr lang="en-US" sz="3200" b="1" i="1" u="none" strike="noStrike" cap="none">
                          <a:solidFill>
                            <a:srgbClr val="C00000"/>
                          </a:solidFill>
                          <a:effectLst/>
                          <a:latin typeface="Cambria Math" panose="02040503050406030204" pitchFamily="18" charset="0"/>
                          <a:ea typeface="Calibri"/>
                          <a:cs typeface="Calibri"/>
                          <a:sym typeface="Calibri"/>
                        </a:rPr>
                        <m:t>°−</m:t>
                      </m:r>
                      <m:d>
                        <m:dPr>
                          <m:ctrlPr>
                            <a:rPr lang="en-US" sz="3200" b="1" i="1" u="none" strike="noStrike" cap="none">
                              <a:solidFill>
                                <a:srgbClr val="C00000"/>
                              </a:solidFill>
                              <a:effectLst/>
                              <a:latin typeface="Cambria Math" panose="02040503050406030204" pitchFamily="18" charset="0"/>
                              <a:ea typeface="Calibri"/>
                              <a:cs typeface="Calibri"/>
                              <a:sym typeface="Calibri"/>
                            </a:rPr>
                          </m:ctrlPr>
                        </m:dPr>
                        <m:e>
                          <m:acc>
                            <m:accPr>
                              <m:chr m:val="̂"/>
                              <m:ctrlPr>
                                <a:rPr lang="en-US" sz="3200" b="1" i="1" u="none" strike="noStrike" cap="none">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𝑩</m:t>
                              </m:r>
                              <m:r>
                                <a:rPr lang="en-US" sz="3200" b="1" i="1" u="none" strike="noStrike" cap="none" smtClean="0">
                                  <a:solidFill>
                                    <a:srgbClr val="C00000"/>
                                  </a:solidFill>
                                  <a:effectLst/>
                                  <a:latin typeface="Cambria Math" panose="02040503050406030204" pitchFamily="18" charset="0"/>
                                  <a:ea typeface="Calibri"/>
                                  <a:cs typeface="Calibri"/>
                                  <a:sym typeface="Calibri"/>
                                </a:rPr>
                                <m:t>𝑪𝑨</m:t>
                              </m:r>
                            </m:e>
                          </m:acc>
                          <m:r>
                            <a:rPr lang="en-US" sz="3200" b="1" i="1" u="none" strike="noStrike" cap="none">
                              <a:solidFill>
                                <a:srgbClr val="C00000"/>
                              </a:solidFill>
                              <a:effectLst/>
                              <a:latin typeface="Cambria Math" panose="02040503050406030204" pitchFamily="18" charset="0"/>
                              <a:ea typeface="Calibri"/>
                              <a:cs typeface="Calibri"/>
                              <a:sym typeface="Calibri"/>
                            </a:rPr>
                            <m:t>+</m:t>
                          </m:r>
                          <m:acc>
                            <m:accPr>
                              <m:chr m:val="̂"/>
                              <m:ctrlPr>
                                <a:rPr lang="en-US" sz="3200" b="1" i="1" u="none" strike="noStrike" cap="none">
                                  <a:solidFill>
                                    <a:srgbClr val="C00000"/>
                                  </a:solidFill>
                                  <a:effectLst/>
                                  <a:latin typeface="Cambria Math" panose="02040503050406030204" pitchFamily="18" charset="0"/>
                                  <a:ea typeface="Calibri"/>
                                  <a:cs typeface="Calibri"/>
                                  <a:sym typeface="Calibri"/>
                                </a:rPr>
                              </m:ctrlPr>
                            </m:accPr>
                            <m:e>
                              <m:r>
                                <a:rPr lang="en-US" sz="3200" b="1" i="1" u="none" strike="noStrike" cap="none">
                                  <a:solidFill>
                                    <a:srgbClr val="C00000"/>
                                  </a:solidFill>
                                  <a:effectLst/>
                                  <a:latin typeface="Cambria Math" panose="02040503050406030204" pitchFamily="18" charset="0"/>
                                  <a:ea typeface="Calibri"/>
                                  <a:cs typeface="Calibri"/>
                                  <a:sym typeface="Calibri"/>
                                </a:rPr>
                                <m:t>𝑩</m:t>
                              </m:r>
                              <m:r>
                                <a:rPr lang="en-US" sz="3200" b="1" i="1" u="none" strike="noStrike" cap="none" smtClean="0">
                                  <a:solidFill>
                                    <a:srgbClr val="C00000"/>
                                  </a:solidFill>
                                  <a:effectLst/>
                                  <a:latin typeface="Cambria Math" panose="02040503050406030204" pitchFamily="18" charset="0"/>
                                  <a:ea typeface="Calibri"/>
                                  <a:cs typeface="Calibri"/>
                                  <a:sym typeface="Calibri"/>
                                </a:rPr>
                                <m:t>𝑨</m:t>
                              </m:r>
                              <m:r>
                                <a:rPr lang="en-US" sz="3200" b="1" i="1" u="none" strike="noStrike" cap="none">
                                  <a:solidFill>
                                    <a:srgbClr val="C00000"/>
                                  </a:solidFill>
                                  <a:effectLst/>
                                  <a:latin typeface="Cambria Math" panose="02040503050406030204" pitchFamily="18" charset="0"/>
                                  <a:ea typeface="Calibri"/>
                                  <a:cs typeface="Calibri"/>
                                  <a:sym typeface="Calibri"/>
                                </a:rPr>
                                <m:t>𝑪</m:t>
                              </m:r>
                            </m:e>
                          </m:acc>
                        </m:e>
                      </m:d>
                    </m:oMath>
                  </m:oMathPara>
                </a14:m>
                <a:endParaRPr lang="en-US" sz="3200" b="1" i="1" u="none" strike="noStrike" cap="none" dirty="0">
                  <a:solidFill>
                    <a:srgbClr val="C00000"/>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𝑨</m:t>
                          </m:r>
                          <m:r>
                            <a:rPr lang="en-US" sz="3200" b="1" i="1" smtClean="0">
                              <a:solidFill>
                                <a:srgbClr val="C00000"/>
                              </a:solidFill>
                              <a:latin typeface="Cambria Math" panose="02040503050406030204" pitchFamily="18" charset="0"/>
                              <a:ea typeface="Calibri"/>
                              <a:cs typeface="Calibri"/>
                              <a:sym typeface="Calibri"/>
                            </a:rPr>
                            <m:t>𝑩𝑪</m:t>
                          </m:r>
                        </m:e>
                      </m:acc>
                      <m:r>
                        <a:rPr lang="en-US" sz="3200" b="1" i="1">
                          <a:solidFill>
                            <a:srgbClr val="C00000"/>
                          </a:solidFill>
                          <a:latin typeface="Cambria Math" panose="02040503050406030204" pitchFamily="18" charset="0"/>
                          <a:ea typeface="Calibri"/>
                          <a:cs typeface="Calibri"/>
                          <a:sym typeface="Calibri"/>
                        </a:rPr>
                        <m:t>=</m:t>
                      </m:r>
                      <m:r>
                        <a:rPr lang="en-US" sz="3200" b="1" i="1">
                          <a:solidFill>
                            <a:srgbClr val="C00000"/>
                          </a:solidFill>
                          <a:latin typeface="Cambria Math" panose="02040503050406030204" pitchFamily="18" charset="0"/>
                          <a:ea typeface="Calibri"/>
                          <a:cs typeface="Calibri"/>
                          <a:sym typeface="Calibri"/>
                        </a:rPr>
                        <m:t>𝟏𝟖𝟎</m:t>
                      </m:r>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𝟒𝟎</m:t>
                      </m:r>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𝟏𝟏</m:t>
                      </m:r>
                      <m:r>
                        <a:rPr lang="en-US" sz="3200" b="1" i="1">
                          <a:solidFill>
                            <a:srgbClr val="C00000"/>
                          </a:solidFill>
                          <a:latin typeface="Cambria Math" panose="02040503050406030204" pitchFamily="18" charset="0"/>
                          <a:ea typeface="Calibri"/>
                          <a:cs typeface="Calibri"/>
                          <a:sym typeface="Calibri"/>
                        </a:rPr>
                        <m:t>𝟑</m:t>
                      </m:r>
                      <m:r>
                        <a:rPr lang="en-US" sz="3200" b="1" i="1">
                          <a:solidFill>
                            <a:srgbClr val="C00000"/>
                          </a:solidFill>
                          <a:latin typeface="Cambria Math" panose="02040503050406030204" pitchFamily="18" charset="0"/>
                          <a:ea typeface="Calibri"/>
                          <a:cs typeface="Calibri"/>
                          <a:sym typeface="Calibri"/>
                        </a:rPr>
                        <m:t>°) </m:t>
                      </m:r>
                    </m:oMath>
                  </m:oMathPara>
                </a14:m>
                <a:endParaRPr lang="en-US" sz="32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𝑨</m:t>
                          </m:r>
                          <m:r>
                            <a:rPr lang="en-US" sz="3200" b="1" i="1" smtClean="0">
                              <a:solidFill>
                                <a:srgbClr val="C00000"/>
                              </a:solidFill>
                              <a:latin typeface="Cambria Math" panose="02040503050406030204" pitchFamily="18" charset="0"/>
                              <a:ea typeface="Calibri"/>
                              <a:cs typeface="Calibri"/>
                              <a:sym typeface="Calibri"/>
                            </a:rPr>
                            <m:t>𝑩𝑪</m:t>
                          </m:r>
                        </m:e>
                      </m:acc>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𝟐𝟕</m:t>
                      </m:r>
                      <m:r>
                        <a:rPr lang="en-US" sz="3200" b="1" i="1" smtClean="0">
                          <a:solidFill>
                            <a:srgbClr val="C00000"/>
                          </a:solidFill>
                          <a:latin typeface="Cambria Math" panose="02040503050406030204" pitchFamily="18" charset="0"/>
                          <a:ea typeface="Calibri"/>
                          <a:cs typeface="Calibri"/>
                          <a:sym typeface="Calibri"/>
                        </a:rPr>
                        <m:t>°</m:t>
                      </m:r>
                    </m:oMath>
                  </m:oMathPara>
                </a14:m>
                <a:endParaRPr lang="en-US" sz="3200" b="1" dirty="0">
                  <a:solidFill>
                    <a:srgbClr val="C00000"/>
                  </a:solidFill>
                  <a:latin typeface="+mj-lt"/>
                  <a:ea typeface="Calibri"/>
                  <a:cs typeface="Calibri"/>
                  <a:sym typeface="Calibri"/>
                </a:endParaRPr>
              </a:p>
              <a:p>
                <a:pPr marL="0" indent="0">
                  <a:lnSpc>
                    <a:spcPct val="110000"/>
                  </a:lnSpc>
                  <a:buNone/>
                </a:pPr>
                <a:endParaRPr lang="en-US" sz="3200" b="0" i="0" u="none" strike="noStrike" cap="none" dirty="0">
                  <a:solidFill>
                    <a:srgbClr val="C00000"/>
                  </a:solidFill>
                  <a:effectLst/>
                  <a:latin typeface="+mj-lt"/>
                  <a:ea typeface="Calibri"/>
                  <a:cs typeface="Calibri"/>
                  <a:sym typeface="Calibri"/>
                </a:endParaRPr>
              </a:p>
            </p:txBody>
          </p:sp>
        </mc:Choice>
        <mc:Fallback xmlns="">
          <p:sp>
            <p:nvSpPr>
              <p:cNvPr id="18" name="Subtitle 2">
                <a:extLst>
                  <a:ext uri="{FF2B5EF4-FFF2-40B4-BE49-F238E27FC236}">
                    <a16:creationId xmlns:a16="http://schemas.microsoft.com/office/drawing/2014/main" id="{2F9D780E-4610-4A24-829E-89F372BDC003}"/>
                  </a:ext>
                </a:extLst>
              </p:cNvPr>
              <p:cNvSpPr txBox="1">
                <a:spLocks noRot="1" noChangeAspect="1" noMove="1" noResize="1" noEditPoints="1" noAdjustHandles="1" noChangeArrowheads="1" noChangeShapeType="1" noTextEdit="1"/>
              </p:cNvSpPr>
              <p:nvPr/>
            </p:nvSpPr>
            <p:spPr>
              <a:xfrm>
                <a:off x="490768" y="1722444"/>
                <a:ext cx="7821256" cy="266484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3EE62E2C-9C58-4A99-BD88-6EBC6B7A2408}"/>
                  </a:ext>
                </a:extLst>
              </p:cNvPr>
              <p:cNvSpPr/>
              <p:nvPr/>
            </p:nvSpPr>
            <p:spPr>
              <a:xfrm>
                <a:off x="967214" y="5212343"/>
                <a:ext cx="2702661"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𝑨𝑩𝑪</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bg1"/>
                    </a:solidFill>
                    <a:effectLst/>
                    <a:latin typeface="+mj-lt"/>
                    <a:ea typeface="Times New Roman" panose="02020603050405020304" pitchFamily="18" charset="0"/>
                    <a:cs typeface="Calibri" panose="020F0502020204030204" pitchFamily="34" charset="0"/>
                  </a:rPr>
                  <a:t> 27</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19" name="Rectangle: Rounded Corners 18">
                <a:extLst>
                  <a:ext uri="{FF2B5EF4-FFF2-40B4-BE49-F238E27FC236}">
                    <a16:creationId xmlns:a16="http://schemas.microsoft.com/office/drawing/2014/main" id="{3EE62E2C-9C58-4A99-BD88-6EBC6B7A2408}"/>
                  </a:ext>
                </a:extLst>
              </p:cNvPr>
              <p:cNvSpPr>
                <a:spLocks noRot="1" noChangeAspect="1" noMove="1" noResize="1" noEditPoints="1" noAdjustHandles="1" noChangeArrowheads="1" noChangeShapeType="1" noTextEdit="1"/>
              </p:cNvSpPr>
              <p:nvPr/>
            </p:nvSpPr>
            <p:spPr>
              <a:xfrm>
                <a:off x="967214" y="5212343"/>
                <a:ext cx="2702661" cy="903917"/>
              </a:xfrm>
              <a:prstGeom prst="roundRect">
                <a:avLst/>
              </a:prstGeom>
              <a:blipFill>
                <a:blip r:embed="rId6"/>
                <a:stretch>
                  <a:fillRect b="-5405"/>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2432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left)">
                                      <p:cBhvr>
                                        <p:cTn id="7" dur="5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wipe(left)">
                                      <p:cBhvr>
                                        <p:cTn id="12" dur="500"/>
                                        <p:tgtEl>
                                          <p:spTgt spid="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animEffect transition="in" filter="wipe(left)">
                                      <p:cBhvr>
                                        <p:cTn id="17" dur="500"/>
                                        <p:tgtEl>
                                          <p:spTgt spid="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xEl>
                                              <p:pRg st="3" end="3"/>
                                            </p:txEl>
                                          </p:spTgt>
                                        </p:tgtEl>
                                        <p:attrNameLst>
                                          <p:attrName>style.visibility</p:attrName>
                                        </p:attrNameLst>
                                      </p:cBhvr>
                                      <p:to>
                                        <p:strVal val="visible"/>
                                      </p:to>
                                    </p:set>
                                    <p:animEffect transition="in" filter="wipe(left)">
                                      <p:cBhvr>
                                        <p:cTn id="22" dur="500"/>
                                        <p:tgtEl>
                                          <p:spTgt spid="1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8" grpId="0" build="p"/>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Math review</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9597189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GB" b="1" dirty="0">
                <a:sym typeface="Comic Sans MS"/>
              </a:rPr>
              <a:t>Write the measure of the missing angle.</a:t>
            </a:r>
          </a:p>
        </p:txBody>
      </p:sp>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CA879B3E-F243-47BB-ABAD-26171F2AE17F}"/>
                  </a:ext>
                </a:extLst>
              </p:cNvPr>
              <p:cNvSpPr/>
              <p:nvPr/>
            </p:nvSpPr>
            <p:spPr>
              <a:xfrm>
                <a:off x="952500" y="5181600"/>
                <a:ext cx="2702661"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𝑴𝑷𝑵</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 </a:t>
                </a:r>
                <a:r>
                  <a:rPr lang="en-US" sz="3200" b="1" baseline="30000" dirty="0">
                    <a:solidFill>
                      <a:schemeClr val="tx1">
                        <a:lumMod val="65000"/>
                        <a:lumOff val="35000"/>
                      </a:schemeClr>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tx1">
                      <a:lumMod val="65000"/>
                      <a:lumOff val="35000"/>
                    </a:schemeClr>
                  </a:solidFill>
                  <a:latin typeface="+mj-lt"/>
                </a:endParaRPr>
              </a:p>
            </p:txBody>
          </p:sp>
        </mc:Choice>
        <mc:Fallback xmlns="">
          <p:sp>
            <p:nvSpPr>
              <p:cNvPr id="9" name="Rectangle: Rounded Corners 8">
                <a:extLst>
                  <a:ext uri="{FF2B5EF4-FFF2-40B4-BE49-F238E27FC236}">
                    <a16:creationId xmlns:a16="http://schemas.microsoft.com/office/drawing/2014/main" id="{CA879B3E-F243-47BB-ABAD-26171F2AE17F}"/>
                  </a:ext>
                </a:extLst>
              </p:cNvPr>
              <p:cNvSpPr>
                <a:spLocks noRot="1" noChangeAspect="1" noMove="1" noResize="1" noEditPoints="1" noAdjustHandles="1" noChangeArrowheads="1" noChangeShapeType="1" noTextEdit="1"/>
              </p:cNvSpPr>
              <p:nvPr/>
            </p:nvSpPr>
            <p:spPr>
              <a:xfrm>
                <a:off x="952500" y="5181600"/>
                <a:ext cx="2702661" cy="903917"/>
              </a:xfrm>
              <a:prstGeom prst="roundRect">
                <a:avLst/>
              </a:prstGeom>
              <a:blipFill>
                <a:blip r:embed="rId4"/>
                <a:stretch>
                  <a:fillRect b="-5333"/>
                </a:stretch>
              </a:blipFill>
              <a:ln w="12700">
                <a:solidFill>
                  <a:schemeClr val="tx1">
                    <a:lumMod val="75000"/>
                    <a:lumOff val="25000"/>
                  </a:schemeClr>
                </a:solidFill>
              </a:ln>
            </p:spPr>
            <p:txBody>
              <a:bodyPr/>
              <a:lstStyle/>
              <a:p>
                <a:r>
                  <a:rPr lang="en-US">
                    <a:noFill/>
                  </a:rPr>
                  <a:t> </a:t>
                </a:r>
              </a:p>
            </p:txBody>
          </p:sp>
        </mc:Fallback>
      </mc:AlternateContent>
      <p:grpSp>
        <p:nvGrpSpPr>
          <p:cNvPr id="6" name="Group 5">
            <a:extLst>
              <a:ext uri="{FF2B5EF4-FFF2-40B4-BE49-F238E27FC236}">
                <a16:creationId xmlns:a16="http://schemas.microsoft.com/office/drawing/2014/main" id="{A9961369-B06A-4B95-BA45-DE9C66170823}"/>
              </a:ext>
            </a:extLst>
          </p:cNvPr>
          <p:cNvGrpSpPr/>
          <p:nvPr/>
        </p:nvGrpSpPr>
        <p:grpSpPr>
          <a:xfrm flipV="1">
            <a:off x="6547913" y="1604972"/>
            <a:ext cx="5009201" cy="4219436"/>
            <a:chOff x="6712168" y="2246743"/>
            <a:chExt cx="3961166" cy="2346851"/>
          </a:xfrm>
        </p:grpSpPr>
        <p:grpSp>
          <p:nvGrpSpPr>
            <p:cNvPr id="7" name="Group 6">
              <a:extLst>
                <a:ext uri="{FF2B5EF4-FFF2-40B4-BE49-F238E27FC236}">
                  <a16:creationId xmlns:a16="http://schemas.microsoft.com/office/drawing/2014/main" id="{5637ED7E-AE52-429D-9A2E-87AFB784D800}"/>
                </a:ext>
              </a:extLst>
            </p:cNvPr>
            <p:cNvGrpSpPr/>
            <p:nvPr/>
          </p:nvGrpSpPr>
          <p:grpSpPr>
            <a:xfrm>
              <a:off x="7187878" y="2669679"/>
              <a:ext cx="3240912" cy="1726766"/>
              <a:chOff x="7708739" y="3437718"/>
              <a:chExt cx="3240912" cy="1726766"/>
            </a:xfrm>
          </p:grpSpPr>
          <p:cxnSp>
            <p:nvCxnSpPr>
              <p:cNvPr id="15" name="Straight Connector 14">
                <a:extLst>
                  <a:ext uri="{FF2B5EF4-FFF2-40B4-BE49-F238E27FC236}">
                    <a16:creationId xmlns:a16="http://schemas.microsoft.com/office/drawing/2014/main" id="{7EC245B0-4370-46B7-81A9-E8C810642410}"/>
                  </a:ext>
                </a:extLst>
              </p:cNvPr>
              <p:cNvCxnSpPr>
                <a:cxnSpLocks/>
              </p:cNvCxnSpPr>
              <p:nvPr/>
            </p:nvCxnSpPr>
            <p:spPr>
              <a:xfrm flipH="1">
                <a:off x="7708739" y="3437718"/>
                <a:ext cx="3105727" cy="172676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9CC3EC3-1A76-4360-9A0A-F2EEC5A1D5BA}"/>
                  </a:ext>
                </a:extLst>
              </p:cNvPr>
              <p:cNvCxnSpPr>
                <a:cxnSpLocks/>
              </p:cNvCxnSpPr>
              <p:nvPr/>
            </p:nvCxnSpPr>
            <p:spPr>
              <a:xfrm>
                <a:off x="10814466" y="3437718"/>
                <a:ext cx="135185" cy="14930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D8F2D1-7719-4B51-A529-218BCADF33BF}"/>
                  </a:ext>
                </a:extLst>
              </p:cNvPr>
              <p:cNvCxnSpPr>
                <a:cxnSpLocks/>
              </p:cNvCxnSpPr>
              <p:nvPr/>
            </p:nvCxnSpPr>
            <p:spPr>
              <a:xfrm flipV="1">
                <a:off x="7708739" y="4930815"/>
                <a:ext cx="3240912" cy="233669"/>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267F1693-F6C2-4691-B305-DA23FFCDADEB}"/>
                </a:ext>
              </a:extLst>
            </p:cNvPr>
            <p:cNvSpPr txBox="1"/>
            <p:nvPr/>
          </p:nvSpPr>
          <p:spPr>
            <a:xfrm flipV="1">
              <a:off x="6712168" y="4302579"/>
              <a:ext cx="379729" cy="291015"/>
            </a:xfrm>
            <a:prstGeom prst="rect">
              <a:avLst/>
            </a:prstGeom>
            <a:noFill/>
          </p:spPr>
          <p:txBody>
            <a:bodyPr wrap="square" rtlCol="0">
              <a:spAutoFit/>
            </a:bodyPr>
            <a:lstStyle/>
            <a:p>
              <a:r>
                <a:rPr lang="en-US" sz="2800" dirty="0">
                  <a:solidFill>
                    <a:sysClr val="windowText" lastClr="000000"/>
                  </a:solidFill>
                  <a:latin typeface="+mj-lt"/>
                </a:rPr>
                <a:t>M</a:t>
              </a:r>
            </a:p>
          </p:txBody>
        </p:sp>
        <p:sp>
          <p:nvSpPr>
            <p:cNvPr id="10" name="TextBox 9">
              <a:extLst>
                <a:ext uri="{FF2B5EF4-FFF2-40B4-BE49-F238E27FC236}">
                  <a16:creationId xmlns:a16="http://schemas.microsoft.com/office/drawing/2014/main" id="{40BB565F-BB7A-4067-82EC-EAF4C0F359B5}"/>
                </a:ext>
              </a:extLst>
            </p:cNvPr>
            <p:cNvSpPr txBox="1"/>
            <p:nvPr/>
          </p:nvSpPr>
          <p:spPr>
            <a:xfrm flipV="1">
              <a:off x="10103741" y="4225029"/>
              <a:ext cx="379729" cy="291015"/>
            </a:xfrm>
            <a:prstGeom prst="rect">
              <a:avLst/>
            </a:prstGeom>
            <a:noFill/>
          </p:spPr>
          <p:txBody>
            <a:bodyPr wrap="square" rtlCol="0">
              <a:spAutoFit/>
            </a:bodyPr>
            <a:lstStyle/>
            <a:p>
              <a:r>
                <a:rPr lang="en-US" sz="2800" dirty="0">
                  <a:solidFill>
                    <a:sysClr val="windowText" lastClr="000000"/>
                  </a:solidFill>
                  <a:latin typeface="+mj-lt"/>
                </a:rPr>
                <a:t>N</a:t>
              </a:r>
            </a:p>
          </p:txBody>
        </p:sp>
        <p:sp>
          <p:nvSpPr>
            <p:cNvPr id="11" name="TextBox 10">
              <a:extLst>
                <a:ext uri="{FF2B5EF4-FFF2-40B4-BE49-F238E27FC236}">
                  <a16:creationId xmlns:a16="http://schemas.microsoft.com/office/drawing/2014/main" id="{2762A23E-3C92-4E2A-969E-645FBE594B20}"/>
                </a:ext>
              </a:extLst>
            </p:cNvPr>
            <p:cNvSpPr txBox="1"/>
            <p:nvPr/>
          </p:nvSpPr>
          <p:spPr>
            <a:xfrm flipV="1">
              <a:off x="10293605" y="2246743"/>
              <a:ext cx="379729" cy="291015"/>
            </a:xfrm>
            <a:prstGeom prst="rect">
              <a:avLst/>
            </a:prstGeom>
            <a:noFill/>
          </p:spPr>
          <p:txBody>
            <a:bodyPr wrap="square" rtlCol="0">
              <a:spAutoFit/>
            </a:bodyPr>
            <a:lstStyle/>
            <a:p>
              <a:r>
                <a:rPr lang="en-US" sz="2800" dirty="0">
                  <a:solidFill>
                    <a:sysClr val="windowText" lastClr="000000"/>
                  </a:solidFill>
                  <a:latin typeface="+mj-lt"/>
                </a:rPr>
                <a:t>P</a:t>
              </a:r>
            </a:p>
          </p:txBody>
        </p:sp>
        <p:sp>
          <p:nvSpPr>
            <p:cNvPr id="12" name="Rectangle 11">
              <a:extLst>
                <a:ext uri="{FF2B5EF4-FFF2-40B4-BE49-F238E27FC236}">
                  <a16:creationId xmlns:a16="http://schemas.microsoft.com/office/drawing/2014/main" id="{DE5F6778-B6C1-4FDA-88AD-FFC1373BD92F}"/>
                </a:ext>
              </a:extLst>
            </p:cNvPr>
            <p:cNvSpPr/>
            <p:nvPr/>
          </p:nvSpPr>
          <p:spPr>
            <a:xfrm flipV="1">
              <a:off x="9802110" y="3837524"/>
              <a:ext cx="722660" cy="325252"/>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90</a:t>
              </a:r>
              <a:r>
                <a:rPr lang="en-US" sz="32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3" name="Rectangle 12">
              <a:extLst>
                <a:ext uri="{FF2B5EF4-FFF2-40B4-BE49-F238E27FC236}">
                  <a16:creationId xmlns:a16="http://schemas.microsoft.com/office/drawing/2014/main" id="{D09FE2B0-5859-49BD-971D-F70A7A860F6F}"/>
                </a:ext>
              </a:extLst>
            </p:cNvPr>
            <p:cNvSpPr/>
            <p:nvPr/>
          </p:nvSpPr>
          <p:spPr>
            <a:xfrm flipV="1">
              <a:off x="7377469" y="4078600"/>
              <a:ext cx="772862" cy="291015"/>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29</a:t>
              </a:r>
              <a:r>
                <a:rPr lang="en-US" sz="28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4" name="Rectangle 13">
              <a:extLst>
                <a:ext uri="{FF2B5EF4-FFF2-40B4-BE49-F238E27FC236}">
                  <a16:creationId xmlns:a16="http://schemas.microsoft.com/office/drawing/2014/main" id="{BA76558F-7F6D-43C8-89B8-99ECCDF00482}"/>
                </a:ext>
              </a:extLst>
            </p:cNvPr>
            <p:cNvSpPr/>
            <p:nvPr/>
          </p:nvSpPr>
          <p:spPr>
            <a:xfrm flipV="1">
              <a:off x="9777009" y="2849855"/>
              <a:ext cx="772862" cy="291015"/>
            </a:xfrm>
            <a:prstGeom prst="rect">
              <a:avLst/>
            </a:prstGeom>
            <a:noFill/>
          </p:spPr>
          <p:txBody>
            <a:bodyPr wrap="square" lIns="91440" tIns="45720" rIns="91440" bIns="45720">
              <a:spAutoFit/>
            </a:bodyPr>
            <a:lstStyle/>
            <a:p>
              <a:pPr algn="ctr"/>
              <a:r>
                <a:rPr lang="en-US" sz="2400" b="1" cap="none" spc="0" dirty="0">
                  <a:ln w="0"/>
                  <a:solidFill>
                    <a:srgbClr val="C00000"/>
                  </a:solidFill>
                  <a:latin typeface="+mn-lt"/>
                </a:rPr>
                <a:t>?</a:t>
              </a:r>
              <a:r>
                <a:rPr lang="en-US" sz="28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rgbClr val="C00000"/>
                </a:solidFill>
                <a:latin typeface="+mn-lt"/>
              </a:endParaRPr>
            </a:p>
          </p:txBody>
        </p:sp>
      </p:gr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17455043-2FFC-4729-AA74-6378F45407E8}"/>
                  </a:ext>
                </a:extLst>
              </p:cNvPr>
              <p:cNvSpPr txBox="1"/>
              <p:nvPr/>
            </p:nvSpPr>
            <p:spPr>
              <a:xfrm>
                <a:off x="503426" y="1866582"/>
                <a:ext cx="6092456" cy="2166299"/>
              </a:xfrm>
              <a:prstGeom prst="rect">
                <a:avLst/>
              </a:prstGeom>
              <a:noFill/>
            </p:spPr>
            <p:txBody>
              <a:bodyPr wrap="square">
                <a:spAutoFit/>
              </a:bodyPr>
              <a:lstStyle/>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3200" b="1" i="1" u="none" strike="noStrike" cap="none" smtClean="0">
                              <a:solidFill>
                                <a:srgbClr val="C00000"/>
                              </a:solidFill>
                              <a:effectLst/>
                              <a:latin typeface="Cambria Math" panose="02040503050406030204" pitchFamily="18" charset="0"/>
                              <a:ea typeface="Calibri"/>
                              <a:cs typeface="Calibri"/>
                              <a:sym typeface="Calibri"/>
                            </a:rPr>
                          </m:ctrlPr>
                        </m:accPr>
                        <m:e>
                          <m:r>
                            <a:rPr lang="en-US" sz="3200" b="1" i="1" u="none" strike="noStrike" cap="none" smtClean="0">
                              <a:solidFill>
                                <a:srgbClr val="C00000"/>
                              </a:solidFill>
                              <a:effectLst/>
                              <a:latin typeface="Cambria Math" panose="02040503050406030204" pitchFamily="18" charset="0"/>
                              <a:ea typeface="Calibri"/>
                              <a:cs typeface="Calibri"/>
                              <a:sym typeface="Calibri"/>
                            </a:rPr>
                            <m:t>𝑷𝑴𝑵</m:t>
                          </m:r>
                        </m:e>
                      </m:acc>
                      <m:r>
                        <a:rPr lang="en-US" sz="3200" b="1" i="1" u="none" strike="noStrike" cap="none" smtClean="0">
                          <a:solidFill>
                            <a:srgbClr val="C00000"/>
                          </a:solidFill>
                          <a:effectLst/>
                          <a:latin typeface="Cambria Math" panose="02040503050406030204" pitchFamily="18" charset="0"/>
                          <a:ea typeface="Calibri"/>
                          <a:cs typeface="Calibri"/>
                          <a:sym typeface="Calibri"/>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𝑴</m:t>
                          </m:r>
                          <m:r>
                            <a:rPr lang="en-US" sz="3200" b="1" i="1" smtClean="0">
                              <a:solidFill>
                                <a:srgbClr val="C00000"/>
                              </a:solidFill>
                              <a:latin typeface="Cambria Math" panose="02040503050406030204" pitchFamily="18" charset="0"/>
                              <a:ea typeface="Calibri"/>
                              <a:cs typeface="Calibri"/>
                              <a:sym typeface="Calibri"/>
                            </a:rPr>
                            <m:t>𝑷𝑵</m:t>
                          </m:r>
                        </m:e>
                      </m:acc>
                      <m:r>
                        <a:rPr lang="en-US" sz="3200" b="1" i="1" smtClean="0">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𝟗𝟎</m:t>
                      </m:r>
                      <m:r>
                        <a:rPr lang="en-US" sz="3200" b="1" i="1" smtClean="0">
                          <a:solidFill>
                            <a:srgbClr val="C00000"/>
                          </a:solidFill>
                          <a:latin typeface="Cambria Math" panose="02040503050406030204" pitchFamily="18" charset="0"/>
                          <a:ea typeface="Cambria Math" panose="02040503050406030204" pitchFamily="18" charset="0"/>
                          <a:cs typeface="Calibri"/>
                          <a:sym typeface="Calibri"/>
                        </a:rPr>
                        <m:t>°</m:t>
                      </m:r>
                    </m:oMath>
                  </m:oMathPara>
                </a14:m>
                <a:endParaRPr lang="en-US" sz="3200" b="1" i="1" u="none" strike="noStrike" cap="none" dirty="0">
                  <a:solidFill>
                    <a:srgbClr val="C00000"/>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𝑴𝑷𝑵</m:t>
                          </m:r>
                        </m:e>
                      </m:acc>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𝟗𝟎</m:t>
                      </m:r>
                      <m:r>
                        <a:rPr lang="en-US" sz="3200" b="1" i="1">
                          <a:solidFill>
                            <a:srgbClr val="C00000"/>
                          </a:solidFill>
                          <a:latin typeface="Cambria Math" panose="02040503050406030204" pitchFamily="18" charset="0"/>
                          <a:ea typeface="Calibri"/>
                          <a:cs typeface="Calibri"/>
                          <a:sym typeface="Calibri"/>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𝑷𝑴</m:t>
                          </m:r>
                          <m:r>
                            <a:rPr lang="en-US" sz="3200" b="1" i="1">
                              <a:solidFill>
                                <a:srgbClr val="C00000"/>
                              </a:solidFill>
                              <a:latin typeface="Cambria Math" panose="02040503050406030204" pitchFamily="18" charset="0"/>
                              <a:ea typeface="Calibri"/>
                              <a:cs typeface="Calibri"/>
                              <a:sym typeface="Calibri"/>
                            </a:rPr>
                            <m:t>𝑵</m:t>
                          </m:r>
                        </m:e>
                      </m:acc>
                      <m:r>
                        <a:rPr lang="en-US" sz="3200" b="1" i="1">
                          <a:solidFill>
                            <a:srgbClr val="C00000"/>
                          </a:solidFill>
                          <a:latin typeface="Cambria Math" panose="02040503050406030204" pitchFamily="18" charset="0"/>
                          <a:ea typeface="Calibri"/>
                          <a:cs typeface="Calibri"/>
                          <a:sym typeface="Calibri"/>
                        </a:rPr>
                        <m:t> </m:t>
                      </m:r>
                    </m:oMath>
                  </m:oMathPara>
                </a14:m>
                <a:endParaRPr lang="en-US" sz="32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𝑴</m:t>
                          </m:r>
                          <m:r>
                            <a:rPr lang="en-US" sz="3200" b="1" i="1" smtClean="0">
                              <a:solidFill>
                                <a:srgbClr val="C00000"/>
                              </a:solidFill>
                              <a:latin typeface="Cambria Math" panose="02040503050406030204" pitchFamily="18" charset="0"/>
                              <a:ea typeface="Calibri"/>
                              <a:cs typeface="Calibri"/>
                              <a:sym typeface="Calibri"/>
                            </a:rPr>
                            <m:t>𝑷</m:t>
                          </m:r>
                          <m:r>
                            <a:rPr lang="en-US" sz="3200" b="1" i="1">
                              <a:solidFill>
                                <a:srgbClr val="C00000"/>
                              </a:solidFill>
                              <a:latin typeface="Cambria Math" panose="02040503050406030204" pitchFamily="18" charset="0"/>
                              <a:ea typeface="Calibri"/>
                              <a:cs typeface="Calibri"/>
                              <a:sym typeface="Calibri"/>
                            </a:rPr>
                            <m:t>𝑵</m:t>
                          </m:r>
                        </m:e>
                      </m:acc>
                      <m:r>
                        <a:rPr lang="en-US" sz="3200" b="1" i="1">
                          <a:solidFill>
                            <a:srgbClr val="C00000"/>
                          </a:solidFill>
                          <a:latin typeface="Cambria Math" panose="02040503050406030204" pitchFamily="18" charset="0"/>
                          <a:ea typeface="Calibri"/>
                          <a:cs typeface="Calibri"/>
                          <a:sym typeface="Calibri"/>
                        </a:rPr>
                        <m:t>=</m:t>
                      </m:r>
                      <m:r>
                        <a:rPr lang="en-US" sz="3200" b="1" i="1">
                          <a:solidFill>
                            <a:srgbClr val="C00000"/>
                          </a:solidFill>
                          <a:latin typeface="Cambria Math" panose="02040503050406030204" pitchFamily="18" charset="0"/>
                          <a:ea typeface="Calibri"/>
                          <a:cs typeface="Calibri"/>
                          <a:sym typeface="Calibri"/>
                        </a:rPr>
                        <m:t>𝟗𝟎</m:t>
                      </m:r>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𝟐𝟗</m:t>
                      </m:r>
                      <m:r>
                        <a:rPr lang="en-US" sz="3200" b="1" i="1">
                          <a:solidFill>
                            <a:srgbClr val="C00000"/>
                          </a:solidFill>
                          <a:latin typeface="Cambria Math" panose="02040503050406030204" pitchFamily="18" charset="0"/>
                          <a:ea typeface="Calibri"/>
                          <a:cs typeface="Calibri"/>
                          <a:sym typeface="Calibri"/>
                        </a:rPr>
                        <m:t>°</m:t>
                      </m:r>
                    </m:oMath>
                  </m:oMathPara>
                </a14:m>
                <a:endParaRPr lang="en-US" sz="3200" dirty="0">
                  <a:solidFill>
                    <a:srgbClr val="C00000"/>
                  </a:solidFill>
                  <a:latin typeface="+mj-lt"/>
                  <a:ea typeface="Calibri"/>
                  <a:cs typeface="Calibri"/>
                  <a:sym typeface="Calibri"/>
                </a:endParaRPr>
              </a:p>
              <a:p>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a:cs typeface="Calibri"/>
                              <a:sym typeface="Calibri"/>
                            </a:rPr>
                          </m:ctrlPr>
                        </m:accPr>
                        <m:e>
                          <m:r>
                            <a:rPr lang="en-US" sz="3200" b="1" i="1">
                              <a:solidFill>
                                <a:srgbClr val="C00000"/>
                              </a:solidFill>
                              <a:latin typeface="Cambria Math" panose="02040503050406030204" pitchFamily="18" charset="0"/>
                              <a:ea typeface="Calibri"/>
                              <a:cs typeface="Calibri"/>
                              <a:sym typeface="Calibri"/>
                            </a:rPr>
                            <m:t>𝑴</m:t>
                          </m:r>
                          <m:r>
                            <a:rPr lang="en-US" sz="3200" b="1" i="1" smtClean="0">
                              <a:solidFill>
                                <a:srgbClr val="C00000"/>
                              </a:solidFill>
                              <a:latin typeface="Cambria Math" panose="02040503050406030204" pitchFamily="18" charset="0"/>
                              <a:ea typeface="Calibri"/>
                              <a:cs typeface="Calibri"/>
                              <a:sym typeface="Calibri"/>
                            </a:rPr>
                            <m:t>𝑷</m:t>
                          </m:r>
                          <m:r>
                            <a:rPr lang="en-US" sz="3200" b="1" i="1">
                              <a:solidFill>
                                <a:srgbClr val="C00000"/>
                              </a:solidFill>
                              <a:latin typeface="Cambria Math" panose="02040503050406030204" pitchFamily="18" charset="0"/>
                              <a:ea typeface="Calibri"/>
                              <a:cs typeface="Calibri"/>
                              <a:sym typeface="Calibri"/>
                            </a:rPr>
                            <m:t>𝑵</m:t>
                          </m:r>
                        </m:e>
                      </m:acc>
                      <m:r>
                        <a:rPr lang="en-US" sz="3200" b="1" i="1">
                          <a:solidFill>
                            <a:srgbClr val="C00000"/>
                          </a:solidFill>
                          <a:latin typeface="Cambria Math" panose="02040503050406030204" pitchFamily="18" charset="0"/>
                          <a:ea typeface="Calibri"/>
                          <a:cs typeface="Calibri"/>
                          <a:sym typeface="Calibri"/>
                        </a:rPr>
                        <m:t>=</m:t>
                      </m:r>
                      <m:r>
                        <a:rPr lang="en-US" sz="3200" b="1" i="1" smtClean="0">
                          <a:solidFill>
                            <a:srgbClr val="C00000"/>
                          </a:solidFill>
                          <a:latin typeface="Cambria Math" panose="02040503050406030204" pitchFamily="18" charset="0"/>
                          <a:ea typeface="Calibri"/>
                          <a:cs typeface="Calibri"/>
                          <a:sym typeface="Calibri"/>
                        </a:rPr>
                        <m:t>𝟔𝟏</m:t>
                      </m:r>
                      <m:r>
                        <a:rPr lang="en-US" sz="3200" b="1" i="1">
                          <a:solidFill>
                            <a:srgbClr val="C00000"/>
                          </a:solidFill>
                          <a:latin typeface="Cambria Math" panose="02040503050406030204" pitchFamily="18" charset="0"/>
                          <a:ea typeface="Calibri"/>
                          <a:cs typeface="Calibri"/>
                          <a:sym typeface="Calibri"/>
                        </a:rPr>
                        <m:t>°</m:t>
                      </m:r>
                    </m:oMath>
                  </m:oMathPara>
                </a14:m>
                <a:endParaRPr lang="en-US" sz="3200" dirty="0">
                  <a:solidFill>
                    <a:srgbClr val="C00000"/>
                  </a:solidFill>
                  <a:latin typeface="+mj-lt"/>
                  <a:ea typeface="Calibri"/>
                  <a:cs typeface="Calibri"/>
                  <a:sym typeface="Calibri"/>
                </a:endParaRPr>
              </a:p>
            </p:txBody>
          </p:sp>
        </mc:Choice>
        <mc:Fallback xmlns="">
          <p:sp>
            <p:nvSpPr>
              <p:cNvPr id="22" name="TextBox 21">
                <a:extLst>
                  <a:ext uri="{FF2B5EF4-FFF2-40B4-BE49-F238E27FC236}">
                    <a16:creationId xmlns:a16="http://schemas.microsoft.com/office/drawing/2014/main" id="{17455043-2FFC-4729-AA74-6378F45407E8}"/>
                  </a:ext>
                </a:extLst>
              </p:cNvPr>
              <p:cNvSpPr txBox="1">
                <a:spLocks noRot="1" noChangeAspect="1" noMove="1" noResize="1" noEditPoints="1" noAdjustHandles="1" noChangeArrowheads="1" noChangeShapeType="1" noTextEdit="1"/>
              </p:cNvSpPr>
              <p:nvPr/>
            </p:nvSpPr>
            <p:spPr>
              <a:xfrm>
                <a:off x="503426" y="1866582"/>
                <a:ext cx="6092456" cy="2166299"/>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Rounded Corners 22">
                <a:extLst>
                  <a:ext uri="{FF2B5EF4-FFF2-40B4-BE49-F238E27FC236}">
                    <a16:creationId xmlns:a16="http://schemas.microsoft.com/office/drawing/2014/main" id="{D265F622-1E59-41AF-A562-D6DE0363C4F8}"/>
                  </a:ext>
                </a:extLst>
              </p:cNvPr>
              <p:cNvSpPr/>
              <p:nvPr/>
            </p:nvSpPr>
            <p:spPr>
              <a:xfrm>
                <a:off x="952500" y="5181599"/>
                <a:ext cx="2702661"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𝑴𝑷𝑵</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latin typeface="+mj-lt"/>
                    <a:ea typeface="Times New Roman" panose="02020603050405020304" pitchFamily="18" charset="0"/>
                    <a:cs typeface="Calibri" panose="020F0502020204030204" pitchFamily="34" charset="0"/>
                  </a:rPr>
                  <a:t>61</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23" name="Rectangle: Rounded Corners 22">
                <a:extLst>
                  <a:ext uri="{FF2B5EF4-FFF2-40B4-BE49-F238E27FC236}">
                    <a16:creationId xmlns:a16="http://schemas.microsoft.com/office/drawing/2014/main" id="{D265F622-1E59-41AF-A562-D6DE0363C4F8}"/>
                  </a:ext>
                </a:extLst>
              </p:cNvPr>
              <p:cNvSpPr>
                <a:spLocks noRot="1" noChangeAspect="1" noMove="1" noResize="1" noEditPoints="1" noAdjustHandles="1" noChangeArrowheads="1" noChangeShapeType="1" noTextEdit="1"/>
              </p:cNvSpPr>
              <p:nvPr/>
            </p:nvSpPr>
            <p:spPr>
              <a:xfrm>
                <a:off x="952500" y="5181599"/>
                <a:ext cx="2702661" cy="903917"/>
              </a:xfrm>
              <a:prstGeom prst="roundRect">
                <a:avLst/>
              </a:prstGeom>
              <a:blipFill>
                <a:blip r:embed="rId6"/>
                <a:stretch>
                  <a:fillRect b="-6081"/>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87115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wipe(left)">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wipe(left)">
                                      <p:cBhvr>
                                        <p:cTn id="12" dur="500"/>
                                        <p:tgtEl>
                                          <p:spTgt spid="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xEl>
                                              <p:pRg st="2" end="2"/>
                                            </p:txEl>
                                          </p:spTgt>
                                        </p:tgtEl>
                                        <p:attrNameLst>
                                          <p:attrName>style.visibility</p:attrName>
                                        </p:attrNameLst>
                                      </p:cBhvr>
                                      <p:to>
                                        <p:strVal val="visible"/>
                                      </p:to>
                                    </p:set>
                                    <p:animEffect transition="in" filter="wipe(left)">
                                      <p:cBhvr>
                                        <p:cTn id="17" dur="500"/>
                                        <p:tgtEl>
                                          <p:spTgt spid="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xEl>
                                              <p:pRg st="3" end="3"/>
                                            </p:txEl>
                                          </p:spTgt>
                                        </p:tgtEl>
                                        <p:attrNameLst>
                                          <p:attrName>style.visibility</p:attrName>
                                        </p:attrNameLst>
                                      </p:cBhvr>
                                      <p:to>
                                        <p:strVal val="visible"/>
                                      </p:to>
                                    </p:set>
                                    <p:animEffect transition="in" filter="wipe(left)">
                                      <p:cBhvr>
                                        <p:cTn id="22" dur="500"/>
                                        <p:tgtEl>
                                          <p:spTgt spid="2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build="p"/>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GB" b="1" dirty="0">
                <a:sym typeface="Comic Sans MS"/>
              </a:rPr>
              <a:t>Write the measure of the missing angles.</a:t>
            </a:r>
          </a:p>
        </p:txBody>
      </p:sp>
      <mc:AlternateContent xmlns:mc="http://schemas.openxmlformats.org/markup-compatibility/2006" xmlns:a14="http://schemas.microsoft.com/office/drawing/2010/main">
        <mc:Choice Requires="a14">
          <p:sp>
            <p:nvSpPr>
              <p:cNvPr id="8" name="Rectangle: Rounded Corners 7">
                <a:extLst>
                  <a:ext uri="{FF2B5EF4-FFF2-40B4-BE49-F238E27FC236}">
                    <a16:creationId xmlns:a16="http://schemas.microsoft.com/office/drawing/2014/main" id="{D87D3F7E-BE7B-4771-A884-16B267BC930C}"/>
                  </a:ext>
                </a:extLst>
              </p:cNvPr>
              <p:cNvSpPr/>
              <p:nvPr/>
            </p:nvSpPr>
            <p:spPr>
              <a:xfrm>
                <a:off x="952500" y="5181600"/>
                <a:ext cx="2702661"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𝑹𝑺𝑻</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8" name="Rectangle: Rounded Corners 7">
                <a:extLst>
                  <a:ext uri="{FF2B5EF4-FFF2-40B4-BE49-F238E27FC236}">
                    <a16:creationId xmlns:a16="http://schemas.microsoft.com/office/drawing/2014/main" id="{D87D3F7E-BE7B-4771-A884-16B267BC930C}"/>
                  </a:ext>
                </a:extLst>
              </p:cNvPr>
              <p:cNvSpPr>
                <a:spLocks noRot="1" noChangeAspect="1" noMove="1" noResize="1" noEditPoints="1" noAdjustHandles="1" noChangeArrowheads="1" noChangeShapeType="1" noTextEdit="1"/>
              </p:cNvSpPr>
              <p:nvPr/>
            </p:nvSpPr>
            <p:spPr>
              <a:xfrm>
                <a:off x="952500" y="5181600"/>
                <a:ext cx="2702661" cy="903917"/>
              </a:xfrm>
              <a:prstGeom prst="roundRect">
                <a:avLst/>
              </a:prstGeom>
              <a:blipFill>
                <a:blip r:embed="rId4"/>
                <a:stretch>
                  <a:fillRect b="-4667"/>
                </a:stretch>
              </a:blipFill>
              <a:ln w="12700">
                <a:solidFill>
                  <a:schemeClr val="tx1">
                    <a:lumMod val="75000"/>
                    <a:lumOff val="2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0790E18A-28F9-4CE3-BDC6-437E9D690EE7}"/>
                  </a:ext>
                </a:extLst>
              </p:cNvPr>
              <p:cNvSpPr/>
              <p:nvPr/>
            </p:nvSpPr>
            <p:spPr>
              <a:xfrm>
                <a:off x="3880284" y="5199032"/>
                <a:ext cx="2702661" cy="903917"/>
              </a:xfrm>
              <a:prstGeom prst="roundRect">
                <a:avLst/>
              </a:prstGeom>
              <a:noFill/>
              <a:ln w="12700">
                <a:solidFill>
                  <a:schemeClr val="tx1">
                    <a:lumMod val="75000"/>
                    <a:lumOff val="2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75000"/>
                                <a:lumOff val="25000"/>
                              </a:schemeClr>
                            </a:solidFill>
                            <a:effectLst/>
                            <a:latin typeface="Cambria Math" panose="02040503050406030204" pitchFamily="18" charset="0"/>
                            <a:ea typeface="Calibri" panose="020F0502020204030204" pitchFamily="34" charset="0"/>
                            <a:cs typeface="Calibri" panose="020F0502020204030204" pitchFamily="34" charset="0"/>
                          </a:rPr>
                          <m:t>𝑹𝑻𝑺</m:t>
                        </m:r>
                      </m:e>
                    </m:acc>
                  </m:oMath>
                </a14:m>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tx1">
                        <a:lumMod val="75000"/>
                        <a:lumOff val="25000"/>
                      </a:schemeClr>
                    </a:solidFill>
                    <a:effectLst/>
                    <a:latin typeface="+mj-lt"/>
                    <a:ea typeface="Times New Roman" panose="02020603050405020304" pitchFamily="18" charset="0"/>
                    <a:cs typeface="Calibri" panose="020F0502020204030204" pitchFamily="34" charset="0"/>
                  </a:rPr>
                  <a:t> …….</a:t>
                </a:r>
                <a:r>
                  <a:rPr lang="en-US" sz="3200" b="1" baseline="30000" dirty="0">
                    <a:solidFill>
                      <a:schemeClr val="tx1">
                        <a:lumMod val="75000"/>
                        <a:lumOff val="25000"/>
                      </a:schemeClr>
                    </a:solidFill>
                    <a:effectLst/>
                    <a:latin typeface="+mj-lt"/>
                    <a:ea typeface="Times New Roman" panose="02020603050405020304" pitchFamily="18" charset="0"/>
                    <a:cs typeface="Calibri" panose="020F0502020204030204" pitchFamily="34" charset="0"/>
                  </a:rPr>
                  <a:t>o</a:t>
                </a:r>
                <a:endParaRPr lang="en-US" sz="3200" b="1" baseline="30000" dirty="0">
                  <a:solidFill>
                    <a:schemeClr val="tx1">
                      <a:lumMod val="75000"/>
                      <a:lumOff val="25000"/>
                    </a:schemeClr>
                  </a:solidFill>
                  <a:latin typeface="+mj-lt"/>
                </a:endParaRPr>
              </a:p>
            </p:txBody>
          </p:sp>
        </mc:Choice>
        <mc:Fallback xmlns="">
          <p:sp>
            <p:nvSpPr>
              <p:cNvPr id="9" name="Rectangle: Rounded Corners 8">
                <a:extLst>
                  <a:ext uri="{FF2B5EF4-FFF2-40B4-BE49-F238E27FC236}">
                    <a16:creationId xmlns:a16="http://schemas.microsoft.com/office/drawing/2014/main" id="{0790E18A-28F9-4CE3-BDC6-437E9D690EE7}"/>
                  </a:ext>
                </a:extLst>
              </p:cNvPr>
              <p:cNvSpPr>
                <a:spLocks noRot="1" noChangeAspect="1" noMove="1" noResize="1" noEditPoints="1" noAdjustHandles="1" noChangeArrowheads="1" noChangeShapeType="1" noTextEdit="1"/>
              </p:cNvSpPr>
              <p:nvPr/>
            </p:nvSpPr>
            <p:spPr>
              <a:xfrm>
                <a:off x="3880284" y="5199032"/>
                <a:ext cx="2702661" cy="903917"/>
              </a:xfrm>
              <a:prstGeom prst="roundRect">
                <a:avLst/>
              </a:prstGeom>
              <a:blipFill>
                <a:blip r:embed="rId5"/>
                <a:stretch>
                  <a:fillRect b="-4667"/>
                </a:stretch>
              </a:blipFill>
              <a:ln w="12700">
                <a:solidFill>
                  <a:schemeClr val="tx1">
                    <a:lumMod val="75000"/>
                    <a:lumOff val="25000"/>
                  </a:schemeClr>
                </a:solidFill>
              </a:ln>
            </p:spPr>
            <p:txBody>
              <a:bodyPr/>
              <a:lstStyle/>
              <a:p>
                <a:r>
                  <a:rPr lang="en-US">
                    <a:noFill/>
                  </a:rPr>
                  <a:t> </a:t>
                </a:r>
              </a:p>
            </p:txBody>
          </p:sp>
        </mc:Fallback>
      </mc:AlternateContent>
      <p:grpSp>
        <p:nvGrpSpPr>
          <p:cNvPr id="6" name="Group 5">
            <a:extLst>
              <a:ext uri="{FF2B5EF4-FFF2-40B4-BE49-F238E27FC236}">
                <a16:creationId xmlns:a16="http://schemas.microsoft.com/office/drawing/2014/main" id="{B24DF2CA-EAA7-4AF0-B648-13E8F97AD073}"/>
              </a:ext>
            </a:extLst>
          </p:cNvPr>
          <p:cNvGrpSpPr/>
          <p:nvPr/>
        </p:nvGrpSpPr>
        <p:grpSpPr>
          <a:xfrm rot="19119657" flipV="1">
            <a:off x="5456098" y="1899869"/>
            <a:ext cx="5595371" cy="4526533"/>
            <a:chOff x="6781454" y="2551424"/>
            <a:chExt cx="4424696" cy="2517658"/>
          </a:xfrm>
        </p:grpSpPr>
        <p:grpSp>
          <p:nvGrpSpPr>
            <p:cNvPr id="10" name="Group 9">
              <a:extLst>
                <a:ext uri="{FF2B5EF4-FFF2-40B4-BE49-F238E27FC236}">
                  <a16:creationId xmlns:a16="http://schemas.microsoft.com/office/drawing/2014/main" id="{E0E59C37-B28E-428F-B7A3-F6C6CE1E7608}"/>
                </a:ext>
              </a:extLst>
            </p:cNvPr>
            <p:cNvGrpSpPr/>
            <p:nvPr/>
          </p:nvGrpSpPr>
          <p:grpSpPr>
            <a:xfrm>
              <a:off x="6781454" y="2781322"/>
              <a:ext cx="3969339" cy="2287760"/>
              <a:chOff x="7302315" y="3549361"/>
              <a:chExt cx="3969339" cy="2287760"/>
            </a:xfrm>
          </p:grpSpPr>
          <p:cxnSp>
            <p:nvCxnSpPr>
              <p:cNvPr id="17" name="Straight Connector 16">
                <a:extLst>
                  <a:ext uri="{FF2B5EF4-FFF2-40B4-BE49-F238E27FC236}">
                    <a16:creationId xmlns:a16="http://schemas.microsoft.com/office/drawing/2014/main" id="{D71C27E0-9638-4792-94D8-EEDB12C20BE9}"/>
                  </a:ext>
                </a:extLst>
              </p:cNvPr>
              <p:cNvCxnSpPr>
                <a:cxnSpLocks/>
              </p:cNvCxnSpPr>
              <p:nvPr/>
            </p:nvCxnSpPr>
            <p:spPr>
              <a:xfrm rot="19119657" flipH="1" flipV="1">
                <a:off x="7302315" y="4313540"/>
                <a:ext cx="3613305" cy="932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BDAC438-C532-4B0D-B531-BADF9FFC62E7}"/>
                  </a:ext>
                </a:extLst>
              </p:cNvPr>
              <p:cNvCxnSpPr>
                <a:cxnSpLocks/>
              </p:cNvCxnSpPr>
              <p:nvPr/>
            </p:nvCxnSpPr>
            <p:spPr>
              <a:xfrm rot="19119657" flipH="1">
                <a:off x="10533504" y="3549361"/>
                <a:ext cx="738150" cy="142796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71EAEBB-F7DF-4079-9A9B-5F65CD922E26}"/>
                  </a:ext>
                </a:extLst>
              </p:cNvPr>
              <p:cNvCxnSpPr>
                <a:cxnSpLocks/>
              </p:cNvCxnSpPr>
              <p:nvPr/>
            </p:nvCxnSpPr>
            <p:spPr>
              <a:xfrm rot="19119657">
                <a:off x="8069522" y="4305757"/>
                <a:ext cx="2875429" cy="1531364"/>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TextBox 10">
              <a:extLst>
                <a:ext uri="{FF2B5EF4-FFF2-40B4-BE49-F238E27FC236}">
                  <a16:creationId xmlns:a16="http://schemas.microsoft.com/office/drawing/2014/main" id="{B17CD6BA-0432-4CC8-AF63-B29E4EE37D2E}"/>
                </a:ext>
              </a:extLst>
            </p:cNvPr>
            <p:cNvSpPr txBox="1"/>
            <p:nvPr/>
          </p:nvSpPr>
          <p:spPr>
            <a:xfrm rot="18942671" flipV="1">
              <a:off x="6810057" y="4402241"/>
              <a:ext cx="379729" cy="291015"/>
            </a:xfrm>
            <a:prstGeom prst="rect">
              <a:avLst/>
            </a:prstGeom>
            <a:noFill/>
          </p:spPr>
          <p:txBody>
            <a:bodyPr wrap="square" rtlCol="0">
              <a:spAutoFit/>
            </a:bodyPr>
            <a:lstStyle/>
            <a:p>
              <a:r>
                <a:rPr lang="en-US" sz="2800" dirty="0">
                  <a:solidFill>
                    <a:sysClr val="windowText" lastClr="000000"/>
                  </a:solidFill>
                  <a:latin typeface="+mj-lt"/>
                </a:rPr>
                <a:t>R</a:t>
              </a:r>
            </a:p>
          </p:txBody>
        </p:sp>
        <p:sp>
          <p:nvSpPr>
            <p:cNvPr id="12" name="TextBox 11">
              <a:extLst>
                <a:ext uri="{FF2B5EF4-FFF2-40B4-BE49-F238E27FC236}">
                  <a16:creationId xmlns:a16="http://schemas.microsoft.com/office/drawing/2014/main" id="{131B4CC6-B793-49AF-9C8B-9809CB7691E6}"/>
                </a:ext>
              </a:extLst>
            </p:cNvPr>
            <p:cNvSpPr txBox="1"/>
            <p:nvPr/>
          </p:nvSpPr>
          <p:spPr>
            <a:xfrm rot="19119657" flipV="1">
              <a:off x="10826421" y="3978683"/>
              <a:ext cx="379729" cy="291015"/>
            </a:xfrm>
            <a:prstGeom prst="rect">
              <a:avLst/>
            </a:prstGeom>
            <a:noFill/>
          </p:spPr>
          <p:txBody>
            <a:bodyPr wrap="square" rtlCol="0">
              <a:spAutoFit/>
            </a:bodyPr>
            <a:lstStyle/>
            <a:p>
              <a:r>
                <a:rPr lang="en-US" sz="2800" dirty="0">
                  <a:solidFill>
                    <a:sysClr val="windowText" lastClr="000000"/>
                  </a:solidFill>
                  <a:latin typeface="+mj-lt"/>
                </a:rPr>
                <a:t>T</a:t>
              </a:r>
            </a:p>
          </p:txBody>
        </p:sp>
        <p:sp>
          <p:nvSpPr>
            <p:cNvPr id="13" name="TextBox 12">
              <a:extLst>
                <a:ext uri="{FF2B5EF4-FFF2-40B4-BE49-F238E27FC236}">
                  <a16:creationId xmlns:a16="http://schemas.microsoft.com/office/drawing/2014/main" id="{35467E28-A4D9-4D12-84E2-31CFF20D611D}"/>
                </a:ext>
              </a:extLst>
            </p:cNvPr>
            <p:cNvSpPr txBox="1"/>
            <p:nvPr/>
          </p:nvSpPr>
          <p:spPr>
            <a:xfrm rot="19119657" flipV="1">
              <a:off x="9923355" y="2551424"/>
              <a:ext cx="379729" cy="291015"/>
            </a:xfrm>
            <a:prstGeom prst="rect">
              <a:avLst/>
            </a:prstGeom>
            <a:noFill/>
          </p:spPr>
          <p:txBody>
            <a:bodyPr wrap="square" rtlCol="0">
              <a:spAutoFit/>
            </a:bodyPr>
            <a:lstStyle/>
            <a:p>
              <a:r>
                <a:rPr lang="en-US" sz="2800" dirty="0">
                  <a:solidFill>
                    <a:sysClr val="windowText" lastClr="000000"/>
                  </a:solidFill>
                  <a:latin typeface="+mj-lt"/>
                </a:rPr>
                <a:t>S</a:t>
              </a:r>
            </a:p>
          </p:txBody>
        </p:sp>
        <p:sp>
          <p:nvSpPr>
            <p:cNvPr id="15" name="Rectangle 14">
              <a:extLst>
                <a:ext uri="{FF2B5EF4-FFF2-40B4-BE49-F238E27FC236}">
                  <a16:creationId xmlns:a16="http://schemas.microsoft.com/office/drawing/2014/main" id="{FE9FE7E4-DD59-4972-9348-03D4E06978AB}"/>
                </a:ext>
              </a:extLst>
            </p:cNvPr>
            <p:cNvSpPr/>
            <p:nvPr/>
          </p:nvSpPr>
          <p:spPr>
            <a:xfrm rot="19300563" flipV="1">
              <a:off x="7386730" y="4095790"/>
              <a:ext cx="772862" cy="291015"/>
            </a:xfrm>
            <a:prstGeom prst="rect">
              <a:avLst/>
            </a:prstGeom>
            <a:noFill/>
          </p:spPr>
          <p:txBody>
            <a:bodyPr wrap="square" lIns="91440" tIns="45720" rIns="91440" bIns="45720">
              <a:spAutoFit/>
            </a:bodyPr>
            <a:lstStyle/>
            <a:p>
              <a:pPr algn="ctr"/>
              <a:r>
                <a:rPr lang="en-US" sz="2000" b="1" cap="none" spc="0" dirty="0">
                  <a:ln w="0"/>
                  <a:solidFill>
                    <a:schemeClr val="tx1">
                      <a:lumMod val="75000"/>
                      <a:lumOff val="25000"/>
                    </a:schemeClr>
                  </a:solidFill>
                  <a:latin typeface="+mn-lt"/>
                </a:rPr>
                <a:t>20</a:t>
              </a:r>
              <a:r>
                <a:rPr lang="en-US" sz="2800" b="1" baseline="30000" dirty="0">
                  <a:solidFill>
                    <a:schemeClr val="tx1">
                      <a:lumMod val="65000"/>
                      <a:lumOff val="35000"/>
                    </a:schemeClr>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000" b="1" cap="none" spc="0" dirty="0">
                <a:ln w="0"/>
                <a:solidFill>
                  <a:schemeClr val="tx1">
                    <a:lumMod val="65000"/>
                    <a:lumOff val="35000"/>
                  </a:schemeClr>
                </a:solidFill>
                <a:latin typeface="+mn-lt"/>
              </a:endParaRPr>
            </a:p>
          </p:txBody>
        </p:sp>
        <p:sp>
          <p:nvSpPr>
            <p:cNvPr id="16" name="Rectangle 15">
              <a:extLst>
                <a:ext uri="{FF2B5EF4-FFF2-40B4-BE49-F238E27FC236}">
                  <a16:creationId xmlns:a16="http://schemas.microsoft.com/office/drawing/2014/main" id="{F3BAA048-BC9E-48BE-861F-C7BFD35BF898}"/>
                </a:ext>
              </a:extLst>
            </p:cNvPr>
            <p:cNvSpPr/>
            <p:nvPr/>
          </p:nvSpPr>
          <p:spPr>
            <a:xfrm rot="19119657" flipV="1">
              <a:off x="9470015" y="2965433"/>
              <a:ext cx="772862" cy="256778"/>
            </a:xfrm>
            <a:prstGeom prst="rect">
              <a:avLst/>
            </a:prstGeom>
            <a:noFill/>
          </p:spPr>
          <p:txBody>
            <a:bodyPr wrap="square" lIns="91440" tIns="45720" rIns="91440" bIns="45720">
              <a:spAutoFit/>
            </a:bodyPr>
            <a:lstStyle/>
            <a:p>
              <a:pPr algn="ctr"/>
              <a:r>
                <a:rPr lang="en-US" sz="2400" b="1" cap="none" spc="0" dirty="0">
                  <a:ln w="0"/>
                  <a:solidFill>
                    <a:srgbClr val="C00000"/>
                  </a:solidFill>
                  <a:latin typeface="+mn-lt"/>
                </a:rPr>
                <a:t>?</a:t>
              </a:r>
              <a:r>
                <a:rPr lang="en-US" sz="24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rgbClr val="C00000"/>
                </a:solidFill>
                <a:latin typeface="+mn-lt"/>
              </a:endParaRPr>
            </a:p>
          </p:txBody>
        </p:sp>
      </p:grpSp>
      <p:sp>
        <p:nvSpPr>
          <p:cNvPr id="23" name="Rectangle 22">
            <a:extLst>
              <a:ext uri="{FF2B5EF4-FFF2-40B4-BE49-F238E27FC236}">
                <a16:creationId xmlns:a16="http://schemas.microsoft.com/office/drawing/2014/main" id="{8729139F-8FBA-4983-AA12-1B871392EAC6}"/>
              </a:ext>
            </a:extLst>
          </p:cNvPr>
          <p:cNvSpPr/>
          <p:nvPr/>
        </p:nvSpPr>
        <p:spPr>
          <a:xfrm>
            <a:off x="8916711" y="2366075"/>
            <a:ext cx="977344" cy="461665"/>
          </a:xfrm>
          <a:prstGeom prst="rect">
            <a:avLst/>
          </a:prstGeom>
          <a:noFill/>
        </p:spPr>
        <p:txBody>
          <a:bodyPr wrap="square" lIns="91440" tIns="45720" rIns="91440" bIns="45720">
            <a:spAutoFit/>
          </a:bodyPr>
          <a:lstStyle/>
          <a:p>
            <a:pPr algn="ctr"/>
            <a:r>
              <a:rPr lang="en-US" sz="2400" b="1" cap="none" spc="0" dirty="0">
                <a:ln w="0"/>
                <a:solidFill>
                  <a:srgbClr val="C00000"/>
                </a:solidFill>
                <a:latin typeface="+mn-lt"/>
              </a:rPr>
              <a:t>?</a:t>
            </a:r>
            <a:r>
              <a:rPr lang="en-US" sz="2400" b="1" baseline="30000" dirty="0">
                <a:solidFill>
                  <a:srgbClr val="C00000"/>
                </a:solidFill>
                <a:latin typeface="+mj-lt"/>
                <a:ea typeface="Times New Roman" panose="02020603050405020304" pitchFamily="18" charset="0"/>
                <a:cs typeface="Calibri" panose="020F0502020204030204" pitchFamily="34" charset="0"/>
                <a:sym typeface="Symbol" panose="05050102010706020507" pitchFamily="18" charset="2"/>
              </a:rPr>
              <a:t></a:t>
            </a:r>
            <a:endParaRPr lang="en-US" sz="2400" b="1" cap="none" spc="0" dirty="0">
              <a:ln w="0"/>
              <a:solidFill>
                <a:srgbClr val="C00000"/>
              </a:solidFill>
              <a:latin typeface="+mn-lt"/>
            </a:endParaRPr>
          </a:p>
        </p:txBody>
      </p:sp>
      <p:cxnSp>
        <p:nvCxnSpPr>
          <p:cNvPr id="24" name="Straight Connector 23">
            <a:extLst>
              <a:ext uri="{FF2B5EF4-FFF2-40B4-BE49-F238E27FC236}">
                <a16:creationId xmlns:a16="http://schemas.microsoft.com/office/drawing/2014/main" id="{C1B1925D-05F3-4A48-A388-B505C6980D52}"/>
              </a:ext>
            </a:extLst>
          </p:cNvPr>
          <p:cNvCxnSpPr>
            <a:cxnSpLocks/>
          </p:cNvCxnSpPr>
          <p:nvPr/>
        </p:nvCxnSpPr>
        <p:spPr>
          <a:xfrm>
            <a:off x="7265801" y="3449214"/>
            <a:ext cx="415636" cy="320995"/>
          </a:xfrm>
          <a:prstGeom prst="line">
            <a:avLst/>
          </a:prstGeom>
          <a:ln w="19050">
            <a:solidFill>
              <a:srgbClr val="0A6DC6"/>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DABA858-0E88-401A-9702-87615558DDDA}"/>
              </a:ext>
            </a:extLst>
          </p:cNvPr>
          <p:cNvCxnSpPr>
            <a:cxnSpLocks/>
          </p:cNvCxnSpPr>
          <p:nvPr/>
        </p:nvCxnSpPr>
        <p:spPr>
          <a:xfrm rot="16200000">
            <a:off x="7886643" y="4620176"/>
            <a:ext cx="415636" cy="320995"/>
          </a:xfrm>
          <a:prstGeom prst="line">
            <a:avLst/>
          </a:prstGeom>
          <a:ln w="19050">
            <a:solidFill>
              <a:srgbClr val="0A6DC6"/>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E848066A-3562-4D54-8EA8-D572A4AAE287}"/>
                  </a:ext>
                </a:extLst>
              </p:cNvPr>
              <p:cNvSpPr txBox="1"/>
              <p:nvPr/>
            </p:nvSpPr>
            <p:spPr>
              <a:xfrm>
                <a:off x="515678" y="1746740"/>
                <a:ext cx="6905847" cy="2952731"/>
              </a:xfrm>
              <a:prstGeom prst="rect">
                <a:avLst/>
              </a:prstGeom>
              <a:noFill/>
            </p:spPr>
            <p:txBody>
              <a:bodyPr wrap="square">
                <a:spAutoFit/>
              </a:bodyPr>
              <a:lstStyle/>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𝑹𝑻𝑺</m:t>
                          </m:r>
                        </m:e>
                      </m:acc>
                      <m:r>
                        <a:rPr lang="en-US" sz="3200" b="1" i="1" smtClean="0">
                          <a:solidFill>
                            <a:srgbClr val="C00000"/>
                          </a:solidFill>
                          <a:latin typeface="Cambria Math" panose="02040503050406030204" pitchFamily="18" charset="0"/>
                          <a:ea typeface="Calibri"/>
                          <a:cs typeface="Calibri"/>
                          <a:sym typeface="Calibri"/>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𝑺𝑹𝑻</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𝑹𝑻𝑺</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𝑺𝑹𝑻</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e>
                      </m:acc>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𝑹𝑻𝑺</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𝑹𝑺𝑻</m:t>
                          </m:r>
                        </m:e>
                      </m:acc>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3200" b="1" i="1">
                              <a:solidFill>
                                <a:srgbClr val="C00000"/>
                              </a:solidFill>
                              <a:latin typeface="Cambria Math" panose="02040503050406030204" pitchFamily="18" charset="0"/>
                              <a:ea typeface="Calibri"/>
                              <a:cs typeface="Calibri"/>
                              <a:sym typeface="Calibri"/>
                            </a:rPr>
                          </m:ctrlPr>
                        </m:accPr>
                        <m:e>
                          <m:r>
                            <a:rPr lang="en-US" sz="3200" b="1" i="1" smtClean="0">
                              <a:solidFill>
                                <a:srgbClr val="C00000"/>
                              </a:solidFill>
                              <a:latin typeface="Cambria Math" panose="02040503050406030204" pitchFamily="18" charset="0"/>
                              <a:ea typeface="Calibri"/>
                              <a:cs typeface="Calibri"/>
                              <a:sym typeface="Calibri"/>
                            </a:rPr>
                            <m:t>𝑹𝑻𝑺</m:t>
                          </m:r>
                        </m:e>
                      </m:acc>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𝟖𝟎</m:t>
                      </m:r>
                      <m:r>
                        <a:rPr lang="en-US" sz="32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en-US" sz="32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95885" marR="0">
                  <a:lnSpc>
                    <a:spcPct val="107000"/>
                  </a:lnSpc>
                  <a:spcBef>
                    <a:spcPts val="0"/>
                  </a:spcBef>
                  <a:spcAft>
                    <a:spcPts val="800"/>
                  </a:spcAft>
                </a:pPr>
                <a:endParaRPr lang="en-US" sz="32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26" name="TextBox 25">
                <a:extLst>
                  <a:ext uri="{FF2B5EF4-FFF2-40B4-BE49-F238E27FC236}">
                    <a16:creationId xmlns:a16="http://schemas.microsoft.com/office/drawing/2014/main" id="{E848066A-3562-4D54-8EA8-D572A4AAE287}"/>
                  </a:ext>
                </a:extLst>
              </p:cNvPr>
              <p:cNvSpPr txBox="1">
                <a:spLocks noRot="1" noChangeAspect="1" noMove="1" noResize="1" noEditPoints="1" noAdjustHandles="1" noChangeArrowheads="1" noChangeShapeType="1" noTextEdit="1"/>
              </p:cNvSpPr>
              <p:nvPr/>
            </p:nvSpPr>
            <p:spPr>
              <a:xfrm>
                <a:off x="515678" y="1746740"/>
                <a:ext cx="6905847" cy="2952731"/>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Rectangle: Rounded Corners 26">
                <a:extLst>
                  <a:ext uri="{FF2B5EF4-FFF2-40B4-BE49-F238E27FC236}">
                    <a16:creationId xmlns:a16="http://schemas.microsoft.com/office/drawing/2014/main" id="{1895564D-5D81-4D81-B474-A7D1315FFE63}"/>
                  </a:ext>
                </a:extLst>
              </p:cNvPr>
              <p:cNvSpPr/>
              <p:nvPr/>
            </p:nvSpPr>
            <p:spPr>
              <a:xfrm>
                <a:off x="963386" y="5190818"/>
                <a:ext cx="2702661"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𝑹𝑺𝑻</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latin typeface="+mj-lt"/>
                    <a:ea typeface="Times New Roman" panose="02020603050405020304" pitchFamily="18" charset="0"/>
                    <a:cs typeface="Calibri" panose="020F0502020204030204" pitchFamily="34" charset="0"/>
                  </a:rPr>
                  <a:t>80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27" name="Rectangle: Rounded Corners 26">
                <a:extLst>
                  <a:ext uri="{FF2B5EF4-FFF2-40B4-BE49-F238E27FC236}">
                    <a16:creationId xmlns:a16="http://schemas.microsoft.com/office/drawing/2014/main" id="{1895564D-5D81-4D81-B474-A7D1315FFE63}"/>
                  </a:ext>
                </a:extLst>
              </p:cNvPr>
              <p:cNvSpPr>
                <a:spLocks noRot="1" noChangeAspect="1" noMove="1" noResize="1" noEditPoints="1" noAdjustHandles="1" noChangeArrowheads="1" noChangeShapeType="1" noTextEdit="1"/>
              </p:cNvSpPr>
              <p:nvPr/>
            </p:nvSpPr>
            <p:spPr>
              <a:xfrm>
                <a:off x="963386" y="5190818"/>
                <a:ext cx="2702661" cy="903917"/>
              </a:xfrm>
              <a:prstGeom prst="roundRect">
                <a:avLst/>
              </a:prstGeom>
              <a:blipFill>
                <a:blip r:embed="rId7"/>
                <a:stretch>
                  <a:fillRect b="-5405"/>
                </a:stretch>
              </a:blipFill>
              <a:ln w="5715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Rounded Corners 27">
                <a:extLst>
                  <a:ext uri="{FF2B5EF4-FFF2-40B4-BE49-F238E27FC236}">
                    <a16:creationId xmlns:a16="http://schemas.microsoft.com/office/drawing/2014/main" id="{05E591A2-51C9-443E-A72A-2B7FC5BE95E4}"/>
                  </a:ext>
                </a:extLst>
              </p:cNvPr>
              <p:cNvSpPr/>
              <p:nvPr/>
            </p:nvSpPr>
            <p:spPr>
              <a:xfrm>
                <a:off x="3883912" y="5206548"/>
                <a:ext cx="2702661" cy="903917"/>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𝑹𝑻𝑺</m:t>
                        </m:r>
                      </m:e>
                    </m:acc>
                  </m:oMath>
                </a14:m>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r>
                  <a:rPr lang="en-US" sz="3200" b="1" dirty="0">
                    <a:solidFill>
                      <a:schemeClr val="bg1"/>
                    </a:solidFill>
                    <a:effectLst/>
                    <a:latin typeface="+mj-lt"/>
                    <a:ea typeface="Times New Roman" panose="02020603050405020304" pitchFamily="18" charset="0"/>
                    <a:cs typeface="Calibri" panose="020F0502020204030204" pitchFamily="34" charset="0"/>
                  </a:rPr>
                  <a:t> </a:t>
                </a:r>
                <a:r>
                  <a:rPr lang="en-US" sz="3200" b="1" dirty="0">
                    <a:solidFill>
                      <a:schemeClr val="bg1"/>
                    </a:solidFill>
                    <a:latin typeface="+mj-lt"/>
                    <a:ea typeface="Times New Roman" panose="02020603050405020304" pitchFamily="18" charset="0"/>
                    <a:cs typeface="Calibri" panose="020F0502020204030204" pitchFamily="34" charset="0"/>
                  </a:rPr>
                  <a:t>80</a:t>
                </a:r>
                <a:r>
                  <a:rPr lang="en-US" sz="32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3200" b="1" baseline="30000" dirty="0">
                  <a:solidFill>
                    <a:schemeClr val="bg1"/>
                  </a:solidFill>
                  <a:latin typeface="+mj-lt"/>
                </a:endParaRPr>
              </a:p>
            </p:txBody>
          </p:sp>
        </mc:Choice>
        <mc:Fallback xmlns="">
          <p:sp>
            <p:nvSpPr>
              <p:cNvPr id="28" name="Rectangle: Rounded Corners 27">
                <a:extLst>
                  <a:ext uri="{FF2B5EF4-FFF2-40B4-BE49-F238E27FC236}">
                    <a16:creationId xmlns:a16="http://schemas.microsoft.com/office/drawing/2014/main" id="{05E591A2-51C9-443E-A72A-2B7FC5BE95E4}"/>
                  </a:ext>
                </a:extLst>
              </p:cNvPr>
              <p:cNvSpPr>
                <a:spLocks noRot="1" noChangeAspect="1" noMove="1" noResize="1" noEditPoints="1" noAdjustHandles="1" noChangeArrowheads="1" noChangeShapeType="1" noTextEdit="1"/>
              </p:cNvSpPr>
              <p:nvPr/>
            </p:nvSpPr>
            <p:spPr>
              <a:xfrm>
                <a:off x="3883912" y="5206548"/>
                <a:ext cx="2702661" cy="903917"/>
              </a:xfrm>
              <a:prstGeom prst="roundRect">
                <a:avLst/>
              </a:prstGeom>
              <a:blipFill>
                <a:blip r:embed="rId8"/>
                <a:stretch>
                  <a:fillRect b="-5405"/>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83392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wipe(left)">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wipe(left)">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wipe(left)">
                                      <p:cBhvr>
                                        <p:cTn id="17" dur="500"/>
                                        <p:tgtEl>
                                          <p:spTgt spid="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
                                            <p:txEl>
                                              <p:pRg st="3" end="3"/>
                                            </p:txEl>
                                          </p:spTgt>
                                        </p:tgtEl>
                                        <p:attrNameLst>
                                          <p:attrName>style.visibility</p:attrName>
                                        </p:attrNameLst>
                                      </p:cBhvr>
                                      <p:to>
                                        <p:strVal val="visible"/>
                                      </p:to>
                                    </p:set>
                                    <p:animEffect transition="in" filter="wipe(left)">
                                      <p:cBhvr>
                                        <p:cTn id="22" dur="500"/>
                                        <p:tgtEl>
                                          <p:spTgt spid="2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6" grpId="0" build="p"/>
      <p:bldP spid="27"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GB" b="1" dirty="0">
                <a:sym typeface="Comic Sans MS"/>
              </a:rPr>
              <a:t>Write the missing angle measure in the table below.</a:t>
            </a:r>
          </a:p>
        </p:txBody>
      </p:sp>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3795027571"/>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MNB</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𝑵𝑴𝑩</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𝑴𝑵𝑩</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𝑴𝑩𝑵</m:t>
                                    </m:r>
                                  </m:e>
                                </m:acc>
                              </m:oMath>
                            </m:oMathPara>
                          </a14:m>
                          <a:endParaRPr lang="en-US" sz="2800" b="1"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r>
                            <a:rPr lang="en-US" sz="2800" b="1" dirty="0">
                              <a:solidFill>
                                <a:schemeClr val="tx1">
                                  <a:lumMod val="75000"/>
                                  <a:lumOff val="25000"/>
                                </a:schemeClr>
                              </a:solidFill>
                              <a:latin typeface="+mj-lt"/>
                            </a:rPr>
                            <a:t>Scalene</a:t>
                          </a:r>
                        </a:p>
                      </a:txBody>
                      <a:tcPr/>
                    </a:tc>
                    <a:tc>
                      <a:txBody>
                        <a:bodyPr/>
                        <a:lstStyle/>
                        <a:p>
                          <a:pPr algn="ctr"/>
                          <a:r>
                            <a:rPr lang="en-US" sz="2800" b="1" dirty="0">
                              <a:solidFill>
                                <a:schemeClr val="tx1">
                                  <a:lumMod val="75000"/>
                                  <a:lumOff val="25000"/>
                                </a:schemeClr>
                              </a:solidFill>
                              <a:latin typeface="+mj-lt"/>
                            </a:rPr>
                            <a:t>45</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tc>
                    <a:tc>
                      <a:txBody>
                        <a:bodyPr/>
                        <a:lstStyle/>
                        <a:p>
                          <a:pPr algn="ctr"/>
                          <a:r>
                            <a:rPr lang="en-US" sz="2800" b="1" dirty="0">
                              <a:solidFill>
                                <a:schemeClr val="tx1">
                                  <a:lumMod val="75000"/>
                                  <a:lumOff val="25000"/>
                                </a:schemeClr>
                              </a:solidFill>
                              <a:latin typeface="+mj-lt"/>
                            </a:rPr>
                            <a:t>80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2072560750"/>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3795027571"/>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MNB</a:t>
                          </a:r>
                        </a:p>
                      </a:txBody>
                      <a:tcPr anchor="ctr">
                        <a:solidFill>
                          <a:schemeClr val="tx2"/>
                        </a:solidFill>
                      </a:tcPr>
                    </a:tc>
                    <a:tc>
                      <a:txBody>
                        <a:bodyPr/>
                        <a:lstStyle/>
                        <a:p>
                          <a:endParaRPr lang="en-US"/>
                        </a:p>
                      </a:txBody>
                      <a:tcPr anchor="ctr">
                        <a:blipFill>
                          <a:blip r:embed="rId4"/>
                          <a:stretch>
                            <a:fillRect l="-245333" t="-662" r="-201000" b="-74834"/>
                          </a:stretch>
                        </a:blipFill>
                      </a:tcPr>
                    </a:tc>
                    <a:tc>
                      <a:txBody>
                        <a:bodyPr/>
                        <a:lstStyle/>
                        <a:p>
                          <a:endParaRPr lang="en-US"/>
                        </a:p>
                      </a:txBody>
                      <a:tcPr anchor="ctr">
                        <a:blipFill>
                          <a:blip r:embed="rId4"/>
                          <a:stretch>
                            <a:fillRect l="-344186" t="-662" r="-100332" b="-74834"/>
                          </a:stretch>
                        </a:blipFill>
                      </a:tcPr>
                    </a:tc>
                    <a:tc>
                      <a:txBody>
                        <a:bodyPr/>
                        <a:lstStyle/>
                        <a:p>
                          <a:endParaRPr lang="en-US"/>
                        </a:p>
                      </a:txBody>
                      <a:tcPr anchor="ctr">
                        <a:blipFill>
                          <a:blip r:embed="rId4"/>
                          <a:stretch>
                            <a:fillRect l="-445667" t="-662" r="-667" b="-74834"/>
                          </a:stretch>
                        </a:blipFill>
                      </a:tcPr>
                    </a:tc>
                    <a:extLst>
                      <a:ext uri="{0D108BD9-81ED-4DB2-BD59-A6C34878D82A}">
                        <a16:rowId xmlns:a16="http://schemas.microsoft.com/office/drawing/2014/main" val="3938563530"/>
                      </a:ext>
                    </a:extLst>
                  </a:tr>
                  <a:tr h="663497">
                    <a:tc>
                      <a:txBody>
                        <a:bodyPr/>
                        <a:lstStyle/>
                        <a:p>
                          <a:r>
                            <a:rPr lang="en-US" sz="2800" b="1" dirty="0">
                              <a:solidFill>
                                <a:schemeClr val="tx1">
                                  <a:lumMod val="75000"/>
                                  <a:lumOff val="25000"/>
                                </a:schemeClr>
                              </a:solidFill>
                              <a:latin typeface="+mj-lt"/>
                            </a:rPr>
                            <a:t>Scalene</a:t>
                          </a:r>
                        </a:p>
                      </a:txBody>
                      <a:tcPr/>
                    </a:tc>
                    <a:tc>
                      <a:txBody>
                        <a:bodyPr/>
                        <a:lstStyle/>
                        <a:p>
                          <a:pPr algn="ctr"/>
                          <a:r>
                            <a:rPr lang="en-US" sz="2800" b="1" dirty="0">
                              <a:solidFill>
                                <a:schemeClr val="tx1">
                                  <a:lumMod val="75000"/>
                                  <a:lumOff val="25000"/>
                                </a:schemeClr>
                              </a:solidFill>
                              <a:latin typeface="+mj-lt"/>
                            </a:rPr>
                            <a:t>45</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tc>
                    <a:tc>
                      <a:txBody>
                        <a:bodyPr/>
                        <a:lstStyle/>
                        <a:p>
                          <a:pPr algn="ctr"/>
                          <a:r>
                            <a:rPr lang="en-US" sz="2800" b="1" dirty="0">
                              <a:solidFill>
                                <a:schemeClr val="tx1">
                                  <a:lumMod val="75000"/>
                                  <a:lumOff val="25000"/>
                                </a:schemeClr>
                              </a:solidFill>
                              <a:latin typeface="+mj-lt"/>
                            </a:rPr>
                            <a:t>80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2072560750"/>
                      </a:ext>
                    </a:extLst>
                  </a:tr>
                </a:tbl>
              </a:graphicData>
            </a:graphic>
          </p:graphicFrame>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8EFF5FE-4231-4855-A676-132F61713A72}"/>
                  </a:ext>
                </a:extLst>
              </p:cNvPr>
              <p:cNvSpPr txBox="1"/>
              <p:nvPr/>
            </p:nvSpPr>
            <p:spPr>
              <a:xfrm>
                <a:off x="2933700" y="4042264"/>
                <a:ext cx="6099048" cy="2243435"/>
              </a:xfrm>
              <a:prstGeom prst="rect">
                <a:avLst/>
              </a:prstGeom>
              <a:noFill/>
            </p:spPr>
            <p:txBody>
              <a:bodyPr wrap="square">
                <a:spAutoFit/>
              </a:bodyPr>
              <a:lstStyle/>
              <a:p>
                <a:pPr marL="342900" indent="0" algn="ctr"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𝑴𝑵𝑩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lgn="ctr">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𝑴𝑵𝑩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lgn="ctr">
                  <a:lnSpc>
                    <a:spcPct val="107000"/>
                  </a:lnSpc>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𝟒𝟓</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𝟖</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lgn="ctr">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𝟓𝟓</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4" name="TextBox 3">
                <a:extLst>
                  <a:ext uri="{FF2B5EF4-FFF2-40B4-BE49-F238E27FC236}">
                    <a16:creationId xmlns:a16="http://schemas.microsoft.com/office/drawing/2014/main" id="{98EFF5FE-4231-4855-A676-132F61713A72}"/>
                  </a:ext>
                </a:extLst>
              </p:cNvPr>
              <p:cNvSpPr txBox="1">
                <a:spLocks noRot="1" noChangeAspect="1" noMove="1" noResize="1" noEditPoints="1" noAdjustHandles="1" noChangeArrowheads="1" noChangeShapeType="1" noTextEdit="1"/>
              </p:cNvSpPr>
              <p:nvPr/>
            </p:nvSpPr>
            <p:spPr>
              <a:xfrm>
                <a:off x="2933700" y="4042264"/>
                <a:ext cx="6099048" cy="2243435"/>
              </a:xfrm>
              <a:prstGeom prst="rect">
                <a:avLst/>
              </a:prstGeom>
              <a:blipFill>
                <a:blip r:embed="rId5"/>
                <a:stretch>
                  <a:fillRect/>
                </a:stretch>
              </a:blipFill>
            </p:spPr>
            <p:txBody>
              <a:bodyPr/>
              <a:lstStyle/>
              <a:p>
                <a:r>
                  <a:rPr lang="en-US">
                    <a:noFill/>
                  </a:rPr>
                  <a:t> </a:t>
                </a:r>
              </a:p>
            </p:txBody>
          </p:sp>
        </mc:Fallback>
      </mc:AlternateContent>
      <p:sp>
        <p:nvSpPr>
          <p:cNvPr id="6" name="Rectangle 5">
            <a:extLst>
              <a:ext uri="{FF2B5EF4-FFF2-40B4-BE49-F238E27FC236}">
                <a16:creationId xmlns:a16="http://schemas.microsoft.com/office/drawing/2014/main" id="{8D152847-10EA-4677-A99E-3B31A733F8BE}"/>
              </a:ext>
            </a:extLst>
          </p:cNvPr>
          <p:cNvSpPr/>
          <p:nvPr/>
        </p:nvSpPr>
        <p:spPr>
          <a:xfrm>
            <a:off x="9091200" y="2773680"/>
            <a:ext cx="1828260"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55</a:t>
            </a:r>
            <a:r>
              <a:rPr lang="en-US" sz="2800" b="1" baseline="30000" dirty="0">
                <a:solidFill>
                  <a:schemeClr val="bg1"/>
                </a:solidFil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bg1"/>
              </a:solidFill>
            </a:endParaRPr>
          </a:p>
        </p:txBody>
      </p:sp>
    </p:spTree>
    <p:custDataLst>
      <p:tags r:id="rId1"/>
    </p:custDataLst>
    <p:extLst>
      <p:ext uri="{BB962C8B-B14F-4D97-AF65-F5344CB8AC3E}">
        <p14:creationId xmlns:p14="http://schemas.microsoft.com/office/powerpoint/2010/main" val="89510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4239178559"/>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MNB</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𝑵𝑴𝑩</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𝑴𝑵𝑩</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𝑴𝑩𝑵</m:t>
                                    </m:r>
                                  </m:e>
                                </m:acc>
                              </m:oMath>
                            </m:oMathPara>
                          </a14:m>
                          <a:endParaRPr lang="en-US" sz="2800" b="1"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r>
                            <a:rPr lang="en-US" sz="2800" b="1" dirty="0">
                              <a:solidFill>
                                <a:schemeClr val="tx1">
                                  <a:lumMod val="75000"/>
                                  <a:lumOff val="25000"/>
                                </a:schemeClr>
                              </a:solidFill>
                              <a:latin typeface="+mj-lt"/>
                            </a:rPr>
                            <a:t>Isosceles of vertex M</a:t>
                          </a:r>
                        </a:p>
                      </a:txBody>
                      <a:tcPr/>
                    </a:tc>
                    <a:tc>
                      <a:txBody>
                        <a:bodyPr/>
                        <a:lstStyle/>
                        <a:p>
                          <a:pPr algn="ctr"/>
                          <a:r>
                            <a:rPr lang="en-US" sz="2800" b="1" dirty="0">
                              <a:solidFill>
                                <a:schemeClr val="tx1">
                                  <a:lumMod val="75000"/>
                                  <a:lumOff val="25000"/>
                                </a:schemeClr>
                              </a:solidFill>
                              <a:latin typeface="+mj-lt"/>
                            </a:rPr>
                            <a:t>70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1245085166"/>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4239178559"/>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MNB</a:t>
                          </a:r>
                        </a:p>
                      </a:txBody>
                      <a:tcPr anchor="ctr">
                        <a:solidFill>
                          <a:schemeClr val="tx2"/>
                        </a:solidFill>
                      </a:tcPr>
                    </a:tc>
                    <a:tc>
                      <a:txBody>
                        <a:bodyPr/>
                        <a:lstStyle/>
                        <a:p>
                          <a:endParaRPr lang="en-US"/>
                        </a:p>
                      </a:txBody>
                      <a:tcPr anchor="ctr">
                        <a:blipFill>
                          <a:blip r:embed="rId4"/>
                          <a:stretch>
                            <a:fillRect l="-245333" t="-662" r="-201000" b="-74834"/>
                          </a:stretch>
                        </a:blipFill>
                      </a:tcPr>
                    </a:tc>
                    <a:tc>
                      <a:txBody>
                        <a:bodyPr/>
                        <a:lstStyle/>
                        <a:p>
                          <a:endParaRPr lang="en-US"/>
                        </a:p>
                      </a:txBody>
                      <a:tcPr anchor="ctr">
                        <a:blipFill>
                          <a:blip r:embed="rId4"/>
                          <a:stretch>
                            <a:fillRect l="-344186" t="-662" r="-100332" b="-74834"/>
                          </a:stretch>
                        </a:blipFill>
                      </a:tcPr>
                    </a:tc>
                    <a:tc>
                      <a:txBody>
                        <a:bodyPr/>
                        <a:lstStyle/>
                        <a:p>
                          <a:endParaRPr lang="en-US"/>
                        </a:p>
                      </a:txBody>
                      <a:tcPr anchor="ctr">
                        <a:blipFill>
                          <a:blip r:embed="rId4"/>
                          <a:stretch>
                            <a:fillRect l="-445667" t="-662" r="-667" b="-74834"/>
                          </a:stretch>
                        </a:blipFill>
                      </a:tcPr>
                    </a:tc>
                    <a:extLst>
                      <a:ext uri="{0D108BD9-81ED-4DB2-BD59-A6C34878D82A}">
                        <a16:rowId xmlns:a16="http://schemas.microsoft.com/office/drawing/2014/main" val="3938563530"/>
                      </a:ext>
                    </a:extLst>
                  </a:tr>
                  <a:tr h="663497">
                    <a:tc>
                      <a:txBody>
                        <a:bodyPr/>
                        <a:lstStyle/>
                        <a:p>
                          <a:r>
                            <a:rPr lang="en-US" sz="2800" b="1" dirty="0">
                              <a:solidFill>
                                <a:schemeClr val="tx1">
                                  <a:lumMod val="75000"/>
                                  <a:lumOff val="25000"/>
                                </a:schemeClr>
                              </a:solidFill>
                              <a:latin typeface="+mj-lt"/>
                            </a:rPr>
                            <a:t>Isosceles of vertex M</a:t>
                          </a:r>
                        </a:p>
                      </a:txBody>
                      <a:tcPr/>
                    </a:tc>
                    <a:tc>
                      <a:txBody>
                        <a:bodyPr/>
                        <a:lstStyle/>
                        <a:p>
                          <a:pPr algn="ctr"/>
                          <a:r>
                            <a:rPr lang="en-US" sz="2800" b="1" dirty="0">
                              <a:solidFill>
                                <a:schemeClr val="tx1">
                                  <a:lumMod val="75000"/>
                                  <a:lumOff val="25000"/>
                                </a:schemeClr>
                              </a:solidFill>
                              <a:latin typeface="+mj-lt"/>
                            </a:rPr>
                            <a:t>70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1245085166"/>
                      </a:ext>
                    </a:extLst>
                  </a:tr>
                </a:tbl>
              </a:graphicData>
            </a:graphic>
          </p:graphicFrame>
        </mc:Fallback>
      </mc:AlternateContent>
      <p:sp>
        <p:nvSpPr>
          <p:cNvPr id="3" name="Google Shape;222;p10">
            <a:extLst>
              <a:ext uri="{FF2B5EF4-FFF2-40B4-BE49-F238E27FC236}">
                <a16:creationId xmlns:a16="http://schemas.microsoft.com/office/drawing/2014/main" id="{D674635D-90F3-0584-A084-EF323BB7CC5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GB" b="1" dirty="0">
                <a:sym typeface="Comic Sans MS"/>
              </a:rPr>
              <a:t>Write the missing measures in the table below.</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E1B444C0-A2B6-4D09-A41B-B7513538B882}"/>
                  </a:ext>
                </a:extLst>
              </p:cNvPr>
              <p:cNvSpPr/>
              <p:nvPr/>
            </p:nvSpPr>
            <p:spPr>
              <a:xfrm>
                <a:off x="9091200" y="2773680"/>
                <a:ext cx="1828260"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55</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4" name="Rectangle 3">
                <a:extLst>
                  <a:ext uri="{FF2B5EF4-FFF2-40B4-BE49-F238E27FC236}">
                    <a16:creationId xmlns:a16="http://schemas.microsoft.com/office/drawing/2014/main" id="{E1B444C0-A2B6-4D09-A41B-B7513538B882}"/>
                  </a:ext>
                </a:extLst>
              </p:cNvPr>
              <p:cNvSpPr>
                <a:spLocks noRot="1" noChangeAspect="1" noMove="1" noResize="1" noEditPoints="1" noAdjustHandles="1" noChangeArrowheads="1" noChangeShapeType="1" noTextEdit="1"/>
              </p:cNvSpPr>
              <p:nvPr/>
            </p:nvSpPr>
            <p:spPr>
              <a:xfrm>
                <a:off x="9091200" y="2773680"/>
                <a:ext cx="1828260" cy="655320"/>
              </a:xfrm>
              <a:prstGeom prst="rect">
                <a:avLst/>
              </a:prstGeom>
              <a:blipFill>
                <a:blip r:embed="rId5"/>
                <a:stretch>
                  <a:fillRect b="-14815"/>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114C1C4C-899D-477A-943B-EE37025AE7C0}"/>
                  </a:ext>
                </a:extLst>
              </p:cNvPr>
              <p:cNvSpPr/>
              <p:nvPr/>
            </p:nvSpPr>
            <p:spPr>
              <a:xfrm>
                <a:off x="7262940" y="2761805"/>
                <a:ext cx="1810512"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55</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5" name="Rectangle 4">
                <a:extLst>
                  <a:ext uri="{FF2B5EF4-FFF2-40B4-BE49-F238E27FC236}">
                    <a16:creationId xmlns:a16="http://schemas.microsoft.com/office/drawing/2014/main" id="{114C1C4C-899D-477A-943B-EE37025AE7C0}"/>
                  </a:ext>
                </a:extLst>
              </p:cNvPr>
              <p:cNvSpPr>
                <a:spLocks noRot="1" noChangeAspect="1" noMove="1" noResize="1" noEditPoints="1" noAdjustHandles="1" noChangeArrowheads="1" noChangeShapeType="1" noTextEdit="1"/>
              </p:cNvSpPr>
              <p:nvPr/>
            </p:nvSpPr>
            <p:spPr>
              <a:xfrm>
                <a:off x="7262940" y="2761805"/>
                <a:ext cx="1810512" cy="655320"/>
              </a:xfrm>
              <a:prstGeom prst="rect">
                <a:avLst/>
              </a:prstGeom>
              <a:blipFill>
                <a:blip r:embed="rId6"/>
                <a:stretch>
                  <a:fillRect b="-14815"/>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Subtitle 2">
                <a:extLst>
                  <a:ext uri="{FF2B5EF4-FFF2-40B4-BE49-F238E27FC236}">
                    <a16:creationId xmlns:a16="http://schemas.microsoft.com/office/drawing/2014/main" id="{A576E32F-42F6-4600-B275-4B758B82B2B2}"/>
                  </a:ext>
                </a:extLst>
              </p:cNvPr>
              <p:cNvSpPr txBox="1">
                <a:spLocks/>
              </p:cNvSpPr>
              <p:nvPr/>
            </p:nvSpPr>
            <p:spPr>
              <a:xfrm>
                <a:off x="2959608" y="4002622"/>
                <a:ext cx="8247888" cy="285537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smtClean="0">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e>
                      </m:acc>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𝟕𝟎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𝟐</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𝟓𝟓</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sz="2800" b="0" i="0" u="none" strike="noStrike" cap="none" dirty="0">
                  <a:solidFill>
                    <a:srgbClr val="C00000"/>
                  </a:solidFill>
                  <a:effectLst/>
                  <a:latin typeface="+mj-lt"/>
                  <a:ea typeface="Calibri"/>
                  <a:cs typeface="Calibri"/>
                  <a:sym typeface="Calibri"/>
                </a:endParaRPr>
              </a:p>
              <a:p>
                <a:pPr marL="0" indent="0">
                  <a:lnSpc>
                    <a:spcPct val="110000"/>
                  </a:lnSpc>
                  <a:buNone/>
                </a:pPr>
                <a:endParaRPr lang="en-US" sz="2800" b="1" i="1" u="none" strike="noStrike" cap="none" dirty="0">
                  <a:solidFill>
                    <a:srgbClr val="C00000"/>
                  </a:solidFill>
                  <a:effectLst/>
                  <a:latin typeface="+mj-lt"/>
                  <a:ea typeface="Calibri"/>
                  <a:cs typeface="Calibri"/>
                  <a:sym typeface="Calibri"/>
                </a:endParaRPr>
              </a:p>
              <a:p>
                <a:pPr marL="0" indent="0">
                  <a:lnSpc>
                    <a:spcPct val="250000"/>
                  </a:lnSpc>
                  <a:buNone/>
                </a:pPr>
                <a:endParaRPr lang="en-US" sz="2800" dirty="0">
                  <a:solidFill>
                    <a:srgbClr val="C00000"/>
                  </a:solidFill>
                  <a:latin typeface="+mj-lt"/>
                </a:endParaRPr>
              </a:p>
            </p:txBody>
          </p:sp>
        </mc:Choice>
        <mc:Fallback xmlns="">
          <p:sp>
            <p:nvSpPr>
              <p:cNvPr id="6" name="Subtitle 2">
                <a:extLst>
                  <a:ext uri="{FF2B5EF4-FFF2-40B4-BE49-F238E27FC236}">
                    <a16:creationId xmlns:a16="http://schemas.microsoft.com/office/drawing/2014/main" id="{A576E32F-42F6-4600-B275-4B758B82B2B2}"/>
                  </a:ext>
                </a:extLst>
              </p:cNvPr>
              <p:cNvSpPr txBox="1">
                <a:spLocks noRot="1" noChangeAspect="1" noMove="1" noResize="1" noEditPoints="1" noAdjustHandles="1" noChangeArrowheads="1" noChangeShapeType="1" noTextEdit="1"/>
              </p:cNvSpPr>
              <p:nvPr/>
            </p:nvSpPr>
            <p:spPr>
              <a:xfrm>
                <a:off x="2959608" y="4002622"/>
                <a:ext cx="8247888" cy="2855378"/>
              </a:xfrm>
              <a:prstGeom prst="rect">
                <a:avLst/>
              </a:prstGeom>
              <a:blipFill>
                <a:blip r:embed="rId7"/>
                <a:stretch>
                  <a:fillRect/>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543306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880514235"/>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MNB</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𝑵𝑴𝑩</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𝑴𝑵𝑩</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𝑴𝑩𝑵</m:t>
                                    </m:r>
                                  </m:e>
                                </m:acc>
                              </m:oMath>
                            </m:oMathPara>
                          </a14:m>
                          <a:endParaRPr lang="en-US" sz="2800" b="1"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r>
                            <a:rPr lang="en-US" sz="2800" b="1" dirty="0">
                              <a:solidFill>
                                <a:schemeClr val="tx1">
                                  <a:lumMod val="75000"/>
                                  <a:lumOff val="25000"/>
                                </a:schemeClr>
                              </a:solidFill>
                              <a:latin typeface="+mj-lt"/>
                            </a:rPr>
                            <a:t>Isosceles of vertex N</a:t>
                          </a:r>
                        </a:p>
                      </a:txBody>
                      <a:tcPr/>
                    </a:tc>
                    <a:tc>
                      <a:txBody>
                        <a:bodyPr/>
                        <a:lstStyle/>
                        <a:p>
                          <a:pPr algn="ctr"/>
                          <a:r>
                            <a:rPr lang="en-US" sz="2800" b="1" dirty="0">
                              <a:solidFill>
                                <a:schemeClr val="tx1">
                                  <a:lumMod val="75000"/>
                                  <a:lumOff val="25000"/>
                                </a:schemeClr>
                              </a:solidFill>
                              <a:latin typeface="+mj-lt"/>
                            </a:rPr>
                            <a:t>65</a:t>
                          </a:r>
                          <a:r>
                            <a:rPr lang="en-US" sz="2800" b="1" baseline="30000" dirty="0">
                              <a:solidFill>
                                <a:schemeClr val="tx1">
                                  <a:lumMod val="75000"/>
                                  <a:lumOff val="25000"/>
                                </a:schemeClr>
                              </a:solidFill>
                              <a:latin typeface="+mj-lt"/>
                            </a:rPr>
                            <a:t>o</a:t>
                          </a:r>
                          <a:endParaRPr lang="en-US" sz="2800" b="1" dirty="0">
                            <a:solidFill>
                              <a:schemeClr val="tx1">
                                <a:lumMod val="75000"/>
                                <a:lumOff val="25000"/>
                              </a:schemeClr>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800" b="1" i="0" u="none" strike="noStrike" cap="none" dirty="0">
                            <a:solidFill>
                              <a:schemeClr val="tx1">
                                <a:lumMod val="75000"/>
                                <a:lumOff val="25000"/>
                              </a:schemeClr>
                            </a:solidFill>
                            <a:latin typeface="Comic Sans MS" panose="030F0702030302020204" pitchFamily="66" charset="0"/>
                            <a:ea typeface="Arial"/>
                            <a:cs typeface="Arial"/>
                            <a:sym typeface="Arial"/>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800" b="1" i="0" u="none" strike="noStrike" cap="none" dirty="0">
                            <a:solidFill>
                              <a:schemeClr val="tx1">
                                <a:lumMod val="75000"/>
                                <a:lumOff val="25000"/>
                              </a:schemeClr>
                            </a:solidFill>
                            <a:latin typeface="Comic Sans MS" panose="030F0702030302020204" pitchFamily="66" charset="0"/>
                            <a:ea typeface="Arial"/>
                            <a:cs typeface="Arial"/>
                            <a:sym typeface="Arial"/>
                          </a:endParaRPr>
                        </a:p>
                      </a:txBody>
                      <a:tcPr anchor="ctr">
                        <a:noFill/>
                      </a:tcPr>
                    </a:tc>
                    <a:extLst>
                      <a:ext uri="{0D108BD9-81ED-4DB2-BD59-A6C34878D82A}">
                        <a16:rowId xmlns:a16="http://schemas.microsoft.com/office/drawing/2014/main" val="1882770678"/>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880514235"/>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MNB</a:t>
                          </a:r>
                        </a:p>
                      </a:txBody>
                      <a:tcPr anchor="ctr">
                        <a:solidFill>
                          <a:schemeClr val="tx2"/>
                        </a:solidFill>
                      </a:tcPr>
                    </a:tc>
                    <a:tc>
                      <a:txBody>
                        <a:bodyPr/>
                        <a:lstStyle/>
                        <a:p>
                          <a:endParaRPr lang="en-US"/>
                        </a:p>
                      </a:txBody>
                      <a:tcPr anchor="ctr">
                        <a:blipFill>
                          <a:blip r:embed="rId4"/>
                          <a:stretch>
                            <a:fillRect l="-245333" t="-662" r="-201000" b="-74834"/>
                          </a:stretch>
                        </a:blipFill>
                      </a:tcPr>
                    </a:tc>
                    <a:tc>
                      <a:txBody>
                        <a:bodyPr/>
                        <a:lstStyle/>
                        <a:p>
                          <a:endParaRPr lang="en-US"/>
                        </a:p>
                      </a:txBody>
                      <a:tcPr anchor="ctr">
                        <a:blipFill>
                          <a:blip r:embed="rId4"/>
                          <a:stretch>
                            <a:fillRect l="-344186" t="-662" r="-100332" b="-74834"/>
                          </a:stretch>
                        </a:blipFill>
                      </a:tcPr>
                    </a:tc>
                    <a:tc>
                      <a:txBody>
                        <a:bodyPr/>
                        <a:lstStyle/>
                        <a:p>
                          <a:endParaRPr lang="en-US"/>
                        </a:p>
                      </a:txBody>
                      <a:tcPr anchor="ctr">
                        <a:blipFill>
                          <a:blip r:embed="rId4"/>
                          <a:stretch>
                            <a:fillRect l="-445667" t="-662" r="-667" b="-74834"/>
                          </a:stretch>
                        </a:blipFill>
                      </a:tcPr>
                    </a:tc>
                    <a:extLst>
                      <a:ext uri="{0D108BD9-81ED-4DB2-BD59-A6C34878D82A}">
                        <a16:rowId xmlns:a16="http://schemas.microsoft.com/office/drawing/2014/main" val="3938563530"/>
                      </a:ext>
                    </a:extLst>
                  </a:tr>
                  <a:tr h="663497">
                    <a:tc>
                      <a:txBody>
                        <a:bodyPr/>
                        <a:lstStyle/>
                        <a:p>
                          <a:r>
                            <a:rPr lang="en-US" sz="2800" b="1" dirty="0">
                              <a:solidFill>
                                <a:schemeClr val="tx1">
                                  <a:lumMod val="75000"/>
                                  <a:lumOff val="25000"/>
                                </a:schemeClr>
                              </a:solidFill>
                              <a:latin typeface="+mj-lt"/>
                            </a:rPr>
                            <a:t>Isosceles of vertex N</a:t>
                          </a:r>
                        </a:p>
                      </a:txBody>
                      <a:tcPr/>
                    </a:tc>
                    <a:tc>
                      <a:txBody>
                        <a:bodyPr/>
                        <a:lstStyle/>
                        <a:p>
                          <a:pPr algn="ctr"/>
                          <a:r>
                            <a:rPr lang="en-US" sz="2800" b="1" dirty="0">
                              <a:solidFill>
                                <a:schemeClr val="tx1">
                                  <a:lumMod val="75000"/>
                                  <a:lumOff val="25000"/>
                                </a:schemeClr>
                              </a:solidFill>
                              <a:latin typeface="+mj-lt"/>
                            </a:rPr>
                            <a:t>65</a:t>
                          </a:r>
                          <a:r>
                            <a:rPr lang="en-US" sz="2800" b="1" baseline="30000" dirty="0">
                              <a:solidFill>
                                <a:schemeClr val="tx1">
                                  <a:lumMod val="75000"/>
                                  <a:lumOff val="25000"/>
                                </a:schemeClr>
                              </a:solidFill>
                              <a:latin typeface="+mj-lt"/>
                            </a:rPr>
                            <a:t>o</a:t>
                          </a:r>
                          <a:endParaRPr lang="en-US" sz="2800" b="1" dirty="0">
                            <a:solidFill>
                              <a:schemeClr val="tx1">
                                <a:lumMod val="75000"/>
                                <a:lumOff val="25000"/>
                              </a:schemeClr>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800" b="1" i="0" u="none" strike="noStrike" cap="none" dirty="0">
                            <a:solidFill>
                              <a:schemeClr val="tx1">
                                <a:lumMod val="75000"/>
                                <a:lumOff val="25000"/>
                              </a:schemeClr>
                            </a:solidFill>
                            <a:latin typeface="Comic Sans MS" panose="030F0702030302020204" pitchFamily="66" charset="0"/>
                            <a:ea typeface="Arial"/>
                            <a:cs typeface="Arial"/>
                            <a:sym typeface="Arial"/>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800" b="1" i="0" u="none" strike="noStrike" cap="none" dirty="0">
                            <a:solidFill>
                              <a:schemeClr val="tx1">
                                <a:lumMod val="75000"/>
                                <a:lumOff val="25000"/>
                              </a:schemeClr>
                            </a:solidFill>
                            <a:latin typeface="Comic Sans MS" panose="030F0702030302020204" pitchFamily="66" charset="0"/>
                            <a:ea typeface="Arial"/>
                            <a:cs typeface="Arial"/>
                            <a:sym typeface="Arial"/>
                          </a:endParaRPr>
                        </a:p>
                      </a:txBody>
                      <a:tcPr anchor="ctr">
                        <a:noFill/>
                      </a:tcPr>
                    </a:tc>
                    <a:extLst>
                      <a:ext uri="{0D108BD9-81ED-4DB2-BD59-A6C34878D82A}">
                        <a16:rowId xmlns:a16="http://schemas.microsoft.com/office/drawing/2014/main" val="1882770678"/>
                      </a:ext>
                    </a:extLst>
                  </a:tr>
                </a:tbl>
              </a:graphicData>
            </a:graphic>
          </p:graphicFrame>
        </mc:Fallback>
      </mc:AlternateContent>
      <p:sp>
        <p:nvSpPr>
          <p:cNvPr id="4" name="Google Shape;222;p10">
            <a:extLst>
              <a:ext uri="{FF2B5EF4-FFF2-40B4-BE49-F238E27FC236}">
                <a16:creationId xmlns:a16="http://schemas.microsoft.com/office/drawing/2014/main" id="{2286345A-5908-96FB-3F82-EF1DAF5F2B1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GB" b="1" dirty="0">
                <a:sym typeface="Comic Sans MS"/>
              </a:rPr>
              <a:t>Write the missing measures in the table below.</a:t>
            </a:r>
          </a:p>
        </p:txBody>
      </p:sp>
      <mc:AlternateContent xmlns:mc="http://schemas.openxmlformats.org/markup-compatibility/2006" xmlns:a14="http://schemas.microsoft.com/office/drawing/2010/main">
        <mc:Choice Requires="a14">
          <p:sp>
            <p:nvSpPr>
              <p:cNvPr id="5" name="Subtitle 2">
                <a:extLst>
                  <a:ext uri="{FF2B5EF4-FFF2-40B4-BE49-F238E27FC236}">
                    <a16:creationId xmlns:a16="http://schemas.microsoft.com/office/drawing/2014/main" id="{60E73613-4138-42EF-9C0F-53EC05BD8917}"/>
                  </a:ext>
                </a:extLst>
              </p:cNvPr>
              <p:cNvSpPr txBox="1">
                <a:spLocks/>
              </p:cNvSpPr>
              <p:nvPr/>
            </p:nvSpPr>
            <p:spPr>
              <a:xfrm>
                <a:off x="2933700" y="4002622"/>
                <a:ext cx="8247888" cy="285537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𝑵𝑴𝑩</m:t>
                          </m:r>
                        </m:e>
                      </m:acc>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𝟔𝟓</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b="1" i="1" dirty="0">
                  <a:solidFill>
                    <a:srgbClr val="C00000"/>
                  </a:solidFill>
                  <a:latin typeface="Cambria Math" panose="02040503050406030204" pitchFamily="18" charset="0"/>
                  <a:ea typeface="Calibri" panose="020F0502020204030204" pitchFamily="34" charset="0"/>
                  <a:cs typeface="Calibri" panose="020F0502020204030204" pitchFamily="34" charset="0"/>
                </a:endParaRPr>
              </a:p>
              <a:p>
                <a:pPr marL="342900" indent="0" defTabSz="914400">
                  <a:spcBef>
                    <a:spcPts val="0"/>
                  </a:spcBef>
                  <a:spcAft>
                    <a:spcPts val="0"/>
                  </a:spcAft>
                  <a:buClr>
                    <a:srgbClr val="000000"/>
                  </a:buClr>
                  <a:buSzPts val="1400"/>
                  <a:buNone/>
                  <a:tabLst>
                    <a:tab pos="4402138" algn="l"/>
                  </a:tabLst>
                  <a:defRPr/>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smtClean="0">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𝑵𝑴𝑩</m:t>
                          </m:r>
                        </m:e>
                      </m:acc>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𝑴𝑩𝑵</m:t>
                          </m:r>
                        </m:e>
                      </m:acc>
                      <m:r>
                        <a:rPr lang="en-US" sz="2800" b="1" i="1" smtClean="0">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𝟏𝟖𝟎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𝟔𝟓</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𝟔𝟓</m:t>
                      </m:r>
                      <m:r>
                        <a:rPr lang="en-US" sz="2800" b="1" i="1" smtClean="0">
                          <a:solidFill>
                            <a:srgbClr val="C00000"/>
                          </a:solidFill>
                          <a:latin typeface="Cambria Math" panose="02040503050406030204" pitchFamily="18" charset="0"/>
                          <a:ea typeface="Cambria Math" panose="02040503050406030204" pitchFamily="18" charset="0"/>
                          <a:cs typeface="Calibri" panose="020F0502020204030204" pitchFamily="34" charset="0"/>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342900" indent="0">
                  <a:spcBef>
                    <a:spcPts val="0"/>
                  </a:spcBef>
                  <a:spcAft>
                    <a:spcPts val="800"/>
                  </a:spcAft>
                  <a:buNone/>
                  <a:tabLst>
                    <a:tab pos="4402138" algn="l"/>
                  </a:tabLst>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𝑴𝑵𝑩</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panose="020F0502020204030204" pitchFamily="34" charset="0"/>
                          <a:cs typeface="Calibri" panose="020F0502020204030204" pitchFamily="34" charset="0"/>
                        </a:rPr>
                        <m:t>𝟓𝟎</m:t>
                      </m:r>
                      <m:r>
                        <a:rPr lang="en-US" sz="2800" b="1" i="1">
                          <a:solidFill>
                            <a:srgbClr val="C00000"/>
                          </a:solidFill>
                          <a:latin typeface="Cambria Math" panose="02040503050406030204" pitchFamily="18" charset="0"/>
                          <a:ea typeface="Calibri" panose="020F0502020204030204" pitchFamily="34" charset="0"/>
                          <a:cs typeface="Calibri" panose="020F0502020204030204" pitchFamily="34" charset="0"/>
                        </a:rPr>
                        <m:t>°</m:t>
                      </m:r>
                    </m:oMath>
                  </m:oMathPara>
                </a14:m>
                <a:endParaRPr lang="en-US" sz="28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sz="2800" b="0" i="0" u="none" strike="noStrike" cap="none" dirty="0">
                  <a:solidFill>
                    <a:srgbClr val="C00000"/>
                  </a:solidFill>
                  <a:effectLst/>
                  <a:latin typeface="+mj-lt"/>
                  <a:ea typeface="Calibri"/>
                  <a:cs typeface="Calibri"/>
                  <a:sym typeface="Calibri"/>
                </a:endParaRPr>
              </a:p>
              <a:p>
                <a:pPr marL="0" indent="0">
                  <a:lnSpc>
                    <a:spcPct val="110000"/>
                  </a:lnSpc>
                  <a:buNone/>
                </a:pPr>
                <a:endParaRPr lang="en-US" sz="2800" b="1" i="1" u="none" strike="noStrike" cap="none" dirty="0">
                  <a:solidFill>
                    <a:srgbClr val="C00000"/>
                  </a:solidFill>
                  <a:effectLst/>
                  <a:latin typeface="+mj-lt"/>
                  <a:ea typeface="Calibri"/>
                  <a:cs typeface="Calibri"/>
                  <a:sym typeface="Calibri"/>
                </a:endParaRPr>
              </a:p>
              <a:p>
                <a:pPr marL="0" indent="0">
                  <a:lnSpc>
                    <a:spcPct val="250000"/>
                  </a:lnSpc>
                  <a:buNone/>
                </a:pPr>
                <a:endParaRPr lang="en-US" sz="2800" dirty="0">
                  <a:solidFill>
                    <a:srgbClr val="C00000"/>
                  </a:solidFill>
                  <a:latin typeface="+mj-lt"/>
                </a:endParaRPr>
              </a:p>
            </p:txBody>
          </p:sp>
        </mc:Choice>
        <mc:Fallback xmlns="">
          <p:sp>
            <p:nvSpPr>
              <p:cNvPr id="5" name="Subtitle 2">
                <a:extLst>
                  <a:ext uri="{FF2B5EF4-FFF2-40B4-BE49-F238E27FC236}">
                    <a16:creationId xmlns:a16="http://schemas.microsoft.com/office/drawing/2014/main" id="{60E73613-4138-42EF-9C0F-53EC05BD8917}"/>
                  </a:ext>
                </a:extLst>
              </p:cNvPr>
              <p:cNvSpPr txBox="1">
                <a:spLocks noRot="1" noChangeAspect="1" noMove="1" noResize="1" noEditPoints="1" noAdjustHandles="1" noChangeArrowheads="1" noChangeShapeType="1" noTextEdit="1"/>
              </p:cNvSpPr>
              <p:nvPr/>
            </p:nvSpPr>
            <p:spPr>
              <a:xfrm>
                <a:off x="2933700" y="4002622"/>
                <a:ext cx="8247888" cy="285537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F1873359-23DF-445B-A874-D1890350282B}"/>
                  </a:ext>
                </a:extLst>
              </p:cNvPr>
              <p:cNvSpPr/>
              <p:nvPr/>
            </p:nvSpPr>
            <p:spPr>
              <a:xfrm>
                <a:off x="9091200" y="2773680"/>
                <a:ext cx="1828260"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65</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6" name="Rectangle 5">
                <a:extLst>
                  <a:ext uri="{FF2B5EF4-FFF2-40B4-BE49-F238E27FC236}">
                    <a16:creationId xmlns:a16="http://schemas.microsoft.com/office/drawing/2014/main" id="{F1873359-23DF-445B-A874-D1890350282B}"/>
                  </a:ext>
                </a:extLst>
              </p:cNvPr>
              <p:cNvSpPr>
                <a:spLocks noRot="1" noChangeAspect="1" noMove="1" noResize="1" noEditPoints="1" noAdjustHandles="1" noChangeArrowheads="1" noChangeShapeType="1" noTextEdit="1"/>
              </p:cNvSpPr>
              <p:nvPr/>
            </p:nvSpPr>
            <p:spPr>
              <a:xfrm>
                <a:off x="9091200" y="2773680"/>
                <a:ext cx="1828260" cy="655320"/>
              </a:xfrm>
              <a:prstGeom prst="rect">
                <a:avLst/>
              </a:prstGeom>
              <a:blipFill>
                <a:blip r:embed="rId6"/>
                <a:stretch>
                  <a:fillRect b="-14815"/>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4E8A9EF8-3B03-4DD7-BA77-0B700C1688E7}"/>
                  </a:ext>
                </a:extLst>
              </p:cNvPr>
              <p:cNvSpPr/>
              <p:nvPr/>
            </p:nvSpPr>
            <p:spPr>
              <a:xfrm>
                <a:off x="7262940" y="2773680"/>
                <a:ext cx="1810512"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50</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7" name="Rectangle 6">
                <a:extLst>
                  <a:ext uri="{FF2B5EF4-FFF2-40B4-BE49-F238E27FC236}">
                    <a16:creationId xmlns:a16="http://schemas.microsoft.com/office/drawing/2014/main" id="{4E8A9EF8-3B03-4DD7-BA77-0B700C1688E7}"/>
                  </a:ext>
                </a:extLst>
              </p:cNvPr>
              <p:cNvSpPr>
                <a:spLocks noRot="1" noChangeAspect="1" noMove="1" noResize="1" noEditPoints="1" noAdjustHandles="1" noChangeArrowheads="1" noChangeShapeType="1" noTextEdit="1"/>
              </p:cNvSpPr>
              <p:nvPr/>
            </p:nvSpPr>
            <p:spPr>
              <a:xfrm>
                <a:off x="7262940" y="2773680"/>
                <a:ext cx="1810512" cy="655320"/>
              </a:xfrm>
              <a:prstGeom prst="rect">
                <a:avLst/>
              </a:prstGeom>
              <a:blipFill>
                <a:blip r:embed="rId7"/>
                <a:stretch>
                  <a:fillRect b="-14815"/>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823803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wipe(left)">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wipe(left)">
                                      <p:cBhvr>
                                        <p:cTn id="21" dur="500"/>
                                        <p:tgtEl>
                                          <p:spTgt spid="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wipe(left)">
                                      <p:cBhvr>
                                        <p:cTn id="26" dur="500"/>
                                        <p:tgtEl>
                                          <p:spTgt spid="5">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wipe(left)">
                                      <p:cBhvr>
                                        <p:cTn id="31" dur="500"/>
                                        <p:tgtEl>
                                          <p:spTgt spid="5">
                                            <p:txEl>
                                              <p:pRg st="4" end="4"/>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GB" b="1" dirty="0">
                <a:sym typeface="Comic Sans MS"/>
              </a:rPr>
              <a:t>Write the nature of the triangle and find the missing angle measure.</a:t>
            </a:r>
          </a:p>
        </p:txBody>
      </p:sp>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2884137964"/>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ABC</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𝑩𝑨𝑪</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𝑨𝑪𝑩</m:t>
                                    </m:r>
                                  </m:e>
                                </m:acc>
                              </m:oMath>
                            </m:oMathPara>
                          </a14:m>
                          <a:endParaRPr lang="en-US" sz="2800" b="1"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endParaRPr lang="en-US" sz="2800" b="1" dirty="0">
                            <a:solidFill>
                              <a:schemeClr val="tx1">
                                <a:lumMod val="75000"/>
                                <a:lumOff val="25000"/>
                              </a:schemeClr>
                            </a:solidFill>
                            <a:latin typeface="+mj-lt"/>
                          </a:endParaRPr>
                        </a:p>
                      </a:txBody>
                      <a:tcPr/>
                    </a:tc>
                    <a:tc>
                      <a:txBody>
                        <a:bodyPr/>
                        <a:lstStyle/>
                        <a:p>
                          <a:pPr algn="ctr"/>
                          <a:r>
                            <a:rPr lang="en-US" sz="2800" b="1" dirty="0">
                              <a:solidFill>
                                <a:schemeClr val="tx1">
                                  <a:lumMod val="75000"/>
                                  <a:lumOff val="25000"/>
                                </a:schemeClr>
                              </a:solidFill>
                              <a:latin typeface="+mj-lt"/>
                            </a:rPr>
                            <a:t>90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nchor="ctr"/>
                    </a:tc>
                    <a:tc>
                      <a:txBody>
                        <a:bodyPr/>
                        <a:lstStyle/>
                        <a:p>
                          <a:pPr algn="ctr"/>
                          <a:r>
                            <a:rPr lang="en-US" sz="2800" b="1" dirty="0">
                              <a:solidFill>
                                <a:schemeClr val="tx1">
                                  <a:lumMod val="75000"/>
                                  <a:lumOff val="25000"/>
                                </a:schemeClr>
                              </a:solidFill>
                              <a:latin typeface="+mj-lt"/>
                            </a:rPr>
                            <a:t>30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nchor="ct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2072560750"/>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2884137964"/>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ABC</a:t>
                          </a:r>
                        </a:p>
                      </a:txBody>
                      <a:tcPr anchor="ctr">
                        <a:solidFill>
                          <a:schemeClr val="tx2"/>
                        </a:solidFill>
                      </a:tcPr>
                    </a:tc>
                    <a:tc>
                      <a:txBody>
                        <a:bodyPr/>
                        <a:lstStyle/>
                        <a:p>
                          <a:endParaRPr lang="fr-FR"/>
                        </a:p>
                      </a:txBody>
                      <a:tcPr anchor="ctr">
                        <a:blipFill>
                          <a:blip r:embed="rId4"/>
                          <a:stretch>
                            <a:fillRect l="-245333" t="-662" r="-201000" b="-82781"/>
                          </a:stretch>
                        </a:blipFill>
                      </a:tcPr>
                    </a:tc>
                    <a:tc>
                      <a:txBody>
                        <a:bodyPr/>
                        <a:lstStyle/>
                        <a:p>
                          <a:endParaRPr lang="fr-FR"/>
                        </a:p>
                      </a:txBody>
                      <a:tcPr anchor="ctr">
                        <a:blipFill>
                          <a:blip r:embed="rId4"/>
                          <a:stretch>
                            <a:fillRect l="-344186" t="-662" r="-100332" b="-82781"/>
                          </a:stretch>
                        </a:blipFill>
                      </a:tcPr>
                    </a:tc>
                    <a:tc>
                      <a:txBody>
                        <a:bodyPr/>
                        <a:lstStyle/>
                        <a:p>
                          <a:endParaRPr lang="fr-FR"/>
                        </a:p>
                      </a:txBody>
                      <a:tcPr anchor="ctr">
                        <a:blipFill>
                          <a:blip r:embed="rId4"/>
                          <a:stretch>
                            <a:fillRect l="-445667" t="-662" r="-667" b="-82781"/>
                          </a:stretch>
                        </a:blipFill>
                      </a:tcPr>
                    </a:tc>
                    <a:extLst>
                      <a:ext uri="{0D108BD9-81ED-4DB2-BD59-A6C34878D82A}">
                        <a16:rowId xmlns:a16="http://schemas.microsoft.com/office/drawing/2014/main" val="3938563530"/>
                      </a:ext>
                    </a:extLst>
                  </a:tr>
                  <a:tr h="663497">
                    <a:tc>
                      <a:txBody>
                        <a:bodyPr/>
                        <a:lstStyle/>
                        <a:p>
                          <a:endParaRPr lang="en-US" sz="2800" b="1" dirty="0">
                            <a:solidFill>
                              <a:schemeClr val="tx1">
                                <a:lumMod val="75000"/>
                                <a:lumOff val="25000"/>
                              </a:schemeClr>
                            </a:solidFill>
                            <a:latin typeface="+mj-lt"/>
                          </a:endParaRPr>
                        </a:p>
                      </a:txBody>
                      <a:tcPr/>
                    </a:tc>
                    <a:tc>
                      <a:txBody>
                        <a:bodyPr/>
                        <a:lstStyle/>
                        <a:p>
                          <a:pPr algn="ctr"/>
                          <a:r>
                            <a:rPr lang="en-US" sz="2800" b="1" dirty="0">
                              <a:solidFill>
                                <a:schemeClr val="tx1">
                                  <a:lumMod val="75000"/>
                                  <a:lumOff val="25000"/>
                                </a:schemeClr>
                              </a:solidFill>
                              <a:latin typeface="+mj-lt"/>
                            </a:rPr>
                            <a:t>90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nchor="ctr"/>
                    </a:tc>
                    <a:tc>
                      <a:txBody>
                        <a:bodyPr/>
                        <a:lstStyle/>
                        <a:p>
                          <a:pPr algn="ctr"/>
                          <a:r>
                            <a:rPr lang="en-US" sz="2800" b="1" dirty="0">
                              <a:solidFill>
                                <a:schemeClr val="tx1">
                                  <a:lumMod val="75000"/>
                                  <a:lumOff val="25000"/>
                                </a:schemeClr>
                              </a:solidFill>
                              <a:latin typeface="+mj-lt"/>
                            </a:rPr>
                            <a:t>30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nchor="ct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2072560750"/>
                      </a:ext>
                    </a:extLst>
                  </a:tr>
                </a:tbl>
              </a:graphicData>
            </a:graphic>
          </p:graphicFrame>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3010C3E-4F69-4A46-BD1D-C8BFBEBB1B77}"/>
                  </a:ext>
                </a:extLst>
              </p:cNvPr>
              <p:cNvSpPr txBox="1"/>
              <p:nvPr/>
            </p:nvSpPr>
            <p:spPr>
              <a:xfrm>
                <a:off x="2933700" y="4421660"/>
                <a:ext cx="6092456" cy="1428083"/>
              </a:xfrm>
              <a:prstGeom prst="rect">
                <a:avLst/>
              </a:prstGeom>
              <a:noFill/>
            </p:spPr>
            <p:txBody>
              <a:bodyPr wrap="square">
                <a:spAutoFit/>
              </a:bodyPr>
              <a:lstStyle/>
              <a:p>
                <a:pPr marL="0" indent="0">
                  <a:buNone/>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𝑨𝑪𝑩</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𝟗𝟎</m:t>
                      </m:r>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𝑩𝑨𝑪</m:t>
                          </m:r>
                        </m:e>
                      </m:acc>
                      <m:r>
                        <a:rPr lang="en-US" sz="2800" b="1" i="1">
                          <a:solidFill>
                            <a:srgbClr val="C00000"/>
                          </a:solidFill>
                          <a:latin typeface="Cambria Math" panose="02040503050406030204" pitchFamily="18" charset="0"/>
                          <a:ea typeface="Calibri"/>
                          <a:cs typeface="Calibri"/>
                          <a:sym typeface="Calibri"/>
                        </a:rPr>
                        <m:t> </m:t>
                      </m:r>
                    </m:oMath>
                  </m:oMathPara>
                </a14:m>
                <a:endParaRPr lang="en-US" sz="28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𝑨𝑪𝑩</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a:cs typeface="Calibri"/>
                          <a:sym typeface="Calibri"/>
                        </a:rPr>
                        <m:t>𝟗𝟎</m:t>
                      </m:r>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𝟑𝟎</m:t>
                      </m:r>
                      <m:r>
                        <a:rPr lang="en-US" sz="2800" b="1" i="1">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a:p>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𝑨𝑪𝑩</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𝟔𝟎</m:t>
                      </m:r>
                      <m:r>
                        <a:rPr lang="en-US" sz="2800" b="1" i="1">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p:txBody>
          </p:sp>
        </mc:Choice>
        <mc:Fallback xmlns="">
          <p:sp>
            <p:nvSpPr>
              <p:cNvPr id="4" name="TextBox 3">
                <a:extLst>
                  <a:ext uri="{FF2B5EF4-FFF2-40B4-BE49-F238E27FC236}">
                    <a16:creationId xmlns:a16="http://schemas.microsoft.com/office/drawing/2014/main" id="{83010C3E-4F69-4A46-BD1D-C8BFBEBB1B77}"/>
                  </a:ext>
                </a:extLst>
              </p:cNvPr>
              <p:cNvSpPr txBox="1">
                <a:spLocks noRot="1" noChangeAspect="1" noMove="1" noResize="1" noEditPoints="1" noAdjustHandles="1" noChangeArrowheads="1" noChangeShapeType="1" noTextEdit="1"/>
              </p:cNvSpPr>
              <p:nvPr/>
            </p:nvSpPr>
            <p:spPr>
              <a:xfrm>
                <a:off x="2933700" y="4421660"/>
                <a:ext cx="6092456" cy="1428083"/>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CD173F36-11C9-4098-9ACF-E6F60BDC65E4}"/>
                  </a:ext>
                </a:extLst>
              </p:cNvPr>
              <p:cNvSpPr/>
              <p:nvPr/>
            </p:nvSpPr>
            <p:spPr>
              <a:xfrm>
                <a:off x="9103075" y="2761805"/>
                <a:ext cx="1801368"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60</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6" name="Rectangle 5">
                <a:extLst>
                  <a:ext uri="{FF2B5EF4-FFF2-40B4-BE49-F238E27FC236}">
                    <a16:creationId xmlns:a16="http://schemas.microsoft.com/office/drawing/2014/main" id="{CD173F36-11C9-4098-9ACF-E6F60BDC65E4}"/>
                  </a:ext>
                </a:extLst>
              </p:cNvPr>
              <p:cNvSpPr>
                <a:spLocks noRot="1" noChangeAspect="1" noMove="1" noResize="1" noEditPoints="1" noAdjustHandles="1" noChangeArrowheads="1" noChangeShapeType="1" noTextEdit="1"/>
              </p:cNvSpPr>
              <p:nvPr/>
            </p:nvSpPr>
            <p:spPr>
              <a:xfrm>
                <a:off x="9103075" y="2761805"/>
                <a:ext cx="1801368" cy="655320"/>
              </a:xfrm>
              <a:prstGeom prst="rect">
                <a:avLst/>
              </a:prstGeom>
              <a:blipFill>
                <a:blip r:embed="rId6"/>
                <a:stretch>
                  <a:fillRect b="-14815"/>
                </a:stretch>
              </a:blipFill>
              <a:ln>
                <a:noFill/>
              </a:ln>
            </p:spPr>
            <p:txBody>
              <a:bodyPr/>
              <a:lstStyle/>
              <a:p>
                <a:r>
                  <a:rPr lang="en-US">
                    <a:noFill/>
                  </a:rPr>
                  <a:t> </a:t>
                </a:r>
              </a:p>
            </p:txBody>
          </p:sp>
        </mc:Fallback>
      </mc:AlternateContent>
      <p:sp>
        <p:nvSpPr>
          <p:cNvPr id="7" name="Rectangle 6">
            <a:extLst>
              <a:ext uri="{FF2B5EF4-FFF2-40B4-BE49-F238E27FC236}">
                <a16:creationId xmlns:a16="http://schemas.microsoft.com/office/drawing/2014/main" id="{4FC3B541-6103-4258-935A-458E0785407E}"/>
              </a:ext>
            </a:extLst>
          </p:cNvPr>
          <p:cNvSpPr/>
          <p:nvPr/>
        </p:nvSpPr>
        <p:spPr>
          <a:xfrm>
            <a:off x="952500" y="2773680"/>
            <a:ext cx="4474906"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Right at B</a:t>
            </a:r>
          </a:p>
        </p:txBody>
      </p:sp>
    </p:spTree>
    <p:custDataLst>
      <p:tags r:id="rId1"/>
    </p:custDataLst>
    <p:extLst>
      <p:ext uri="{BB962C8B-B14F-4D97-AF65-F5344CB8AC3E}">
        <p14:creationId xmlns:p14="http://schemas.microsoft.com/office/powerpoint/2010/main" val="118522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3728263186"/>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ABC</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𝑩𝑨𝑪</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𝑨𝑪𝑩</m:t>
                                    </m:r>
                                  </m:e>
                                </m:acc>
                              </m:oMath>
                            </m:oMathPara>
                          </a14:m>
                          <a:endParaRPr lang="en-US" sz="2800" b="1"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endParaRPr lang="en-US" sz="2800" b="1" dirty="0">
                            <a:solidFill>
                              <a:schemeClr val="tx1">
                                <a:lumMod val="75000"/>
                                <a:lumOff val="2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800" b="1" i="0" u="none" strike="noStrike" cap="none" dirty="0">
                              <a:solidFill>
                                <a:schemeClr val="tx1">
                                  <a:lumMod val="75000"/>
                                  <a:lumOff val="25000"/>
                                </a:schemeClr>
                              </a:solidFill>
                              <a:latin typeface="+mj-lt"/>
                              <a:ea typeface="Arial"/>
                              <a:cs typeface="Arial"/>
                              <a:sym typeface="Arial"/>
                            </a:rPr>
                            <a:t>90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i="0" u="none" strike="noStrike" cap="none" dirty="0">
                            <a:solidFill>
                              <a:schemeClr val="tx1">
                                <a:lumMod val="65000"/>
                                <a:lumOff val="35000"/>
                              </a:schemeClr>
                            </a:solidFill>
                            <a:latin typeface="+mj-lt"/>
                            <a:ea typeface="Arial"/>
                            <a:cs typeface="Arial"/>
                            <a:sym typeface="Aria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800" b="1" i="0" u="none" strike="noStrike" cap="none" dirty="0">
                              <a:solidFill>
                                <a:schemeClr val="tx1">
                                  <a:lumMod val="75000"/>
                                  <a:lumOff val="25000"/>
                                </a:schemeClr>
                              </a:solidFill>
                              <a:latin typeface="+mj-lt"/>
                              <a:ea typeface="Arial"/>
                              <a:cs typeface="Arial"/>
                              <a:sym typeface="Arial"/>
                            </a:rPr>
                            <a:t>45</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i="0" u="none" strike="noStrike" cap="none" dirty="0">
                            <a:solidFill>
                              <a:schemeClr val="tx1">
                                <a:lumMod val="75000"/>
                                <a:lumOff val="25000"/>
                              </a:schemeClr>
                            </a:solidFill>
                            <a:latin typeface="+mj-lt"/>
                            <a:ea typeface="Arial"/>
                            <a:cs typeface="Arial"/>
                            <a:sym typeface="Arial"/>
                          </a:endParaRPr>
                        </a:p>
                      </a:txBody>
                      <a:tcPr anchor="ctr"/>
                    </a:tc>
                    <a:extLst>
                      <a:ext uri="{0D108BD9-81ED-4DB2-BD59-A6C34878D82A}">
                        <a16:rowId xmlns:a16="http://schemas.microsoft.com/office/drawing/2014/main" val="2072560750"/>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3728263186"/>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ABC</a:t>
                          </a:r>
                        </a:p>
                      </a:txBody>
                      <a:tcPr anchor="ctr">
                        <a:solidFill>
                          <a:schemeClr val="tx2"/>
                        </a:solidFill>
                      </a:tcPr>
                    </a:tc>
                    <a:tc>
                      <a:txBody>
                        <a:bodyPr/>
                        <a:lstStyle/>
                        <a:p>
                          <a:endParaRPr lang="fr-FR"/>
                        </a:p>
                      </a:txBody>
                      <a:tcPr anchor="ctr">
                        <a:blipFill>
                          <a:blip r:embed="rId4"/>
                          <a:stretch>
                            <a:fillRect l="-245333" t="-662" r="-201000" b="-82781"/>
                          </a:stretch>
                        </a:blipFill>
                      </a:tcPr>
                    </a:tc>
                    <a:tc>
                      <a:txBody>
                        <a:bodyPr/>
                        <a:lstStyle/>
                        <a:p>
                          <a:endParaRPr lang="fr-FR"/>
                        </a:p>
                      </a:txBody>
                      <a:tcPr anchor="ctr">
                        <a:blipFill>
                          <a:blip r:embed="rId4"/>
                          <a:stretch>
                            <a:fillRect l="-344186" t="-662" r="-100332" b="-82781"/>
                          </a:stretch>
                        </a:blipFill>
                      </a:tcPr>
                    </a:tc>
                    <a:tc>
                      <a:txBody>
                        <a:bodyPr/>
                        <a:lstStyle/>
                        <a:p>
                          <a:endParaRPr lang="fr-FR"/>
                        </a:p>
                      </a:txBody>
                      <a:tcPr anchor="ctr">
                        <a:blipFill>
                          <a:blip r:embed="rId4"/>
                          <a:stretch>
                            <a:fillRect l="-445667" t="-662" r="-667" b="-82781"/>
                          </a:stretch>
                        </a:blipFill>
                      </a:tcPr>
                    </a:tc>
                    <a:extLst>
                      <a:ext uri="{0D108BD9-81ED-4DB2-BD59-A6C34878D82A}">
                        <a16:rowId xmlns:a16="http://schemas.microsoft.com/office/drawing/2014/main" val="3938563530"/>
                      </a:ext>
                    </a:extLst>
                  </a:tr>
                  <a:tr h="663497">
                    <a:tc>
                      <a:txBody>
                        <a:bodyPr/>
                        <a:lstStyle/>
                        <a:p>
                          <a:endParaRPr lang="en-US" sz="2800" b="1" dirty="0">
                            <a:solidFill>
                              <a:schemeClr val="tx1">
                                <a:lumMod val="75000"/>
                                <a:lumOff val="25000"/>
                              </a:schemeClr>
                            </a:solidFill>
                            <a:latin typeface="+mj-lt"/>
                          </a:endParaRPr>
                        </a:p>
                      </a:txBody>
                      <a:tcPr/>
                    </a:tc>
                    <a:tc>
                      <a:txBody>
                        <a:bodyPr/>
                        <a:lstStyle/>
                        <a:p>
                          <a:pPr algn="ctr"/>
                          <a:endParaRPr lang="en-US" sz="2800" b="1" dirty="0">
                            <a:solidFill>
                              <a:schemeClr val="tx1">
                                <a:lumMod val="75000"/>
                                <a:lumOff val="25000"/>
                              </a:schemeClr>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800" b="1" i="0" u="none" strike="noStrike" cap="none" dirty="0">
                              <a:solidFill>
                                <a:schemeClr val="tx1">
                                  <a:lumMod val="75000"/>
                                  <a:lumOff val="25000"/>
                                </a:schemeClr>
                              </a:solidFill>
                              <a:latin typeface="+mj-lt"/>
                              <a:ea typeface="Arial"/>
                              <a:cs typeface="Arial"/>
                              <a:sym typeface="Arial"/>
                            </a:rPr>
                            <a:t>90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i="0" u="none" strike="noStrike" cap="none" dirty="0">
                            <a:solidFill>
                              <a:schemeClr val="tx1">
                                <a:lumMod val="65000"/>
                                <a:lumOff val="35000"/>
                              </a:schemeClr>
                            </a:solidFill>
                            <a:latin typeface="+mj-lt"/>
                            <a:ea typeface="Arial"/>
                            <a:cs typeface="Arial"/>
                            <a:sym typeface="Aria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800" b="1" i="0" u="none" strike="noStrike" cap="none" dirty="0">
                              <a:solidFill>
                                <a:schemeClr val="tx1">
                                  <a:lumMod val="75000"/>
                                  <a:lumOff val="25000"/>
                                </a:schemeClr>
                              </a:solidFill>
                              <a:latin typeface="+mj-lt"/>
                              <a:ea typeface="Arial"/>
                              <a:cs typeface="Arial"/>
                              <a:sym typeface="Arial"/>
                            </a:rPr>
                            <a:t>45</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i="0" u="none" strike="noStrike" cap="none" dirty="0">
                            <a:solidFill>
                              <a:schemeClr val="tx1">
                                <a:lumMod val="75000"/>
                                <a:lumOff val="25000"/>
                              </a:schemeClr>
                            </a:solidFill>
                            <a:latin typeface="+mj-lt"/>
                            <a:ea typeface="Arial"/>
                            <a:cs typeface="Arial"/>
                            <a:sym typeface="Arial"/>
                          </a:endParaRPr>
                        </a:p>
                      </a:txBody>
                      <a:tcPr anchor="ctr"/>
                    </a:tc>
                    <a:extLst>
                      <a:ext uri="{0D108BD9-81ED-4DB2-BD59-A6C34878D82A}">
                        <a16:rowId xmlns:a16="http://schemas.microsoft.com/office/drawing/2014/main" val="2072560750"/>
                      </a:ext>
                    </a:extLst>
                  </a:tr>
                </a:tbl>
              </a:graphicData>
            </a:graphic>
          </p:graphicFrame>
        </mc:Fallback>
      </mc:AlternateContent>
      <p:sp>
        <p:nvSpPr>
          <p:cNvPr id="3" name="Google Shape;222;p10">
            <a:extLst>
              <a:ext uri="{FF2B5EF4-FFF2-40B4-BE49-F238E27FC236}">
                <a16:creationId xmlns:a16="http://schemas.microsoft.com/office/drawing/2014/main" id="{3F3CCF2D-B20E-F0E7-C32A-C1A963F6E6E2}"/>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RPr/>
            </a:defPPr>
            <a:lvl2pPr marL="457200">
              <a:buSzPts val="6000"/>
              <a:buFont typeface="Comic Sans MS"/>
              <a:defRPr sz="3200">
                <a:solidFill>
                  <a:schemeClr val="bg1"/>
                </a:solidFill>
                <a:latin typeface="+mj-lt"/>
              </a:defRPr>
            </a:lvl2pPr>
          </a:lstStyle>
          <a:p>
            <a:pPr lvl="1"/>
            <a:r>
              <a:rPr lang="en-GB" b="1" dirty="0">
                <a:sym typeface="Comic Sans MS"/>
              </a:rPr>
              <a:t>Write the nature of the triangle and find the missing angle measure.</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DA1D035-3131-4F2E-A267-B4496A7E30D9}"/>
                  </a:ext>
                </a:extLst>
              </p:cNvPr>
              <p:cNvSpPr txBox="1"/>
              <p:nvPr/>
            </p:nvSpPr>
            <p:spPr>
              <a:xfrm>
                <a:off x="2933996" y="4144277"/>
                <a:ext cx="6092456" cy="1858970"/>
              </a:xfrm>
              <a:prstGeom prst="rect">
                <a:avLst/>
              </a:prstGeom>
              <a:noFill/>
            </p:spPr>
            <p:txBody>
              <a:bodyPr wrap="square">
                <a:spAutoFit/>
              </a:bodyPr>
              <a:lstStyle/>
              <a:p>
                <a:pPr marL="0" indent="0">
                  <a:buNone/>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𝑨𝑩𝑪</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𝟗𝟎</m:t>
                      </m:r>
                      <m:r>
                        <a:rPr lang="en-US" sz="2800" b="1" i="1">
                          <a:solidFill>
                            <a:srgbClr val="C00000"/>
                          </a:solidFill>
                          <a:latin typeface="Cambria Math" panose="02040503050406030204" pitchFamily="18" charset="0"/>
                          <a:ea typeface="Calibri"/>
                          <a:cs typeface="Calibri"/>
                          <a:sym typeface="Calibri"/>
                        </a:rPr>
                        <m:t>°−</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𝑨𝑪𝑩</m:t>
                          </m:r>
                        </m:e>
                      </m:acc>
                      <m:r>
                        <a:rPr lang="en-US" sz="2800" b="1" i="1">
                          <a:solidFill>
                            <a:srgbClr val="C00000"/>
                          </a:solidFill>
                          <a:latin typeface="Cambria Math" panose="02040503050406030204" pitchFamily="18" charset="0"/>
                          <a:ea typeface="Calibri"/>
                          <a:cs typeface="Calibri"/>
                          <a:sym typeface="Calibri"/>
                        </a:rPr>
                        <m:t> </m:t>
                      </m:r>
                    </m:oMath>
                  </m:oMathPara>
                </a14:m>
                <a:endParaRPr lang="en-US" sz="28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𝑨𝑩𝑪</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a:cs typeface="Calibri"/>
                          <a:sym typeface="Calibri"/>
                        </a:rPr>
                        <m:t>𝟗𝟎</m:t>
                      </m:r>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𝟒𝟓</m:t>
                      </m:r>
                      <m:r>
                        <a:rPr lang="en-US" sz="2800" b="1" i="1">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a:p>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smtClean="0">
                              <a:solidFill>
                                <a:srgbClr val="C00000"/>
                              </a:solidFill>
                              <a:latin typeface="Cambria Math" panose="02040503050406030204" pitchFamily="18" charset="0"/>
                              <a:ea typeface="Calibri"/>
                              <a:cs typeface="Calibri"/>
                              <a:sym typeface="Calibri"/>
                            </a:rPr>
                            <m:t>𝑨𝑩𝑪</m:t>
                          </m:r>
                        </m:e>
                      </m:acc>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𝟒𝟓</m:t>
                      </m:r>
                      <m:r>
                        <a:rPr lang="en-US" sz="2800" b="1" i="1">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a:p>
                <a:pPr marL="0" indent="0">
                  <a:buNone/>
                </a:pPr>
                <a:endParaRPr lang="en-US" sz="2800" dirty="0">
                  <a:solidFill>
                    <a:srgbClr val="C00000"/>
                  </a:solidFill>
                  <a:latin typeface="+mj-lt"/>
                  <a:ea typeface="Calibri"/>
                  <a:cs typeface="Calibri"/>
                  <a:sym typeface="Calibri"/>
                </a:endParaRPr>
              </a:p>
            </p:txBody>
          </p:sp>
        </mc:Choice>
        <mc:Fallback xmlns="">
          <p:sp>
            <p:nvSpPr>
              <p:cNvPr id="4" name="TextBox 3">
                <a:extLst>
                  <a:ext uri="{FF2B5EF4-FFF2-40B4-BE49-F238E27FC236}">
                    <a16:creationId xmlns:a16="http://schemas.microsoft.com/office/drawing/2014/main" id="{3DA1D035-3131-4F2E-A267-B4496A7E30D9}"/>
                  </a:ext>
                </a:extLst>
              </p:cNvPr>
              <p:cNvSpPr txBox="1">
                <a:spLocks noRot="1" noChangeAspect="1" noMove="1" noResize="1" noEditPoints="1" noAdjustHandles="1" noChangeArrowheads="1" noChangeShapeType="1" noTextEdit="1"/>
              </p:cNvSpPr>
              <p:nvPr/>
            </p:nvSpPr>
            <p:spPr>
              <a:xfrm>
                <a:off x="2933996" y="4144277"/>
                <a:ext cx="6092456" cy="185897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CCEEF114-F8B8-43F5-A5CE-81FDDC219EE3}"/>
                  </a:ext>
                </a:extLst>
              </p:cNvPr>
              <p:cNvSpPr/>
              <p:nvPr/>
            </p:nvSpPr>
            <p:spPr>
              <a:xfrm>
                <a:off x="5445124" y="2773680"/>
                <a:ext cx="1804191"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45</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5" name="Rectangle 4">
                <a:extLst>
                  <a:ext uri="{FF2B5EF4-FFF2-40B4-BE49-F238E27FC236}">
                    <a16:creationId xmlns:a16="http://schemas.microsoft.com/office/drawing/2014/main" id="{CCEEF114-F8B8-43F5-A5CE-81FDDC219EE3}"/>
                  </a:ext>
                </a:extLst>
              </p:cNvPr>
              <p:cNvSpPr>
                <a:spLocks noRot="1" noChangeAspect="1" noMove="1" noResize="1" noEditPoints="1" noAdjustHandles="1" noChangeArrowheads="1" noChangeShapeType="1" noTextEdit="1"/>
              </p:cNvSpPr>
              <p:nvPr/>
            </p:nvSpPr>
            <p:spPr>
              <a:xfrm>
                <a:off x="5445124" y="2773680"/>
                <a:ext cx="1804191" cy="655320"/>
              </a:xfrm>
              <a:prstGeom prst="rect">
                <a:avLst/>
              </a:prstGeom>
              <a:blipFill>
                <a:blip r:embed="rId6"/>
                <a:stretch>
                  <a:fillRect b="-14815"/>
                </a:stretch>
              </a:blipFill>
              <a:ln>
                <a:noFill/>
              </a:ln>
            </p:spPr>
            <p:txBody>
              <a:bodyPr/>
              <a:lstStyle/>
              <a:p>
                <a:r>
                  <a:rPr lang="en-US">
                    <a:noFill/>
                  </a:rPr>
                  <a:t> </a:t>
                </a:r>
              </a:p>
            </p:txBody>
          </p:sp>
        </mc:Fallback>
      </mc:AlternateContent>
      <p:sp>
        <p:nvSpPr>
          <p:cNvPr id="6" name="Rectangle 5">
            <a:extLst>
              <a:ext uri="{FF2B5EF4-FFF2-40B4-BE49-F238E27FC236}">
                <a16:creationId xmlns:a16="http://schemas.microsoft.com/office/drawing/2014/main" id="{E2D528CC-88CD-4BD1-B624-6C2A0B5A9D7A}"/>
              </a:ext>
            </a:extLst>
          </p:cNvPr>
          <p:cNvSpPr/>
          <p:nvPr/>
        </p:nvSpPr>
        <p:spPr>
          <a:xfrm>
            <a:off x="952500" y="2773680"/>
            <a:ext cx="4474906"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Right isosceles at A</a:t>
            </a:r>
          </a:p>
        </p:txBody>
      </p:sp>
    </p:spTree>
    <p:custDataLst>
      <p:tags r:id="rId1"/>
    </p:custDataLst>
    <p:extLst>
      <p:ext uri="{BB962C8B-B14F-4D97-AF65-F5344CB8AC3E}">
        <p14:creationId xmlns:p14="http://schemas.microsoft.com/office/powerpoint/2010/main" val="3105257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Table 2">
                <a:extLst>
                  <a:ext uri="{FF2B5EF4-FFF2-40B4-BE49-F238E27FC236}">
                    <a16:creationId xmlns:a16="http://schemas.microsoft.com/office/drawing/2014/main" id="{55453C4A-DDB7-4BD0-9E47-E2E2C3206FF3}"/>
                  </a:ext>
                </a:extLst>
              </p:cNvPr>
              <p:cNvGraphicFramePr>
                <a:graphicFrameLocks noGrp="1"/>
              </p:cNvGraphicFramePr>
              <p:nvPr>
                <p:extLst>
                  <p:ext uri="{D42A27DB-BD31-4B8C-83A1-F6EECF244321}">
                    <p14:modId xmlns:p14="http://schemas.microsoft.com/office/powerpoint/2010/main" val="2647123236"/>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ABC</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𝑩𝑨𝑪</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𝑨𝑪𝑩</m:t>
                                    </m:r>
                                  </m:e>
                                </m:acc>
                              </m:oMath>
                            </m:oMathPara>
                          </a14:m>
                          <a:endParaRPr lang="en-US" sz="2800" b="1"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endParaRPr lang="en-US" sz="2800" b="1" dirty="0">
                            <a:solidFill>
                              <a:schemeClr val="tx1">
                                <a:lumMod val="75000"/>
                                <a:lumOff val="25000"/>
                              </a:schemeClr>
                            </a:solidFill>
                            <a:latin typeface="+mj-lt"/>
                          </a:endParaRPr>
                        </a:p>
                      </a:txBody>
                      <a:tcPr/>
                    </a:tc>
                    <a:tc>
                      <a:txBody>
                        <a:bodyPr/>
                        <a:lstStyle/>
                        <a:p>
                          <a:pPr algn="ctr"/>
                          <a:r>
                            <a:rPr lang="en-US" sz="2800" b="1" dirty="0">
                              <a:solidFill>
                                <a:schemeClr val="tx1">
                                  <a:lumMod val="75000"/>
                                  <a:lumOff val="25000"/>
                                </a:schemeClr>
                              </a:solidFill>
                              <a:latin typeface="+mj-lt"/>
                            </a:rPr>
                            <a:t>60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800" b="1" i="0" u="none" strike="noStrike" cap="none" dirty="0">
                              <a:solidFill>
                                <a:schemeClr val="tx1">
                                  <a:lumMod val="75000"/>
                                  <a:lumOff val="25000"/>
                                </a:schemeClr>
                              </a:solidFill>
                              <a:latin typeface="+mj-lt"/>
                              <a:ea typeface="Arial"/>
                              <a:cs typeface="Arial"/>
                              <a:sym typeface="Arial"/>
                            </a:rPr>
                            <a:t>60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i="0" u="none" strike="noStrike" cap="none" dirty="0">
                            <a:solidFill>
                              <a:schemeClr val="tx1">
                                <a:lumMod val="65000"/>
                                <a:lumOff val="35000"/>
                              </a:schemeClr>
                            </a:solidFill>
                            <a:latin typeface="+mj-lt"/>
                            <a:ea typeface="Arial"/>
                            <a:cs typeface="Arial"/>
                            <a:sym typeface="Arial"/>
                          </a:endParaRPr>
                        </a:p>
                      </a:txBody>
                      <a:tcPr anchor="ct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1882770678"/>
                      </a:ext>
                    </a:extLst>
                  </a:tr>
                </a:tbl>
              </a:graphicData>
            </a:graphic>
          </p:graphicFrame>
        </mc:Choice>
        <mc:Fallback xmlns="">
          <p:graphicFrame>
            <p:nvGraphicFramePr>
              <p:cNvPr id="4" name="Table 2">
                <a:extLst>
                  <a:ext uri="{FF2B5EF4-FFF2-40B4-BE49-F238E27FC236}">
                    <a16:creationId xmlns:a16="http://schemas.microsoft.com/office/drawing/2014/main" id="{55453C4A-DDB7-4BD0-9E47-E2E2C3206FF3}"/>
                  </a:ext>
                </a:extLst>
              </p:cNvPr>
              <p:cNvGraphicFramePr>
                <a:graphicFrameLocks noGrp="1"/>
              </p:cNvGraphicFramePr>
              <p:nvPr>
                <p:extLst>
                  <p:ext uri="{D42A27DB-BD31-4B8C-83A1-F6EECF244321}">
                    <p14:modId xmlns:p14="http://schemas.microsoft.com/office/powerpoint/2010/main" val="2647123236"/>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ABC</a:t>
                          </a:r>
                        </a:p>
                      </a:txBody>
                      <a:tcPr anchor="ctr">
                        <a:solidFill>
                          <a:schemeClr val="tx2"/>
                        </a:solidFill>
                      </a:tcPr>
                    </a:tc>
                    <a:tc>
                      <a:txBody>
                        <a:bodyPr/>
                        <a:lstStyle/>
                        <a:p>
                          <a:endParaRPr lang="fr-FR"/>
                        </a:p>
                      </a:txBody>
                      <a:tcPr anchor="ctr">
                        <a:blipFill>
                          <a:blip r:embed="rId4"/>
                          <a:stretch>
                            <a:fillRect l="-245333" t="-662" r="-201000" b="-82781"/>
                          </a:stretch>
                        </a:blipFill>
                      </a:tcPr>
                    </a:tc>
                    <a:tc>
                      <a:txBody>
                        <a:bodyPr/>
                        <a:lstStyle/>
                        <a:p>
                          <a:endParaRPr lang="fr-FR"/>
                        </a:p>
                      </a:txBody>
                      <a:tcPr anchor="ctr">
                        <a:blipFill>
                          <a:blip r:embed="rId4"/>
                          <a:stretch>
                            <a:fillRect l="-344186" t="-662" r="-100332" b="-82781"/>
                          </a:stretch>
                        </a:blipFill>
                      </a:tcPr>
                    </a:tc>
                    <a:tc>
                      <a:txBody>
                        <a:bodyPr/>
                        <a:lstStyle/>
                        <a:p>
                          <a:endParaRPr lang="fr-FR"/>
                        </a:p>
                      </a:txBody>
                      <a:tcPr anchor="ctr">
                        <a:blipFill>
                          <a:blip r:embed="rId4"/>
                          <a:stretch>
                            <a:fillRect l="-445667" t="-662" r="-667" b="-82781"/>
                          </a:stretch>
                        </a:blipFill>
                      </a:tcPr>
                    </a:tc>
                    <a:extLst>
                      <a:ext uri="{0D108BD9-81ED-4DB2-BD59-A6C34878D82A}">
                        <a16:rowId xmlns:a16="http://schemas.microsoft.com/office/drawing/2014/main" val="3938563530"/>
                      </a:ext>
                    </a:extLst>
                  </a:tr>
                  <a:tr h="663497">
                    <a:tc>
                      <a:txBody>
                        <a:bodyPr/>
                        <a:lstStyle/>
                        <a:p>
                          <a:endParaRPr lang="en-US" sz="2800" b="1" dirty="0">
                            <a:solidFill>
                              <a:schemeClr val="tx1">
                                <a:lumMod val="75000"/>
                                <a:lumOff val="25000"/>
                              </a:schemeClr>
                            </a:solidFill>
                            <a:latin typeface="+mj-lt"/>
                          </a:endParaRPr>
                        </a:p>
                      </a:txBody>
                      <a:tcPr/>
                    </a:tc>
                    <a:tc>
                      <a:txBody>
                        <a:bodyPr/>
                        <a:lstStyle/>
                        <a:p>
                          <a:pPr algn="ctr"/>
                          <a:r>
                            <a:rPr lang="en-US" sz="2800" b="1" dirty="0">
                              <a:solidFill>
                                <a:schemeClr val="tx1">
                                  <a:lumMod val="75000"/>
                                  <a:lumOff val="25000"/>
                                </a:schemeClr>
                              </a:solidFill>
                              <a:latin typeface="+mj-lt"/>
                            </a:rPr>
                            <a:t>60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dirty="0">
                            <a:solidFill>
                              <a:schemeClr val="tx1">
                                <a:lumMod val="65000"/>
                                <a:lumOff val="35000"/>
                              </a:schemeClr>
                            </a:solidFill>
                            <a:latin typeface="+mj-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800" b="1" i="0" u="none" strike="noStrike" cap="none" dirty="0">
                              <a:solidFill>
                                <a:schemeClr val="tx1">
                                  <a:lumMod val="75000"/>
                                  <a:lumOff val="25000"/>
                                </a:schemeClr>
                              </a:solidFill>
                              <a:latin typeface="+mj-lt"/>
                              <a:ea typeface="Arial"/>
                              <a:cs typeface="Arial"/>
                              <a:sym typeface="Arial"/>
                            </a:rPr>
                            <a:t>60</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lang="en-US" sz="2800" b="1" i="0" u="none" strike="noStrike" cap="none" dirty="0">
                            <a:solidFill>
                              <a:schemeClr val="tx1">
                                <a:lumMod val="65000"/>
                                <a:lumOff val="35000"/>
                              </a:schemeClr>
                            </a:solidFill>
                            <a:latin typeface="+mj-lt"/>
                            <a:ea typeface="Arial"/>
                            <a:cs typeface="Arial"/>
                            <a:sym typeface="Arial"/>
                          </a:endParaRPr>
                        </a:p>
                      </a:txBody>
                      <a:tcPr anchor="ct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1882770678"/>
                      </a:ext>
                    </a:extLst>
                  </a:tr>
                </a:tbl>
              </a:graphicData>
            </a:graphic>
          </p:graphicFrame>
        </mc:Fallback>
      </mc:AlternateContent>
      <p:sp>
        <p:nvSpPr>
          <p:cNvPr id="2" name="Google Shape;222;p10">
            <a:extLst>
              <a:ext uri="{FF2B5EF4-FFF2-40B4-BE49-F238E27FC236}">
                <a16:creationId xmlns:a16="http://schemas.microsoft.com/office/drawing/2014/main" id="{0D47D13B-C9FC-2A32-8AAE-12056857D859}"/>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RPr/>
            </a:defPPr>
            <a:lvl2pPr marL="457200">
              <a:buSzPts val="6000"/>
              <a:buFont typeface="Comic Sans MS"/>
              <a:defRPr sz="3200">
                <a:solidFill>
                  <a:schemeClr val="bg1"/>
                </a:solidFill>
                <a:latin typeface="+mj-lt"/>
              </a:defRPr>
            </a:lvl2pPr>
          </a:lstStyle>
          <a:p>
            <a:pPr lvl="1"/>
            <a:r>
              <a:rPr lang="en-GB" b="1" dirty="0">
                <a:sym typeface="Comic Sans MS"/>
              </a:rPr>
              <a:t>Write the nature of the triangle and find the missing angle measure.</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1A5F471-DE05-4F2A-9084-29D0440021B5}"/>
                  </a:ext>
                </a:extLst>
              </p:cNvPr>
              <p:cNvSpPr txBox="1"/>
              <p:nvPr/>
            </p:nvSpPr>
            <p:spPr>
              <a:xfrm>
                <a:off x="2436227" y="4530024"/>
                <a:ext cx="7671391" cy="537583"/>
              </a:xfrm>
              <a:prstGeom prst="rect">
                <a:avLst/>
              </a:prstGeom>
              <a:noFill/>
            </p:spPr>
            <p:txBody>
              <a:bodyPr wrap="square">
                <a:spAutoFit/>
              </a:bodyPr>
              <a:lstStyle/>
              <a:p>
                <a:pPr marL="0" indent="0">
                  <a:buNone/>
                </a:pPr>
                <a14:m>
                  <m:oMathPara xmlns:m="http://schemas.openxmlformats.org/officeDocument/2006/math">
                    <m:oMathParaPr>
                      <m:jc m:val="left"/>
                    </m:oMathParaPr>
                    <m:oMath xmlns:m="http://schemas.openxmlformats.org/officeDocument/2006/math">
                      <m:acc>
                        <m:accPr>
                          <m:chr m:val="̂"/>
                          <m:ctrlPr>
                            <a:rPr lang="en-US" sz="2800" b="1" i="1" smtClean="0">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𝑨𝑩𝑪</m:t>
                          </m:r>
                        </m:e>
                      </m:acc>
                      <m:r>
                        <a:rPr lang="en-US" sz="2800" b="1" i="1" smtClean="0">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a:cs typeface="Calibri"/>
                          <a:sym typeface="Calibri"/>
                        </a:rPr>
                        <m:t> </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𝑩𝑨𝑪</m:t>
                          </m:r>
                        </m:e>
                      </m:acc>
                      <m:r>
                        <a:rPr lang="en-US" sz="2800" b="1" i="1" smtClean="0">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a:cs typeface="Calibri"/>
                          <a:sym typeface="Calibri"/>
                        </a:rPr>
                        <m:t> </m:t>
                      </m:r>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𝑩𝑪𝑨</m:t>
                          </m:r>
                        </m:e>
                      </m:acc>
                      <m:r>
                        <a:rPr lang="en-US" sz="2800" b="1" i="1" smtClean="0">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𝟏𝟖𝟎</m:t>
                      </m:r>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𝟑</m:t>
                      </m:r>
                      <m:r>
                        <a:rPr lang="en-US" sz="2800" b="1" i="1" smtClean="0">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𝟔𝟎</m:t>
                      </m:r>
                      <m:r>
                        <a:rPr lang="en-US" sz="2800" b="1" i="1">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p:txBody>
          </p:sp>
        </mc:Choice>
        <mc:Fallback xmlns="">
          <p:sp>
            <p:nvSpPr>
              <p:cNvPr id="5" name="TextBox 4">
                <a:extLst>
                  <a:ext uri="{FF2B5EF4-FFF2-40B4-BE49-F238E27FC236}">
                    <a16:creationId xmlns:a16="http://schemas.microsoft.com/office/drawing/2014/main" id="{31A5F471-DE05-4F2A-9084-29D0440021B5}"/>
                  </a:ext>
                </a:extLst>
              </p:cNvPr>
              <p:cNvSpPr txBox="1">
                <a:spLocks noRot="1" noChangeAspect="1" noMove="1" noResize="1" noEditPoints="1" noAdjustHandles="1" noChangeArrowheads="1" noChangeShapeType="1" noTextEdit="1"/>
              </p:cNvSpPr>
              <p:nvPr/>
            </p:nvSpPr>
            <p:spPr>
              <a:xfrm>
                <a:off x="2436227" y="4530024"/>
                <a:ext cx="7671391" cy="537583"/>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6B9D5718-1D7E-48AA-9982-2223FAA1373D}"/>
                  </a:ext>
                </a:extLst>
              </p:cNvPr>
              <p:cNvSpPr/>
              <p:nvPr/>
            </p:nvSpPr>
            <p:spPr>
              <a:xfrm>
                <a:off x="9091200" y="2773680"/>
                <a:ext cx="1828260"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60</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6" name="Rectangle 5">
                <a:extLst>
                  <a:ext uri="{FF2B5EF4-FFF2-40B4-BE49-F238E27FC236}">
                    <a16:creationId xmlns:a16="http://schemas.microsoft.com/office/drawing/2014/main" id="{6B9D5718-1D7E-48AA-9982-2223FAA1373D}"/>
                  </a:ext>
                </a:extLst>
              </p:cNvPr>
              <p:cNvSpPr>
                <a:spLocks noRot="1" noChangeAspect="1" noMove="1" noResize="1" noEditPoints="1" noAdjustHandles="1" noChangeArrowheads="1" noChangeShapeType="1" noTextEdit="1"/>
              </p:cNvSpPr>
              <p:nvPr/>
            </p:nvSpPr>
            <p:spPr>
              <a:xfrm>
                <a:off x="9091200" y="2773680"/>
                <a:ext cx="1828260" cy="655320"/>
              </a:xfrm>
              <a:prstGeom prst="rect">
                <a:avLst/>
              </a:prstGeom>
              <a:blipFill>
                <a:blip r:embed="rId6"/>
                <a:stretch>
                  <a:fillRect b="-14815"/>
                </a:stretch>
              </a:blipFill>
              <a:ln>
                <a:noFill/>
              </a:ln>
            </p:spPr>
            <p:txBody>
              <a:bodyPr/>
              <a:lstStyle/>
              <a:p>
                <a:r>
                  <a:rPr lang="en-US">
                    <a:noFill/>
                  </a:rPr>
                  <a:t> </a:t>
                </a:r>
              </a:p>
            </p:txBody>
          </p:sp>
        </mc:Fallback>
      </mc:AlternateContent>
      <p:sp>
        <p:nvSpPr>
          <p:cNvPr id="7" name="Rectangle 6">
            <a:extLst>
              <a:ext uri="{FF2B5EF4-FFF2-40B4-BE49-F238E27FC236}">
                <a16:creationId xmlns:a16="http://schemas.microsoft.com/office/drawing/2014/main" id="{BF6FBCE5-3659-4A28-A178-0AD413A784EB}"/>
              </a:ext>
            </a:extLst>
          </p:cNvPr>
          <p:cNvSpPr/>
          <p:nvPr/>
        </p:nvSpPr>
        <p:spPr>
          <a:xfrm>
            <a:off x="952500" y="2773680"/>
            <a:ext cx="4474906"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Equilateral</a:t>
            </a:r>
          </a:p>
        </p:txBody>
      </p:sp>
    </p:spTree>
    <p:custDataLst>
      <p:tags r:id="rId1"/>
    </p:custDataLst>
    <p:extLst>
      <p:ext uri="{BB962C8B-B14F-4D97-AF65-F5344CB8AC3E}">
        <p14:creationId xmlns:p14="http://schemas.microsoft.com/office/powerpoint/2010/main" val="31610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3804850345"/>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ABC</a:t>
                          </a: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𝑨𝑩𝑪</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𝑩𝑨𝑪</m:t>
                                    </m:r>
                                  </m:e>
                                </m:acc>
                              </m:oMath>
                            </m:oMathPara>
                          </a14:m>
                          <a:endParaRPr lang="en-US" sz="2800" b="1" dirty="0">
                            <a:solidFill>
                              <a:schemeClr val="tx1">
                                <a:lumMod val="75000"/>
                                <a:lumOff val="25000"/>
                              </a:schemeClr>
                            </a:solidFill>
                            <a:latin typeface="+mj-lt"/>
                          </a:endParaRPr>
                        </a:p>
                      </a:txBody>
                      <a:tcPr anchor="c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acc>
                                  <m:accPr>
                                    <m:chr m:val="̂"/>
                                    <m:ctrlP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ctrlPr>
                                  </m:accPr>
                                  <m:e>
                                    <m:r>
                                      <a:rPr lang="en-US" sz="2800" b="1" i="1" u="none" strike="noStrike" cap="none" smtClean="0">
                                        <a:solidFill>
                                          <a:schemeClr val="tx1">
                                            <a:lumMod val="75000"/>
                                            <a:lumOff val="25000"/>
                                          </a:schemeClr>
                                        </a:solidFill>
                                        <a:effectLst/>
                                        <a:latin typeface="Cambria Math" panose="02040503050406030204" pitchFamily="18" charset="0"/>
                                        <a:ea typeface="Calibri"/>
                                        <a:cs typeface="Calibri"/>
                                        <a:sym typeface="Calibri"/>
                                      </a:rPr>
                                      <m:t>𝑨𝑪𝑩</m:t>
                                    </m:r>
                                  </m:e>
                                </m:acc>
                              </m:oMath>
                            </m:oMathPara>
                          </a14:m>
                          <a:endParaRPr lang="en-US" sz="2800" b="1" dirty="0">
                            <a:solidFill>
                              <a:schemeClr val="tx1">
                                <a:lumMod val="75000"/>
                                <a:lumOff val="25000"/>
                              </a:schemeClr>
                            </a:solidFill>
                            <a:latin typeface="+mj-lt"/>
                          </a:endParaRPr>
                        </a:p>
                      </a:txBody>
                      <a:tcPr anchor="ctr">
                        <a:solidFill>
                          <a:schemeClr val="tx2"/>
                        </a:solidFill>
                      </a:tcPr>
                    </a:tc>
                    <a:extLst>
                      <a:ext uri="{0D108BD9-81ED-4DB2-BD59-A6C34878D82A}">
                        <a16:rowId xmlns:a16="http://schemas.microsoft.com/office/drawing/2014/main" val="3938563530"/>
                      </a:ext>
                    </a:extLst>
                  </a:tr>
                  <a:tr h="663497">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2800" b="1" i="0" u="none" strike="noStrike" cap="none" dirty="0">
                            <a:solidFill>
                              <a:schemeClr val="tx1">
                                <a:lumMod val="75000"/>
                                <a:lumOff val="25000"/>
                              </a:schemeClr>
                            </a:solidFill>
                            <a:latin typeface="Comic Sans MS" panose="030F0702030302020204" pitchFamily="66" charset="0"/>
                            <a:ea typeface="Arial"/>
                            <a:cs typeface="Arial"/>
                            <a:sym typeface="Aria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a:ln>
                                <a:noFill/>
                              </a:ln>
                              <a:solidFill>
                                <a:schemeClr val="tx1">
                                  <a:lumMod val="75000"/>
                                  <a:lumOff val="25000"/>
                                </a:schemeClr>
                              </a:solidFill>
                              <a:effectLst/>
                              <a:uLnTx/>
                              <a:uFillTx/>
                              <a:latin typeface="+mj-lt"/>
                              <a:cs typeface="Arial"/>
                              <a:sym typeface="Arial"/>
                            </a:rPr>
                            <a:t>35</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kumimoji="0" lang="en-US" sz="2800" b="1" i="0" u="none" strike="noStrike" kern="0" cap="none" spc="0" normalizeH="0" baseline="0" noProof="0" dirty="0">
                            <a:ln>
                              <a:noFill/>
                            </a:ln>
                            <a:solidFill>
                              <a:schemeClr val="tx1">
                                <a:lumMod val="65000"/>
                                <a:lumOff val="35000"/>
                              </a:schemeClr>
                            </a:solidFill>
                            <a:effectLst/>
                            <a:uLnTx/>
                            <a:uFillTx/>
                            <a:latin typeface="+mj-lt"/>
                            <a:cs typeface="Arial"/>
                            <a:sym typeface="Aria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a:ln>
                                <a:noFill/>
                              </a:ln>
                              <a:solidFill>
                                <a:schemeClr val="tx1">
                                  <a:lumMod val="75000"/>
                                  <a:lumOff val="25000"/>
                                </a:schemeClr>
                              </a:solidFill>
                              <a:effectLst/>
                              <a:uLnTx/>
                              <a:uFillTx/>
                              <a:latin typeface="+mj-lt"/>
                              <a:cs typeface="Arial"/>
                              <a:sym typeface="Arial"/>
                            </a:rPr>
                            <a:t>35</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kumimoji="0" lang="en-US" sz="2800" b="1" i="0" u="none" strike="noStrike" kern="0" cap="none" spc="0" normalizeH="0" baseline="0" noProof="0" dirty="0">
                            <a:ln>
                              <a:noFill/>
                            </a:ln>
                            <a:solidFill>
                              <a:schemeClr val="tx1">
                                <a:lumMod val="65000"/>
                                <a:lumOff val="35000"/>
                              </a:schemeClr>
                            </a:solidFill>
                            <a:effectLst/>
                            <a:uLnTx/>
                            <a:uFillTx/>
                            <a:latin typeface="+mj-lt"/>
                            <a:cs typeface="Arial"/>
                            <a:sym typeface="Arial"/>
                          </a:endParaRPr>
                        </a:p>
                      </a:txBody>
                      <a:tcPr anchor="ct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282899253"/>
                      </a:ext>
                    </a:extLst>
                  </a:tr>
                </a:tbl>
              </a:graphicData>
            </a:graphic>
          </p:graphicFrame>
        </mc:Choice>
        <mc:Fallback xmlns="">
          <p:graphicFrame>
            <p:nvGraphicFramePr>
              <p:cNvPr id="2" name="Table 2">
                <a:extLst>
                  <a:ext uri="{FF2B5EF4-FFF2-40B4-BE49-F238E27FC236}">
                    <a16:creationId xmlns:a16="http://schemas.microsoft.com/office/drawing/2014/main" id="{FD636FE6-3B80-4A5E-8DB8-24ED391E4939}"/>
                  </a:ext>
                </a:extLst>
              </p:cNvPr>
              <p:cNvGraphicFramePr>
                <a:graphicFrameLocks noGrp="1"/>
              </p:cNvGraphicFramePr>
              <p:nvPr>
                <p:extLst>
                  <p:ext uri="{D42A27DB-BD31-4B8C-83A1-F6EECF244321}">
                    <p14:modId xmlns:p14="http://schemas.microsoft.com/office/powerpoint/2010/main" val="3804850345"/>
                  </p:ext>
                </p:extLst>
              </p:nvPr>
            </p:nvGraphicFramePr>
            <p:xfrm>
              <a:off x="952500" y="1851103"/>
              <a:ext cx="9966960" cy="1577897"/>
            </p:xfrm>
            <a:graphic>
              <a:graphicData uri="http://schemas.openxmlformats.org/drawingml/2006/table">
                <a:tbl>
                  <a:tblPr firstRow="1" bandRow="1">
                    <a:tableStyleId>{4CE2D9AB-6080-4C24-9549-F0847BFA2F4B}</a:tableStyleId>
                  </a:tblPr>
                  <a:tblGrid>
                    <a:gridCol w="4474965">
                      <a:extLst>
                        <a:ext uri="{9D8B030D-6E8A-4147-A177-3AD203B41FA5}">
                          <a16:colId xmlns:a16="http://schemas.microsoft.com/office/drawing/2014/main" val="1293369195"/>
                        </a:ext>
                      </a:extLst>
                    </a:gridCol>
                    <a:gridCol w="1830665">
                      <a:extLst>
                        <a:ext uri="{9D8B030D-6E8A-4147-A177-3AD203B41FA5}">
                          <a16:colId xmlns:a16="http://schemas.microsoft.com/office/drawing/2014/main" val="367557299"/>
                        </a:ext>
                      </a:extLst>
                    </a:gridCol>
                    <a:gridCol w="1830665">
                      <a:extLst>
                        <a:ext uri="{9D8B030D-6E8A-4147-A177-3AD203B41FA5}">
                          <a16:colId xmlns:a16="http://schemas.microsoft.com/office/drawing/2014/main" val="112138100"/>
                        </a:ext>
                      </a:extLst>
                    </a:gridCol>
                    <a:gridCol w="1830665">
                      <a:extLst>
                        <a:ext uri="{9D8B030D-6E8A-4147-A177-3AD203B41FA5}">
                          <a16:colId xmlns:a16="http://schemas.microsoft.com/office/drawing/2014/main" val="2199775718"/>
                        </a:ext>
                      </a:extLst>
                    </a:gridCol>
                  </a:tblGrid>
                  <a:tr h="914400">
                    <a:tc>
                      <a:txBody>
                        <a:bodyPr/>
                        <a:lstStyle/>
                        <a:p>
                          <a:pPr algn="ctr"/>
                          <a:r>
                            <a:rPr lang="en-US" sz="2800" b="1" dirty="0">
                              <a:solidFill>
                                <a:schemeClr val="tx1">
                                  <a:lumMod val="75000"/>
                                  <a:lumOff val="25000"/>
                                </a:schemeClr>
                              </a:solidFill>
                              <a:latin typeface="+mj-lt"/>
                            </a:rPr>
                            <a:t>Nature of triangle ABC</a:t>
                          </a:r>
                        </a:p>
                      </a:txBody>
                      <a:tcPr anchor="ctr">
                        <a:solidFill>
                          <a:schemeClr val="tx2"/>
                        </a:solidFill>
                      </a:tcPr>
                    </a:tc>
                    <a:tc>
                      <a:txBody>
                        <a:bodyPr/>
                        <a:lstStyle/>
                        <a:p>
                          <a:endParaRPr lang="fr-FR"/>
                        </a:p>
                      </a:txBody>
                      <a:tcPr anchor="ctr">
                        <a:blipFill>
                          <a:blip r:embed="rId4"/>
                          <a:stretch>
                            <a:fillRect l="-245333" t="-662" r="-201000" b="-82781"/>
                          </a:stretch>
                        </a:blipFill>
                      </a:tcPr>
                    </a:tc>
                    <a:tc>
                      <a:txBody>
                        <a:bodyPr/>
                        <a:lstStyle/>
                        <a:p>
                          <a:endParaRPr lang="fr-FR"/>
                        </a:p>
                      </a:txBody>
                      <a:tcPr anchor="ctr">
                        <a:blipFill>
                          <a:blip r:embed="rId4"/>
                          <a:stretch>
                            <a:fillRect l="-344186" t="-662" r="-100332" b="-82781"/>
                          </a:stretch>
                        </a:blipFill>
                      </a:tcPr>
                    </a:tc>
                    <a:tc>
                      <a:txBody>
                        <a:bodyPr/>
                        <a:lstStyle/>
                        <a:p>
                          <a:endParaRPr lang="fr-FR"/>
                        </a:p>
                      </a:txBody>
                      <a:tcPr anchor="ctr">
                        <a:blipFill>
                          <a:blip r:embed="rId4"/>
                          <a:stretch>
                            <a:fillRect l="-445667" t="-662" r="-667" b="-82781"/>
                          </a:stretch>
                        </a:blipFill>
                      </a:tcPr>
                    </a:tc>
                    <a:extLst>
                      <a:ext uri="{0D108BD9-81ED-4DB2-BD59-A6C34878D82A}">
                        <a16:rowId xmlns:a16="http://schemas.microsoft.com/office/drawing/2014/main" val="3938563530"/>
                      </a:ext>
                    </a:extLst>
                  </a:tr>
                  <a:tr h="663497">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2800" b="1" i="0" u="none" strike="noStrike" cap="none" dirty="0">
                            <a:solidFill>
                              <a:schemeClr val="tx1">
                                <a:lumMod val="75000"/>
                                <a:lumOff val="25000"/>
                              </a:schemeClr>
                            </a:solidFill>
                            <a:latin typeface="Comic Sans MS" panose="030F0702030302020204" pitchFamily="66" charset="0"/>
                            <a:ea typeface="Arial"/>
                            <a:cs typeface="Arial"/>
                            <a:sym typeface="Aria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a:ln>
                                <a:noFill/>
                              </a:ln>
                              <a:solidFill>
                                <a:schemeClr val="tx1">
                                  <a:lumMod val="75000"/>
                                  <a:lumOff val="25000"/>
                                </a:schemeClr>
                              </a:solidFill>
                              <a:effectLst/>
                              <a:uLnTx/>
                              <a:uFillTx/>
                              <a:latin typeface="+mj-lt"/>
                              <a:cs typeface="Arial"/>
                              <a:sym typeface="Arial"/>
                            </a:rPr>
                            <a:t>35</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kumimoji="0" lang="en-US" sz="2800" b="1" i="0" u="none" strike="noStrike" kern="0" cap="none" spc="0" normalizeH="0" baseline="0" noProof="0" dirty="0">
                            <a:ln>
                              <a:noFill/>
                            </a:ln>
                            <a:solidFill>
                              <a:schemeClr val="tx1">
                                <a:lumMod val="65000"/>
                                <a:lumOff val="35000"/>
                              </a:schemeClr>
                            </a:solidFill>
                            <a:effectLst/>
                            <a:uLnTx/>
                            <a:uFillTx/>
                            <a:latin typeface="+mj-lt"/>
                            <a:cs typeface="Arial"/>
                            <a:sym typeface="Aria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a:ln>
                                <a:noFill/>
                              </a:ln>
                              <a:solidFill>
                                <a:schemeClr val="tx1">
                                  <a:lumMod val="75000"/>
                                  <a:lumOff val="25000"/>
                                </a:schemeClr>
                              </a:solidFill>
                              <a:effectLst/>
                              <a:uLnTx/>
                              <a:uFillTx/>
                              <a:latin typeface="+mj-lt"/>
                              <a:cs typeface="Arial"/>
                              <a:sym typeface="Arial"/>
                            </a:rPr>
                            <a:t>35</a:t>
                          </a:r>
                          <a:r>
                            <a:rPr lang="en-US" sz="2800" b="1" i="0" u="none" strike="noStrike" cap="none" baseline="30000" dirty="0">
                              <a:solidFill>
                                <a:schemeClr val="tx1">
                                  <a:lumMod val="65000"/>
                                  <a:lumOff val="35000"/>
                                </a:schemeClr>
                              </a:solidFill>
                              <a:latin typeface="Arial"/>
                              <a:ea typeface="Times New Roman" panose="02020603050405020304" pitchFamily="18" charset="0"/>
                              <a:cs typeface="Calibri" panose="020F0502020204030204" pitchFamily="34" charset="0"/>
                              <a:sym typeface="Symbol" panose="05050102010706020507" pitchFamily="18" charset="2"/>
                            </a:rPr>
                            <a:t></a:t>
                          </a:r>
                          <a:endParaRPr kumimoji="0" lang="en-US" sz="2800" b="1" i="0" u="none" strike="noStrike" kern="0" cap="none" spc="0" normalizeH="0" baseline="0" noProof="0" dirty="0">
                            <a:ln>
                              <a:noFill/>
                            </a:ln>
                            <a:solidFill>
                              <a:schemeClr val="tx1">
                                <a:lumMod val="65000"/>
                                <a:lumOff val="35000"/>
                              </a:schemeClr>
                            </a:solidFill>
                            <a:effectLst/>
                            <a:uLnTx/>
                            <a:uFillTx/>
                            <a:latin typeface="+mj-lt"/>
                            <a:cs typeface="Arial"/>
                            <a:sym typeface="Arial"/>
                          </a:endParaRPr>
                        </a:p>
                      </a:txBody>
                      <a:tcPr anchor="ctr"/>
                    </a:tc>
                    <a:tc>
                      <a:txBody>
                        <a:bodyPr/>
                        <a:lstStyle/>
                        <a:p>
                          <a:pPr algn="ctr"/>
                          <a:endParaRPr lang="en-US" sz="2800" b="1" dirty="0">
                            <a:solidFill>
                              <a:schemeClr val="tx1">
                                <a:lumMod val="75000"/>
                                <a:lumOff val="25000"/>
                              </a:schemeClr>
                            </a:solidFill>
                            <a:latin typeface="+mj-lt"/>
                          </a:endParaRPr>
                        </a:p>
                      </a:txBody>
                      <a:tcPr/>
                    </a:tc>
                    <a:extLst>
                      <a:ext uri="{0D108BD9-81ED-4DB2-BD59-A6C34878D82A}">
                        <a16:rowId xmlns:a16="http://schemas.microsoft.com/office/drawing/2014/main" val="282899253"/>
                      </a:ext>
                    </a:extLst>
                  </a:tr>
                </a:tbl>
              </a:graphicData>
            </a:graphic>
          </p:graphicFrame>
        </mc:Fallback>
      </mc:AlternateContent>
      <p:sp>
        <p:nvSpPr>
          <p:cNvPr id="3" name="Google Shape;222;p10">
            <a:extLst>
              <a:ext uri="{FF2B5EF4-FFF2-40B4-BE49-F238E27FC236}">
                <a16:creationId xmlns:a16="http://schemas.microsoft.com/office/drawing/2014/main" id="{E422271E-6246-C80E-65D9-04B0E2DCE015}"/>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RPr/>
            </a:defPPr>
            <a:lvl2pPr marL="457200">
              <a:buSzPts val="6000"/>
              <a:buFont typeface="Comic Sans MS"/>
              <a:defRPr sz="3200">
                <a:solidFill>
                  <a:schemeClr val="bg1"/>
                </a:solidFill>
                <a:latin typeface="+mj-lt"/>
              </a:defRPr>
            </a:lvl2pPr>
          </a:lstStyle>
          <a:p>
            <a:pPr lvl="1"/>
            <a:r>
              <a:rPr lang="en-GB" b="1" dirty="0">
                <a:sym typeface="Comic Sans MS"/>
              </a:rPr>
              <a:t>Write the nature of the triangle and find the missing </a:t>
            </a:r>
            <a:r>
              <a:rPr lang="en-GB" b="1">
                <a:sym typeface="Comic Sans MS"/>
              </a:rPr>
              <a:t>angle measurement.</a:t>
            </a:r>
            <a:endParaRPr lang="en-GB" b="1" dirty="0">
              <a:sym typeface="Comic Sans MS"/>
            </a:endParaRPr>
          </a:p>
        </p:txBody>
      </p:sp>
      <mc:AlternateContent xmlns:mc="http://schemas.openxmlformats.org/markup-compatibility/2006" xmlns:a14="http://schemas.microsoft.com/office/drawing/2010/main">
        <mc:Choice Requires="a14">
          <p:sp>
            <p:nvSpPr>
              <p:cNvPr id="4" name="Subtitle 2">
                <a:extLst>
                  <a:ext uri="{FF2B5EF4-FFF2-40B4-BE49-F238E27FC236}">
                    <a16:creationId xmlns:a16="http://schemas.microsoft.com/office/drawing/2014/main" id="{B2854F99-FBF2-4DF6-88EC-57E2B032B971}"/>
                  </a:ext>
                </a:extLst>
              </p:cNvPr>
              <p:cNvSpPr txBox="1">
                <a:spLocks/>
              </p:cNvSpPr>
              <p:nvPr/>
            </p:nvSpPr>
            <p:spPr>
              <a:xfrm>
                <a:off x="2933700" y="3837132"/>
                <a:ext cx="7821256" cy="266484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2800" b="1" i="1" u="none" strike="noStrike" cap="none" smtClean="0">
                              <a:solidFill>
                                <a:srgbClr val="C00000"/>
                              </a:solidFill>
                              <a:effectLst/>
                              <a:latin typeface="Cambria Math" panose="02040503050406030204" pitchFamily="18" charset="0"/>
                              <a:ea typeface="Calibri"/>
                              <a:cs typeface="Calibri"/>
                              <a:sym typeface="Calibri"/>
                            </a:rPr>
                          </m:ctrlPr>
                        </m:accPr>
                        <m:e>
                          <m:r>
                            <a:rPr lang="en-US" sz="2800" b="1" i="1" u="none" strike="noStrike" cap="none">
                              <a:solidFill>
                                <a:srgbClr val="C00000"/>
                              </a:solidFill>
                              <a:effectLst/>
                              <a:latin typeface="Cambria Math" panose="02040503050406030204" pitchFamily="18" charset="0"/>
                              <a:ea typeface="Calibri"/>
                              <a:cs typeface="Calibri"/>
                              <a:sym typeface="Calibri"/>
                            </a:rPr>
                            <m:t>𝑨𝑩𝑪</m:t>
                          </m:r>
                        </m:e>
                      </m:acc>
                      <m:r>
                        <a:rPr lang="en-US" sz="2800" b="1" i="1" u="none" strike="noStrike" cap="none">
                          <a:solidFill>
                            <a:srgbClr val="C00000"/>
                          </a:solidFill>
                          <a:effectLst/>
                          <a:latin typeface="Cambria Math" panose="02040503050406030204" pitchFamily="18" charset="0"/>
                          <a:ea typeface="Calibri"/>
                          <a:cs typeface="Calibri"/>
                          <a:sym typeface="Calibri"/>
                        </a:rPr>
                        <m:t>+ </m:t>
                      </m:r>
                      <m:acc>
                        <m:accPr>
                          <m:chr m:val="̂"/>
                          <m:ctrlPr>
                            <a:rPr lang="en-US" sz="2800" b="1" i="1" u="none" strike="noStrike" cap="none">
                              <a:solidFill>
                                <a:srgbClr val="C00000"/>
                              </a:solidFill>
                              <a:effectLst/>
                              <a:latin typeface="Cambria Math" panose="02040503050406030204" pitchFamily="18" charset="0"/>
                              <a:ea typeface="Calibri"/>
                              <a:cs typeface="Calibri"/>
                              <a:sym typeface="Calibri"/>
                            </a:rPr>
                          </m:ctrlPr>
                        </m:accPr>
                        <m:e>
                          <m:r>
                            <a:rPr lang="en-US" sz="2800" b="1" i="1" u="none" strike="noStrike" cap="none">
                              <a:solidFill>
                                <a:srgbClr val="C00000"/>
                              </a:solidFill>
                              <a:effectLst/>
                              <a:latin typeface="Cambria Math" panose="02040503050406030204" pitchFamily="18" charset="0"/>
                              <a:ea typeface="Calibri"/>
                              <a:cs typeface="Calibri"/>
                              <a:sym typeface="Calibri"/>
                            </a:rPr>
                            <m:t>𝑩𝑨𝑪</m:t>
                          </m:r>
                        </m:e>
                      </m:acc>
                      <m:r>
                        <a:rPr lang="en-US" sz="2800" b="1" i="1" u="none" strike="noStrike" cap="none">
                          <a:solidFill>
                            <a:srgbClr val="C00000"/>
                          </a:solidFill>
                          <a:effectLst/>
                          <a:latin typeface="Cambria Math" panose="02040503050406030204" pitchFamily="18" charset="0"/>
                          <a:ea typeface="Calibri"/>
                          <a:cs typeface="Calibri"/>
                          <a:sym typeface="Calibri"/>
                        </a:rPr>
                        <m:t>+ </m:t>
                      </m:r>
                      <m:acc>
                        <m:accPr>
                          <m:chr m:val="̂"/>
                          <m:ctrlPr>
                            <a:rPr lang="en-US" sz="2800" b="1" i="1" u="none" strike="noStrike" cap="none">
                              <a:solidFill>
                                <a:srgbClr val="C00000"/>
                              </a:solidFill>
                              <a:effectLst/>
                              <a:latin typeface="Cambria Math" panose="02040503050406030204" pitchFamily="18" charset="0"/>
                              <a:ea typeface="Calibri"/>
                              <a:cs typeface="Calibri"/>
                              <a:sym typeface="Calibri"/>
                            </a:rPr>
                          </m:ctrlPr>
                        </m:accPr>
                        <m:e>
                          <m:r>
                            <a:rPr lang="en-US" sz="2800" b="1" i="1" u="none" strike="noStrike" cap="none">
                              <a:solidFill>
                                <a:srgbClr val="C00000"/>
                              </a:solidFill>
                              <a:effectLst/>
                              <a:latin typeface="Cambria Math" panose="02040503050406030204" pitchFamily="18" charset="0"/>
                              <a:ea typeface="Calibri"/>
                              <a:cs typeface="Calibri"/>
                              <a:sym typeface="Calibri"/>
                            </a:rPr>
                            <m:t>𝑩𝑪𝑨</m:t>
                          </m:r>
                        </m:e>
                      </m:acc>
                      <m:r>
                        <a:rPr lang="en-US" sz="2800" b="1" i="1" u="none" strike="noStrike" cap="none">
                          <a:solidFill>
                            <a:srgbClr val="C00000"/>
                          </a:solidFill>
                          <a:effectLst/>
                          <a:latin typeface="Cambria Math" panose="02040503050406030204" pitchFamily="18" charset="0"/>
                          <a:ea typeface="Calibri"/>
                          <a:cs typeface="Calibri"/>
                          <a:sym typeface="Calibri"/>
                        </a:rPr>
                        <m:t>=</m:t>
                      </m:r>
                      <m:r>
                        <a:rPr lang="en-US" sz="2800" b="1" i="1" u="none" strike="noStrike" cap="none">
                          <a:solidFill>
                            <a:srgbClr val="C00000"/>
                          </a:solidFill>
                          <a:effectLst/>
                          <a:latin typeface="Cambria Math" panose="02040503050406030204" pitchFamily="18" charset="0"/>
                          <a:ea typeface="Calibri"/>
                          <a:cs typeface="Calibri"/>
                          <a:sym typeface="Calibri"/>
                        </a:rPr>
                        <m:t>𝟏𝟖𝟎</m:t>
                      </m:r>
                      <m:r>
                        <a:rPr lang="en-US" sz="2800" b="1" i="1" u="none" strike="noStrike" cap="none">
                          <a:solidFill>
                            <a:srgbClr val="C00000"/>
                          </a:solidFill>
                          <a:effectLst/>
                          <a:latin typeface="Cambria Math" panose="02040503050406030204" pitchFamily="18" charset="0"/>
                          <a:ea typeface="Calibri"/>
                          <a:cs typeface="Calibri"/>
                          <a:sym typeface="Calibri"/>
                        </a:rPr>
                        <m:t>° </m:t>
                      </m:r>
                    </m:oMath>
                  </m:oMathPara>
                </a14:m>
                <a:endParaRPr lang="en-US" sz="2800" b="1" i="1" u="none" strike="noStrike" cap="none" dirty="0">
                  <a:solidFill>
                    <a:srgbClr val="C00000"/>
                  </a:solidFill>
                  <a:effectLst/>
                  <a:latin typeface="+mj-lt"/>
                  <a:ea typeface="Calibri"/>
                  <a:cs typeface="Calibri"/>
                  <a:sym typeface="Calibri"/>
                </a:endParaRPr>
              </a:p>
              <a:p>
                <a:pPr marL="0" indent="0">
                  <a:lnSpc>
                    <a:spcPct val="110000"/>
                  </a:lnSpc>
                  <a:buNone/>
                </a:pPr>
                <a14:m>
                  <m:oMathPara xmlns:m="http://schemas.openxmlformats.org/officeDocument/2006/math">
                    <m:oMathParaPr>
                      <m:jc m:val="left"/>
                    </m:oMathParaPr>
                    <m:oMath xmlns:m="http://schemas.openxmlformats.org/officeDocument/2006/math">
                      <m:acc>
                        <m:accPr>
                          <m:chr m:val="̂"/>
                          <m:ctrlPr>
                            <a:rPr lang="en-US" sz="2800" b="1" i="1" u="none" strike="noStrike" cap="none" smtClean="0">
                              <a:solidFill>
                                <a:srgbClr val="C00000"/>
                              </a:solidFill>
                              <a:effectLst/>
                              <a:latin typeface="Cambria Math" panose="02040503050406030204" pitchFamily="18" charset="0"/>
                              <a:ea typeface="Calibri"/>
                              <a:cs typeface="Calibri"/>
                              <a:sym typeface="Calibri"/>
                            </a:rPr>
                          </m:ctrlPr>
                        </m:accPr>
                        <m:e>
                          <m:r>
                            <a:rPr lang="en-US" sz="2800" b="1" i="1" u="none" strike="noStrike" cap="none">
                              <a:solidFill>
                                <a:srgbClr val="C00000"/>
                              </a:solidFill>
                              <a:effectLst/>
                              <a:latin typeface="Cambria Math" panose="02040503050406030204" pitchFamily="18" charset="0"/>
                              <a:ea typeface="Calibri"/>
                              <a:cs typeface="Calibri"/>
                              <a:sym typeface="Calibri"/>
                            </a:rPr>
                            <m:t>𝑨</m:t>
                          </m:r>
                          <m:r>
                            <a:rPr lang="en-US" sz="2800" b="1" i="1" u="none" strike="noStrike" cap="none" smtClean="0">
                              <a:solidFill>
                                <a:srgbClr val="C00000"/>
                              </a:solidFill>
                              <a:effectLst/>
                              <a:latin typeface="Cambria Math" panose="02040503050406030204" pitchFamily="18" charset="0"/>
                              <a:ea typeface="Calibri"/>
                              <a:cs typeface="Calibri"/>
                              <a:sym typeface="Calibri"/>
                            </a:rPr>
                            <m:t>𝑪</m:t>
                          </m:r>
                          <m:r>
                            <a:rPr lang="en-US" sz="2800" b="1" i="1" u="none" strike="noStrike" cap="none">
                              <a:solidFill>
                                <a:srgbClr val="C00000"/>
                              </a:solidFill>
                              <a:effectLst/>
                              <a:latin typeface="Cambria Math" panose="02040503050406030204" pitchFamily="18" charset="0"/>
                              <a:ea typeface="Calibri"/>
                              <a:cs typeface="Calibri"/>
                              <a:sym typeface="Calibri"/>
                            </a:rPr>
                            <m:t>𝑩</m:t>
                          </m:r>
                        </m:e>
                      </m:acc>
                      <m:r>
                        <a:rPr lang="en-US" sz="2800" b="1" i="1" u="none" strike="noStrike" cap="none">
                          <a:solidFill>
                            <a:srgbClr val="C00000"/>
                          </a:solidFill>
                          <a:effectLst/>
                          <a:latin typeface="Cambria Math" panose="02040503050406030204" pitchFamily="18" charset="0"/>
                          <a:ea typeface="Calibri"/>
                          <a:cs typeface="Calibri"/>
                          <a:sym typeface="Calibri"/>
                        </a:rPr>
                        <m:t>=</m:t>
                      </m:r>
                      <m:r>
                        <a:rPr lang="en-US" sz="2800" b="1" i="1" u="none" strike="noStrike" cap="none">
                          <a:solidFill>
                            <a:srgbClr val="C00000"/>
                          </a:solidFill>
                          <a:effectLst/>
                          <a:latin typeface="Cambria Math" panose="02040503050406030204" pitchFamily="18" charset="0"/>
                          <a:ea typeface="Calibri"/>
                          <a:cs typeface="Calibri"/>
                          <a:sym typeface="Calibri"/>
                        </a:rPr>
                        <m:t>𝟏𝟖𝟎</m:t>
                      </m:r>
                      <m:r>
                        <a:rPr lang="en-US" sz="2800" b="1" i="1" u="none" strike="noStrike" cap="none">
                          <a:solidFill>
                            <a:srgbClr val="C00000"/>
                          </a:solidFill>
                          <a:effectLst/>
                          <a:latin typeface="Cambria Math" panose="02040503050406030204" pitchFamily="18" charset="0"/>
                          <a:ea typeface="Calibri"/>
                          <a:cs typeface="Calibri"/>
                          <a:sym typeface="Calibri"/>
                        </a:rPr>
                        <m:t>°−</m:t>
                      </m:r>
                      <m:d>
                        <m:dPr>
                          <m:ctrlPr>
                            <a:rPr lang="en-US" sz="2800" b="1" i="1" u="none" strike="noStrike" cap="none">
                              <a:solidFill>
                                <a:srgbClr val="C00000"/>
                              </a:solidFill>
                              <a:effectLst/>
                              <a:latin typeface="Cambria Math" panose="02040503050406030204" pitchFamily="18" charset="0"/>
                              <a:ea typeface="Calibri"/>
                              <a:cs typeface="Calibri"/>
                              <a:sym typeface="Calibri"/>
                            </a:rPr>
                          </m:ctrlPr>
                        </m:dPr>
                        <m:e>
                          <m:acc>
                            <m:accPr>
                              <m:chr m:val="̂"/>
                              <m:ctrlPr>
                                <a:rPr lang="en-US" sz="2800" b="1" i="1" u="none" strike="noStrike" cap="none">
                                  <a:solidFill>
                                    <a:srgbClr val="C00000"/>
                                  </a:solidFill>
                                  <a:effectLst/>
                                  <a:latin typeface="Cambria Math" panose="02040503050406030204" pitchFamily="18" charset="0"/>
                                  <a:ea typeface="Calibri"/>
                                  <a:cs typeface="Calibri"/>
                                  <a:sym typeface="Calibri"/>
                                </a:rPr>
                              </m:ctrlPr>
                            </m:accPr>
                            <m:e>
                              <m:r>
                                <a:rPr lang="en-US" sz="2800" b="1" i="1" u="none" strike="noStrike" cap="none">
                                  <a:solidFill>
                                    <a:srgbClr val="C00000"/>
                                  </a:solidFill>
                                  <a:effectLst/>
                                  <a:latin typeface="Cambria Math" panose="02040503050406030204" pitchFamily="18" charset="0"/>
                                  <a:ea typeface="Calibri"/>
                                  <a:cs typeface="Calibri"/>
                                  <a:sym typeface="Calibri"/>
                                </a:rPr>
                                <m:t>𝑨𝑩</m:t>
                              </m:r>
                              <m:r>
                                <a:rPr lang="en-US" sz="2800" b="1" i="1" u="none" strike="noStrike" cap="none" smtClean="0">
                                  <a:solidFill>
                                    <a:srgbClr val="C00000"/>
                                  </a:solidFill>
                                  <a:effectLst/>
                                  <a:latin typeface="Cambria Math" panose="02040503050406030204" pitchFamily="18" charset="0"/>
                                  <a:ea typeface="Calibri"/>
                                  <a:cs typeface="Calibri"/>
                                  <a:sym typeface="Calibri"/>
                                </a:rPr>
                                <m:t>𝑪</m:t>
                              </m:r>
                            </m:e>
                          </m:acc>
                          <m:r>
                            <a:rPr lang="en-US" sz="2800" b="1" i="1" u="none" strike="noStrike" cap="none">
                              <a:solidFill>
                                <a:srgbClr val="C00000"/>
                              </a:solidFill>
                              <a:effectLst/>
                              <a:latin typeface="Cambria Math" panose="02040503050406030204" pitchFamily="18" charset="0"/>
                              <a:ea typeface="Calibri"/>
                              <a:cs typeface="Calibri"/>
                              <a:sym typeface="Calibri"/>
                            </a:rPr>
                            <m:t>+</m:t>
                          </m:r>
                          <m:acc>
                            <m:accPr>
                              <m:chr m:val="̂"/>
                              <m:ctrlPr>
                                <a:rPr lang="en-US" sz="2800" b="1" i="1" u="none" strike="noStrike" cap="none">
                                  <a:solidFill>
                                    <a:srgbClr val="C00000"/>
                                  </a:solidFill>
                                  <a:effectLst/>
                                  <a:latin typeface="Cambria Math" panose="02040503050406030204" pitchFamily="18" charset="0"/>
                                  <a:ea typeface="Calibri"/>
                                  <a:cs typeface="Calibri"/>
                                  <a:sym typeface="Calibri"/>
                                </a:rPr>
                              </m:ctrlPr>
                            </m:accPr>
                            <m:e>
                              <m:r>
                                <a:rPr lang="en-US" sz="2800" b="1" i="1" u="none" strike="noStrike" cap="none">
                                  <a:solidFill>
                                    <a:srgbClr val="C00000"/>
                                  </a:solidFill>
                                  <a:effectLst/>
                                  <a:latin typeface="Cambria Math" panose="02040503050406030204" pitchFamily="18" charset="0"/>
                                  <a:ea typeface="Calibri"/>
                                  <a:cs typeface="Calibri"/>
                                  <a:sym typeface="Calibri"/>
                                </a:rPr>
                                <m:t>𝑩</m:t>
                              </m:r>
                              <m:r>
                                <a:rPr lang="en-US" sz="2800" b="1" i="1" u="none" strike="noStrike" cap="none" smtClean="0">
                                  <a:solidFill>
                                    <a:srgbClr val="C00000"/>
                                  </a:solidFill>
                                  <a:effectLst/>
                                  <a:latin typeface="Cambria Math" panose="02040503050406030204" pitchFamily="18" charset="0"/>
                                  <a:ea typeface="Calibri"/>
                                  <a:cs typeface="Calibri"/>
                                  <a:sym typeface="Calibri"/>
                                </a:rPr>
                                <m:t>𝑨</m:t>
                              </m:r>
                              <m:r>
                                <a:rPr lang="en-US" sz="2800" b="1" i="1" u="none" strike="noStrike" cap="none">
                                  <a:solidFill>
                                    <a:srgbClr val="C00000"/>
                                  </a:solidFill>
                                  <a:effectLst/>
                                  <a:latin typeface="Cambria Math" panose="02040503050406030204" pitchFamily="18" charset="0"/>
                                  <a:ea typeface="Calibri"/>
                                  <a:cs typeface="Calibri"/>
                                  <a:sym typeface="Calibri"/>
                                </a:rPr>
                                <m:t>𝑪</m:t>
                              </m:r>
                            </m:e>
                          </m:acc>
                        </m:e>
                      </m:d>
                    </m:oMath>
                  </m:oMathPara>
                </a14:m>
                <a:endParaRPr lang="en-US" sz="2800" b="1" i="1" u="none" strike="noStrike" cap="none" dirty="0">
                  <a:solidFill>
                    <a:srgbClr val="C00000"/>
                  </a:solidFill>
                  <a:effectLst/>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𝑨</m:t>
                          </m:r>
                          <m:r>
                            <a:rPr lang="en-US" sz="2800" b="1" i="1" smtClean="0">
                              <a:solidFill>
                                <a:srgbClr val="C00000"/>
                              </a:solidFill>
                              <a:latin typeface="Cambria Math" panose="02040503050406030204" pitchFamily="18" charset="0"/>
                              <a:ea typeface="Calibri"/>
                              <a:cs typeface="Calibri"/>
                              <a:sym typeface="Calibri"/>
                            </a:rPr>
                            <m:t>𝑪</m:t>
                          </m:r>
                          <m:r>
                            <a:rPr lang="en-US" sz="2800" b="1" i="1">
                              <a:solidFill>
                                <a:srgbClr val="C00000"/>
                              </a:solidFill>
                              <a:latin typeface="Cambria Math" panose="02040503050406030204" pitchFamily="18" charset="0"/>
                              <a:ea typeface="Calibri"/>
                              <a:cs typeface="Calibri"/>
                              <a:sym typeface="Calibri"/>
                            </a:rPr>
                            <m:t>𝑩</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a:cs typeface="Calibri"/>
                          <a:sym typeface="Calibri"/>
                        </a:rPr>
                        <m:t>𝟏𝟖𝟎</m:t>
                      </m:r>
                      <m:r>
                        <a:rPr lang="en-US" sz="2800" b="1" i="1">
                          <a:solidFill>
                            <a:srgbClr val="C00000"/>
                          </a:solidFill>
                          <a:latin typeface="Cambria Math" panose="02040503050406030204" pitchFamily="18" charset="0"/>
                          <a:ea typeface="Calibri"/>
                          <a:cs typeface="Calibri"/>
                          <a:sym typeface="Calibri"/>
                        </a:rPr>
                        <m:t>°−(</m:t>
                      </m:r>
                      <m:r>
                        <a:rPr lang="en-US" sz="2800" b="1" i="1" smtClean="0">
                          <a:solidFill>
                            <a:srgbClr val="C00000"/>
                          </a:solidFill>
                          <a:latin typeface="Cambria Math" panose="02040503050406030204" pitchFamily="18" charset="0"/>
                          <a:ea typeface="Calibri"/>
                          <a:cs typeface="Calibri"/>
                          <a:sym typeface="Calibri"/>
                        </a:rPr>
                        <m:t>𝟑</m:t>
                      </m:r>
                      <m:r>
                        <a:rPr lang="en-US" sz="2800" b="1" i="1">
                          <a:solidFill>
                            <a:srgbClr val="C00000"/>
                          </a:solidFill>
                          <a:latin typeface="Cambria Math" panose="02040503050406030204" pitchFamily="18" charset="0"/>
                          <a:ea typeface="Calibri"/>
                          <a:cs typeface="Calibri"/>
                          <a:sym typeface="Calibri"/>
                        </a:rPr>
                        <m:t>𝟓</m:t>
                      </m:r>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a:cs typeface="Calibri"/>
                          <a:sym typeface="Calibri"/>
                        </a:rPr>
                        <m:t>𝟑𝟓</m:t>
                      </m:r>
                      <m:r>
                        <a:rPr lang="en-US" sz="2800" b="1" i="1">
                          <a:solidFill>
                            <a:srgbClr val="C00000"/>
                          </a:solidFill>
                          <a:latin typeface="Cambria Math" panose="02040503050406030204" pitchFamily="18" charset="0"/>
                          <a:ea typeface="Calibri"/>
                          <a:cs typeface="Calibri"/>
                          <a:sym typeface="Calibri"/>
                        </a:rPr>
                        <m:t>°) </m:t>
                      </m:r>
                    </m:oMath>
                  </m:oMathPara>
                </a14:m>
                <a:endParaRPr lang="en-US" sz="2800" dirty="0">
                  <a:solidFill>
                    <a:srgbClr val="C00000"/>
                  </a:solidFill>
                  <a:latin typeface="+mj-lt"/>
                  <a:ea typeface="Calibri"/>
                  <a:cs typeface="Calibri"/>
                  <a:sym typeface="Calibri"/>
                </a:endParaRPr>
              </a:p>
              <a:p>
                <a:pPr marL="0" indent="0">
                  <a:buNone/>
                </a:pPr>
                <a14:m>
                  <m:oMathPara xmlns:m="http://schemas.openxmlformats.org/officeDocument/2006/math">
                    <m:oMathParaPr>
                      <m:jc m:val="left"/>
                    </m:oMathParaPr>
                    <m:oMath xmlns:m="http://schemas.openxmlformats.org/officeDocument/2006/math">
                      <m:acc>
                        <m:accPr>
                          <m:chr m:val="̂"/>
                          <m:ctrlPr>
                            <a:rPr lang="en-US" sz="2800" b="1" i="1">
                              <a:solidFill>
                                <a:srgbClr val="C00000"/>
                              </a:solidFill>
                              <a:latin typeface="Cambria Math" panose="02040503050406030204" pitchFamily="18" charset="0"/>
                              <a:ea typeface="Calibri"/>
                              <a:cs typeface="Calibri"/>
                              <a:sym typeface="Calibri"/>
                            </a:rPr>
                          </m:ctrlPr>
                        </m:accPr>
                        <m:e>
                          <m:r>
                            <a:rPr lang="en-US" sz="2800" b="1" i="1">
                              <a:solidFill>
                                <a:srgbClr val="C00000"/>
                              </a:solidFill>
                              <a:latin typeface="Cambria Math" panose="02040503050406030204" pitchFamily="18" charset="0"/>
                              <a:ea typeface="Calibri"/>
                              <a:cs typeface="Calibri"/>
                              <a:sym typeface="Calibri"/>
                            </a:rPr>
                            <m:t>𝑨</m:t>
                          </m:r>
                          <m:r>
                            <a:rPr lang="en-US" sz="2800" b="1" i="1" smtClean="0">
                              <a:solidFill>
                                <a:srgbClr val="C00000"/>
                              </a:solidFill>
                              <a:latin typeface="Cambria Math" panose="02040503050406030204" pitchFamily="18" charset="0"/>
                              <a:ea typeface="Calibri"/>
                              <a:cs typeface="Calibri"/>
                              <a:sym typeface="Calibri"/>
                            </a:rPr>
                            <m:t>𝑪</m:t>
                          </m:r>
                          <m:r>
                            <a:rPr lang="en-US" sz="2800" b="1" i="1">
                              <a:solidFill>
                                <a:srgbClr val="C00000"/>
                              </a:solidFill>
                              <a:latin typeface="Cambria Math" panose="02040503050406030204" pitchFamily="18" charset="0"/>
                              <a:ea typeface="Calibri"/>
                              <a:cs typeface="Calibri"/>
                              <a:sym typeface="Calibri"/>
                            </a:rPr>
                            <m:t>𝑩</m:t>
                          </m:r>
                        </m:e>
                      </m:acc>
                      <m:r>
                        <a:rPr lang="en-US" sz="2800" b="1" i="1">
                          <a:solidFill>
                            <a:srgbClr val="C00000"/>
                          </a:solidFill>
                          <a:latin typeface="Cambria Math" panose="02040503050406030204" pitchFamily="18" charset="0"/>
                          <a:ea typeface="Calibri"/>
                          <a:cs typeface="Calibri"/>
                          <a:sym typeface="Calibri"/>
                        </a:rPr>
                        <m:t>=</m:t>
                      </m:r>
                      <m:r>
                        <a:rPr lang="en-US" sz="2800" b="1" i="1">
                          <a:solidFill>
                            <a:srgbClr val="C00000"/>
                          </a:solidFill>
                          <a:latin typeface="Cambria Math" panose="02040503050406030204" pitchFamily="18" charset="0"/>
                          <a:ea typeface="Calibri"/>
                          <a:cs typeface="Calibri"/>
                          <a:sym typeface="Calibri"/>
                        </a:rPr>
                        <m:t>𝟏𝟏𝟎</m:t>
                      </m:r>
                      <m:r>
                        <a:rPr lang="en-US" sz="2800" b="1" i="1" smtClean="0">
                          <a:solidFill>
                            <a:srgbClr val="C00000"/>
                          </a:solidFill>
                          <a:latin typeface="Cambria Math" panose="02040503050406030204" pitchFamily="18" charset="0"/>
                          <a:ea typeface="Calibri"/>
                          <a:cs typeface="Calibri"/>
                          <a:sym typeface="Calibri"/>
                        </a:rPr>
                        <m:t>°</m:t>
                      </m:r>
                    </m:oMath>
                  </m:oMathPara>
                </a14:m>
                <a:endParaRPr lang="en-US" sz="2800" dirty="0">
                  <a:solidFill>
                    <a:srgbClr val="C00000"/>
                  </a:solidFill>
                  <a:latin typeface="+mj-lt"/>
                  <a:ea typeface="Calibri"/>
                  <a:cs typeface="Calibri"/>
                  <a:sym typeface="Calibri"/>
                </a:endParaRPr>
              </a:p>
              <a:p>
                <a:pPr marL="0" indent="0">
                  <a:lnSpc>
                    <a:spcPct val="110000"/>
                  </a:lnSpc>
                  <a:buNone/>
                </a:pPr>
                <a14:m>
                  <m:oMathPara xmlns:m="http://schemas.openxmlformats.org/officeDocument/2006/math">
                    <m:oMathParaPr>
                      <m:jc m:val="centerGroup"/>
                    </m:oMathParaPr>
                    <m:oMath xmlns:m="http://schemas.openxmlformats.org/officeDocument/2006/math">
                      <m:r>
                        <a:rPr lang="en-US" sz="2800" b="1" i="1" u="none" strike="noStrike" cap="none">
                          <a:solidFill>
                            <a:srgbClr val="C00000"/>
                          </a:solidFill>
                          <a:effectLst/>
                          <a:latin typeface="Cambria Math" panose="02040503050406030204" pitchFamily="18" charset="0"/>
                          <a:ea typeface="Calibri"/>
                          <a:cs typeface="Calibri"/>
                          <a:sym typeface="Calibri"/>
                        </a:rPr>
                        <m:t> </m:t>
                      </m:r>
                    </m:oMath>
                  </m:oMathPara>
                </a14:m>
                <a:endParaRPr lang="en-US" sz="2800" b="0" i="0" u="none" strike="noStrike" cap="none" dirty="0">
                  <a:solidFill>
                    <a:srgbClr val="C00000"/>
                  </a:solidFill>
                  <a:effectLst/>
                  <a:latin typeface="+mj-lt"/>
                  <a:ea typeface="Calibri"/>
                  <a:cs typeface="Calibri"/>
                  <a:sym typeface="Calibri"/>
                </a:endParaRPr>
              </a:p>
              <a:p>
                <a:pPr marL="0" indent="0">
                  <a:lnSpc>
                    <a:spcPct val="110000"/>
                  </a:lnSpc>
                  <a:buNone/>
                </a:pPr>
                <a:endParaRPr lang="en-US" sz="2800" b="1" i="1" u="none" strike="noStrike" cap="none" dirty="0">
                  <a:solidFill>
                    <a:srgbClr val="C00000"/>
                  </a:solidFill>
                  <a:effectLst/>
                  <a:latin typeface="+mj-lt"/>
                  <a:ea typeface="Calibri"/>
                  <a:cs typeface="Calibri"/>
                  <a:sym typeface="Calibri"/>
                </a:endParaRPr>
              </a:p>
              <a:p>
                <a:pPr marL="0" indent="0">
                  <a:lnSpc>
                    <a:spcPct val="250000"/>
                  </a:lnSpc>
                  <a:buNone/>
                </a:pPr>
                <a:endParaRPr lang="en-US" sz="2800" dirty="0">
                  <a:solidFill>
                    <a:srgbClr val="C00000"/>
                  </a:solidFill>
                  <a:latin typeface="+mj-lt"/>
                </a:endParaRPr>
              </a:p>
            </p:txBody>
          </p:sp>
        </mc:Choice>
        <mc:Fallback xmlns="">
          <p:sp>
            <p:nvSpPr>
              <p:cNvPr id="4" name="Subtitle 2">
                <a:extLst>
                  <a:ext uri="{FF2B5EF4-FFF2-40B4-BE49-F238E27FC236}">
                    <a16:creationId xmlns:a16="http://schemas.microsoft.com/office/drawing/2014/main" id="{B2854F99-FBF2-4DF6-88EC-57E2B032B971}"/>
                  </a:ext>
                </a:extLst>
              </p:cNvPr>
              <p:cNvSpPr txBox="1">
                <a:spLocks noRot="1" noChangeAspect="1" noMove="1" noResize="1" noEditPoints="1" noAdjustHandles="1" noChangeArrowheads="1" noChangeShapeType="1" noTextEdit="1"/>
              </p:cNvSpPr>
              <p:nvPr/>
            </p:nvSpPr>
            <p:spPr>
              <a:xfrm>
                <a:off x="2933700" y="3837132"/>
                <a:ext cx="7821256" cy="266484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B1E17ED7-144C-4861-9FC8-27D4D30E0AE4}"/>
                  </a:ext>
                </a:extLst>
              </p:cNvPr>
              <p:cNvSpPr/>
              <p:nvPr/>
            </p:nvSpPr>
            <p:spPr>
              <a:xfrm>
                <a:off x="9091200" y="2773680"/>
                <a:ext cx="1810512" cy="64008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110</a:t>
                </a:r>
                <a14:m>
                  <m:oMath xmlns:m="http://schemas.openxmlformats.org/officeDocument/2006/math">
                    <m:r>
                      <a:rPr lang="en-US" sz="28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2800" b="1" dirty="0">
                  <a:solidFill>
                    <a:schemeClr val="bg1"/>
                  </a:solidFill>
                </a:endParaRPr>
              </a:p>
            </p:txBody>
          </p:sp>
        </mc:Choice>
        <mc:Fallback xmlns="">
          <p:sp>
            <p:nvSpPr>
              <p:cNvPr id="5" name="Rectangle 4">
                <a:extLst>
                  <a:ext uri="{FF2B5EF4-FFF2-40B4-BE49-F238E27FC236}">
                    <a16:creationId xmlns:a16="http://schemas.microsoft.com/office/drawing/2014/main" id="{B1E17ED7-144C-4861-9FC8-27D4D30E0AE4}"/>
                  </a:ext>
                </a:extLst>
              </p:cNvPr>
              <p:cNvSpPr>
                <a:spLocks noRot="1" noChangeAspect="1" noMove="1" noResize="1" noEditPoints="1" noAdjustHandles="1" noChangeArrowheads="1" noChangeShapeType="1" noTextEdit="1"/>
              </p:cNvSpPr>
              <p:nvPr/>
            </p:nvSpPr>
            <p:spPr>
              <a:xfrm>
                <a:off x="9091200" y="2773680"/>
                <a:ext cx="1810512" cy="640080"/>
              </a:xfrm>
              <a:prstGeom prst="rect">
                <a:avLst/>
              </a:prstGeom>
              <a:blipFill>
                <a:blip r:embed="rId6"/>
                <a:stretch>
                  <a:fillRect b="-17143"/>
                </a:stretch>
              </a:blipFill>
              <a:ln>
                <a:noFill/>
              </a:ln>
            </p:spPr>
            <p:txBody>
              <a:bodyPr/>
              <a:lstStyle/>
              <a:p>
                <a:r>
                  <a:rPr lang="en-US">
                    <a:noFill/>
                  </a:rPr>
                  <a:t> </a:t>
                </a:r>
              </a:p>
            </p:txBody>
          </p:sp>
        </mc:Fallback>
      </mc:AlternateContent>
      <p:sp>
        <p:nvSpPr>
          <p:cNvPr id="6" name="Rectangle 5">
            <a:extLst>
              <a:ext uri="{FF2B5EF4-FFF2-40B4-BE49-F238E27FC236}">
                <a16:creationId xmlns:a16="http://schemas.microsoft.com/office/drawing/2014/main" id="{8D12AE78-586E-4B0C-8167-3C2FE91FCCB0}"/>
              </a:ext>
            </a:extLst>
          </p:cNvPr>
          <p:cNvSpPr/>
          <p:nvPr/>
        </p:nvSpPr>
        <p:spPr>
          <a:xfrm>
            <a:off x="952500" y="2773680"/>
            <a:ext cx="4474906" cy="655320"/>
          </a:xfrm>
          <a:prstGeom prst="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800" b="1" dirty="0">
                <a:solidFill>
                  <a:schemeClr val="bg1"/>
                </a:solidFill>
                <a:latin typeface="Comic Sans MS" panose="030F0702030302020204" pitchFamily="66" charset="0"/>
                <a:ea typeface="Arial"/>
                <a:cs typeface="Arial"/>
              </a:rPr>
              <a:t>Isosceles of vertex C</a:t>
            </a:r>
          </a:p>
        </p:txBody>
      </p:sp>
    </p:spTree>
    <p:custDataLst>
      <p:tags r:id="rId1"/>
    </p:custDataLst>
    <p:extLst>
      <p:ext uri="{BB962C8B-B14F-4D97-AF65-F5344CB8AC3E}">
        <p14:creationId xmlns:p14="http://schemas.microsoft.com/office/powerpoint/2010/main" val="113205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left)">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wipe(left)">
                                      <p:cBhvr>
                                        <p:cTn id="32" dur="500"/>
                                        <p:tgtEl>
                                          <p:spTgt spid="4">
                                            <p:txEl>
                                              <p:pRg st="4" end="4"/>
                                            </p:txEl>
                                          </p:spTgt>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122390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12F53E-98A3-44F1-A8C4-0779A4A1EDB2}"/>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a:solidFill>
                  <a:schemeClr val="tx1">
                    <a:lumMod val="50000"/>
                    <a:lumOff val="50000"/>
                  </a:schemeClr>
                </a:solidFill>
                <a:effectLst/>
                <a:latin typeface="+mj-lt"/>
              </a:rPr>
              <a:t> Social-Emotional Learning</a:t>
            </a:r>
            <a:endParaRPr lang="en-GB">
              <a:solidFill>
                <a:schemeClr val="tx1">
                  <a:lumMod val="50000"/>
                  <a:lumOff val="50000"/>
                </a:schemeClr>
              </a:solidFill>
              <a:latin typeface="+mj-lt"/>
            </a:endParaRPr>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mj-lt"/>
                <a:sym typeface="Comic Sans MS"/>
              </a:rPr>
              <a:t>I feel …</a:t>
            </a:r>
          </a:p>
        </p:txBody>
      </p:sp>
      <p:pic>
        <p:nvPicPr>
          <p:cNvPr id="6" name="Picture 5">
            <a:extLst>
              <a:ext uri="{FF2B5EF4-FFF2-40B4-BE49-F238E27FC236}">
                <a16:creationId xmlns:a16="http://schemas.microsoft.com/office/drawing/2014/main" id="{8FDD908A-EC9E-4258-B951-4FE4AA8F4CD2}"/>
              </a:ext>
            </a:extLst>
          </p:cNvPr>
          <p:cNvPicPr>
            <a:picLocks noChangeAspect="1"/>
          </p:cNvPicPr>
          <p:nvPr/>
        </p:nvPicPr>
        <p:blipFill>
          <a:blip r:embed="rId4"/>
          <a:srcRect/>
          <a:stretch/>
        </p:blipFill>
        <p:spPr>
          <a:xfrm>
            <a:off x="3410198" y="1488558"/>
            <a:ext cx="1509133" cy="4432607"/>
          </a:xfrm>
          <a:prstGeom prst="rect">
            <a:avLst/>
          </a:prstGeom>
        </p:spPr>
      </p:pic>
      <p:sp>
        <p:nvSpPr>
          <p:cNvPr id="3" name="Speech Bubble: Oval 2">
            <a:extLst>
              <a:ext uri="{FF2B5EF4-FFF2-40B4-BE49-F238E27FC236}">
                <a16:creationId xmlns:a16="http://schemas.microsoft.com/office/drawing/2014/main" id="{EB25A838-98EC-41BE-A834-8D85D022D1B4}"/>
              </a:ext>
            </a:extLst>
          </p:cNvPr>
          <p:cNvSpPr/>
          <p:nvPr/>
        </p:nvSpPr>
        <p:spPr>
          <a:xfrm>
            <a:off x="6719777" y="1765004"/>
            <a:ext cx="3742660" cy="1663995"/>
          </a:xfrm>
          <a:prstGeom prst="wedgeEllipseCallout">
            <a:avLst>
              <a:gd name="adj1" fmla="val -97865"/>
              <a:gd name="adj2" fmla="val -24614"/>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lumMod val="75000"/>
                    <a:lumOff val="25000"/>
                  </a:schemeClr>
                </a:solidFill>
              </a:rPr>
              <a:t>How do you feel today?</a:t>
            </a:r>
          </a:p>
        </p:txBody>
      </p:sp>
    </p:spTree>
    <p:custDataLst>
      <p:tags r:id="rId1"/>
    </p:custDataLst>
    <p:extLst>
      <p:ext uri="{BB962C8B-B14F-4D97-AF65-F5344CB8AC3E}">
        <p14:creationId xmlns:p14="http://schemas.microsoft.com/office/powerpoint/2010/main" val="3846670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GB" dirty="0">
                <a:sym typeface="Comic Sans MS"/>
              </a:rPr>
              <a:t>Calmness Indicator</a:t>
            </a:r>
          </a:p>
        </p:txBody>
      </p:sp>
      <p:pic>
        <p:nvPicPr>
          <p:cNvPr id="3" name="ME.G6.CH12.SLO8 (Slide 4)">
            <a:hlinkClick r:id="" action="ppaction://media"/>
            <a:extLst>
              <a:ext uri="{FF2B5EF4-FFF2-40B4-BE49-F238E27FC236}">
                <a16:creationId xmlns:a16="http://schemas.microsoft.com/office/drawing/2014/main" id="{926FE84D-9DEA-4C3B-9640-3E262316569D}"/>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0"/>
            <a:ext cx="12192000" cy="6858000"/>
          </a:xfrm>
          <a:prstGeom prst="rect">
            <a:avLst/>
          </a:prstGeom>
        </p:spPr>
      </p:pic>
    </p:spTree>
    <p:custDataLst>
      <p:tags r:id="rId1"/>
    </p:custDataLst>
    <p:extLst>
      <p:ext uri="{BB962C8B-B14F-4D97-AF65-F5344CB8AC3E}">
        <p14:creationId xmlns:p14="http://schemas.microsoft.com/office/powerpoint/2010/main" val="119224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17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711749" y="2115499"/>
            <a:ext cx="10768501" cy="1313501"/>
          </a:xfrm>
          <a:prstGeom prst="rect">
            <a:avLst/>
          </a:prstGeom>
          <a:noFill/>
        </p:spPr>
        <p:txBody>
          <a:bodyPr wrap="square" lIns="91440" tIns="45720" rIns="91440" bIns="45720" anchor="t">
            <a:spAutoFit/>
          </a:bodyPr>
          <a:lstStyle/>
          <a:p>
            <a:pPr algn="just">
              <a:lnSpc>
                <a:spcPct val="150000"/>
              </a:lnSpc>
            </a:pPr>
            <a:r>
              <a:rPr lang="en-US" sz="2800" dirty="0">
                <a:solidFill>
                  <a:schemeClr val="tx1">
                    <a:lumMod val="75000"/>
                    <a:lumOff val="25000"/>
                  </a:schemeClr>
                </a:solidFill>
                <a:latin typeface="+mn-lt"/>
              </a:rPr>
              <a:t>By the end of this session, you will know that the sum of angles in a triangle is 180</a:t>
            </a:r>
            <a:r>
              <a:rPr lang="en-US" sz="2800" baseline="30000" dirty="0">
                <a:solidFill>
                  <a:schemeClr val="tx1">
                    <a:lumMod val="75000"/>
                    <a:lumOff val="25000"/>
                  </a:schemeClr>
                </a:solidFill>
                <a:latin typeface="+mn-lt"/>
              </a:rPr>
              <a:t>o</a:t>
            </a:r>
            <a:r>
              <a:rPr lang="en-US" sz="2800" dirty="0">
                <a:solidFill>
                  <a:schemeClr val="tx1">
                    <a:lumMod val="75000"/>
                    <a:lumOff val="25000"/>
                  </a:schemeClr>
                </a:solidFill>
                <a:latin typeface="+mn-lt"/>
              </a:rPr>
              <a:t>.</a:t>
            </a:r>
            <a:endParaRPr lang="en-GB" sz="2800" dirty="0">
              <a:solidFill>
                <a:schemeClr val="tx1">
                  <a:lumMod val="75000"/>
                  <a:lumOff val="25000"/>
                </a:schemeClr>
              </a:solidFill>
              <a:latin typeface="+mn-lt"/>
            </a:endParaRP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sym typeface="Comic Sans MS"/>
              </a:rPr>
              <a:t>Specific Learning Objective</a:t>
            </a:r>
            <a:endParaRPr lang="en-GB" b="1" dirty="0">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Conceptual Understanding</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ME-G6-CH12-SLO8-SLIDES 7 to10">
            <a:hlinkClick r:id="" action="ppaction://media"/>
            <a:extLst>
              <a:ext uri="{FF2B5EF4-FFF2-40B4-BE49-F238E27FC236}">
                <a16:creationId xmlns:a16="http://schemas.microsoft.com/office/drawing/2014/main" id="{1B788DE1-A596-45EC-91AB-767CAD194D9B}"/>
              </a:ext>
            </a:extLst>
          </p:cNvPr>
          <p:cNvPicPr>
            <a:picLocks noChangeAspect="1"/>
          </p:cNvPicPr>
          <p:nvPr>
            <a:videoFile r:link="rId3"/>
            <p:extLst>
              <p:ext uri="{DAA4B4D4-6D71-4841-9C94-3DE7FCFB9230}">
                <p14:media xmlns:p14="http://schemas.microsoft.com/office/powerpoint/2010/main" r:embed="rId2">
                  <p14:bmkLst>
                    <p14:bmk name="Bookmark 1" time="470"/>
                  </p14:bmkLst>
                </p14:media>
              </p:ext>
            </p:extLst>
          </p:nvPr>
        </p:nvPicPr>
        <p:blipFill>
          <a:blip r:embed="rId6"/>
          <a:stretch>
            <a:fillRect/>
          </a:stretch>
        </p:blipFill>
        <p:spPr>
          <a:xfrm>
            <a:off x="0" y="0"/>
            <a:ext cx="12192000" cy="6858000"/>
          </a:xfrm>
          <a:prstGeom prst="rect">
            <a:avLst/>
          </a:prstGeom>
        </p:spPr>
      </p:pic>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sym typeface="Comic Sans MS"/>
              </a:rPr>
              <a:t>Draw a triangle. </a:t>
            </a:r>
            <a:endParaRPr lang="en-US" b="1" dirty="0"/>
          </a:p>
        </p:txBody>
      </p:sp>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Learning Activity</a:t>
            </a:r>
            <a:endParaRPr lang="en-GB" dirty="0">
              <a:solidFill>
                <a:schemeClr val="tx1">
                  <a:lumMod val="50000"/>
                  <a:lumOff val="50000"/>
                </a:schemeClr>
              </a:solidFill>
              <a:latin typeface="+mj-lt"/>
            </a:endParaRPr>
          </a:p>
        </p:txBody>
      </p:sp>
      <p:grpSp>
        <p:nvGrpSpPr>
          <p:cNvPr id="17" name="Group 16">
            <a:extLst>
              <a:ext uri="{FF2B5EF4-FFF2-40B4-BE49-F238E27FC236}">
                <a16:creationId xmlns:a16="http://schemas.microsoft.com/office/drawing/2014/main" id="{225ABB82-A20E-40E9-916F-5B42D37544A9}"/>
              </a:ext>
            </a:extLst>
          </p:cNvPr>
          <p:cNvGrpSpPr/>
          <p:nvPr/>
        </p:nvGrpSpPr>
        <p:grpSpPr>
          <a:xfrm>
            <a:off x="9399321" y="1191092"/>
            <a:ext cx="2677797" cy="1562100"/>
            <a:chOff x="2229703" y="0"/>
            <a:chExt cx="2847122" cy="1562100"/>
          </a:xfrm>
        </p:grpSpPr>
        <p:grpSp>
          <p:nvGrpSpPr>
            <p:cNvPr id="19" name="Group 18">
              <a:extLst>
                <a:ext uri="{FF2B5EF4-FFF2-40B4-BE49-F238E27FC236}">
                  <a16:creationId xmlns:a16="http://schemas.microsoft.com/office/drawing/2014/main" id="{BE65545C-8123-427E-8FAF-3CBD1BEE969F}"/>
                </a:ext>
              </a:extLst>
            </p:cNvPr>
            <p:cNvGrpSpPr/>
            <p:nvPr/>
          </p:nvGrpSpPr>
          <p:grpSpPr>
            <a:xfrm>
              <a:off x="2229703" y="0"/>
              <a:ext cx="2847122" cy="1562100"/>
              <a:chOff x="2128127" y="0"/>
              <a:chExt cx="2717420" cy="1562100"/>
            </a:xfrm>
            <a:solidFill>
              <a:schemeClr val="accent2">
                <a:lumMod val="20000"/>
                <a:lumOff val="80000"/>
              </a:schemeClr>
            </a:solidFill>
          </p:grpSpPr>
          <p:sp>
            <p:nvSpPr>
              <p:cNvPr id="24" name="Rectangle: Rounded Corners 23">
                <a:extLst>
                  <a:ext uri="{FF2B5EF4-FFF2-40B4-BE49-F238E27FC236}">
                    <a16:creationId xmlns:a16="http://schemas.microsoft.com/office/drawing/2014/main" id="{F23CE94C-B741-46F9-B800-07DC3F28A2A9}"/>
                  </a:ext>
                </a:extLst>
              </p:cNvPr>
              <p:cNvSpPr/>
              <p:nvPr/>
            </p:nvSpPr>
            <p:spPr>
              <a:xfrm>
                <a:off x="2128127" y="0"/>
                <a:ext cx="2717420" cy="1562100"/>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descr="See the source image">
                <a:extLst>
                  <a:ext uri="{FF2B5EF4-FFF2-40B4-BE49-F238E27FC236}">
                    <a16:creationId xmlns:a16="http://schemas.microsoft.com/office/drawing/2014/main" id="{6C1C44DB-4C29-4D19-A87E-34A2DD782DF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0086475">
                <a:off x="3808118" y="300513"/>
                <a:ext cx="881760" cy="881760"/>
              </a:xfrm>
              <a:prstGeom prst="rect">
                <a:avLst/>
              </a:prstGeom>
              <a:grpFill/>
              <a:ln>
                <a:noFill/>
              </a:ln>
            </p:spPr>
          </p:pic>
        </p:grpSp>
        <p:pic>
          <p:nvPicPr>
            <p:cNvPr id="21" name="Picture 20" descr="See the source image">
              <a:extLst>
                <a:ext uri="{FF2B5EF4-FFF2-40B4-BE49-F238E27FC236}">
                  <a16:creationId xmlns:a16="http://schemas.microsoft.com/office/drawing/2014/main" id="{E0996FB3-6574-4DCE-B2FC-47DBFE530EB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15154">
              <a:off x="2350379" y="234663"/>
              <a:ext cx="2171700" cy="1013460"/>
            </a:xfrm>
            <a:prstGeom prst="rect">
              <a:avLst/>
            </a:prstGeom>
            <a:noFill/>
            <a:ln>
              <a:noFill/>
            </a:ln>
          </p:spPr>
        </p:pic>
      </p:grpSp>
    </p:spTree>
    <p:custDataLst>
      <p:tags r:id="rId1"/>
    </p:custDataLst>
    <p:extLst>
      <p:ext uri="{BB962C8B-B14F-4D97-AF65-F5344CB8AC3E}">
        <p14:creationId xmlns:p14="http://schemas.microsoft.com/office/powerpoint/2010/main" val="162550893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56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8"/>
                                            </p:tgtEl>
                                          </p:cBhvr>
                                        </p:cmd>
                                      </p:childTnLst>
                                    </p:cTn>
                                  </p:par>
                                </p:childTnLst>
                              </p:cTn>
                            </p:par>
                          </p:childTnLst>
                        </p:cTn>
                      </p:par>
                    </p:childTnLst>
                  </p:cTn>
                  <p:nextCondLst>
                    <p:cond evt="onClick" delay="0">
                      <p:tgtEl>
                        <p:spTgt spid="18"/>
                      </p:tgtEl>
                    </p:cond>
                  </p:nextCondLst>
                </p:seq>
                <p:video>
                  <p:cMediaNode vol="80000">
                    <p:cTn id="12" fill="hold" display="0">
                      <p:stCondLst>
                        <p:cond delay="indefinite"/>
                      </p:stCondLst>
                    </p:cTn>
                    <p:tgtEl>
                      <p:spTgt spid="18"/>
                    </p:tgtEl>
                  </p:cMediaNode>
                </p:video>
                <p:seq concurrent="1" nextAc="seek">
                  <p:cTn id="13" restart="whenNotActive" fill="hold" evtFilter="cancelBubble" nodeType="interactiveSeq">
                    <p:stCondLst>
                      <p:cond evt="onMediaBookmark" delay="0">
                        <p:tgtEl>
                          <p14:bmkTgt spid="18" bmkName="Bookmark 1"/>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20"/>
                                            </p:tgtEl>
                                          </p:cBhvr>
                                        </p:animEffect>
                                        <p:set>
                                          <p:cBhvr>
                                            <p:cTn id="21" dur="1" fill="hold">
                                              <p:stCondLst>
                                                <p:cond delay="499"/>
                                              </p:stCondLst>
                                            </p:cTn>
                                            <p:tgtEl>
                                              <p:spTgt spid="20"/>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18" bmkName="Bookmark 1"/>
                      </p:tgtEl>
                    </p:cond>
                  </p:nextCondLst>
                </p:seq>
              </p:childTnLst>
            </p:cTn>
          </p:par>
        </p:tnLst>
        <p:bldLst>
          <p:bldP spid="2" grpId="0" animBg="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56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8"/>
                                            </p:tgtEl>
                                          </p:cBhvr>
                                        </p:cmd>
                                      </p:childTnLst>
                                    </p:cTn>
                                  </p:par>
                                </p:childTnLst>
                              </p:cTn>
                            </p:par>
                          </p:childTnLst>
                        </p:cTn>
                      </p:par>
                    </p:childTnLst>
                  </p:cTn>
                  <p:nextCondLst>
                    <p:cond evt="onClick" delay="0">
                      <p:tgtEl>
                        <p:spTgt spid="18"/>
                      </p:tgtEl>
                    </p:cond>
                  </p:nextCondLst>
                </p:seq>
                <p:video>
                  <p:cMediaNode vol="80000">
                    <p:cTn id="12" fill="hold" display="0">
                      <p:stCondLst>
                        <p:cond delay="indefinite"/>
                      </p:stCondLst>
                    </p:cTn>
                    <p:tgtEl>
                      <p:spTgt spid="18"/>
                    </p:tgtEl>
                  </p:cMediaNode>
                </p:video>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sym typeface="Comic Sans MS"/>
                  </a:rPr>
                  <a:t>Find the measure of angle </a:t>
                </a:r>
                <a14:m>
                  <m:oMath xmlns:m="http://schemas.openxmlformats.org/officeDocument/2006/math">
                    <m:acc>
                      <m:accPr>
                        <m:chr m:val="̂"/>
                        <m:ctrlPr>
                          <a:rPr lang="en-US" b="1" i="1">
                            <a:latin typeface="Cambria Math" panose="02040503050406030204" pitchFamily="18" charset="0"/>
                          </a:rPr>
                        </m:ctrlPr>
                      </m:accPr>
                      <m:e>
                        <m:r>
                          <a:rPr lang="en-US" b="1" i="1">
                            <a:latin typeface="Cambria Math" panose="02040503050406030204" pitchFamily="18" charset="0"/>
                          </a:rPr>
                          <m:t>𝑩𝑨𝑪</m:t>
                        </m:r>
                      </m:e>
                    </m:acc>
                  </m:oMath>
                </a14:m>
                <a:r>
                  <a:rPr lang="en-US" b="1" dirty="0"/>
                  <a:t>.</a:t>
                </a:r>
              </a:p>
            </p:txBody>
          </p:sp>
        </mc:Choice>
        <mc:Fallback>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fr-FR">
                    <a:noFill/>
                  </a:rPr>
                  <a:t> </a:t>
                </a:r>
              </a:p>
            </p:txBody>
          </p:sp>
        </mc:Fallback>
      </mc:AlternateContent>
      <p:pic>
        <p:nvPicPr>
          <p:cNvPr id="12" name="Picture 11">
            <a:extLst>
              <a:ext uri="{FF2B5EF4-FFF2-40B4-BE49-F238E27FC236}">
                <a16:creationId xmlns:a16="http://schemas.microsoft.com/office/drawing/2014/main" id="{950470F4-82F0-4A0F-BDFF-737B5C6FE76A}"/>
              </a:ext>
            </a:extLst>
          </p:cNvPr>
          <p:cNvPicPr/>
          <p:nvPr/>
        </p:nvPicPr>
        <p:blipFill>
          <a:blip r:embed="rId5"/>
          <a:stretch>
            <a:fillRect/>
          </a:stretch>
        </p:blipFill>
        <p:spPr>
          <a:xfrm>
            <a:off x="6983111" y="1743004"/>
            <a:ext cx="4959992" cy="3682170"/>
          </a:xfrm>
          <a:prstGeom prst="rect">
            <a:avLst/>
          </a:prstGeom>
        </p:spPr>
      </p:pic>
      <mc:AlternateContent xmlns:mc="http://schemas.openxmlformats.org/markup-compatibility/2006" xmlns:a14="http://schemas.microsoft.com/office/drawing/2010/main">
        <mc:Choice Requires="a14">
          <p:sp>
            <p:nvSpPr>
              <p:cNvPr id="13" name="Title 1">
                <a:extLst>
                  <a:ext uri="{FF2B5EF4-FFF2-40B4-BE49-F238E27FC236}">
                    <a16:creationId xmlns:a16="http://schemas.microsoft.com/office/drawing/2014/main" id="{7100E7CF-C040-4EC8-BF0F-29B103FA724D}"/>
                  </a:ext>
                </a:extLst>
              </p:cNvPr>
              <p:cNvSpPr txBox="1">
                <a:spLocks/>
              </p:cNvSpPr>
              <p:nvPr/>
            </p:nvSpPr>
            <p:spPr>
              <a:xfrm>
                <a:off x="677049" y="1540220"/>
                <a:ext cx="5565216" cy="94514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14:m>
                  <m:oMath xmlns:m="http://schemas.openxmlformats.org/officeDocument/2006/math">
                    <m:acc>
                      <m:accPr>
                        <m:chr m:val="̂"/>
                        <m:ctrlP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 </m:t>
                    </m:r>
                    <m:acc>
                      <m:accPr>
                        <m:chr m:val="̂"/>
                        <m:ctrlP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𝑨𝑩𝑪</m:t>
                        </m:r>
                      </m:e>
                    </m:acc>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 </m:t>
                    </m:r>
                    <m:acc>
                      <m:accPr>
                        <m:chr m:val="̂"/>
                        <m:ctrlP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𝑨𝑪𝑩</m:t>
                        </m:r>
                      </m:e>
                    </m:acc>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smtClean="0">
                        <a:solidFill>
                          <a:schemeClr val="tx1">
                            <a:lumMod val="75000"/>
                            <a:lumOff val="25000"/>
                          </a:schemeClr>
                        </a:solidFill>
                        <a:latin typeface="Cambria Math" panose="02040503050406030204" pitchFamily="18" charset="0"/>
                        <a:cs typeface="Poppins Medium" panose="00000600000000000000" pitchFamily="50" charset="0"/>
                      </a:rPr>
                      <m:t> </m:t>
                    </m:r>
                  </m:oMath>
                </a14:m>
                <a:r>
                  <a:rPr lang="en-US" sz="3200" b="1" dirty="0">
                    <a:solidFill>
                      <a:schemeClr val="tx1">
                        <a:lumMod val="75000"/>
                        <a:lumOff val="25000"/>
                      </a:schemeClr>
                    </a:solidFill>
                    <a:latin typeface="+mj-lt"/>
                    <a:cs typeface="Poppins Medium" panose="00000600000000000000" pitchFamily="50" charset="0"/>
                  </a:rPr>
                  <a:t> </a:t>
                </a:r>
              </a:p>
            </p:txBody>
          </p:sp>
        </mc:Choice>
        <mc:Fallback xmlns="">
          <p:sp>
            <p:nvSpPr>
              <p:cNvPr id="13" name="Title 1">
                <a:extLst>
                  <a:ext uri="{FF2B5EF4-FFF2-40B4-BE49-F238E27FC236}">
                    <a16:creationId xmlns:a16="http://schemas.microsoft.com/office/drawing/2014/main" id="{7100E7CF-C040-4EC8-BF0F-29B103FA724D}"/>
                  </a:ext>
                </a:extLst>
              </p:cNvPr>
              <p:cNvSpPr txBox="1">
                <a:spLocks noRot="1" noChangeAspect="1" noMove="1" noResize="1" noEditPoints="1" noAdjustHandles="1" noChangeArrowheads="1" noChangeShapeType="1" noTextEdit="1"/>
              </p:cNvSpPr>
              <p:nvPr/>
            </p:nvSpPr>
            <p:spPr>
              <a:xfrm>
                <a:off x="677049" y="1540220"/>
                <a:ext cx="5565216" cy="945145"/>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itle 1">
                <a:extLst>
                  <a:ext uri="{FF2B5EF4-FFF2-40B4-BE49-F238E27FC236}">
                    <a16:creationId xmlns:a16="http://schemas.microsoft.com/office/drawing/2014/main" id="{3FB2E07E-416E-4429-ADD6-C88116037C6B}"/>
                  </a:ext>
                </a:extLst>
              </p:cNvPr>
              <p:cNvSpPr txBox="1">
                <a:spLocks/>
              </p:cNvSpPr>
              <p:nvPr/>
            </p:nvSpPr>
            <p:spPr>
              <a:xfrm>
                <a:off x="677049" y="2407168"/>
                <a:ext cx="5787545"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14:m>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acc>
                      <m:accPr>
                        <m:chr m:val="̂"/>
                        <m:ctrlP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𝑨𝑩𝑪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𝑨𝑪𝑩</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 </m:t>
                    </m:r>
                  </m:oMath>
                </a14:m>
                <a:r>
                  <a:rPr lang="en-US" sz="3200" b="1" cap="none" dirty="0">
                    <a:solidFill>
                      <a:schemeClr val="tx1">
                        <a:lumMod val="75000"/>
                        <a:lumOff val="25000"/>
                      </a:schemeClr>
                    </a:solidFill>
                    <a:cs typeface="Poppins Medium" panose="00000600000000000000" pitchFamily="50" charset="0"/>
                  </a:rPr>
                  <a:t> </a:t>
                </a:r>
              </a:p>
            </p:txBody>
          </p:sp>
        </mc:Choice>
        <mc:Fallback xmlns="">
          <p:sp>
            <p:nvSpPr>
              <p:cNvPr id="14" name="Title 1">
                <a:extLst>
                  <a:ext uri="{FF2B5EF4-FFF2-40B4-BE49-F238E27FC236}">
                    <a16:creationId xmlns:a16="http://schemas.microsoft.com/office/drawing/2014/main" id="{3FB2E07E-416E-4429-ADD6-C88116037C6B}"/>
                  </a:ext>
                </a:extLst>
              </p:cNvPr>
              <p:cNvSpPr txBox="1">
                <a:spLocks noRot="1" noChangeAspect="1" noMove="1" noResize="1" noEditPoints="1" noAdjustHandles="1" noChangeArrowheads="1" noChangeShapeType="1" noTextEdit="1"/>
              </p:cNvSpPr>
              <p:nvPr/>
            </p:nvSpPr>
            <p:spPr>
              <a:xfrm>
                <a:off x="677049" y="2407168"/>
                <a:ext cx="5787545" cy="945145"/>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itle 1">
                <a:extLst>
                  <a:ext uri="{FF2B5EF4-FFF2-40B4-BE49-F238E27FC236}">
                    <a16:creationId xmlns:a16="http://schemas.microsoft.com/office/drawing/2014/main" id="{2BB40632-D277-4882-BE91-7C5C6004E9B2}"/>
                  </a:ext>
                </a:extLst>
              </p:cNvPr>
              <p:cNvSpPr txBox="1">
                <a:spLocks/>
              </p:cNvSpPr>
              <p:nvPr/>
            </p:nvSpPr>
            <p:spPr>
              <a:xfrm>
                <a:off x="677051" y="3305257"/>
                <a:ext cx="6306060"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14:m>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𝟓𝟗</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𝟓𝟒</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 </m:t>
                    </m:r>
                  </m:oMath>
                </a14:m>
                <a:r>
                  <a:rPr lang="en-US" sz="3200" b="1" cap="none" dirty="0">
                    <a:solidFill>
                      <a:schemeClr val="tx1">
                        <a:lumMod val="75000"/>
                        <a:lumOff val="25000"/>
                      </a:schemeClr>
                    </a:solidFill>
                    <a:cs typeface="Poppins Medium" panose="00000600000000000000" pitchFamily="50" charset="0"/>
                  </a:rPr>
                  <a:t> </a:t>
                </a:r>
              </a:p>
            </p:txBody>
          </p:sp>
        </mc:Choice>
        <mc:Fallback xmlns="">
          <p:sp>
            <p:nvSpPr>
              <p:cNvPr id="22" name="Title 1">
                <a:extLst>
                  <a:ext uri="{FF2B5EF4-FFF2-40B4-BE49-F238E27FC236}">
                    <a16:creationId xmlns:a16="http://schemas.microsoft.com/office/drawing/2014/main" id="{2BB40632-D277-4882-BE91-7C5C6004E9B2}"/>
                  </a:ext>
                </a:extLst>
              </p:cNvPr>
              <p:cNvSpPr txBox="1">
                <a:spLocks noRot="1" noChangeAspect="1" noMove="1" noResize="1" noEditPoints="1" noAdjustHandles="1" noChangeArrowheads="1" noChangeShapeType="1" noTextEdit="1"/>
              </p:cNvSpPr>
              <p:nvPr/>
            </p:nvSpPr>
            <p:spPr>
              <a:xfrm>
                <a:off x="677051" y="3305257"/>
                <a:ext cx="6306060" cy="94514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itle 1">
                <a:extLst>
                  <a:ext uri="{FF2B5EF4-FFF2-40B4-BE49-F238E27FC236}">
                    <a16:creationId xmlns:a16="http://schemas.microsoft.com/office/drawing/2014/main" id="{A25A0F3D-FA96-4B09-A765-438DAF46EDD0}"/>
                  </a:ext>
                </a:extLst>
              </p:cNvPr>
              <p:cNvSpPr txBox="1">
                <a:spLocks/>
              </p:cNvSpPr>
              <p:nvPr/>
            </p:nvSpPr>
            <p:spPr>
              <a:xfrm>
                <a:off x="248897" y="4203346"/>
                <a:ext cx="4805915"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centerGroup"/>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𝟏𝟖𝟎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𝟏𝟏𝟑</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cs typeface="Poppins Medium" panose="00000600000000000000" pitchFamily="50" charset="0"/>
                </a:endParaRPr>
              </a:p>
            </p:txBody>
          </p:sp>
        </mc:Choice>
        <mc:Fallback xmlns="">
          <p:sp>
            <p:nvSpPr>
              <p:cNvPr id="23" name="Title 1">
                <a:extLst>
                  <a:ext uri="{FF2B5EF4-FFF2-40B4-BE49-F238E27FC236}">
                    <a16:creationId xmlns:a16="http://schemas.microsoft.com/office/drawing/2014/main" id="{A25A0F3D-FA96-4B09-A765-438DAF46EDD0}"/>
                  </a:ext>
                </a:extLst>
              </p:cNvPr>
              <p:cNvSpPr txBox="1">
                <a:spLocks noRot="1" noChangeAspect="1" noMove="1" noResize="1" noEditPoints="1" noAdjustHandles="1" noChangeArrowheads="1" noChangeShapeType="1" noTextEdit="1"/>
              </p:cNvSpPr>
              <p:nvPr/>
            </p:nvSpPr>
            <p:spPr>
              <a:xfrm>
                <a:off x="248897" y="4203346"/>
                <a:ext cx="4805915" cy="945145"/>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itle 1">
                <a:extLst>
                  <a:ext uri="{FF2B5EF4-FFF2-40B4-BE49-F238E27FC236}">
                    <a16:creationId xmlns:a16="http://schemas.microsoft.com/office/drawing/2014/main" id="{1FA88B2C-C404-45B4-8165-B4A1C4CDCED0}"/>
                  </a:ext>
                </a:extLst>
              </p:cNvPr>
              <p:cNvSpPr txBox="1">
                <a:spLocks/>
              </p:cNvSpPr>
              <p:nvPr/>
            </p:nvSpPr>
            <p:spPr>
              <a:xfrm>
                <a:off x="694882" y="5161966"/>
                <a:ext cx="4805915"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𝑩𝑨𝑪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𝟔𝟕</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cs typeface="Poppins Medium" panose="00000600000000000000" pitchFamily="50" charset="0"/>
                </a:endParaRPr>
              </a:p>
            </p:txBody>
          </p:sp>
        </mc:Choice>
        <mc:Fallback xmlns="">
          <p:sp>
            <p:nvSpPr>
              <p:cNvPr id="24" name="Title 1">
                <a:extLst>
                  <a:ext uri="{FF2B5EF4-FFF2-40B4-BE49-F238E27FC236}">
                    <a16:creationId xmlns:a16="http://schemas.microsoft.com/office/drawing/2014/main" id="{1FA88B2C-C404-45B4-8165-B4A1C4CDCED0}"/>
                  </a:ext>
                </a:extLst>
              </p:cNvPr>
              <p:cNvSpPr txBox="1">
                <a:spLocks noRot="1" noChangeAspect="1" noMove="1" noResize="1" noEditPoints="1" noAdjustHandles="1" noChangeArrowheads="1" noChangeShapeType="1" noTextEdit="1"/>
              </p:cNvSpPr>
              <p:nvPr/>
            </p:nvSpPr>
            <p:spPr>
              <a:xfrm>
                <a:off x="694882" y="5161966"/>
                <a:ext cx="4805915" cy="945145"/>
              </a:xfrm>
              <a:prstGeom prst="rect">
                <a:avLst/>
              </a:prstGeom>
              <a:blipFill>
                <a:blip r:embed="rId10"/>
                <a:stretch>
                  <a:fillRect l="-1142"/>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986578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a:solidFill>
                  <a:schemeClr val="bg1"/>
                </a:solidFill>
                <a:latin typeface="+mj-lt"/>
              </a:defRPr>
            </a:lvl2pPr>
          </a:lstStyle>
          <a:p>
            <a:pPr lvl="1"/>
            <a:r>
              <a:rPr lang="en-US" b="1" dirty="0">
                <a:sym typeface="Comic Sans MS"/>
              </a:rPr>
              <a:t>Angles in Right Triangles</a:t>
            </a:r>
            <a:endParaRPr lang="en-US" b="1" dirty="0"/>
          </a:p>
        </p:txBody>
      </p:sp>
      <mc:AlternateContent xmlns:mc="http://schemas.openxmlformats.org/markup-compatibility/2006" xmlns:a14="http://schemas.microsoft.com/office/drawing/2010/main">
        <mc:Choice Requires="a14">
          <p:sp>
            <p:nvSpPr>
              <p:cNvPr id="15" name="Title 1">
                <a:extLst>
                  <a:ext uri="{FF2B5EF4-FFF2-40B4-BE49-F238E27FC236}">
                    <a16:creationId xmlns:a16="http://schemas.microsoft.com/office/drawing/2014/main" id="{0CB55DE1-8764-4BDA-8F33-11585BF15E18}"/>
                  </a:ext>
                </a:extLst>
              </p:cNvPr>
              <p:cNvSpPr txBox="1">
                <a:spLocks/>
              </p:cNvSpPr>
              <p:nvPr/>
            </p:nvSpPr>
            <p:spPr>
              <a:xfrm>
                <a:off x="656782" y="4689393"/>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left"/>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𝑨</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𝑪</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𝟔𝟎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𝟑𝟎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15" name="Title 1">
                <a:extLst>
                  <a:ext uri="{FF2B5EF4-FFF2-40B4-BE49-F238E27FC236}">
                    <a16:creationId xmlns:a16="http://schemas.microsoft.com/office/drawing/2014/main" id="{0CB55DE1-8764-4BDA-8F33-11585BF15E18}"/>
                  </a:ext>
                </a:extLst>
              </p:cNvPr>
              <p:cNvSpPr txBox="1">
                <a:spLocks noRot="1" noChangeAspect="1" noMove="1" noResize="1" noEditPoints="1" noAdjustHandles="1" noChangeArrowheads="1" noChangeShapeType="1" noTextEdit="1"/>
              </p:cNvSpPr>
              <p:nvPr/>
            </p:nvSpPr>
            <p:spPr>
              <a:xfrm>
                <a:off x="656782" y="4689393"/>
                <a:ext cx="5439218" cy="945145"/>
              </a:xfrm>
              <a:prstGeom prst="rect">
                <a:avLst/>
              </a:prstGeom>
              <a:blipFill>
                <a:blip r:embed="rId7"/>
                <a:stretch>
                  <a:fillRect l="-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itle 1">
                <a:extLst>
                  <a:ext uri="{FF2B5EF4-FFF2-40B4-BE49-F238E27FC236}">
                    <a16:creationId xmlns:a16="http://schemas.microsoft.com/office/drawing/2014/main" id="{CAF356AC-C58A-4E01-ACD7-7FC7E8FD58CF}"/>
                  </a:ext>
                </a:extLst>
              </p:cNvPr>
              <p:cNvSpPr txBox="1">
                <a:spLocks/>
              </p:cNvSpPr>
              <p:nvPr/>
            </p:nvSpPr>
            <p:spPr>
              <a:xfrm>
                <a:off x="6479176" y="4728306"/>
                <a:ext cx="5439218" cy="945145"/>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accent1">
                        <a:lumMod val="50000"/>
                      </a:schemeClr>
                    </a:solidFill>
                    <a:latin typeface="+mj-lt"/>
                    <a:ea typeface="+mj-ea"/>
                    <a:cs typeface="+mj-cs"/>
                  </a:defRPr>
                </a:lvl1pPr>
              </a:lstStyle>
              <a:p>
                <a:pPr/>
                <a14:m>
                  <m:oMathPara xmlns:m="http://schemas.openxmlformats.org/officeDocument/2006/math">
                    <m:oMathParaPr>
                      <m:jc m:val="centerGroup"/>
                    </m:oMathParaPr>
                    <m:oMath xmlns:m="http://schemas.openxmlformats.org/officeDocument/2006/math">
                      <m:acc>
                        <m:accPr>
                          <m:chr m:val="̂"/>
                          <m:ctrlP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𝑻</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acc>
                        <m:accPr>
                          <m:chr m:val="̂"/>
                          <m:ctrlPr>
                            <a:rPr lang="en-US" sz="3200" b="1" i="1" cap="none">
                              <a:solidFill>
                                <a:schemeClr val="tx1">
                                  <a:lumMod val="75000"/>
                                  <a:lumOff val="25000"/>
                                </a:schemeClr>
                              </a:solidFill>
                              <a:latin typeface="Cambria Math" panose="02040503050406030204" pitchFamily="18" charset="0"/>
                              <a:cs typeface="Poppins Medium" panose="00000600000000000000" pitchFamily="50" charset="0"/>
                            </a:rPr>
                          </m:ctrlPr>
                        </m:accPr>
                        <m:e>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𝑺</m:t>
                          </m:r>
                        </m:e>
                      </m:acc>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cs typeface="Poppins Medium" panose="00000600000000000000" pitchFamily="50" charset="0"/>
                        </a:rPr>
                        <m:t>𝟔𝟓</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𝟐𝟓</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𝟗𝟎</m:t>
                      </m:r>
                      <m:r>
                        <a:rPr lang="en-US" sz="3200" b="1" i="1" cap="none" smtClean="0">
                          <a:solidFill>
                            <a:schemeClr val="tx1">
                              <a:lumMod val="75000"/>
                              <a:lumOff val="25000"/>
                            </a:schemeClr>
                          </a:solidFill>
                          <a:latin typeface="Cambria Math" panose="02040503050406030204" pitchFamily="18" charset="0"/>
                          <a:ea typeface="Cambria Math" panose="02040503050406030204" pitchFamily="18" charset="0"/>
                          <a:cs typeface="Poppins Medium" panose="00000600000000000000" pitchFamily="50" charset="0"/>
                        </a:rPr>
                        <m:t>°</m:t>
                      </m:r>
                    </m:oMath>
                  </m:oMathPara>
                </a14:m>
                <a:endParaRPr lang="en-US" sz="3200" b="1" cap="none" dirty="0">
                  <a:solidFill>
                    <a:schemeClr val="tx1">
                      <a:lumMod val="75000"/>
                      <a:lumOff val="25000"/>
                    </a:schemeClr>
                  </a:solidFill>
                  <a:latin typeface="Comic Sans MS" panose="030F0702030302020204" pitchFamily="66" charset="0"/>
                  <a:cs typeface="Poppins Medium" panose="00000600000000000000" pitchFamily="50" charset="0"/>
                </a:endParaRPr>
              </a:p>
            </p:txBody>
          </p:sp>
        </mc:Choice>
        <mc:Fallback xmlns="">
          <p:sp>
            <p:nvSpPr>
              <p:cNvPr id="16" name="Title 1">
                <a:extLst>
                  <a:ext uri="{FF2B5EF4-FFF2-40B4-BE49-F238E27FC236}">
                    <a16:creationId xmlns:a16="http://schemas.microsoft.com/office/drawing/2014/main" id="{CAF356AC-C58A-4E01-ACD7-7FC7E8FD58CF}"/>
                  </a:ext>
                </a:extLst>
              </p:cNvPr>
              <p:cNvSpPr txBox="1">
                <a:spLocks noRot="1" noChangeAspect="1" noMove="1" noResize="1" noEditPoints="1" noAdjustHandles="1" noChangeArrowheads="1" noChangeShapeType="1" noTextEdit="1"/>
              </p:cNvSpPr>
              <p:nvPr/>
            </p:nvSpPr>
            <p:spPr>
              <a:xfrm>
                <a:off x="6479176" y="4728306"/>
                <a:ext cx="5439218" cy="945145"/>
              </a:xfrm>
              <a:prstGeom prst="rect">
                <a:avLst/>
              </a:prstGeom>
              <a:blipFill>
                <a:blip r:embed="rId8"/>
                <a:stretch>
                  <a:fillRect/>
                </a:stretch>
              </a:blipFill>
            </p:spPr>
            <p:txBody>
              <a:bodyPr/>
              <a:lstStyle/>
              <a:p>
                <a:r>
                  <a:rPr lang="en-US">
                    <a:noFill/>
                  </a:rPr>
                  <a:t> </a:t>
                </a:r>
              </a:p>
            </p:txBody>
          </p:sp>
        </mc:Fallback>
      </mc:AlternateContent>
      <p:graphicFrame>
        <p:nvGraphicFramePr>
          <p:cNvPr id="4" name="Object 3">
            <a:extLst>
              <a:ext uri="{FF2B5EF4-FFF2-40B4-BE49-F238E27FC236}">
                <a16:creationId xmlns:a16="http://schemas.microsoft.com/office/drawing/2014/main" id="{55B4B5F3-AB98-4BA5-ACD6-D07F8FF93D36}"/>
              </a:ext>
            </a:extLst>
          </p:cNvPr>
          <p:cNvGraphicFramePr>
            <a:graphicFrameLocks noChangeAspect="1"/>
          </p:cNvGraphicFramePr>
          <p:nvPr>
            <p:extLst>
              <p:ext uri="{D42A27DB-BD31-4B8C-83A1-F6EECF244321}">
                <p14:modId xmlns:p14="http://schemas.microsoft.com/office/powerpoint/2010/main" val="3798164092"/>
              </p:ext>
            </p:extLst>
          </p:nvPr>
        </p:nvGraphicFramePr>
        <p:xfrm>
          <a:off x="6226629" y="1409626"/>
          <a:ext cx="5579289" cy="3247466"/>
        </p:xfrm>
        <a:graphic>
          <a:graphicData uri="http://schemas.openxmlformats.org/presentationml/2006/ole">
            <mc:AlternateContent xmlns:mc="http://schemas.openxmlformats.org/markup-compatibility/2006">
              <mc:Choice xmlns:v="urn:schemas-microsoft-com:vml" Requires="v">
                <p:oleObj r:id="rId9" imgW="8812440" imgH="5130000" progId="">
                  <p:embed/>
                </p:oleObj>
              </mc:Choice>
              <mc:Fallback>
                <p:oleObj r:id="rId9" imgW="8812440" imgH="5130000" progId="">
                  <p:embed/>
                  <p:pic>
                    <p:nvPicPr>
                      <p:cNvPr id="0" name=""/>
                      <p:cNvPicPr/>
                      <p:nvPr/>
                    </p:nvPicPr>
                    <p:blipFill>
                      <a:blip r:embed="rId10"/>
                      <a:stretch>
                        <a:fillRect/>
                      </a:stretch>
                    </p:blipFill>
                    <p:spPr>
                      <a:xfrm>
                        <a:off x="6226629" y="1409626"/>
                        <a:ext cx="5579289" cy="3247466"/>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BF204815-92B6-48A6-B874-CB4B2F8E072A}"/>
              </a:ext>
            </a:extLst>
          </p:cNvPr>
          <p:cNvPicPr>
            <a:picLocks noChangeAspect="1"/>
          </p:cNvPicPr>
          <p:nvPr/>
        </p:nvPicPr>
        <p:blipFill rotWithShape="1">
          <a:blip r:embed="rId11"/>
          <a:srcRect l="13033"/>
          <a:stretch/>
        </p:blipFill>
        <p:spPr>
          <a:xfrm>
            <a:off x="656782" y="1243332"/>
            <a:ext cx="5158376" cy="3413760"/>
          </a:xfrm>
          <a:prstGeom prst="rect">
            <a:avLst/>
          </a:prstGeom>
        </p:spPr>
      </p:pic>
    </p:spTree>
    <p:custDataLst>
      <p:tags r:id="rId1"/>
    </p:custDataLst>
    <p:extLst>
      <p:ext uri="{BB962C8B-B14F-4D97-AF65-F5344CB8AC3E}">
        <p14:creationId xmlns:p14="http://schemas.microsoft.com/office/powerpoint/2010/main" val="126895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29"/>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2C9AE0-2863-482C-91B6-D8A991EB5B04}">
  <ds:schemaRefs>
    <ds:schemaRef ds:uri="http://purl.org/dc/elements/1.1/"/>
    <ds:schemaRef ds:uri="http://schemas.openxmlformats.org/package/2006/metadata/core-properties"/>
    <ds:schemaRef ds:uri="http://schemas.microsoft.com/office/infopath/2007/PartnerControls"/>
    <ds:schemaRef ds:uri="http://purl.org/dc/terms/"/>
    <ds:schemaRef ds:uri="http://schemas.microsoft.com/office/2006/metadata/properties"/>
    <ds:schemaRef ds:uri="http://schemas.microsoft.com/office/2006/documentManagement/types"/>
    <ds:schemaRef ds:uri="d23d726e-30b8-4020-9bcc-ea20acae9033"/>
    <ds:schemaRef ds:uri="20540652-c8d4-4907-a72c-8ae251fa5497"/>
    <ds:schemaRef ds:uri="http://www.w3.org/XML/1998/namespace"/>
    <ds:schemaRef ds:uri="http://purl.org/dc/dcmitype/"/>
  </ds:schemaRefs>
</ds:datastoreItem>
</file>

<file path=customXml/itemProps2.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3.xml><?xml version="1.0" encoding="utf-8"?>
<ds:datastoreItem xmlns:ds="http://schemas.openxmlformats.org/officeDocument/2006/customXml" ds:itemID="{1EABAF53-1090-44A9-9E6C-2C4057E22172}"/>
</file>

<file path=docProps/app.xml><?xml version="1.0" encoding="utf-8"?>
<Properties xmlns="http://schemas.openxmlformats.org/officeDocument/2006/extended-properties" xmlns:vt="http://schemas.openxmlformats.org/officeDocument/2006/docPropsVTypes">
  <TotalTime>10525</TotalTime>
  <Words>3667</Words>
  <Application>Microsoft Office PowerPoint</Application>
  <PresentationFormat>Widescreen</PresentationFormat>
  <Paragraphs>522</Paragraphs>
  <Slides>29</Slides>
  <Notes>28</Notes>
  <HiddenSlides>0</HiddenSlides>
  <MMClips>2</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0</vt:i4>
      </vt:variant>
      <vt:variant>
        <vt:lpstr>Slide Titles</vt:lpstr>
      </vt:variant>
      <vt:variant>
        <vt:i4>29</vt:i4>
      </vt:variant>
    </vt:vector>
  </HeadingPairs>
  <TitlesOfParts>
    <vt:vector size="42" baseType="lpstr">
      <vt:lpstr>Arial</vt:lpstr>
      <vt:lpstr>Calibri</vt:lpstr>
      <vt:lpstr>Calibri Light</vt:lpstr>
      <vt:lpstr>Cambria Math</vt:lpstr>
      <vt:lpstr>Comic Sans MS</vt:lpstr>
      <vt:lpstr>Neo Sans</vt:lpstr>
      <vt:lpstr>Noto Sans Symbols</vt:lpstr>
      <vt:lpstr>Roboto</vt:lpstr>
      <vt:lpstr>Segoe UI</vt:lpstr>
      <vt:lpstr>Times New Roman</vt:lpstr>
      <vt:lpstr>Twentieth Century</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G6-Ch12-SLO1</dc:title>
  <dc:creator>Zeina Hijazi</dc:creator>
  <cp:keywords/>
  <cp:lastModifiedBy>Theresia Tabchi</cp:lastModifiedBy>
  <cp:revision>449</cp:revision>
  <dcterms:created xsi:type="dcterms:W3CDTF">2020-11-03T06:34:51Z</dcterms:created>
  <dcterms:modified xsi:type="dcterms:W3CDTF">2023-08-17T23:12:20Z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lpwstr>125200.000000000</vt:lpwstr>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ies>
</file>