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38"/>
  </p:notesMasterIdLst>
  <p:sldIdLst>
    <p:sldId id="2064" r:id="rId6"/>
    <p:sldId id="542" r:id="rId7"/>
    <p:sldId id="527" r:id="rId8"/>
    <p:sldId id="633" r:id="rId9"/>
    <p:sldId id="1814" r:id="rId10"/>
    <p:sldId id="2065" r:id="rId11"/>
    <p:sldId id="2066" r:id="rId12"/>
    <p:sldId id="2067" r:id="rId13"/>
    <p:sldId id="2068" r:id="rId14"/>
    <p:sldId id="2069" r:id="rId15"/>
    <p:sldId id="528" r:id="rId16"/>
    <p:sldId id="467" r:id="rId17"/>
    <p:sldId id="1817" r:id="rId18"/>
    <p:sldId id="1786" r:id="rId19"/>
    <p:sldId id="1818" r:id="rId20"/>
    <p:sldId id="529" r:id="rId21"/>
    <p:sldId id="501" r:id="rId22"/>
    <p:sldId id="1833" r:id="rId23"/>
    <p:sldId id="1834" r:id="rId24"/>
    <p:sldId id="1835" r:id="rId25"/>
    <p:sldId id="1822" r:id="rId26"/>
    <p:sldId id="1836" r:id="rId27"/>
    <p:sldId id="1837" r:id="rId28"/>
    <p:sldId id="1838" r:id="rId29"/>
    <p:sldId id="1839" r:id="rId30"/>
    <p:sldId id="1840" r:id="rId31"/>
    <p:sldId id="1841" r:id="rId32"/>
    <p:sldId id="1842" r:id="rId33"/>
    <p:sldId id="1843" r:id="rId34"/>
    <p:sldId id="1844" r:id="rId35"/>
    <p:sldId id="1845" r:id="rId36"/>
    <p:sldId id="258" r:id="rId37"/>
  </p:sldIdLst>
  <p:sldSz cx="12192000" cy="6858000"/>
  <p:notesSz cx="6858000" cy="9144000"/>
  <p:custDataLst>
    <p:tags r:id="rId3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528" userDrawn="1">
          <p15:clr>
            <a:srgbClr val="A4A3A4"/>
          </p15:clr>
        </p15:guide>
        <p15:guide id="2" pos="3648"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41"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444444"/>
    <a:srgbClr val="0B5395"/>
    <a:srgbClr val="74C274"/>
    <a:srgbClr val="C7E6F5"/>
    <a:srgbClr val="0076A3"/>
    <a:srgbClr val="59B4E1"/>
    <a:srgbClr val="578CC3"/>
    <a:srgbClr val="DAF3F6"/>
    <a:srgbClr val="94C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02" autoAdjust="0"/>
    <p:restoredTop sz="65955" autoAdjust="0"/>
  </p:normalViewPr>
  <p:slideViewPr>
    <p:cSldViewPr snapToGrid="0">
      <p:cViewPr varScale="1">
        <p:scale>
          <a:sx n="56" d="100"/>
          <a:sy n="56" d="100"/>
        </p:scale>
        <p:origin x="1488" y="53"/>
      </p:cViewPr>
      <p:guideLst>
        <p:guide orient="horz" pos="3528"/>
        <p:guide pos="364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gs" Target="tags/tag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20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20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202" Type="http://schemas.openxmlformats.org/officeDocument/2006/relationships/commentAuthors" Target="commentAuthors.xml"/><Relationship Id="rId8" Type="http://schemas.openxmlformats.org/officeDocument/2006/relationships/slide" Target="slides/slide3.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0"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From these activities, you learned how to draw the three medians in a triangle.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median is the segment that connects a vertex of a triangle with the midpoint of the opposite side.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three medians are concurrent at the same point that is always inside the triangle.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it is enough to draw 2 medians and deduce the construction of the third one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2328321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11</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In triangle ABC, 2 medians are already drawn for you.</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Draw the third median</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a:lnSpc>
                    <a:spcPct val="106000"/>
                  </a:lnSpc>
                  <a:spcBef>
                    <a:spcPts val="0"/>
                  </a:spcBef>
                  <a:spcAft>
                    <a:spcPts val="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This can help to locate the midpoint of the third side too.</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medians in a triangle are concurrent at the same point.</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the third median is the segment drawn from B and passing through the intersecting point of the 2 medians</a:t>
            </a:r>
            <a:r>
              <a:rPr lang="en-US" sz="1000" b="1" i="1" u="none" strike="noStrike" cap="none" dirty="0">
                <a:solidFill>
                  <a:schemeClr val="bg1"/>
                </a:solidFill>
                <a:latin typeface="Comic Sans MS"/>
                <a:cs typeface="Calibri"/>
                <a:sym typeface="Comic Sans MS"/>
              </a:rPr>
              <a:t>.”</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159257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the ruler and the pencil to draw the 3 medians in triangle ASD</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perpendicular bisector of side [MN]</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LMN should pass through the same meeting point of the perpendicular bisectors of the sides [LM] and [LN].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perpendicular bisectors in a triangle are concurrent.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So, from point A draw a perpendicular to [MN] and it is the perpendicular bisector of [MN]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en-US" b="1" u="sng" dirty="0"/>
                  <a:t>Teaching suggestions:</a:t>
                </a:r>
              </a:p>
              <a:p>
                <a:r>
                  <a:rPr lang="en-US" b="0" u="none" dirty="0">
                    <a:effectLst/>
                  </a:rPr>
                  <a:t>Teacher corrects the activity interactively</a:t>
                </a: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3484807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median is the segment that connects a vertex of a triangle to the midpoint of the opposite side.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three medians are concurrent at the same point that is always inside the triangle. </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it is enough to draw 2 medians and deduce the construction of the third one</a:t>
            </a:r>
            <a:r>
              <a:rPr lang="en-US" sz="1000" b="1" i="1" u="none" strike="noStrike" cap="none" dirty="0">
                <a:solidFill>
                  <a:schemeClr val="bg1"/>
                </a:solidFill>
                <a:latin typeface="Comic Sans MS"/>
                <a:cs typeface="Calibri"/>
                <a:sym typeface="Comic Sans MS"/>
              </a:rPr>
              <a:t>.”</a:t>
            </a: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3138486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effectLst/>
                <a:latin typeface="Segoe UI" panose="020B0502040204020203" pitchFamily="34" charset="0"/>
                <a:cs typeface="Arial" panose="020B0604020202020204" pitchFamily="34" charset="0"/>
              </a:rPr>
              <a:t>Note 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effectLst/>
                <a:latin typeface="Segoe UI" panose="020B0502040204020203" pitchFamily="34" charset="0"/>
                <a:cs typeface="Arial" panose="020B0604020202020204" pitchFamily="34" charset="0"/>
              </a:rPr>
              <a:t>This is a formative assessment. The student only sees or hears: “check your understanding”.</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Segoe UI" panose="020B0502040204020203"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dirty="0">
              <a:solidFill>
                <a:schemeClr val="bg1"/>
              </a:solidFill>
              <a:latin typeface="Comic Sans MS" panose="030F0702030302020204" pitchFamily="66"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16</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pPr marL="228600" indent="0"/>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the given figure to complete. [CD] is a median in triangle ABC.</a:t>
                </a:r>
              </a:p>
              <a:p>
                <a:pPr marL="228600" indent="0"/>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If AB = 6.4 cm then what is the measurement of AD?</a:t>
                </a:r>
                <a:r>
                  <a:rPr lang="en-US" sz="1200" b="1" i="1" u="none" strike="noStrike" cap="none" dirty="0">
                    <a:solidFill>
                      <a:schemeClr val="bg1"/>
                    </a:solidFill>
                    <a:latin typeface="Comic Sans MS"/>
                    <a:cs typeface="Calibri"/>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a:t>
                </a:r>
                <a:r>
                  <a:rPr lang="en-US" sz="1200" b="0" dirty="0">
                    <a:solidFill>
                      <a:schemeClr val="bg1"/>
                    </a:solidFill>
                    <a:effectLst/>
                    <a:latin typeface="Comic Sans MS"/>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“Since </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[CD] is a median in triangle ABC, then D is the midpoint of [AB], and AD is half its length. We divide by 2. </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if AB = 6.4 cm then AD = 3.2 cm</a:t>
            </a:r>
            <a:r>
              <a:rPr lang="en-US" sz="1200" b="1" i="1" u="none" strike="noStrike" cap="none" dirty="0">
                <a:solidFill>
                  <a:schemeClr val="bg1"/>
                </a:solidFill>
                <a:latin typeface="Comic Sans MS"/>
                <a:cs typeface="Calibri"/>
                <a:sym typeface="Comic Sans MS"/>
              </a:rPr>
              <a:t>.”</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2125413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pPr marL="228600" indent="0"/>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the given figure to complete. [BD] is a median in triangle ABC.</a:t>
                </a:r>
              </a:p>
              <a:p>
                <a:pPr marL="228600" indent="0"/>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If BD = 4.2 cm then what is the measurement of AD?</a:t>
                </a:r>
                <a:r>
                  <a:rPr lang="en-US" sz="1200" b="1" i="1" u="none" strike="noStrike" cap="none" dirty="0">
                    <a:solidFill>
                      <a:schemeClr val="bg1"/>
                    </a:solidFill>
                    <a:latin typeface="Comic Sans MS"/>
                    <a:cs typeface="Calibri"/>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a:t>
                </a:r>
                <a:r>
                  <a:rPr lang="en-US" sz="1200" b="0" dirty="0">
                    <a:solidFill>
                      <a:schemeClr val="bg1"/>
                    </a:solidFill>
                    <a:effectLst/>
                    <a:latin typeface="Comic Sans MS"/>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1388123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Teaching suggestions</a:t>
            </a:r>
            <a:endParaRPr lang="en-US" sz="1200" b="1" u="sng" dirty="0">
              <a:solidFill>
                <a:schemeClr val="dk1"/>
              </a:solidFill>
              <a:latin typeface="Calibri"/>
              <a:sym typeface="Calibri"/>
            </a:endParaRP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latin typeface="Calibri" panose="020F0502020204030204" pitchFamily="34" charset="0"/>
                <a:ea typeface="Calibri" panose="020F0502020204030204" pitchFamily="34" charset="0"/>
                <a:cs typeface="Calibri" panose="020F0502020204030204" pitchFamily="34" charset="0"/>
              </a:rPr>
              <a:t>By the end of this session, you will be able to draw the three medians in a triangle and know that they are concurrent.”</a:t>
            </a:r>
            <a:endParaRPr lang="en-US" sz="1200" b="1" i="1" u="none" strike="noStrike" cap="none" dirty="0">
              <a:solidFill>
                <a:schemeClr val="bg1"/>
              </a:solidFill>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complete</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u="none" dirty="0"/>
              <a:t>Note for the teacher</a:t>
            </a:r>
          </a:p>
          <a:p>
            <a:r>
              <a:rPr lang="en-US" sz="1200" b="0" u="none" dirty="0">
                <a:effectLst/>
              </a:rPr>
              <a:t>Teacher corrects the activity interactively.</a:t>
            </a:r>
          </a:p>
          <a:p>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“Since </a:t>
            </a:r>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[CD] is a median in triangle ABC, then D is the midpoint of [AB].</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AD = BD = AB divided by 2. </a:t>
            </a:r>
          </a:p>
          <a:p>
            <a:r>
              <a:rPr lang="en-US" sz="12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if BD = 4.2 cm then AD = 4.2 cm</a:t>
            </a:r>
            <a:r>
              <a:rPr lang="en-US" sz="1200" b="1" i="1" u="none" strike="noStrike" cap="none" dirty="0">
                <a:solidFill>
                  <a:schemeClr val="bg1"/>
                </a:solidFill>
                <a:latin typeface="Comic Sans MS"/>
                <a:cs typeface="Calibri"/>
                <a:sym typeface="Comic Sans MS"/>
              </a:rPr>
              <a:t>.”</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20</a:t>
            </a:fld>
            <a:endParaRPr lang="en-US">
              <a:latin typeface="Comic Sans MS" panose="030F0702030302020204" pitchFamily="66" charset="0"/>
            </a:endParaRPr>
          </a:p>
        </p:txBody>
      </p:sp>
    </p:spTree>
    <p:extLst>
      <p:ext uri="{BB962C8B-B14F-4D97-AF65-F5344CB8AC3E}">
        <p14:creationId xmlns:p14="http://schemas.microsoft.com/office/powerpoint/2010/main" val="3956338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the instruments in the toolbox to draw:</a:t>
            </a:r>
          </a:p>
          <a:p>
            <a:pPr>
              <a:buFontTx/>
              <a:buChar char="-"/>
            </a:pP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[RB], a median in triangle RST.</a:t>
            </a:r>
          </a:p>
          <a:p>
            <a:pPr>
              <a:buFontTx/>
              <a:buChar char="-"/>
            </a:pP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[BK], a median in triangle RBT.</a:t>
            </a:r>
          </a:p>
          <a:p>
            <a:pPr>
              <a:buFontTx/>
              <a:buChar char="-"/>
            </a:pP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[KJ], a median in triangle BKT</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21</a:t>
            </a:fld>
            <a:endParaRPr lang="en-US">
              <a:latin typeface="Comic Sans MS" panose="030F0702030302020204" pitchFamily="66" charset="0"/>
            </a:endParaRPr>
          </a:p>
        </p:txBody>
      </p:sp>
    </p:spTree>
    <p:extLst>
      <p:ext uri="{BB962C8B-B14F-4D97-AF65-F5344CB8AC3E}">
        <p14:creationId xmlns:p14="http://schemas.microsoft.com/office/powerpoint/2010/main" val="3037467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your constructed figure to complete.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B is the midpoint of which segment?</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22</a:t>
            </a:fld>
            <a:endParaRPr lang="en-US">
              <a:latin typeface="Comic Sans MS" panose="030F0702030302020204" pitchFamily="66" charset="0"/>
            </a:endParaRPr>
          </a:p>
        </p:txBody>
      </p:sp>
    </p:spTree>
    <p:extLst>
      <p:ext uri="{BB962C8B-B14F-4D97-AF65-F5344CB8AC3E}">
        <p14:creationId xmlns:p14="http://schemas.microsoft.com/office/powerpoint/2010/main" val="2494940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“Since </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[RB] is a median in triangle RST, then B is the midpoint of [ST]</a:t>
            </a:r>
            <a:r>
              <a:rPr lang="en-US" sz="10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a:latin typeface="Comic Sans MS" panose="030F0702030302020204" pitchFamily="66" charset="0"/>
            </a:endParaRPr>
          </a:p>
        </p:txBody>
      </p:sp>
    </p:spTree>
    <p:extLst>
      <p:ext uri="{BB962C8B-B14F-4D97-AF65-F5344CB8AC3E}">
        <p14:creationId xmlns:p14="http://schemas.microsoft.com/office/powerpoint/2010/main" val="4939561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your constructed figure to complete.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[RJ] is a median in which triangle?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1542735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“Since [KJ] is a median in triangle BKT, then J is the midpoint of [BT].</a:t>
            </a:r>
          </a:p>
          <a:p>
            <a:r>
              <a:rPr lang="en-US" sz="1000" b="1" i="1" u="none" strike="noStrike" cap="none" dirty="0">
                <a:solidFill>
                  <a:schemeClr val="bg1"/>
                </a:solidFill>
                <a:latin typeface="Comic Sans MS"/>
                <a:cs typeface="Calibri"/>
                <a:sym typeface="Comic Sans MS"/>
              </a:rPr>
              <a:t>And [RJ] is a median in triangle RBT.”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3895785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your constructed figure to complete.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[SK] is a median in which triangle?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13742232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“Since [BK] is a median in triangle RBT, then K is the midpoint of [RT].</a:t>
            </a:r>
          </a:p>
          <a:p>
            <a:r>
              <a:rPr lang="en-US" sz="1000" b="1" i="1" u="none" strike="noStrike" cap="none" dirty="0">
                <a:solidFill>
                  <a:schemeClr val="bg1"/>
                </a:solidFill>
                <a:latin typeface="Comic Sans MS"/>
                <a:cs typeface="Calibri"/>
                <a:sym typeface="Comic Sans MS"/>
              </a:rPr>
              <a:t>And [SK] is a median in triangle RST.”</a:t>
            </a:r>
          </a:p>
          <a:p>
            <a:r>
              <a:rPr lang="en-US" sz="1000" b="1" i="1" u="none" strike="noStrike" cap="none" dirty="0">
                <a:solidFill>
                  <a:schemeClr val="bg1"/>
                </a:solidFill>
                <a:latin typeface="Comic Sans MS"/>
                <a:cs typeface="Calibri"/>
                <a:sym typeface="Comic Sans MS"/>
              </a:rPr>
              <a:t> </a:t>
            </a: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3837912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your constructed figure to complete</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427558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B is the midpoint of [ST] then BT = ST ÷ 2</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J is the midpoint of [BT] then BJ = BT ÷ 2</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So, BJ = ST ÷ 4</a:t>
            </a:r>
            <a:r>
              <a:rPr lang="en-US" sz="10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a:latin typeface="Comic Sans MS" panose="030F0702030302020204" pitchFamily="66" charset="0"/>
            </a:endParaRPr>
          </a:p>
        </p:txBody>
      </p:sp>
    </p:spTree>
    <p:extLst>
      <p:ext uri="{BB962C8B-B14F-4D97-AF65-F5344CB8AC3E}">
        <p14:creationId xmlns:p14="http://schemas.microsoft.com/office/powerpoint/2010/main" val="3522290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3</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Use your constructed figure to complete knowing that ST = 6 cm</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1416016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a:t>Note for the teacher</a:t>
            </a:r>
          </a:p>
          <a:p>
            <a:r>
              <a:rPr lang="en-US" sz="1000" b="0" u="none">
                <a:effectLst/>
              </a:rPr>
              <a:t>Teacher </a:t>
            </a:r>
            <a:r>
              <a:rPr lang="en-US" sz="1000" b="0" u="none" dirty="0">
                <a:effectLst/>
              </a:rPr>
              <a:t>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If ST = 6 cm, then SB = 3 cm since B is the midpoint of [ST], and TJ = 1.5 cm since J is the midpoint of [BT]</a:t>
            </a:r>
            <a:r>
              <a:rPr lang="en-US" sz="10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5990186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97463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dirty="0">
                    <a:solidFill>
                      <a:schemeClr val="bg1"/>
                    </a:solidFill>
                    <a:latin typeface="Comic Sans MS"/>
                    <a:sym typeface="Comic Sans MS"/>
                  </a:rPr>
                  <a:t>“Given segment MN=6cm</a:t>
                </a:r>
                <a:r>
                  <a:rPr lang="en-US" sz="1000" b="1" i="1" u="none" dirty="0">
                    <a:latin typeface="Calibri"/>
                    <a:ea typeface="Calibri" panose="020F0502020204030204" pitchFamily="34" charset="0"/>
                    <a:cs typeface="Calibri"/>
                  </a:rPr>
                  <a:t>. To start with, please use the instruments in the toolbox to draw</a:t>
                </a:r>
                <a:r>
                  <a:rPr lang="en-US" sz="1000" b="1" i="1" dirty="0">
                    <a:latin typeface="Calibri" panose="020F0502020204030204" pitchFamily="34" charset="0"/>
                    <a:ea typeface="Calibri" panose="020F0502020204030204" pitchFamily="34" charset="0"/>
                    <a:cs typeface="Calibri" panose="020F0502020204030204" pitchFamily="34" charset="0"/>
                  </a:rPr>
                  <a:t> circle </a:t>
                </a:r>
                <a:r>
                  <a:rPr lang="en-US" sz="1000" b="1" noProof="0" dirty="0">
                    <a:latin typeface="Calibri" panose="020F0502020204030204" pitchFamily="34" charset="0"/>
                    <a:ea typeface="Calibri" panose="020F0502020204030204" pitchFamily="34" charset="0"/>
                    <a:cs typeface="Calibri" panose="020F0502020204030204" pitchFamily="34" charset="0"/>
                  </a:rPr>
                  <a:t>Q of center M and of radius 5 cm</a:t>
                </a:r>
                <a:r>
                  <a:rPr lang="fr-FR" sz="1000" b="1" dirty="0">
                    <a:latin typeface="Calibri" panose="020F0502020204030204" pitchFamily="34" charset="0"/>
                    <a:ea typeface="Calibri" panose="020F0502020204030204" pitchFamily="34" charset="0"/>
                    <a:cs typeface="Calibri" panose="020F0502020204030204" pitchFamily="34" charset="0"/>
                  </a:rPr>
                  <a:t>.</a:t>
                </a:r>
                <a:endParaRPr lang="en-US" sz="1000" b="1" i="1" dirty="0">
                  <a:latin typeface="Calibri" panose="020F0502020204030204" pitchFamily="34" charset="0"/>
                  <a:ea typeface="Calibri" panose="020F0502020204030204" pitchFamily="34" charset="0"/>
                  <a:cs typeface="Calibri" panose="020F0502020204030204" pitchFamily="34" charset="0"/>
                </a:endParaRPr>
              </a:p>
              <a:p>
                <a:r>
                  <a:rPr lang="en-US" sz="1000" b="1" noProof="0" dirty="0">
                    <a:latin typeface="Calibri" panose="020F0502020204030204" pitchFamily="34" charset="0"/>
                    <a:ea typeface="Calibri" panose="020F0502020204030204" pitchFamily="34" charset="0"/>
                    <a:cs typeface="Calibri" panose="020F0502020204030204" pitchFamily="34" charset="0"/>
                  </a:rPr>
                  <a:t>Draw circle Q’ of center N and of radius 4 cm. </a:t>
                </a:r>
              </a:p>
              <a:p>
                <a:r>
                  <a:rPr lang="en-US" sz="1000" b="1" noProof="0" dirty="0">
                    <a:latin typeface="Calibri" panose="020F0502020204030204" pitchFamily="34" charset="0"/>
                    <a:ea typeface="Calibri" panose="020F0502020204030204" pitchFamily="34" charset="0"/>
                    <a:cs typeface="Calibri" panose="020F0502020204030204" pitchFamily="34" charset="0"/>
                  </a:rPr>
                  <a:t>Let P be one of the points of intersection of these 2 circles.</a:t>
                </a:r>
              </a:p>
              <a:p>
                <a:r>
                  <a:rPr lang="en-US" sz="1000" b="1" noProof="0" dirty="0">
                    <a:latin typeface="Calibri" panose="020F0502020204030204" pitchFamily="34" charset="0"/>
                    <a:ea typeface="Calibri" panose="020F0502020204030204" pitchFamily="34" charset="0"/>
                    <a:cs typeface="Calibri" panose="020F0502020204030204" pitchFamily="34" charset="0"/>
                  </a:rPr>
                  <a:t>Draw the 2 segments [MP] and [NP].</a:t>
                </a:r>
              </a:p>
              <a:p>
                <a:r>
                  <a:rPr lang="en-US" sz="1000" b="1" noProof="0" dirty="0">
                    <a:latin typeface="Calibri" panose="020F0502020204030204" pitchFamily="34" charset="0"/>
                    <a:ea typeface="Calibri" panose="020F0502020204030204" pitchFamily="34" charset="0"/>
                    <a:cs typeface="Calibri" panose="020F0502020204030204" pitchFamily="34" charset="0"/>
                  </a:rPr>
                  <a:t>It is the case</a:t>
                </a:r>
                <a:r>
                  <a:rPr lang="en-US" sz="1000" b="1" baseline="0" noProof="0" dirty="0">
                    <a:latin typeface="Calibri" panose="020F0502020204030204" pitchFamily="34" charset="0"/>
                    <a:ea typeface="Calibri" panose="020F0502020204030204" pitchFamily="34" charset="0"/>
                    <a:cs typeface="Calibri" panose="020F0502020204030204" pitchFamily="34" charset="0"/>
                  </a:rPr>
                  <a:t> Side-Side-Side (SSS)</a:t>
                </a:r>
                <a:r>
                  <a:rPr lang="fr-FR" sz="1000" b="1" baseline="0" noProof="0" dirty="0">
                    <a:latin typeface="Calibri" panose="020F0502020204030204" pitchFamily="34" charset="0"/>
                    <a:ea typeface="Calibri" panose="020F0502020204030204" pitchFamily="34" charset="0"/>
                    <a:cs typeface="Calibri" panose="020F0502020204030204" pitchFamily="34" charset="0"/>
                  </a:rPr>
                  <a:t>.</a:t>
                </a:r>
                <a:r>
                  <a:rPr lang="en-US" sz="1000" b="1" baseline="0" noProof="0" dirty="0">
                    <a:latin typeface="Calibri" panose="020F0502020204030204" pitchFamily="34" charset="0"/>
                    <a:ea typeface="Calibri" panose="020F0502020204030204" pitchFamily="34" charset="0"/>
                    <a:cs typeface="Calibri" panose="020F0502020204030204" pitchFamily="34" charset="0"/>
                  </a:rPr>
                  <a:t>”</a:t>
                </a:r>
                <a:endParaRPr lang="en-GB" sz="1000" b="1" baseline="0" dirty="0">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i="0" dirty="0">
                    <a:latin typeface="Calibri" panose="020F0502020204030204" pitchFamily="34" charset="0"/>
                    <a:cs typeface="Calibri" panose="020F0502020204030204" pitchFamily="34" charset="0"/>
                  </a:rPr>
                  <a:t>Note for the teacher: </a:t>
                </a: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457200" marR="0">
                  <a:lnSpc>
                    <a:spcPct val="106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your protractor and draw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Remind students of drawing the bisector of an angle using a protractor or a compass.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dirty="0">
                <a:latin typeface="Calibri"/>
                <a:ea typeface="Calibri" panose="020F0502020204030204" pitchFamily="34" charset="0"/>
                <a:cs typeface="Calibri"/>
              </a:rPr>
              <a:t>“Let A, B and C respectively be the midpoints of [MN], [MP] and [NP].</a:t>
            </a:r>
          </a:p>
          <a:p>
            <a:r>
              <a:rPr lang="en-US" sz="1000" b="1" i="1" u="none" dirty="0">
                <a:latin typeface="Calibri"/>
                <a:ea typeface="Calibri" panose="020F0502020204030204" pitchFamily="34" charset="0"/>
                <a:cs typeface="Calibri"/>
              </a:rPr>
              <a:t>Locate them.</a:t>
            </a:r>
            <a:r>
              <a:rPr lang="en-US" sz="1000" b="1" i="1" dirty="0">
                <a:latin typeface="Calibri" panose="020F0502020204030204" pitchFamily="34" charset="0"/>
                <a:ea typeface="Calibri" panose="020F0502020204030204" pitchFamily="34" charset="0"/>
                <a:cs typeface="Calibri" panose="020F050202020403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6286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a:t>
            </a:fld>
            <a:endParaRPr lang="en-US">
              <a:latin typeface="Comic Sans MS" panose="030F0702030302020204" pitchFamily="66" charset="0"/>
            </a:endParaRPr>
          </a:p>
        </p:txBody>
      </p:sp>
    </p:spTree>
    <p:extLst>
      <p:ext uri="{BB962C8B-B14F-4D97-AF65-F5344CB8AC3E}">
        <p14:creationId xmlns:p14="http://schemas.microsoft.com/office/powerpoint/2010/main" val="3787866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Draw segments [PA], [NB] and [MC].”</a:t>
            </a:r>
            <a:endParaRPr lang="en-US" sz="1000" b="1" i="1" u="none" strike="noStrike" cap="none" dirty="0">
              <a:solidFill>
                <a:schemeClr val="bg1"/>
              </a:solidFill>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6286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a:t>
            </a:fld>
            <a:endParaRPr lang="en-US">
              <a:latin typeface="Comic Sans MS" panose="030F0702030302020204" pitchFamily="66" charset="0"/>
            </a:endParaRPr>
          </a:p>
        </p:txBody>
      </p:sp>
    </p:spTree>
    <p:extLst>
      <p:ext uri="{BB962C8B-B14F-4D97-AF65-F5344CB8AC3E}">
        <p14:creationId xmlns:p14="http://schemas.microsoft.com/office/powerpoint/2010/main" val="3544985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endPar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endParaRP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3 segments are concurrent at the same point.</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You have drawn the 3 medians in triangle MNP.</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median is the segment that connects a vertex of a triangle with the midpoint of the opposite side.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The point of concurrency is inside the triangle for an acute triangle</a:t>
            </a:r>
            <a:r>
              <a:rPr lang="en-US" sz="10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457200" marR="0">
              <a:lnSpc>
                <a:spcPct val="106000"/>
              </a:lnSpc>
              <a:spcBef>
                <a:spcPts val="0"/>
              </a:spcBef>
              <a:spcAft>
                <a:spcPts val="800"/>
              </a:spcAft>
            </a:pPr>
            <a:r>
              <a:rPr lang="en-US" sz="1200" b="0" u="none"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T</a:t>
            </a: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he median, the angle bisector and the height are issued from the vertex of the triangle.</a:t>
            </a:r>
          </a:p>
          <a:p>
            <a:pPr marL="457200" marR="0">
              <a:lnSpc>
                <a:spcPct val="106000"/>
              </a:lnSpc>
              <a:spcBef>
                <a:spcPts val="0"/>
              </a:spcBef>
              <a:spcAft>
                <a:spcPts val="800"/>
              </a:spcAft>
            </a:pPr>
            <a:r>
              <a:rPr lang="en-US" sz="12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Remind students that this is the SSS case.</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6286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a:latin typeface="Comic Sans MS" panose="030F0702030302020204" pitchFamily="66" charset="0"/>
            </a:endParaRPr>
          </a:p>
        </p:txBody>
      </p:sp>
    </p:spTree>
    <p:extLst>
      <p:ext uri="{BB962C8B-B14F-4D97-AF65-F5344CB8AC3E}">
        <p14:creationId xmlns:p14="http://schemas.microsoft.com/office/powerpoint/2010/main" val="2712579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Look at the point of concurrency of the 3 medians in this obtuse triangle.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endParaRPr lang="en-US" sz="1000" b="1" i="1" u="none" strike="noStrike" cap="none" dirty="0">
              <a:solidFill>
                <a:schemeClr val="bg1"/>
              </a:solidFill>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“The point of concurrency of the 3 medians in an obtuse triangle is inside the triangle.”</a:t>
            </a:r>
          </a:p>
          <a:p>
            <a:endParaRPr lang="en-US" sz="1000" b="0" dirty="0">
              <a:solidFill>
                <a:schemeClr val="bg1"/>
              </a:solidFill>
              <a:effectLst/>
              <a:latin typeface="Comic Sans MS"/>
              <a:sym typeface="Comic Sans MS"/>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a:latin typeface="Comic Sans MS" panose="030F0702030302020204" pitchFamily="66" charset="0"/>
            </a:endParaRPr>
          </a:p>
        </p:txBody>
      </p:sp>
    </p:spTree>
    <p:extLst>
      <p:ext uri="{BB962C8B-B14F-4D97-AF65-F5344CB8AC3E}">
        <p14:creationId xmlns:p14="http://schemas.microsoft.com/office/powerpoint/2010/main" val="3823196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u="none" dirty="0"/>
              <a:t>Note for the teacher</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Look at the point of concurrency of the 3 medians in this right triangle.</a:t>
            </a:r>
          </a:p>
          <a:p>
            <a:r>
              <a:rPr lang="en-US" sz="1000" b="1" i="1" u="none" strike="noStrike" cap="none" dirty="0">
                <a:solidFill>
                  <a:srgbClr val="FF0000"/>
                </a:solidFill>
                <a:effectLst/>
                <a:highlight>
                  <a:srgbClr val="00FFFF"/>
                </a:highlight>
                <a:latin typeface="Calibri" panose="020F0502020204030204" pitchFamily="34" charset="0"/>
                <a:cs typeface="Calibri" panose="020F0502020204030204" pitchFamily="34" charset="0"/>
                <a:sym typeface="Comic Sans MS"/>
              </a:rPr>
              <a:t>What do you notice?”</a:t>
            </a:r>
            <a:endParaRPr lang="en-US" sz="1000" b="1" i="1" u="none" strike="noStrike" cap="none" dirty="0">
              <a:solidFill>
                <a:schemeClr val="bg1"/>
              </a:solidFill>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complete</a:t>
            </a:r>
            <a:r>
              <a:rPr lang="en-US" sz="1000" b="0" dirty="0">
                <a:solidFill>
                  <a:schemeClr val="bg1"/>
                </a:solidFill>
                <a:effectLst/>
                <a:latin typeface="Comic Sans MS"/>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dirty="0">
              <a:solidFill>
                <a:schemeClr val="bg1"/>
              </a:solidFill>
              <a:effectLst/>
              <a:latin typeface="Comic Sans MS"/>
              <a:sym typeface="Comic Sans MS"/>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“The point of concurrency of the 3 medians in a right triangle is inside the triangle.</a:t>
            </a:r>
          </a:p>
          <a:p>
            <a:r>
              <a:rPr lang="en-US" sz="1000" b="1" i="1" u="none" strike="noStrike" cap="none" dirty="0">
                <a:solidFill>
                  <a:schemeClr val="bg1"/>
                </a:solidFill>
                <a:latin typeface="Comic Sans MS"/>
                <a:cs typeface="Calibri"/>
                <a:sym typeface="Comic Sans MS"/>
              </a:rPr>
              <a:t>So, the point of concurrency of the 3 medians in any triangle is inside the triangle.”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latin typeface="Comic Sans MS" panose="030F0702030302020204" pitchFamily="66"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The point of concurrency of the medians and the angle bisectors are always inside the triangle.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000" b="0" dirty="0">
              <a:solidFill>
                <a:schemeClr val="bg1"/>
              </a:solidFill>
              <a:effectLst/>
              <a:latin typeface="Comic Sans MS"/>
              <a:sym typeface="Comic Sans MS"/>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a:latin typeface="Comic Sans MS" panose="030F0702030302020204" pitchFamily="66" charset="0"/>
            </a:endParaRPr>
          </a:p>
        </p:txBody>
      </p:sp>
    </p:spTree>
    <p:extLst>
      <p:ext uri="{BB962C8B-B14F-4D97-AF65-F5344CB8AC3E}">
        <p14:creationId xmlns:p14="http://schemas.microsoft.com/office/powerpoint/2010/main" val="33215467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8/11/2023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8/11/2023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8/11/2023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8/11/2023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8/11/2023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8/11/2023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5.jp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5.jp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7.sv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7.sv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15.jp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0.sv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43.xm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5.xml"/><Relationship Id="rId7" Type="http://schemas.openxmlformats.org/officeDocument/2006/relationships/image" Target="../media/image15.jp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7.sv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5.jp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6" name="Picture 5">
            <a:extLst>
              <a:ext uri="{FF2B5EF4-FFF2-40B4-BE49-F238E27FC236}">
                <a16:creationId xmlns:a16="http://schemas.microsoft.com/office/drawing/2014/main" id="{65CFFB8E-535A-4D95-8B71-EBB602515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45616"/>
            <a:ext cx="5846064" cy="774192"/>
          </a:xfrm>
          <a:prstGeom prst="rect">
            <a:avLst/>
          </a:prstGeom>
        </p:spPr>
      </p:pic>
      <p:pic>
        <p:nvPicPr>
          <p:cNvPr id="7" name="Picture 6">
            <a:extLst>
              <a:ext uri="{FF2B5EF4-FFF2-40B4-BE49-F238E27FC236}">
                <a16:creationId xmlns:a16="http://schemas.microsoft.com/office/drawing/2014/main" id="{C08E5E07-FD69-4F1E-B300-72B3EEA84743}"/>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sp>
        <p:nvSpPr>
          <p:cNvPr id="10" name="Rectangle 9">
            <a:extLst>
              <a:ext uri="{FF2B5EF4-FFF2-40B4-BE49-F238E27FC236}">
                <a16:creationId xmlns:a16="http://schemas.microsoft.com/office/drawing/2014/main" id="{AB8A2BC7-AAF4-4E6F-AC4E-74DF3906CA0E}"/>
              </a:ext>
            </a:extLst>
          </p:cNvPr>
          <p:cNvSpPr/>
          <p:nvPr/>
        </p:nvSpPr>
        <p:spPr>
          <a:xfrm>
            <a:off x="418009" y="6283446"/>
            <a:ext cx="11355977" cy="55399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Educational Research and Development (CERD) with the support of USAID-funded QITABI 2 project.</a:t>
            </a:r>
          </a:p>
        </p:txBody>
      </p:sp>
      <p:cxnSp>
        <p:nvCxnSpPr>
          <p:cNvPr id="12" name="Straight Connector 11">
            <a:extLst>
              <a:ext uri="{FF2B5EF4-FFF2-40B4-BE49-F238E27FC236}">
                <a16:creationId xmlns:a16="http://schemas.microsoft.com/office/drawing/2014/main" id="{CCA6E59B-A94A-4A06-B43E-8DFA6BD4116F}"/>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4348F5-CD29-8954-8605-FFF0E08CFDD3}"/>
              </a:ext>
            </a:extLst>
          </p:cNvPr>
          <p:cNvSpPr txBox="1"/>
          <p:nvPr/>
        </p:nvSpPr>
        <p:spPr>
          <a:xfrm>
            <a:off x="-4330" y="3151473"/>
            <a:ext cx="7000876" cy="830997"/>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800" b="1" dirty="0">
                <a:solidFill>
                  <a:schemeClr val="accent2">
                    <a:lumMod val="75000"/>
                  </a:schemeClr>
                </a:solidFill>
                <a:latin typeface="Comic Sans MS"/>
              </a:rPr>
              <a:t> Grade 6 – Chapter 12</a:t>
            </a:r>
            <a:endParaRPr lang="en-US" sz="4800" b="1" dirty="0">
              <a:solidFill>
                <a:schemeClr val="accent2">
                  <a:lumMod val="75000"/>
                </a:schemeClr>
              </a:solidFill>
              <a:latin typeface="Comic Sans MS" panose="030F0702030302020204" pitchFamily="66" charset="0"/>
            </a:endParaRPr>
          </a:p>
        </p:txBody>
      </p:sp>
      <p:sp>
        <p:nvSpPr>
          <p:cNvPr id="13" name="TextBox 12">
            <a:extLst>
              <a:ext uri="{FF2B5EF4-FFF2-40B4-BE49-F238E27FC236}">
                <a16:creationId xmlns:a16="http://schemas.microsoft.com/office/drawing/2014/main" id="{71CC844E-D159-DFB6-920F-B069809B3693}"/>
              </a:ext>
            </a:extLst>
          </p:cNvPr>
          <p:cNvSpPr txBox="1"/>
          <p:nvPr/>
        </p:nvSpPr>
        <p:spPr>
          <a:xfrm>
            <a:off x="-8659" y="2445086"/>
            <a:ext cx="7009534" cy="707886"/>
          </a:xfrm>
          <a:prstGeom prst="rect">
            <a:avLst/>
          </a:prstGeom>
          <a:solidFill>
            <a:schemeClr val="accent2">
              <a:lumMod val="75000"/>
            </a:schemeClr>
          </a:solidFill>
        </p:spPr>
        <p:txBody>
          <a:bodyPr wrap="square" lIns="91440" tIns="45720" rIns="91440" bIns="45720" rtlCol="0" anchor="t">
            <a:spAutoFit/>
          </a:bodyPr>
          <a:lstStyle/>
          <a:p>
            <a:pPr lvl="1" algn="ctr">
              <a:buSzPts val="2000"/>
            </a:pPr>
            <a:r>
              <a:rPr lang="en-US" sz="4000" b="1" dirty="0">
                <a:solidFill>
                  <a:schemeClr val="bg1"/>
                </a:solidFill>
                <a:latin typeface="Comic Sans MS"/>
              </a:rPr>
              <a:t>Triangles</a:t>
            </a:r>
            <a:endParaRPr lang="en-US" sz="1050" b="1" dirty="0">
              <a:solidFill>
                <a:schemeClr val="bg1"/>
              </a:solidFill>
              <a:latin typeface="Comic Sans MS" panose="030F0702030302020204" pitchFamily="66" charset="0"/>
            </a:endParaRPr>
          </a:p>
        </p:txBody>
      </p:sp>
      <p:pic>
        <p:nvPicPr>
          <p:cNvPr id="3" name="Picture 2" descr="A picture containing building, window&#10;&#10;Description automatically generated">
            <a:extLst>
              <a:ext uri="{FF2B5EF4-FFF2-40B4-BE49-F238E27FC236}">
                <a16:creationId xmlns:a16="http://schemas.microsoft.com/office/drawing/2014/main" id="{40AAA95D-2510-220B-5F4C-800C8D47CF42}"/>
              </a:ext>
            </a:extLst>
          </p:cNvPr>
          <p:cNvPicPr>
            <a:picLocks noChangeAspect="1"/>
          </p:cNvPicPr>
          <p:nvPr/>
        </p:nvPicPr>
        <p:blipFill>
          <a:blip r:embed="rId6"/>
          <a:stretch>
            <a:fillRect/>
          </a:stretch>
        </p:blipFill>
        <p:spPr>
          <a:xfrm>
            <a:off x="7765143" y="1569416"/>
            <a:ext cx="3164113" cy="3164113"/>
          </a:xfrm>
          <a:prstGeom prst="ellipse">
            <a:avLst/>
          </a:prstGeom>
          <a:ln>
            <a:noFill/>
          </a:ln>
          <a:effectLst>
            <a:softEdge rad="112500"/>
          </a:effec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23180"/>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2800" b="1" dirty="0">
                <a:solidFill>
                  <a:schemeClr val="bg1"/>
                </a:solidFill>
                <a:latin typeface="+mj-lt"/>
                <a:cs typeface="Calibri" panose="020F0502020204030204" pitchFamily="34" charset="0"/>
              </a:rPr>
              <a:t>Medians</a:t>
            </a:r>
            <a:endParaRPr lang="en-US" sz="2800" dirty="0">
              <a:solidFill>
                <a:schemeClr val="bg1"/>
              </a:solidFill>
              <a:effectLst/>
              <a:latin typeface="+mj-lt"/>
              <a:ea typeface="Calibri" panose="020F050202020403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E7EBBDB9-276B-4B4C-6AA9-3BBAAE10B383}"/>
              </a:ext>
            </a:extLst>
          </p:cNvPr>
          <p:cNvGrpSpPr/>
          <p:nvPr/>
        </p:nvGrpSpPr>
        <p:grpSpPr>
          <a:xfrm>
            <a:off x="9968810" y="1550901"/>
            <a:ext cx="1696301" cy="2757066"/>
            <a:chOff x="9968810" y="1550901"/>
            <a:chExt cx="1696301" cy="2757066"/>
          </a:xfrm>
        </p:grpSpPr>
        <p:pic>
          <p:nvPicPr>
            <p:cNvPr id="4" name="Picture 3" descr="A picture containing text&#10;&#10;Description automatically generated">
              <a:extLst>
                <a:ext uri="{FF2B5EF4-FFF2-40B4-BE49-F238E27FC236}">
                  <a16:creationId xmlns:a16="http://schemas.microsoft.com/office/drawing/2014/main" id="{28442618-8345-5083-AA5A-C65EFB28AF63}"/>
                </a:ext>
              </a:extLst>
            </p:cNvPr>
            <p:cNvPicPr>
              <a:picLocks noChangeAspect="1"/>
            </p:cNvPicPr>
            <p:nvPr/>
          </p:nvPicPr>
          <p:blipFill>
            <a:blip r:embed="rId4"/>
            <a:stretch>
              <a:fillRect/>
            </a:stretch>
          </p:blipFill>
          <p:spPr>
            <a:xfrm>
              <a:off x="9968810" y="1550901"/>
              <a:ext cx="1696301" cy="1272226"/>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304E5AFF-5E27-8379-863F-965265DE2339}"/>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pic>
        <p:nvPicPr>
          <p:cNvPr id="6" name="Picture 5" descr="A picture containing shape&#10;&#10;Description automatically generated">
            <a:extLst>
              <a:ext uri="{FF2B5EF4-FFF2-40B4-BE49-F238E27FC236}">
                <a16:creationId xmlns:a16="http://schemas.microsoft.com/office/drawing/2014/main" id="{E981E589-9203-9470-8BB2-0DC91271B3EB}"/>
              </a:ext>
            </a:extLst>
          </p:cNvPr>
          <p:cNvPicPr>
            <a:picLocks noChangeAspect="1"/>
          </p:cNvPicPr>
          <p:nvPr/>
        </p:nvPicPr>
        <p:blipFill rotWithShape="1">
          <a:blip r:embed="rId5"/>
          <a:srcRect l="62067" t="50000" r="13798" b="3531"/>
          <a:stretch/>
        </p:blipFill>
        <p:spPr>
          <a:xfrm>
            <a:off x="10048678" y="2866520"/>
            <a:ext cx="733622" cy="1412517"/>
          </a:xfrm>
          <a:prstGeom prst="rect">
            <a:avLst/>
          </a:prstGeom>
        </p:spPr>
      </p:pic>
      <p:sp>
        <p:nvSpPr>
          <p:cNvPr id="10" name="Rectangle: Rounded Corners 9">
            <a:extLst>
              <a:ext uri="{FF2B5EF4-FFF2-40B4-BE49-F238E27FC236}">
                <a16:creationId xmlns:a16="http://schemas.microsoft.com/office/drawing/2014/main" id="{A103E914-74AC-6121-B791-CCFF816957D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8B4C9B6-F617-A72E-D9F8-C3EF13B80671}"/>
              </a:ext>
            </a:extLst>
          </p:cNvPr>
          <p:cNvSpPr txBox="1"/>
          <p:nvPr/>
        </p:nvSpPr>
        <p:spPr>
          <a:xfrm>
            <a:off x="1465733" y="2265735"/>
            <a:ext cx="2792861" cy="954107"/>
          </a:xfrm>
          <a:prstGeom prst="rect">
            <a:avLst/>
          </a:prstGeom>
          <a:noFill/>
        </p:spPr>
        <p:txBody>
          <a:bodyPr wrap="square" rtlCol="0">
            <a:spAutoFit/>
          </a:bodyPr>
          <a:lstStyle/>
          <a:p>
            <a:r>
              <a:rPr lang="en-US" sz="2800" dirty="0">
                <a:solidFill>
                  <a:schemeClr val="tx1">
                    <a:lumMod val="65000"/>
                    <a:lumOff val="35000"/>
                  </a:schemeClr>
                </a:solidFill>
                <a:latin typeface="+mj-lt"/>
              </a:rPr>
              <a:t>Point of concurrency</a:t>
            </a:r>
          </a:p>
        </p:txBody>
      </p:sp>
      <p:sp>
        <p:nvSpPr>
          <p:cNvPr id="20" name="Arrow: Down 19">
            <a:extLst>
              <a:ext uri="{FF2B5EF4-FFF2-40B4-BE49-F238E27FC236}">
                <a16:creationId xmlns:a16="http://schemas.microsoft.com/office/drawing/2014/main" id="{21216A0B-9BE2-CEAE-32EC-BBC917131392}"/>
              </a:ext>
            </a:extLst>
          </p:cNvPr>
          <p:cNvSpPr/>
          <p:nvPr/>
        </p:nvSpPr>
        <p:spPr>
          <a:xfrm rot="20316222">
            <a:off x="3893055" y="3015699"/>
            <a:ext cx="157453" cy="13763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Shape 29">
            <a:extLst>
              <a:ext uri="{FF2B5EF4-FFF2-40B4-BE49-F238E27FC236}">
                <a16:creationId xmlns:a16="http://schemas.microsoft.com/office/drawing/2014/main" id="{5C2307DD-937B-450F-AA9E-9DC386BDF07F}"/>
              </a:ext>
            </a:extLst>
          </p:cNvPr>
          <p:cNvSpPr/>
          <p:nvPr/>
        </p:nvSpPr>
        <p:spPr>
          <a:xfrm>
            <a:off x="1612323" y="5362719"/>
            <a:ext cx="4919399" cy="7850"/>
          </a:xfrm>
          <a:custGeom>
            <a:avLst/>
            <a:gdLst>
              <a:gd name="connsiteX0" fmla="*/ -263 w 4919399"/>
              <a:gd name="connsiteY0" fmla="*/ -201 h 7850"/>
              <a:gd name="connsiteX1" fmla="*/ 4919138 w 4919399"/>
              <a:gd name="connsiteY1" fmla="*/ -201 h 7850"/>
            </a:gdLst>
            <a:ahLst/>
            <a:cxnLst>
              <a:cxn ang="0">
                <a:pos x="connsiteX0" y="connsiteY0"/>
              </a:cxn>
              <a:cxn ang="0">
                <a:pos x="connsiteX1" y="connsiteY1"/>
              </a:cxn>
            </a:cxnLst>
            <a:rect l="l" t="t" r="r" b="b"/>
            <a:pathLst>
              <a:path w="4919399" h="7850">
                <a:moveTo>
                  <a:pt x="-263" y="-201"/>
                </a:moveTo>
                <a:lnTo>
                  <a:pt x="4919138" y="-201"/>
                </a:lnTo>
              </a:path>
            </a:pathLst>
          </a:custGeom>
          <a:noFill/>
          <a:ln w="19601" cap="rnd">
            <a:solidFill>
              <a:srgbClr val="000000">
                <a:alpha val="70000"/>
              </a:srgbClr>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E8E36DB8-1DA7-483A-8929-7F0AC3BCCBED}"/>
              </a:ext>
            </a:extLst>
          </p:cNvPr>
          <p:cNvSpPr/>
          <p:nvPr/>
        </p:nvSpPr>
        <p:spPr>
          <a:xfrm>
            <a:off x="1612323" y="2651161"/>
            <a:ext cx="3074585" cy="2711558"/>
          </a:xfrm>
          <a:custGeom>
            <a:avLst/>
            <a:gdLst>
              <a:gd name="connsiteX0" fmla="*/ -263 w 3074585"/>
              <a:gd name="connsiteY0" fmla="*/ 2711358 h 2711558"/>
              <a:gd name="connsiteX1" fmla="*/ 3074323 w 3074585"/>
              <a:gd name="connsiteY1" fmla="*/ -201 h 2711558"/>
            </a:gdLst>
            <a:ahLst/>
            <a:cxnLst>
              <a:cxn ang="0">
                <a:pos x="connsiteX0" y="connsiteY0"/>
              </a:cxn>
              <a:cxn ang="0">
                <a:pos x="connsiteX1" y="connsiteY1"/>
              </a:cxn>
            </a:cxnLst>
            <a:rect l="l" t="t" r="r" b="b"/>
            <a:pathLst>
              <a:path w="3074585" h="2711558">
                <a:moveTo>
                  <a:pt x="-263" y="2711358"/>
                </a:moveTo>
                <a:lnTo>
                  <a:pt x="3074323" y="-201"/>
                </a:lnTo>
              </a:path>
            </a:pathLst>
          </a:custGeom>
          <a:noFill/>
          <a:ln w="19601" cap="rnd">
            <a:solidFill>
              <a:srgbClr val="000000">
                <a:alpha val="70000"/>
              </a:srgbClr>
            </a:solidFill>
            <a:prstDash val="solid"/>
            <a:round/>
          </a:ln>
        </p:spPr>
        <p:txBody>
          <a:bodyPr rtlCol="0" anchor="ctr"/>
          <a:lstStyle/>
          <a:p>
            <a:endParaRPr lang="en-US"/>
          </a:p>
        </p:txBody>
      </p:sp>
      <p:sp>
        <p:nvSpPr>
          <p:cNvPr id="32" name="Freeform: Shape 31">
            <a:extLst>
              <a:ext uri="{FF2B5EF4-FFF2-40B4-BE49-F238E27FC236}">
                <a16:creationId xmlns:a16="http://schemas.microsoft.com/office/drawing/2014/main" id="{32196353-0455-438D-8181-4AB2BDB40E2A}"/>
              </a:ext>
            </a:extLst>
          </p:cNvPr>
          <p:cNvSpPr/>
          <p:nvPr/>
        </p:nvSpPr>
        <p:spPr>
          <a:xfrm>
            <a:off x="4686752" y="2651161"/>
            <a:ext cx="1844971" cy="2711558"/>
          </a:xfrm>
          <a:custGeom>
            <a:avLst/>
            <a:gdLst>
              <a:gd name="connsiteX0" fmla="*/ 1844709 w 1844971"/>
              <a:gd name="connsiteY0" fmla="*/ 2711358 h 2711558"/>
              <a:gd name="connsiteX1" fmla="*/ -263 w 1844971"/>
              <a:gd name="connsiteY1" fmla="*/ -201 h 2711558"/>
            </a:gdLst>
            <a:ahLst/>
            <a:cxnLst>
              <a:cxn ang="0">
                <a:pos x="connsiteX0" y="connsiteY0"/>
              </a:cxn>
              <a:cxn ang="0">
                <a:pos x="connsiteX1" y="connsiteY1"/>
              </a:cxn>
            </a:cxnLst>
            <a:rect l="l" t="t" r="r" b="b"/>
            <a:pathLst>
              <a:path w="1844971" h="2711558">
                <a:moveTo>
                  <a:pt x="1844709" y="2711358"/>
                </a:moveTo>
                <a:lnTo>
                  <a:pt x="-263" y="-201"/>
                </a:lnTo>
              </a:path>
            </a:pathLst>
          </a:custGeom>
          <a:noFill/>
          <a:ln w="19601" cap="rnd">
            <a:solidFill>
              <a:srgbClr val="000000">
                <a:alpha val="70000"/>
              </a:srgbClr>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11AFCFB8-4560-43F5-9AB9-1A7F433DB145}"/>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50196"/>
            </a:srgbClr>
          </a:solidFill>
          <a:ln w="784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B2B52FF-07FE-4201-BB68-BC211AEA76BD}"/>
              </a:ext>
            </a:extLst>
          </p:cNvPr>
          <p:cNvSpPr/>
          <p:nvPr/>
        </p:nvSpPr>
        <p:spPr>
          <a:xfrm>
            <a:off x="6452350" y="5283347"/>
            <a:ext cx="158745" cy="158745"/>
          </a:xfrm>
          <a:custGeom>
            <a:avLst/>
            <a:gdLst>
              <a:gd name="connsiteX0" fmla="*/ 158483 w 158745"/>
              <a:gd name="connsiteY0" fmla="*/ 79172 h 158745"/>
              <a:gd name="connsiteX1" fmla="*/ 79110 w 158745"/>
              <a:gd name="connsiteY1" fmla="*/ 158545 h 158745"/>
              <a:gd name="connsiteX2" fmla="*/ -263 w 158745"/>
              <a:gd name="connsiteY2" fmla="*/ 79172 h 158745"/>
              <a:gd name="connsiteX3" fmla="*/ 79110 w 158745"/>
              <a:gd name="connsiteY3" fmla="*/ -201 h 158745"/>
              <a:gd name="connsiteX4" fmla="*/ 158483 w 158745"/>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37" name="Straight Connector 36">
            <a:extLst>
              <a:ext uri="{FF2B5EF4-FFF2-40B4-BE49-F238E27FC236}">
                <a16:creationId xmlns:a16="http://schemas.microsoft.com/office/drawing/2014/main" id="{C51BC8C7-A59B-44A8-A2F8-1C6485207946}"/>
              </a:ext>
            </a:extLst>
          </p:cNvPr>
          <p:cNvCxnSpPr>
            <a:cxnSpLocks/>
            <a:stCxn id="31" idx="1"/>
            <a:endCxn id="48" idx="0"/>
          </p:cNvCxnSpPr>
          <p:nvPr/>
        </p:nvCxnSpPr>
        <p:spPr>
          <a:xfrm flipH="1">
            <a:off x="4102120" y="2650960"/>
            <a:ext cx="584526" cy="267443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Shape 37">
            <a:extLst>
              <a:ext uri="{FF2B5EF4-FFF2-40B4-BE49-F238E27FC236}">
                <a16:creationId xmlns:a16="http://schemas.microsoft.com/office/drawing/2014/main" id="{A7360ED2-9C5A-4280-9456-C9F108346894}"/>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39" name="Freeform: Shape 38">
            <a:extLst>
              <a:ext uri="{FF2B5EF4-FFF2-40B4-BE49-F238E27FC236}">
                <a16:creationId xmlns:a16="http://schemas.microsoft.com/office/drawing/2014/main" id="{D2CF684E-9486-4B78-BCC2-4144EBC257BD}"/>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CA26810-3369-4126-AB4C-4581D8EEA746}"/>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41" name="TextBox 40">
            <a:extLst>
              <a:ext uri="{FF2B5EF4-FFF2-40B4-BE49-F238E27FC236}">
                <a16:creationId xmlns:a16="http://schemas.microsoft.com/office/drawing/2014/main" id="{C28FDB0A-F885-4376-84A1-B0EA98C25381}"/>
              </a:ext>
            </a:extLst>
          </p:cNvPr>
          <p:cNvSpPr txBox="1"/>
          <p:nvPr/>
        </p:nvSpPr>
        <p:spPr>
          <a:xfrm>
            <a:off x="1079739" y="5077153"/>
            <a:ext cx="465513"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M</a:t>
            </a:r>
          </a:p>
        </p:txBody>
      </p:sp>
      <p:sp>
        <p:nvSpPr>
          <p:cNvPr id="42" name="TextBox 41">
            <a:extLst>
              <a:ext uri="{FF2B5EF4-FFF2-40B4-BE49-F238E27FC236}">
                <a16:creationId xmlns:a16="http://schemas.microsoft.com/office/drawing/2014/main" id="{A789AF21-F8D0-4E63-B0F4-45073A9906E5}"/>
              </a:ext>
            </a:extLst>
          </p:cNvPr>
          <p:cNvSpPr txBox="1"/>
          <p:nvPr/>
        </p:nvSpPr>
        <p:spPr>
          <a:xfrm>
            <a:off x="4527008" y="2075032"/>
            <a:ext cx="347749"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P</a:t>
            </a:r>
          </a:p>
        </p:txBody>
      </p:sp>
      <p:sp>
        <p:nvSpPr>
          <p:cNvPr id="43" name="TextBox 42">
            <a:extLst>
              <a:ext uri="{FF2B5EF4-FFF2-40B4-BE49-F238E27FC236}">
                <a16:creationId xmlns:a16="http://schemas.microsoft.com/office/drawing/2014/main" id="{37FE0947-CACC-4080-89A8-A4C964B03BF1}"/>
              </a:ext>
            </a:extLst>
          </p:cNvPr>
          <p:cNvSpPr txBox="1"/>
          <p:nvPr/>
        </p:nvSpPr>
        <p:spPr>
          <a:xfrm>
            <a:off x="6597380" y="5066790"/>
            <a:ext cx="434110"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N</a:t>
            </a:r>
          </a:p>
        </p:txBody>
      </p:sp>
      <p:sp>
        <p:nvSpPr>
          <p:cNvPr id="44" name="C">
            <a:extLst>
              <a:ext uri="{FF2B5EF4-FFF2-40B4-BE49-F238E27FC236}">
                <a16:creationId xmlns:a16="http://schemas.microsoft.com/office/drawing/2014/main" id="{9F6044BE-372F-45A8-92B7-1448D847A819}"/>
              </a:ext>
            </a:extLst>
          </p:cNvPr>
          <p:cNvSpPr/>
          <p:nvPr/>
        </p:nvSpPr>
        <p:spPr>
          <a:xfrm>
            <a:off x="5579314" y="39645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31520555-08B4-4B17-89F3-1C6C9932D2A0}"/>
              </a:ext>
            </a:extLst>
          </p:cNvPr>
          <p:cNvSpPr txBox="1"/>
          <p:nvPr/>
        </p:nvSpPr>
        <p:spPr>
          <a:xfrm>
            <a:off x="3752682" y="548359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46" name="TextBox 45">
            <a:extLst>
              <a:ext uri="{FF2B5EF4-FFF2-40B4-BE49-F238E27FC236}">
                <a16:creationId xmlns:a16="http://schemas.microsoft.com/office/drawing/2014/main" id="{1FD55A80-1255-48CC-BDB7-CCABCDB555A8}"/>
              </a:ext>
            </a:extLst>
          </p:cNvPr>
          <p:cNvSpPr txBox="1"/>
          <p:nvPr/>
        </p:nvSpPr>
        <p:spPr>
          <a:xfrm>
            <a:off x="2425407" y="3570403"/>
            <a:ext cx="355722"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47" name="TextBox 46">
            <a:extLst>
              <a:ext uri="{FF2B5EF4-FFF2-40B4-BE49-F238E27FC236}">
                <a16:creationId xmlns:a16="http://schemas.microsoft.com/office/drawing/2014/main" id="{59F3841B-9B4D-4E2B-A941-98C2E4B15615}"/>
              </a:ext>
            </a:extLst>
          </p:cNvPr>
          <p:cNvSpPr txBox="1"/>
          <p:nvPr/>
        </p:nvSpPr>
        <p:spPr>
          <a:xfrm>
            <a:off x="5639004" y="363072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48" name="A">
            <a:extLst>
              <a:ext uri="{FF2B5EF4-FFF2-40B4-BE49-F238E27FC236}">
                <a16:creationId xmlns:a16="http://schemas.microsoft.com/office/drawing/2014/main" id="{83FEBCC1-76E1-410E-9158-E7683EA8FF7A}"/>
              </a:ext>
            </a:extLst>
          </p:cNvPr>
          <p:cNvSpPr/>
          <p:nvPr/>
        </p:nvSpPr>
        <p:spPr>
          <a:xfrm>
            <a:off x="4056400" y="53253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B">
            <a:extLst>
              <a:ext uri="{FF2B5EF4-FFF2-40B4-BE49-F238E27FC236}">
                <a16:creationId xmlns:a16="http://schemas.microsoft.com/office/drawing/2014/main" id="{5F9D654E-3D59-418A-8DF7-2C0E5092B817}"/>
              </a:ext>
            </a:extLst>
          </p:cNvPr>
          <p:cNvSpPr/>
          <p:nvPr/>
        </p:nvSpPr>
        <p:spPr>
          <a:xfrm>
            <a:off x="3092144" y="39664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9">
            <a:extLst>
              <a:ext uri="{FF2B5EF4-FFF2-40B4-BE49-F238E27FC236}">
                <a16:creationId xmlns:a16="http://schemas.microsoft.com/office/drawing/2014/main" id="{CC4CC69E-F368-49E5-B752-7EB9435FCCD7}"/>
              </a:ext>
            </a:extLst>
          </p:cNvPr>
          <p:cNvCxnSpPr>
            <a:cxnSpLocks/>
          </p:cNvCxnSpPr>
          <p:nvPr/>
        </p:nvCxnSpPr>
        <p:spPr>
          <a:xfrm flipH="1" flipV="1">
            <a:off x="3138488" y="4022651"/>
            <a:ext cx="3389404" cy="133888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CA36FB5-A0CA-48D2-AFBA-1ECD671670B3}"/>
              </a:ext>
            </a:extLst>
          </p:cNvPr>
          <p:cNvCxnSpPr>
            <a:cxnSpLocks/>
            <a:endCxn id="31" idx="0"/>
          </p:cNvCxnSpPr>
          <p:nvPr/>
        </p:nvCxnSpPr>
        <p:spPr>
          <a:xfrm flipH="1">
            <a:off x="1612060" y="4006940"/>
            <a:ext cx="4023113" cy="135557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1DE169E2-978F-43AF-9378-A140D38B4928}"/>
              </a:ext>
            </a:extLst>
          </p:cNvPr>
          <p:cNvSpPr/>
          <p:nvPr/>
        </p:nvSpPr>
        <p:spPr>
          <a:xfrm>
            <a:off x="4231843" y="4413504"/>
            <a:ext cx="118872" cy="1188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21268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right)">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500"/>
                            </p:stCondLst>
                            <p:childTnLst>
                              <p:par>
                                <p:cTn id="44" presetID="45" presetClass="entr" presetSubtype="0" fill="hold" grpId="1"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ppt_w</p:attrName>
                                        </p:attrNameLst>
                                      </p:cBhvr>
                                      <p:tavLst>
                                        <p:tav tm="0" fmla="#ppt_w*sin(2.5*pi*$)">
                                          <p:val>
                                            <p:fltVal val="0"/>
                                          </p:val>
                                        </p:tav>
                                        <p:tav tm="100000">
                                          <p:val>
                                            <p:fltVal val="1"/>
                                          </p:val>
                                        </p:tav>
                                      </p:tavLst>
                                    </p:anim>
                                    <p:anim calcmode="lin" valueType="num">
                                      <p:cBhvr>
                                        <p:cTn id="48" dur="1000" fill="hold"/>
                                        <p:tgtEl>
                                          <p:spTgt spid="52"/>
                                        </p:tgtEl>
                                        <p:attrNameLst>
                                          <p:attrName>ppt_h</p:attrName>
                                        </p:attrNameLst>
                                      </p:cBhvr>
                                      <p:tavLst>
                                        <p:tav tm="0">
                                          <p:val>
                                            <p:strVal val="#ppt_h"/>
                                          </p:val>
                                        </p:tav>
                                        <p:tav tm="100000">
                                          <p:val>
                                            <p:strVal val="#ppt_h"/>
                                          </p:val>
                                        </p:tav>
                                      </p:tavLst>
                                    </p:anim>
                                  </p:childTnLst>
                                </p:cTn>
                              </p:par>
                            </p:childTnLst>
                          </p:cTn>
                        </p:par>
                        <p:par>
                          <p:cTn id="49" fill="hold">
                            <p:stCondLst>
                              <p:cond delay="1500"/>
                            </p:stCondLst>
                            <p:childTnLst>
                              <p:par>
                                <p:cTn id="50" presetID="27" presetClass="emph" presetSubtype="0" repeatCount="3000" fill="remove" grpId="0" nodeType="afterEffect">
                                  <p:stCondLst>
                                    <p:cond delay="0"/>
                                  </p:stCondLst>
                                  <p:childTnLst>
                                    <p:animClr clrSpc="rgb" dir="cw">
                                      <p:cBhvr override="childStyle">
                                        <p:cTn id="51" dur="500" autoRev="1" fill="remove"/>
                                        <p:tgtEl>
                                          <p:spTgt spid="52"/>
                                        </p:tgtEl>
                                        <p:attrNameLst>
                                          <p:attrName>style.color</p:attrName>
                                        </p:attrNameLst>
                                      </p:cBhvr>
                                      <p:to>
                                        <a:srgbClr val="FFC000"/>
                                      </p:to>
                                    </p:animClr>
                                    <p:animClr clrSpc="rgb" dir="cw">
                                      <p:cBhvr>
                                        <p:cTn id="52" dur="500" autoRev="1" fill="remove"/>
                                        <p:tgtEl>
                                          <p:spTgt spid="52"/>
                                        </p:tgtEl>
                                        <p:attrNameLst>
                                          <p:attrName>fillcolor</p:attrName>
                                        </p:attrNameLst>
                                      </p:cBhvr>
                                      <p:to>
                                        <a:srgbClr val="FFC000"/>
                                      </p:to>
                                    </p:animClr>
                                    <p:set>
                                      <p:cBhvr>
                                        <p:cTn id="53" dur="500" autoRev="1" fill="remove"/>
                                        <p:tgtEl>
                                          <p:spTgt spid="52"/>
                                        </p:tgtEl>
                                        <p:attrNameLst>
                                          <p:attrName>fill.type</p:attrName>
                                        </p:attrNameLst>
                                      </p:cBhvr>
                                      <p:to>
                                        <p:strVal val="solid"/>
                                      </p:to>
                                    </p:set>
                                    <p:set>
                                      <p:cBhvr>
                                        <p:cTn id="54" dur="500" autoRev="1" fill="remove"/>
                                        <p:tgtEl>
                                          <p:spTgt spid="5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44" grpId="0" animBg="1"/>
      <p:bldP spid="48" grpId="0" animBg="1"/>
      <p:bldP spid="49" grpId="0" animBg="1"/>
      <p:bldP spid="52" grpId="0" animBg="1"/>
      <p:bldP spid="5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313671"/>
            <a:ext cx="10143544" cy="1830975"/>
          </a:xfrm>
          <a:prstGeom prst="rect">
            <a:avLst/>
          </a:prstGeom>
          <a:solidFill>
            <a:schemeClr val="tx2"/>
          </a:solidFill>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pPr>
            <a:r>
              <a:rPr lang="en-US" sz="4800" dirty="0">
                <a:solidFill>
                  <a:schemeClr val="accent1">
                    <a:lumMod val="50000"/>
                  </a:schemeClr>
                </a:solidFill>
                <a:latin typeface="Comic Sans MS" panose="030F0702030302020204" pitchFamily="66" charset="0"/>
              </a:rPr>
              <a:t>Mastery of math facts and fluency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third median in triangle ABC.</a:t>
            </a:r>
            <a:endParaRPr lang="en-US" sz="3200" b="1" dirty="0">
              <a:solidFill>
                <a:schemeClr val="bg1"/>
              </a:solidFill>
              <a:latin typeface="Comic Sans MS"/>
            </a:endParaRPr>
          </a:p>
        </p:txBody>
      </p:sp>
      <p:sp>
        <p:nvSpPr>
          <p:cNvPr id="2" name="Isosceles Triangle 1">
            <a:extLst>
              <a:ext uri="{FF2B5EF4-FFF2-40B4-BE49-F238E27FC236}">
                <a16:creationId xmlns:a16="http://schemas.microsoft.com/office/drawing/2014/main" id="{E931A206-9E96-7EDB-0349-C26D8F0419A7}"/>
              </a:ext>
            </a:extLst>
          </p:cNvPr>
          <p:cNvSpPr/>
          <p:nvPr/>
        </p:nvSpPr>
        <p:spPr>
          <a:xfrm>
            <a:off x="1977509" y="1757929"/>
            <a:ext cx="6910724" cy="4094231"/>
          </a:xfrm>
          <a:custGeom>
            <a:avLst/>
            <a:gdLst>
              <a:gd name="connsiteX0" fmla="*/ 0 w 6654692"/>
              <a:gd name="connsiteY0" fmla="*/ 4155191 h 4155191"/>
              <a:gd name="connsiteX1" fmla="*/ 3327346 w 6654692"/>
              <a:gd name="connsiteY1" fmla="*/ 0 h 4155191"/>
              <a:gd name="connsiteX2" fmla="*/ 6654692 w 6654692"/>
              <a:gd name="connsiteY2" fmla="*/ 4155191 h 4155191"/>
              <a:gd name="connsiteX3" fmla="*/ 0 w 6654692"/>
              <a:gd name="connsiteY3" fmla="*/ 4155191 h 4155191"/>
              <a:gd name="connsiteX0" fmla="*/ 0 w 6654692"/>
              <a:gd name="connsiteY0" fmla="*/ 4094231 h 4094231"/>
              <a:gd name="connsiteX1" fmla="*/ 3656530 w 6654692"/>
              <a:gd name="connsiteY1" fmla="*/ 0 h 4094231"/>
              <a:gd name="connsiteX2" fmla="*/ 6654692 w 6654692"/>
              <a:gd name="connsiteY2" fmla="*/ 4094231 h 4094231"/>
              <a:gd name="connsiteX3" fmla="*/ 0 w 6654692"/>
              <a:gd name="connsiteY3" fmla="*/ 4094231 h 4094231"/>
              <a:gd name="connsiteX0" fmla="*/ 0 w 6910724"/>
              <a:gd name="connsiteY0" fmla="*/ 4094231 h 4094231"/>
              <a:gd name="connsiteX1" fmla="*/ 3656530 w 6910724"/>
              <a:gd name="connsiteY1" fmla="*/ 0 h 4094231"/>
              <a:gd name="connsiteX2" fmla="*/ 6910724 w 6910724"/>
              <a:gd name="connsiteY2" fmla="*/ 4069847 h 4094231"/>
              <a:gd name="connsiteX3" fmla="*/ 0 w 6910724"/>
              <a:gd name="connsiteY3" fmla="*/ 4094231 h 4094231"/>
            </a:gdLst>
            <a:ahLst/>
            <a:cxnLst>
              <a:cxn ang="0">
                <a:pos x="connsiteX0" y="connsiteY0"/>
              </a:cxn>
              <a:cxn ang="0">
                <a:pos x="connsiteX1" y="connsiteY1"/>
              </a:cxn>
              <a:cxn ang="0">
                <a:pos x="connsiteX2" y="connsiteY2"/>
              </a:cxn>
              <a:cxn ang="0">
                <a:pos x="connsiteX3" y="connsiteY3"/>
              </a:cxn>
            </a:cxnLst>
            <a:rect l="l" t="t" r="r" b="b"/>
            <a:pathLst>
              <a:path w="6910724" h="4094231">
                <a:moveTo>
                  <a:pt x="0" y="4094231"/>
                </a:moveTo>
                <a:lnTo>
                  <a:pt x="3656530" y="0"/>
                </a:lnTo>
                <a:lnTo>
                  <a:pt x="6910724" y="4069847"/>
                </a:lnTo>
                <a:lnTo>
                  <a:pt x="0" y="4094231"/>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682E93B-71A0-1BB0-CD90-D102BF4AC1DE}"/>
              </a:ext>
            </a:extLst>
          </p:cNvPr>
          <p:cNvSpPr txBox="1"/>
          <p:nvPr/>
        </p:nvSpPr>
        <p:spPr>
          <a:xfrm>
            <a:off x="5340096" y="1262026"/>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7" name="TextBox 6">
            <a:extLst>
              <a:ext uri="{FF2B5EF4-FFF2-40B4-BE49-F238E27FC236}">
                <a16:creationId xmlns:a16="http://schemas.microsoft.com/office/drawing/2014/main" id="{24808F53-3110-E3FF-44A3-28FF0E737B40}"/>
              </a:ext>
            </a:extLst>
          </p:cNvPr>
          <p:cNvSpPr txBox="1"/>
          <p:nvPr/>
        </p:nvSpPr>
        <p:spPr>
          <a:xfrm>
            <a:off x="1432560"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8" name="TextBox 7">
            <a:extLst>
              <a:ext uri="{FF2B5EF4-FFF2-40B4-BE49-F238E27FC236}">
                <a16:creationId xmlns:a16="http://schemas.microsoft.com/office/drawing/2014/main" id="{99546EB1-325A-BCC7-5E7E-CC9BC88157A5}"/>
              </a:ext>
            </a:extLst>
          </p:cNvPr>
          <p:cNvSpPr txBox="1"/>
          <p:nvPr/>
        </p:nvSpPr>
        <p:spPr>
          <a:xfrm>
            <a:off x="9055230"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9" name="TextBox 8">
            <a:extLst>
              <a:ext uri="{FF2B5EF4-FFF2-40B4-BE49-F238E27FC236}">
                <a16:creationId xmlns:a16="http://schemas.microsoft.com/office/drawing/2014/main" id="{130E4340-6610-BDCA-53E2-311E7F204EB2}"/>
              </a:ext>
            </a:extLst>
          </p:cNvPr>
          <p:cNvSpPr txBox="1"/>
          <p:nvPr/>
        </p:nvSpPr>
        <p:spPr>
          <a:xfrm>
            <a:off x="7256910" y="3097229"/>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E</a:t>
            </a:r>
          </a:p>
        </p:txBody>
      </p:sp>
      <p:sp>
        <p:nvSpPr>
          <p:cNvPr id="10" name="TextBox 9">
            <a:extLst>
              <a:ext uri="{FF2B5EF4-FFF2-40B4-BE49-F238E27FC236}">
                <a16:creationId xmlns:a16="http://schemas.microsoft.com/office/drawing/2014/main" id="{E42E148B-D6F3-18F5-CF0A-6F1DC74889BA}"/>
              </a:ext>
            </a:extLst>
          </p:cNvPr>
          <p:cNvSpPr txBox="1"/>
          <p:nvPr/>
        </p:nvSpPr>
        <p:spPr>
          <a:xfrm>
            <a:off x="5197215"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D</a:t>
            </a:r>
          </a:p>
        </p:txBody>
      </p:sp>
      <p:cxnSp>
        <p:nvCxnSpPr>
          <p:cNvPr id="13" name="Straight Connector 12">
            <a:extLst>
              <a:ext uri="{FF2B5EF4-FFF2-40B4-BE49-F238E27FC236}">
                <a16:creationId xmlns:a16="http://schemas.microsoft.com/office/drawing/2014/main" id="{8A344A77-949A-F69E-27B5-C8137B95F594}"/>
              </a:ext>
            </a:extLst>
          </p:cNvPr>
          <p:cNvCxnSpPr>
            <a:cxnSpLocks/>
            <a:stCxn id="2" idx="0"/>
          </p:cNvCxnSpPr>
          <p:nvPr/>
        </p:nvCxnSpPr>
        <p:spPr>
          <a:xfrm flipV="1">
            <a:off x="1977509" y="3805044"/>
            <a:ext cx="5279401" cy="204711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D892657-CE5D-C3A4-804B-E2EB75C6B475}"/>
              </a:ext>
            </a:extLst>
          </p:cNvPr>
          <p:cNvCxnSpPr>
            <a:cxnSpLocks/>
            <a:endCxn id="2" idx="1"/>
          </p:cNvCxnSpPr>
          <p:nvPr/>
        </p:nvCxnSpPr>
        <p:spPr>
          <a:xfrm flipV="1">
            <a:off x="5463466" y="1757929"/>
            <a:ext cx="170573" cy="40942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Picture 23" descr="A picture containing text&#10;&#10;Description automatically generated">
            <a:extLst>
              <a:ext uri="{FF2B5EF4-FFF2-40B4-BE49-F238E27FC236}">
                <a16:creationId xmlns:a16="http://schemas.microsoft.com/office/drawing/2014/main" id="{827FE121-A933-F2CD-A903-EDFFFDBC26D3}"/>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25" name="Picture 24" descr="A picture containing shape&#10;&#10;Description automatically generated">
            <a:extLst>
              <a:ext uri="{FF2B5EF4-FFF2-40B4-BE49-F238E27FC236}">
                <a16:creationId xmlns:a16="http://schemas.microsoft.com/office/drawing/2014/main" id="{D7CC5A0F-B814-AFF5-F840-4976EEE2BF5B}"/>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26" name="Rectangle: Rounded Corners 25">
            <a:extLst>
              <a:ext uri="{FF2B5EF4-FFF2-40B4-BE49-F238E27FC236}">
                <a16:creationId xmlns:a16="http://schemas.microsoft.com/office/drawing/2014/main" id="{BF3F30DA-21D6-28CE-F7CE-80162C1AB113}"/>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8D4DD865-4CBB-487D-92A4-9C8E00CED94F}"/>
              </a:ext>
            </a:extLst>
          </p:cNvPr>
          <p:cNvSpPr/>
          <p:nvPr/>
        </p:nvSpPr>
        <p:spPr>
          <a:xfrm>
            <a:off x="5549931" y="1705873"/>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15408E4-D2E4-4A3A-8F84-9808190F36D2}"/>
              </a:ext>
            </a:extLst>
          </p:cNvPr>
          <p:cNvSpPr/>
          <p:nvPr/>
        </p:nvSpPr>
        <p:spPr>
          <a:xfrm>
            <a:off x="1931598" y="5750799"/>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57E095C8-6685-42F6-A561-B780FFB37757}"/>
              </a:ext>
            </a:extLst>
          </p:cNvPr>
          <p:cNvSpPr/>
          <p:nvPr/>
        </p:nvSpPr>
        <p:spPr>
          <a:xfrm>
            <a:off x="8826199" y="5750799"/>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Tree>
    <p:custDataLst>
      <p:tags r:id="rId1"/>
    </p:custDataLst>
    <p:extLst>
      <p:ext uri="{BB962C8B-B14F-4D97-AF65-F5344CB8AC3E}">
        <p14:creationId xmlns:p14="http://schemas.microsoft.com/office/powerpoint/2010/main" val="1854192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third median in triangle ABC.</a:t>
            </a:r>
            <a:endParaRPr lang="en-US" sz="3200" b="1" dirty="0">
              <a:solidFill>
                <a:schemeClr val="bg1"/>
              </a:solidFill>
              <a:latin typeface="Comic Sans MS"/>
            </a:endParaRPr>
          </a:p>
        </p:txBody>
      </p:sp>
      <p:pic>
        <p:nvPicPr>
          <p:cNvPr id="7" name="Picture 6" descr="A picture containing text&#10;&#10;Description automatically generated">
            <a:extLst>
              <a:ext uri="{FF2B5EF4-FFF2-40B4-BE49-F238E27FC236}">
                <a16:creationId xmlns:a16="http://schemas.microsoft.com/office/drawing/2014/main" id="{D8976FAC-468F-19B7-B12E-92EBAFDDB81B}"/>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C5B9DDEE-9E56-B941-9FB9-957479317C8F}"/>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9" name="Rectangle: Rounded Corners 8">
            <a:extLst>
              <a:ext uri="{FF2B5EF4-FFF2-40B4-BE49-F238E27FC236}">
                <a16:creationId xmlns:a16="http://schemas.microsoft.com/office/drawing/2014/main" id="{DDA195F8-D60E-D269-0D9C-87265E2CC44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B29E92B-2F9D-2B0C-AD19-04E0CE45600A}"/>
              </a:ext>
            </a:extLst>
          </p:cNvPr>
          <p:cNvSpPr txBox="1"/>
          <p:nvPr/>
        </p:nvSpPr>
        <p:spPr>
          <a:xfrm>
            <a:off x="9055230"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0" name="Isosceles Triangle 1">
            <a:extLst>
              <a:ext uri="{FF2B5EF4-FFF2-40B4-BE49-F238E27FC236}">
                <a16:creationId xmlns:a16="http://schemas.microsoft.com/office/drawing/2014/main" id="{0E9B909D-C37B-4514-BDA1-F7FC7D90C21C}"/>
              </a:ext>
            </a:extLst>
          </p:cNvPr>
          <p:cNvSpPr/>
          <p:nvPr/>
        </p:nvSpPr>
        <p:spPr>
          <a:xfrm>
            <a:off x="1977509" y="1757929"/>
            <a:ext cx="6910724" cy="4094231"/>
          </a:xfrm>
          <a:custGeom>
            <a:avLst/>
            <a:gdLst>
              <a:gd name="connsiteX0" fmla="*/ 0 w 6654692"/>
              <a:gd name="connsiteY0" fmla="*/ 4155191 h 4155191"/>
              <a:gd name="connsiteX1" fmla="*/ 3327346 w 6654692"/>
              <a:gd name="connsiteY1" fmla="*/ 0 h 4155191"/>
              <a:gd name="connsiteX2" fmla="*/ 6654692 w 6654692"/>
              <a:gd name="connsiteY2" fmla="*/ 4155191 h 4155191"/>
              <a:gd name="connsiteX3" fmla="*/ 0 w 6654692"/>
              <a:gd name="connsiteY3" fmla="*/ 4155191 h 4155191"/>
              <a:gd name="connsiteX0" fmla="*/ 0 w 6654692"/>
              <a:gd name="connsiteY0" fmla="*/ 4094231 h 4094231"/>
              <a:gd name="connsiteX1" fmla="*/ 3656530 w 6654692"/>
              <a:gd name="connsiteY1" fmla="*/ 0 h 4094231"/>
              <a:gd name="connsiteX2" fmla="*/ 6654692 w 6654692"/>
              <a:gd name="connsiteY2" fmla="*/ 4094231 h 4094231"/>
              <a:gd name="connsiteX3" fmla="*/ 0 w 6654692"/>
              <a:gd name="connsiteY3" fmla="*/ 4094231 h 4094231"/>
              <a:gd name="connsiteX0" fmla="*/ 0 w 6910724"/>
              <a:gd name="connsiteY0" fmla="*/ 4094231 h 4094231"/>
              <a:gd name="connsiteX1" fmla="*/ 3656530 w 6910724"/>
              <a:gd name="connsiteY1" fmla="*/ 0 h 4094231"/>
              <a:gd name="connsiteX2" fmla="*/ 6910724 w 6910724"/>
              <a:gd name="connsiteY2" fmla="*/ 4069847 h 4094231"/>
              <a:gd name="connsiteX3" fmla="*/ 0 w 6910724"/>
              <a:gd name="connsiteY3" fmla="*/ 4094231 h 4094231"/>
            </a:gdLst>
            <a:ahLst/>
            <a:cxnLst>
              <a:cxn ang="0">
                <a:pos x="connsiteX0" y="connsiteY0"/>
              </a:cxn>
              <a:cxn ang="0">
                <a:pos x="connsiteX1" y="connsiteY1"/>
              </a:cxn>
              <a:cxn ang="0">
                <a:pos x="connsiteX2" y="connsiteY2"/>
              </a:cxn>
              <a:cxn ang="0">
                <a:pos x="connsiteX3" y="connsiteY3"/>
              </a:cxn>
            </a:cxnLst>
            <a:rect l="l" t="t" r="r" b="b"/>
            <a:pathLst>
              <a:path w="6910724" h="4094231">
                <a:moveTo>
                  <a:pt x="0" y="4094231"/>
                </a:moveTo>
                <a:lnTo>
                  <a:pt x="3656530" y="0"/>
                </a:lnTo>
                <a:lnTo>
                  <a:pt x="6910724" y="4069847"/>
                </a:lnTo>
                <a:lnTo>
                  <a:pt x="0" y="4094231"/>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C6064A9-CE9A-44B4-9E67-085379602969}"/>
              </a:ext>
            </a:extLst>
          </p:cNvPr>
          <p:cNvSpPr txBox="1"/>
          <p:nvPr/>
        </p:nvSpPr>
        <p:spPr>
          <a:xfrm>
            <a:off x="5340096" y="1262026"/>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23" name="TextBox 22">
            <a:extLst>
              <a:ext uri="{FF2B5EF4-FFF2-40B4-BE49-F238E27FC236}">
                <a16:creationId xmlns:a16="http://schemas.microsoft.com/office/drawing/2014/main" id="{503E5452-8A08-4FAB-A954-BB35BD6D96F6}"/>
              </a:ext>
            </a:extLst>
          </p:cNvPr>
          <p:cNvSpPr txBox="1"/>
          <p:nvPr/>
        </p:nvSpPr>
        <p:spPr>
          <a:xfrm>
            <a:off x="1432560"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24" name="TextBox 23">
            <a:extLst>
              <a:ext uri="{FF2B5EF4-FFF2-40B4-BE49-F238E27FC236}">
                <a16:creationId xmlns:a16="http://schemas.microsoft.com/office/drawing/2014/main" id="{B0A3DEB9-75A0-4BC1-90FB-573A09B21D39}"/>
              </a:ext>
            </a:extLst>
          </p:cNvPr>
          <p:cNvSpPr txBox="1"/>
          <p:nvPr/>
        </p:nvSpPr>
        <p:spPr>
          <a:xfrm>
            <a:off x="9055230"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5" name="TextBox 24">
            <a:extLst>
              <a:ext uri="{FF2B5EF4-FFF2-40B4-BE49-F238E27FC236}">
                <a16:creationId xmlns:a16="http://schemas.microsoft.com/office/drawing/2014/main" id="{A613145C-53A8-4A87-8382-CE5D0F399336}"/>
              </a:ext>
            </a:extLst>
          </p:cNvPr>
          <p:cNvSpPr txBox="1"/>
          <p:nvPr/>
        </p:nvSpPr>
        <p:spPr>
          <a:xfrm>
            <a:off x="7256910" y="3097229"/>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E</a:t>
            </a:r>
          </a:p>
        </p:txBody>
      </p:sp>
      <p:sp>
        <p:nvSpPr>
          <p:cNvPr id="26" name="TextBox 25">
            <a:extLst>
              <a:ext uri="{FF2B5EF4-FFF2-40B4-BE49-F238E27FC236}">
                <a16:creationId xmlns:a16="http://schemas.microsoft.com/office/drawing/2014/main" id="{46B26192-03B4-43E5-8A5B-8D1D0B035785}"/>
              </a:ext>
            </a:extLst>
          </p:cNvPr>
          <p:cNvSpPr txBox="1"/>
          <p:nvPr/>
        </p:nvSpPr>
        <p:spPr>
          <a:xfrm>
            <a:off x="5197215" y="585216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D</a:t>
            </a:r>
          </a:p>
        </p:txBody>
      </p:sp>
      <p:cxnSp>
        <p:nvCxnSpPr>
          <p:cNvPr id="27" name="Straight Connector 26">
            <a:extLst>
              <a:ext uri="{FF2B5EF4-FFF2-40B4-BE49-F238E27FC236}">
                <a16:creationId xmlns:a16="http://schemas.microsoft.com/office/drawing/2014/main" id="{D3F87ACC-EC95-435A-AA95-5ECBD5ADAA6D}"/>
              </a:ext>
            </a:extLst>
          </p:cNvPr>
          <p:cNvCxnSpPr>
            <a:cxnSpLocks/>
            <a:stCxn id="20" idx="0"/>
          </p:cNvCxnSpPr>
          <p:nvPr/>
        </p:nvCxnSpPr>
        <p:spPr>
          <a:xfrm flipV="1">
            <a:off x="1977509" y="3805044"/>
            <a:ext cx="5279401" cy="204711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0181D52-6E70-4425-92B9-0D68AF40326D}"/>
              </a:ext>
            </a:extLst>
          </p:cNvPr>
          <p:cNvCxnSpPr>
            <a:cxnSpLocks/>
            <a:endCxn id="20" idx="1"/>
          </p:cNvCxnSpPr>
          <p:nvPr/>
        </p:nvCxnSpPr>
        <p:spPr>
          <a:xfrm flipV="1">
            <a:off x="5463466" y="1757929"/>
            <a:ext cx="170573" cy="40942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510B5B69-F53C-467A-9728-784D5ECBFC5A}"/>
              </a:ext>
            </a:extLst>
          </p:cNvPr>
          <p:cNvSpPr/>
          <p:nvPr/>
        </p:nvSpPr>
        <p:spPr>
          <a:xfrm>
            <a:off x="5549931" y="1705873"/>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FBD7CE9-2217-4E1F-9328-797EAF7D8E51}"/>
              </a:ext>
            </a:extLst>
          </p:cNvPr>
          <p:cNvSpPr/>
          <p:nvPr/>
        </p:nvSpPr>
        <p:spPr>
          <a:xfrm>
            <a:off x="1931598" y="5750799"/>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3A0445F-FF9F-4C3A-9A65-7951B088877D}"/>
              </a:ext>
            </a:extLst>
          </p:cNvPr>
          <p:cNvSpPr/>
          <p:nvPr/>
        </p:nvSpPr>
        <p:spPr>
          <a:xfrm>
            <a:off x="8826199" y="5750799"/>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pic>
        <p:nvPicPr>
          <p:cNvPr id="32" name="ruler1">
            <a:extLst>
              <a:ext uri="{FF2B5EF4-FFF2-40B4-BE49-F238E27FC236}">
                <a16:creationId xmlns:a16="http://schemas.microsoft.com/office/drawing/2014/main" id="{4547618C-3C68-4F9F-83E9-42B924EF66B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310485">
            <a:off x="1223792" y="5453237"/>
            <a:ext cx="12822139" cy="2506585"/>
          </a:xfrm>
          <a:prstGeom prst="rect">
            <a:avLst/>
          </a:prstGeom>
        </p:spPr>
      </p:pic>
      <p:pic>
        <p:nvPicPr>
          <p:cNvPr id="33" name="Picture 32" descr="A picture containing text&#10;&#10;Description automatically generated">
            <a:extLst>
              <a:ext uri="{FF2B5EF4-FFF2-40B4-BE49-F238E27FC236}">
                <a16:creationId xmlns:a16="http://schemas.microsoft.com/office/drawing/2014/main" id="{13790375-E508-45DF-96FA-DA3F2EDD2B1A}"/>
              </a:ext>
            </a:extLst>
          </p:cNvPr>
          <p:cNvPicPr>
            <a:picLocks noChangeAspect="1"/>
          </p:cNvPicPr>
          <p:nvPr/>
        </p:nvPicPr>
        <p:blipFill>
          <a:blip r:embed="rId4"/>
          <a:stretch>
            <a:fillRect/>
          </a:stretch>
        </p:blipFill>
        <p:spPr>
          <a:xfrm rot="21269539">
            <a:off x="7516170" y="1959418"/>
            <a:ext cx="5481054" cy="4110791"/>
          </a:xfrm>
          <a:prstGeom prst="rect">
            <a:avLst/>
          </a:prstGeom>
        </p:spPr>
      </p:pic>
      <p:cxnSp>
        <p:nvCxnSpPr>
          <p:cNvPr id="34" name="Straight Connector 33">
            <a:extLst>
              <a:ext uri="{FF2B5EF4-FFF2-40B4-BE49-F238E27FC236}">
                <a16:creationId xmlns:a16="http://schemas.microsoft.com/office/drawing/2014/main" id="{53488765-452D-465A-A4C0-4C6C1D77DA31}"/>
              </a:ext>
            </a:extLst>
          </p:cNvPr>
          <p:cNvCxnSpPr>
            <a:cxnSpLocks/>
          </p:cNvCxnSpPr>
          <p:nvPr/>
        </p:nvCxnSpPr>
        <p:spPr>
          <a:xfrm flipH="1" flipV="1">
            <a:off x="3817257" y="3805044"/>
            <a:ext cx="5070976" cy="204711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91606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3.95833E-6 3.33333E-6 L -0.42461 -0.29861 " pathEditMode="relative" rAng="0" ptsTypes="AA">
                                      <p:cBhvr>
                                        <p:cTn id="18" dur="500" fill="hold"/>
                                        <p:tgtEl>
                                          <p:spTgt spid="33"/>
                                        </p:tgtEl>
                                        <p:attrNameLst>
                                          <p:attrName>ppt_x</p:attrName>
                                          <p:attrName>ppt_y</p:attrName>
                                        </p:attrNameLst>
                                      </p:cBhvr>
                                      <p:rCtr x="-21237" y="-14931"/>
                                    </p:animMotion>
                                  </p:childTnLst>
                                </p:cTn>
                              </p:par>
                              <p:par>
                                <p:cTn id="19" presetID="22" presetClass="entr" presetSubtype="2"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right)">
                                      <p:cBhvr>
                                        <p:cTn id="21" dur="500"/>
                                        <p:tgtEl>
                                          <p:spTgt spid="34"/>
                                        </p:tgtEl>
                                      </p:cBhvr>
                                    </p:animEffect>
                                  </p:childTnLst>
                                </p:cTn>
                              </p:par>
                            </p:childTnLst>
                          </p:cTn>
                        </p:par>
                        <p:par>
                          <p:cTn id="22" fill="hold">
                            <p:stCondLst>
                              <p:cond delay="500"/>
                            </p:stCondLst>
                            <p:childTnLst>
                              <p:par>
                                <p:cTn id="23" presetID="10" presetClass="exit" presetSubtype="0" fill="hold" nodeType="afterEffect">
                                  <p:stCondLst>
                                    <p:cond delay="0"/>
                                  </p:stCondLst>
                                  <p:childTnLst>
                                    <p:animEffect transition="out" filter="fade">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3 medians in triangle ASD.</a:t>
            </a:r>
            <a:endParaRPr lang="en-US" sz="3200" b="1" dirty="0">
              <a:solidFill>
                <a:schemeClr val="bg1"/>
              </a:solidFill>
              <a:latin typeface="Comic Sans MS"/>
            </a:endParaRPr>
          </a:p>
        </p:txBody>
      </p:sp>
      <p:pic>
        <p:nvPicPr>
          <p:cNvPr id="2" name="Picture 1" descr="A picture containing text&#10;&#10;Description automatically generated">
            <a:extLst>
              <a:ext uri="{FF2B5EF4-FFF2-40B4-BE49-F238E27FC236}">
                <a16:creationId xmlns:a16="http://schemas.microsoft.com/office/drawing/2014/main" id="{5F104DC0-D108-993C-7FDD-06A8A78CC599}"/>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F0705EFB-02AF-AACD-4BE0-588BB6560D2A}"/>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5" name="Rectangle: Rounded Corners 4">
            <a:extLst>
              <a:ext uri="{FF2B5EF4-FFF2-40B4-BE49-F238E27FC236}">
                <a16:creationId xmlns:a16="http://schemas.microsoft.com/office/drawing/2014/main" id="{2CCD769B-B460-A1F1-3AFC-8CB8B90EEDBC}"/>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Isosceles Triangle 5">
            <a:extLst>
              <a:ext uri="{FF2B5EF4-FFF2-40B4-BE49-F238E27FC236}">
                <a16:creationId xmlns:a16="http://schemas.microsoft.com/office/drawing/2014/main" id="{7B1E184F-607D-7A02-8D22-0B0DDF7A3AFC}"/>
              </a:ext>
            </a:extLst>
          </p:cNvPr>
          <p:cNvSpPr/>
          <p:nvPr/>
        </p:nvSpPr>
        <p:spPr>
          <a:xfrm>
            <a:off x="12247036" y="5041881"/>
            <a:ext cx="6082748" cy="2921442"/>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DE74A2C-79ED-943C-D31A-19F5F7D2E853}"/>
              </a:ext>
            </a:extLst>
          </p:cNvPr>
          <p:cNvSpPr txBox="1"/>
          <p:nvPr/>
        </p:nvSpPr>
        <p:spPr>
          <a:xfrm>
            <a:off x="15013084" y="4413504"/>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D</a:t>
            </a:r>
          </a:p>
        </p:txBody>
      </p:sp>
      <p:sp>
        <p:nvSpPr>
          <p:cNvPr id="8" name="Oval 7">
            <a:extLst>
              <a:ext uri="{FF2B5EF4-FFF2-40B4-BE49-F238E27FC236}">
                <a16:creationId xmlns:a16="http://schemas.microsoft.com/office/drawing/2014/main" id="{964DE837-9A62-18FC-F51D-9EED2332EE29}"/>
              </a:ext>
            </a:extLst>
          </p:cNvPr>
          <p:cNvSpPr/>
          <p:nvPr/>
        </p:nvSpPr>
        <p:spPr>
          <a:xfrm>
            <a:off x="15157953" y="4916375"/>
            <a:ext cx="233083" cy="2510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99AD76B-A86C-68FD-86CC-C92173DAE30A}"/>
              </a:ext>
            </a:extLst>
          </p:cNvPr>
          <p:cNvSpPr/>
          <p:nvPr/>
        </p:nvSpPr>
        <p:spPr>
          <a:xfrm>
            <a:off x="12191435" y="7760023"/>
            <a:ext cx="233083" cy="2510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60F480F5-D14F-2D8E-87F8-BA0A81480EBF}"/>
              </a:ext>
            </a:extLst>
          </p:cNvPr>
          <p:cNvSpPr/>
          <p:nvPr/>
        </p:nvSpPr>
        <p:spPr>
          <a:xfrm>
            <a:off x="18152302" y="7760023"/>
            <a:ext cx="233083" cy="2510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6111D759-F52D-9E2A-753C-DBEC6575D8F7}"/>
              </a:ext>
            </a:extLst>
          </p:cNvPr>
          <p:cNvSpPr txBox="1"/>
          <p:nvPr/>
        </p:nvSpPr>
        <p:spPr>
          <a:xfrm>
            <a:off x="11643360" y="7687102"/>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8" name="TextBox 17">
            <a:extLst>
              <a:ext uri="{FF2B5EF4-FFF2-40B4-BE49-F238E27FC236}">
                <a16:creationId xmlns:a16="http://schemas.microsoft.com/office/drawing/2014/main" id="{6AE2F952-ED9F-969C-22B1-459CF3A3FEA4}"/>
              </a:ext>
            </a:extLst>
          </p:cNvPr>
          <p:cNvSpPr txBox="1"/>
          <p:nvPr/>
        </p:nvSpPr>
        <p:spPr>
          <a:xfrm>
            <a:off x="18352898" y="776002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2" name="Freeform: Shape 11">
            <a:extLst>
              <a:ext uri="{FF2B5EF4-FFF2-40B4-BE49-F238E27FC236}">
                <a16:creationId xmlns:a16="http://schemas.microsoft.com/office/drawing/2014/main" id="{BD363342-6D38-4F7B-9A70-ABB785B2AA02}"/>
              </a:ext>
            </a:extLst>
          </p:cNvPr>
          <p:cNvSpPr/>
          <p:nvPr/>
        </p:nvSpPr>
        <p:spPr>
          <a:xfrm>
            <a:off x="1612323" y="5362719"/>
            <a:ext cx="4919399" cy="7850"/>
          </a:xfrm>
          <a:custGeom>
            <a:avLst/>
            <a:gdLst>
              <a:gd name="connsiteX0" fmla="*/ -263 w 4919399"/>
              <a:gd name="connsiteY0" fmla="*/ -201 h 7850"/>
              <a:gd name="connsiteX1" fmla="*/ 4919138 w 4919399"/>
              <a:gd name="connsiteY1" fmla="*/ -201 h 7850"/>
            </a:gdLst>
            <a:ahLst/>
            <a:cxnLst>
              <a:cxn ang="0">
                <a:pos x="connsiteX0" y="connsiteY0"/>
              </a:cxn>
              <a:cxn ang="0">
                <a:pos x="connsiteX1" y="connsiteY1"/>
              </a:cxn>
            </a:cxnLst>
            <a:rect l="l" t="t" r="r" b="b"/>
            <a:pathLst>
              <a:path w="4919399" h="7850">
                <a:moveTo>
                  <a:pt x="-263" y="-201"/>
                </a:moveTo>
                <a:lnTo>
                  <a:pt x="4919138" y="-201"/>
                </a:lnTo>
              </a:path>
            </a:pathLst>
          </a:custGeom>
          <a:noFill/>
          <a:ln w="19601" cap="rnd">
            <a:solidFill>
              <a:srgbClr val="000000">
                <a:alpha val="70000"/>
              </a:srgbClr>
            </a:solidFill>
            <a:prstDash val="solid"/>
            <a:round/>
          </a:ln>
        </p:spPr>
        <p:txBody>
          <a:bodyPr rtlCol="0" anchor="ctr"/>
          <a:lstStyle/>
          <a:p>
            <a:endParaRPr lang="en-US"/>
          </a:p>
        </p:txBody>
      </p:sp>
      <p:sp>
        <p:nvSpPr>
          <p:cNvPr id="33" name="Freeform: Shape 32">
            <a:extLst>
              <a:ext uri="{FF2B5EF4-FFF2-40B4-BE49-F238E27FC236}">
                <a16:creationId xmlns:a16="http://schemas.microsoft.com/office/drawing/2014/main" id="{AE464F8A-9705-4550-BF7C-BB74A0E7667F}"/>
              </a:ext>
            </a:extLst>
          </p:cNvPr>
          <p:cNvSpPr/>
          <p:nvPr/>
        </p:nvSpPr>
        <p:spPr>
          <a:xfrm>
            <a:off x="1612323" y="2651161"/>
            <a:ext cx="3074585" cy="2711558"/>
          </a:xfrm>
          <a:custGeom>
            <a:avLst/>
            <a:gdLst>
              <a:gd name="connsiteX0" fmla="*/ -263 w 3074585"/>
              <a:gd name="connsiteY0" fmla="*/ 2711358 h 2711558"/>
              <a:gd name="connsiteX1" fmla="*/ 3074323 w 3074585"/>
              <a:gd name="connsiteY1" fmla="*/ -201 h 2711558"/>
            </a:gdLst>
            <a:ahLst/>
            <a:cxnLst>
              <a:cxn ang="0">
                <a:pos x="connsiteX0" y="connsiteY0"/>
              </a:cxn>
              <a:cxn ang="0">
                <a:pos x="connsiteX1" y="connsiteY1"/>
              </a:cxn>
            </a:cxnLst>
            <a:rect l="l" t="t" r="r" b="b"/>
            <a:pathLst>
              <a:path w="3074585" h="2711558">
                <a:moveTo>
                  <a:pt x="-263" y="2711358"/>
                </a:moveTo>
                <a:lnTo>
                  <a:pt x="3074323" y="-201"/>
                </a:lnTo>
              </a:path>
            </a:pathLst>
          </a:custGeom>
          <a:noFill/>
          <a:ln w="19601" cap="rnd">
            <a:solidFill>
              <a:srgbClr val="000000">
                <a:alpha val="70000"/>
              </a:srgbClr>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5D8585F1-AF8F-4BD9-854B-A3C78BA2FF99}"/>
              </a:ext>
            </a:extLst>
          </p:cNvPr>
          <p:cNvSpPr/>
          <p:nvPr/>
        </p:nvSpPr>
        <p:spPr>
          <a:xfrm>
            <a:off x="4686752" y="2651161"/>
            <a:ext cx="1844971" cy="2711558"/>
          </a:xfrm>
          <a:custGeom>
            <a:avLst/>
            <a:gdLst>
              <a:gd name="connsiteX0" fmla="*/ 1844709 w 1844971"/>
              <a:gd name="connsiteY0" fmla="*/ 2711358 h 2711558"/>
              <a:gd name="connsiteX1" fmla="*/ -263 w 1844971"/>
              <a:gd name="connsiteY1" fmla="*/ -201 h 2711558"/>
            </a:gdLst>
            <a:ahLst/>
            <a:cxnLst>
              <a:cxn ang="0">
                <a:pos x="connsiteX0" y="connsiteY0"/>
              </a:cxn>
              <a:cxn ang="0">
                <a:pos x="connsiteX1" y="connsiteY1"/>
              </a:cxn>
            </a:cxnLst>
            <a:rect l="l" t="t" r="r" b="b"/>
            <a:pathLst>
              <a:path w="1844971" h="2711558">
                <a:moveTo>
                  <a:pt x="1844709" y="2711358"/>
                </a:moveTo>
                <a:lnTo>
                  <a:pt x="-263" y="-201"/>
                </a:lnTo>
              </a:path>
            </a:pathLst>
          </a:custGeom>
          <a:noFill/>
          <a:ln w="19601" cap="rnd">
            <a:solidFill>
              <a:srgbClr val="000000">
                <a:alpha val="70000"/>
              </a:srgbClr>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C7B86EBC-0423-4BDD-B63B-E360876F3BAC}"/>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w="784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F78FD36-C686-440C-B7E6-6F7F32CC24E2}"/>
              </a:ext>
            </a:extLst>
          </p:cNvPr>
          <p:cNvSpPr/>
          <p:nvPr/>
        </p:nvSpPr>
        <p:spPr>
          <a:xfrm>
            <a:off x="6452350" y="5283347"/>
            <a:ext cx="158745" cy="158745"/>
          </a:xfrm>
          <a:custGeom>
            <a:avLst/>
            <a:gdLst>
              <a:gd name="connsiteX0" fmla="*/ 158483 w 158745"/>
              <a:gd name="connsiteY0" fmla="*/ 79172 h 158745"/>
              <a:gd name="connsiteX1" fmla="*/ 79110 w 158745"/>
              <a:gd name="connsiteY1" fmla="*/ 158545 h 158745"/>
              <a:gd name="connsiteX2" fmla="*/ -263 w 158745"/>
              <a:gd name="connsiteY2" fmla="*/ 79172 h 158745"/>
              <a:gd name="connsiteX3" fmla="*/ 79110 w 158745"/>
              <a:gd name="connsiteY3" fmla="*/ -201 h 158745"/>
              <a:gd name="connsiteX4" fmla="*/ 158483 w 158745"/>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w="784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BC570BC-A420-4908-9F84-40CAEE7A6101}"/>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226A05F6-2000-4494-B872-36AAD9CB7D9B}"/>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w="784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28FC6103-F460-4E17-8F73-481D9C04B682}"/>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40" name="TextBox 39">
            <a:extLst>
              <a:ext uri="{FF2B5EF4-FFF2-40B4-BE49-F238E27FC236}">
                <a16:creationId xmlns:a16="http://schemas.microsoft.com/office/drawing/2014/main" id="{DC6E1F9E-F631-427E-91C7-58CE6FD7036F}"/>
              </a:ext>
            </a:extLst>
          </p:cNvPr>
          <p:cNvSpPr txBox="1"/>
          <p:nvPr/>
        </p:nvSpPr>
        <p:spPr>
          <a:xfrm>
            <a:off x="1079739" y="5077153"/>
            <a:ext cx="417102" cy="472886"/>
          </a:xfrm>
          <a:prstGeom prst="rect">
            <a:avLst/>
          </a:prstGeom>
          <a:noFill/>
        </p:spPr>
        <p:txBody>
          <a:bodyPr wrap="none" rtlCol="0">
            <a:spAutoFit/>
          </a:bodyPr>
          <a:lstStyle/>
          <a:p>
            <a:pPr algn="l"/>
            <a:r>
              <a:rPr lang="en-US" sz="2473" spc="0" baseline="0" dirty="0">
                <a:solidFill>
                  <a:srgbClr val="444444"/>
                </a:solidFill>
                <a:latin typeface="Comic Sans MS"/>
                <a:sym typeface="Comic Sans MS"/>
                <a:rtl val="0"/>
              </a:rPr>
              <a:t>A</a:t>
            </a:r>
          </a:p>
        </p:txBody>
      </p:sp>
      <p:sp>
        <p:nvSpPr>
          <p:cNvPr id="41" name="TextBox 40">
            <a:extLst>
              <a:ext uri="{FF2B5EF4-FFF2-40B4-BE49-F238E27FC236}">
                <a16:creationId xmlns:a16="http://schemas.microsoft.com/office/drawing/2014/main" id="{3F2BD601-5C9B-49C0-A710-41699CBCAD70}"/>
              </a:ext>
            </a:extLst>
          </p:cNvPr>
          <p:cNvSpPr txBox="1"/>
          <p:nvPr/>
        </p:nvSpPr>
        <p:spPr>
          <a:xfrm>
            <a:off x="4527008" y="2075032"/>
            <a:ext cx="413896" cy="472886"/>
          </a:xfrm>
          <a:prstGeom prst="rect">
            <a:avLst/>
          </a:prstGeom>
          <a:noFill/>
        </p:spPr>
        <p:txBody>
          <a:bodyPr wrap="none" rtlCol="0">
            <a:spAutoFit/>
          </a:bodyPr>
          <a:lstStyle/>
          <a:p>
            <a:pPr algn="l"/>
            <a:r>
              <a:rPr lang="en-US" sz="2473" spc="0" baseline="0" dirty="0">
                <a:solidFill>
                  <a:srgbClr val="444444"/>
                </a:solidFill>
                <a:latin typeface="Comic Sans MS"/>
                <a:sym typeface="Comic Sans MS"/>
                <a:rtl val="0"/>
              </a:rPr>
              <a:t>D</a:t>
            </a:r>
          </a:p>
        </p:txBody>
      </p:sp>
      <p:sp>
        <p:nvSpPr>
          <p:cNvPr id="42" name="TextBox 41">
            <a:extLst>
              <a:ext uri="{FF2B5EF4-FFF2-40B4-BE49-F238E27FC236}">
                <a16:creationId xmlns:a16="http://schemas.microsoft.com/office/drawing/2014/main" id="{DB76EDC4-FA82-44D2-A351-7DE8BD569498}"/>
              </a:ext>
            </a:extLst>
          </p:cNvPr>
          <p:cNvSpPr txBox="1"/>
          <p:nvPr/>
        </p:nvSpPr>
        <p:spPr>
          <a:xfrm>
            <a:off x="6597380" y="5066790"/>
            <a:ext cx="404278" cy="472886"/>
          </a:xfrm>
          <a:prstGeom prst="rect">
            <a:avLst/>
          </a:prstGeom>
          <a:noFill/>
        </p:spPr>
        <p:txBody>
          <a:bodyPr wrap="none" rtlCol="0">
            <a:spAutoFit/>
          </a:bodyPr>
          <a:lstStyle/>
          <a:p>
            <a:pPr algn="l"/>
            <a:r>
              <a:rPr lang="en-US" sz="2473" spc="0" baseline="0" dirty="0">
                <a:solidFill>
                  <a:srgbClr val="444444"/>
                </a:solidFill>
                <a:latin typeface="Comic Sans MS"/>
                <a:sym typeface="Comic Sans MS"/>
                <a:rtl val="0"/>
              </a:rPr>
              <a:t>S</a:t>
            </a:r>
          </a:p>
        </p:txBody>
      </p:sp>
      <p:sp>
        <p:nvSpPr>
          <p:cNvPr id="20" name="Oval 19">
            <a:extLst>
              <a:ext uri="{FF2B5EF4-FFF2-40B4-BE49-F238E27FC236}">
                <a16:creationId xmlns:a16="http://schemas.microsoft.com/office/drawing/2014/main" id="{77DAA380-45C8-43DC-9727-B4FA18529069}"/>
              </a:ext>
            </a:extLst>
          </p:cNvPr>
          <p:cNvSpPr/>
          <p:nvPr/>
        </p:nvSpPr>
        <p:spPr>
          <a:xfrm>
            <a:off x="4056400" y="53253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B279060-EF65-4C59-AC98-826AD6FB5ACE}"/>
              </a:ext>
            </a:extLst>
          </p:cNvPr>
          <p:cNvSpPr/>
          <p:nvPr/>
        </p:nvSpPr>
        <p:spPr>
          <a:xfrm>
            <a:off x="3092144" y="39664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ruler1">
            <a:extLst>
              <a:ext uri="{FF2B5EF4-FFF2-40B4-BE49-F238E27FC236}">
                <a16:creationId xmlns:a16="http://schemas.microsoft.com/office/drawing/2014/main" id="{CFD566C8-EECB-48DE-B9F7-1EE4D416BD4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303263" y="5377420"/>
            <a:ext cx="12822139" cy="2506585"/>
          </a:xfrm>
          <a:prstGeom prst="rect">
            <a:avLst/>
          </a:prstGeom>
        </p:spPr>
      </p:pic>
      <p:pic>
        <p:nvPicPr>
          <p:cNvPr id="23" name="ruler2">
            <a:extLst>
              <a:ext uri="{FF2B5EF4-FFF2-40B4-BE49-F238E27FC236}">
                <a16:creationId xmlns:a16="http://schemas.microsoft.com/office/drawing/2014/main" id="{ECF0E7CD-0B23-4B3B-AE1E-CC9C9BE88D4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9116780">
            <a:off x="589954" y="1027334"/>
            <a:ext cx="12822139" cy="2506585"/>
          </a:xfrm>
          <a:prstGeom prst="rect">
            <a:avLst/>
          </a:prstGeom>
        </p:spPr>
      </p:pic>
      <p:pic>
        <p:nvPicPr>
          <p:cNvPr id="25" name="ruler1">
            <a:extLst>
              <a:ext uri="{FF2B5EF4-FFF2-40B4-BE49-F238E27FC236}">
                <a16:creationId xmlns:a16="http://schemas.microsoft.com/office/drawing/2014/main" id="{1B276CD3-A109-4E18-B7DA-4D649B25B03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6148196">
            <a:off x="-4092235" y="6128340"/>
            <a:ext cx="12822139" cy="2506585"/>
          </a:xfrm>
          <a:prstGeom prst="rect">
            <a:avLst/>
          </a:prstGeom>
        </p:spPr>
      </p:pic>
      <p:pic>
        <p:nvPicPr>
          <p:cNvPr id="26" name="Picture 25" descr="A picture containing text&#10;&#10;Description automatically generated">
            <a:extLst>
              <a:ext uri="{FF2B5EF4-FFF2-40B4-BE49-F238E27FC236}">
                <a16:creationId xmlns:a16="http://schemas.microsoft.com/office/drawing/2014/main" id="{A149D54E-E556-4F01-A581-1984D58D8757}"/>
              </a:ext>
            </a:extLst>
          </p:cNvPr>
          <p:cNvPicPr>
            <a:picLocks noChangeAspect="1"/>
          </p:cNvPicPr>
          <p:nvPr/>
        </p:nvPicPr>
        <p:blipFill>
          <a:blip r:embed="rId4"/>
          <a:stretch>
            <a:fillRect/>
          </a:stretch>
        </p:blipFill>
        <p:spPr>
          <a:xfrm rot="21269539">
            <a:off x="3322487" y="-1223059"/>
            <a:ext cx="5481054" cy="4110791"/>
          </a:xfrm>
          <a:prstGeom prst="rect">
            <a:avLst/>
          </a:prstGeom>
        </p:spPr>
      </p:pic>
      <p:pic>
        <p:nvPicPr>
          <p:cNvPr id="27" name="ruler2">
            <a:extLst>
              <a:ext uri="{FF2B5EF4-FFF2-40B4-BE49-F238E27FC236}">
                <a16:creationId xmlns:a16="http://schemas.microsoft.com/office/drawing/2014/main" id="{455C6D21-A42C-482A-830F-BB665814D1C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298757">
            <a:off x="38951" y="5446676"/>
            <a:ext cx="12822139" cy="2506585"/>
          </a:xfrm>
          <a:prstGeom prst="rect">
            <a:avLst/>
          </a:prstGeom>
        </p:spPr>
      </p:pic>
      <p:pic>
        <p:nvPicPr>
          <p:cNvPr id="28" name="Picture 27" descr="A picture containing text&#10;&#10;Description automatically generated">
            <a:extLst>
              <a:ext uri="{FF2B5EF4-FFF2-40B4-BE49-F238E27FC236}">
                <a16:creationId xmlns:a16="http://schemas.microsoft.com/office/drawing/2014/main" id="{10364ECF-9F72-479C-B818-23B1627BE8F3}"/>
              </a:ext>
            </a:extLst>
          </p:cNvPr>
          <p:cNvPicPr>
            <a:picLocks noChangeAspect="1"/>
          </p:cNvPicPr>
          <p:nvPr/>
        </p:nvPicPr>
        <p:blipFill>
          <a:blip r:embed="rId4"/>
          <a:stretch>
            <a:fillRect/>
          </a:stretch>
        </p:blipFill>
        <p:spPr>
          <a:xfrm rot="21269539">
            <a:off x="5151282" y="1418495"/>
            <a:ext cx="5481054" cy="4110791"/>
          </a:xfrm>
          <a:prstGeom prst="rect">
            <a:avLst/>
          </a:prstGeom>
        </p:spPr>
      </p:pic>
      <p:pic>
        <p:nvPicPr>
          <p:cNvPr id="29" name="ruler3">
            <a:extLst>
              <a:ext uri="{FF2B5EF4-FFF2-40B4-BE49-F238E27FC236}">
                <a16:creationId xmlns:a16="http://schemas.microsoft.com/office/drawing/2014/main" id="{5558B309-31F0-4E51-867B-F9A8F3918E9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485294">
            <a:off x="327352" y="3737646"/>
            <a:ext cx="12822139" cy="2506585"/>
          </a:xfrm>
          <a:prstGeom prst="rect">
            <a:avLst/>
          </a:prstGeom>
        </p:spPr>
      </p:pic>
      <p:pic>
        <p:nvPicPr>
          <p:cNvPr id="30" name="Pencil3" descr="A picture containing text&#10;&#10;Description automatically generated">
            <a:extLst>
              <a:ext uri="{FF2B5EF4-FFF2-40B4-BE49-F238E27FC236}">
                <a16:creationId xmlns:a16="http://schemas.microsoft.com/office/drawing/2014/main" id="{D8BDEF75-D575-49E4-8D18-675FC36451DC}"/>
              </a:ext>
            </a:extLst>
          </p:cNvPr>
          <p:cNvPicPr>
            <a:picLocks noChangeAspect="1"/>
          </p:cNvPicPr>
          <p:nvPr/>
        </p:nvPicPr>
        <p:blipFill>
          <a:blip r:embed="rId4"/>
          <a:stretch>
            <a:fillRect/>
          </a:stretch>
        </p:blipFill>
        <p:spPr>
          <a:xfrm rot="21269539">
            <a:off x="247353" y="1432959"/>
            <a:ext cx="5481054" cy="4110791"/>
          </a:xfrm>
          <a:prstGeom prst="rect">
            <a:avLst/>
          </a:prstGeom>
        </p:spPr>
      </p:pic>
      <p:cxnSp>
        <p:nvCxnSpPr>
          <p:cNvPr id="31" name="Straight Connector 30">
            <a:extLst>
              <a:ext uri="{FF2B5EF4-FFF2-40B4-BE49-F238E27FC236}">
                <a16:creationId xmlns:a16="http://schemas.microsoft.com/office/drawing/2014/main" id="{F74E088D-CFD1-42F3-B443-900A75B1353F}"/>
              </a:ext>
            </a:extLst>
          </p:cNvPr>
          <p:cNvCxnSpPr>
            <a:cxnSpLocks/>
          </p:cNvCxnSpPr>
          <p:nvPr/>
        </p:nvCxnSpPr>
        <p:spPr>
          <a:xfrm flipH="1">
            <a:off x="4102120" y="2650960"/>
            <a:ext cx="584526" cy="267443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396A987-9DF2-446E-BD36-F650AFA96F9F}"/>
              </a:ext>
            </a:extLst>
          </p:cNvPr>
          <p:cNvCxnSpPr>
            <a:cxnSpLocks/>
          </p:cNvCxnSpPr>
          <p:nvPr/>
        </p:nvCxnSpPr>
        <p:spPr>
          <a:xfrm flipH="1" flipV="1">
            <a:off x="3138488" y="4022651"/>
            <a:ext cx="3389404" cy="133888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CF0B02D-7DE9-4DAA-B3BE-9024343F7808}"/>
              </a:ext>
            </a:extLst>
          </p:cNvPr>
          <p:cNvCxnSpPr>
            <a:cxnSpLocks/>
          </p:cNvCxnSpPr>
          <p:nvPr/>
        </p:nvCxnSpPr>
        <p:spPr>
          <a:xfrm flipH="1">
            <a:off x="1612060" y="4006940"/>
            <a:ext cx="4023113" cy="135557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5FE379AB-6AB4-4128-8FF4-6C333A8F97F6}"/>
              </a:ext>
            </a:extLst>
          </p:cNvPr>
          <p:cNvSpPr/>
          <p:nvPr/>
        </p:nvSpPr>
        <p:spPr>
          <a:xfrm>
            <a:off x="4231843" y="4413504"/>
            <a:ext cx="118872" cy="1188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3029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2"/>
                                        </p:tgtEl>
                                      </p:cBhvr>
                                    </p:animEffect>
                                    <p:set>
                                      <p:cBhvr>
                                        <p:cTn id="18" dur="1" fill="hold">
                                          <p:stCondLst>
                                            <p:cond delay="499"/>
                                          </p:stCondLst>
                                        </p:cTn>
                                        <p:tgtEl>
                                          <p:spTgt spid="2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2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23"/>
                                        </p:tgtEl>
                                      </p:cBhvr>
                                    </p:animEffect>
                                    <p:set>
                                      <p:cBhvr>
                                        <p:cTn id="34" dur="1" fill="hold">
                                          <p:stCondLst>
                                            <p:cond delay="499"/>
                                          </p:stCondLst>
                                        </p:cTn>
                                        <p:tgtEl>
                                          <p:spTgt spid="2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nodeType="clickEffect">
                                  <p:stCondLst>
                                    <p:cond delay="0"/>
                                  </p:stCondLst>
                                  <p:childTnLst>
                                    <p:animMotion origin="layout" path="M 4.375E-6 3.7037E-6 L -0.04701 0.39051 " pathEditMode="relative" rAng="0" ptsTypes="AA">
                                      <p:cBhvr>
                                        <p:cTn id="50" dur="500" fill="hold"/>
                                        <p:tgtEl>
                                          <p:spTgt spid="26"/>
                                        </p:tgtEl>
                                        <p:attrNameLst>
                                          <p:attrName>ppt_x</p:attrName>
                                          <p:attrName>ppt_y</p:attrName>
                                        </p:attrNameLst>
                                      </p:cBhvr>
                                      <p:rCtr x="-2357" y="19514"/>
                                    </p:animMotion>
                                  </p:childTnLst>
                                </p:cTn>
                              </p:par>
                              <p:par>
                                <p:cTn id="51" presetID="22" presetClass="entr" presetSubtype="1"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500"/>
                                        <p:tgtEl>
                                          <p:spTgt spid="31"/>
                                        </p:tgtEl>
                                      </p:cBhvr>
                                    </p:animEffect>
                                  </p:childTnLst>
                                </p:cTn>
                              </p:par>
                            </p:childTnLst>
                          </p:cTn>
                        </p:par>
                        <p:par>
                          <p:cTn id="54" fill="hold">
                            <p:stCondLst>
                              <p:cond delay="500"/>
                            </p:stCondLst>
                            <p:childTnLst>
                              <p:par>
                                <p:cTn id="55" presetID="10" presetClass="exit" presetSubtype="0" fill="hold" nodeType="afterEffect">
                                  <p:stCondLst>
                                    <p:cond delay="0"/>
                                  </p:stCondLst>
                                  <p:childTnLst>
                                    <p:animEffect transition="out" filter="fade">
                                      <p:cBhvr>
                                        <p:cTn id="56" dur="500"/>
                                        <p:tgtEl>
                                          <p:spTgt spid="26"/>
                                        </p:tgtEl>
                                      </p:cBhvr>
                                    </p:animEffect>
                                    <p:set>
                                      <p:cBhvr>
                                        <p:cTn id="57" dur="1" fill="hold">
                                          <p:stCondLst>
                                            <p:cond delay="499"/>
                                          </p:stCondLst>
                                        </p:cTn>
                                        <p:tgtEl>
                                          <p:spTgt spid="26"/>
                                        </p:tgtEl>
                                        <p:attrNameLst>
                                          <p:attrName>style.visibility</p:attrName>
                                        </p:attrNameLst>
                                      </p:cBhvr>
                                      <p:to>
                                        <p:strVal val="hidden"/>
                                      </p:to>
                                    </p:set>
                                  </p:childTnLst>
                                </p:cTn>
                              </p:par>
                            </p:childTnLst>
                          </p:cTn>
                        </p:par>
                        <p:par>
                          <p:cTn id="58" fill="hold">
                            <p:stCondLst>
                              <p:cond delay="1000"/>
                            </p:stCondLst>
                            <p:childTnLst>
                              <p:par>
                                <p:cTn id="59" presetID="10" presetClass="exit" presetSubtype="0" fill="hold" nodeType="afterEffect">
                                  <p:stCondLst>
                                    <p:cond delay="0"/>
                                  </p:stCondLst>
                                  <p:childTnLst>
                                    <p:animEffect transition="out" filter="fade">
                                      <p:cBhvr>
                                        <p:cTn id="60" dur="500"/>
                                        <p:tgtEl>
                                          <p:spTgt spid="25"/>
                                        </p:tgtEl>
                                      </p:cBhvr>
                                    </p:animEffect>
                                    <p:set>
                                      <p:cBhvr>
                                        <p:cTn id="61" dur="1" fill="hold">
                                          <p:stCondLst>
                                            <p:cond delay="499"/>
                                          </p:stCondLst>
                                        </p:cTn>
                                        <p:tgtEl>
                                          <p:spTgt spid="25"/>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1000"/>
                                        <p:tgtEl>
                                          <p:spTgt spid="27"/>
                                        </p:tgtEl>
                                      </p:cBhvr>
                                    </p:animEffect>
                                    <p:anim calcmode="lin" valueType="num">
                                      <p:cBhvr>
                                        <p:cTn id="67" dur="1000" fill="hold"/>
                                        <p:tgtEl>
                                          <p:spTgt spid="27"/>
                                        </p:tgtEl>
                                        <p:attrNameLst>
                                          <p:attrName>ppt_x</p:attrName>
                                        </p:attrNameLst>
                                      </p:cBhvr>
                                      <p:tavLst>
                                        <p:tav tm="0">
                                          <p:val>
                                            <p:strVal val="#ppt_x"/>
                                          </p:val>
                                        </p:tav>
                                        <p:tav tm="100000">
                                          <p:val>
                                            <p:strVal val="#ppt_x"/>
                                          </p:val>
                                        </p:tav>
                                      </p:tavLst>
                                    </p:anim>
                                    <p:anim calcmode="lin" valueType="num">
                                      <p:cBhvr>
                                        <p:cTn id="6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path" presetSubtype="0" accel="50000" decel="50000" fill="hold" nodeType="clickEffect">
                                  <p:stCondLst>
                                    <p:cond delay="0"/>
                                  </p:stCondLst>
                                  <p:childTnLst>
                                    <p:animMotion origin="layout" path="M 4.375E-6 -1.48148E-6 L -0.27748 -0.1875 " pathEditMode="relative" rAng="0" ptsTypes="AA">
                                      <p:cBhvr>
                                        <p:cTn id="77" dur="500" fill="hold"/>
                                        <p:tgtEl>
                                          <p:spTgt spid="28"/>
                                        </p:tgtEl>
                                        <p:attrNameLst>
                                          <p:attrName>ppt_x</p:attrName>
                                          <p:attrName>ppt_y</p:attrName>
                                        </p:attrNameLst>
                                      </p:cBhvr>
                                      <p:rCtr x="-13880" y="-9375"/>
                                    </p:animMotion>
                                  </p:childTnLst>
                                </p:cTn>
                              </p:par>
                              <p:par>
                                <p:cTn id="78" presetID="22" presetClass="entr" presetSubtype="2"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right)">
                                      <p:cBhvr>
                                        <p:cTn id="80" dur="500"/>
                                        <p:tgtEl>
                                          <p:spTgt spid="32"/>
                                        </p:tgtEl>
                                      </p:cBhvr>
                                    </p:animEffect>
                                  </p:childTnLst>
                                </p:cTn>
                              </p:par>
                            </p:childTnLst>
                          </p:cTn>
                        </p:par>
                        <p:par>
                          <p:cTn id="81" fill="hold">
                            <p:stCondLst>
                              <p:cond delay="500"/>
                            </p:stCondLst>
                            <p:childTnLst>
                              <p:par>
                                <p:cTn id="82" presetID="10" presetClass="exit" presetSubtype="0" fill="hold" nodeType="afterEffect">
                                  <p:stCondLst>
                                    <p:cond delay="0"/>
                                  </p:stCondLst>
                                  <p:childTnLst>
                                    <p:animEffect transition="out" filter="fade">
                                      <p:cBhvr>
                                        <p:cTn id="83" dur="500"/>
                                        <p:tgtEl>
                                          <p:spTgt spid="28"/>
                                        </p:tgtEl>
                                      </p:cBhvr>
                                    </p:animEffect>
                                    <p:set>
                                      <p:cBhvr>
                                        <p:cTn id="84" dur="1" fill="hold">
                                          <p:stCondLst>
                                            <p:cond delay="499"/>
                                          </p:stCondLst>
                                        </p:cTn>
                                        <p:tgtEl>
                                          <p:spTgt spid="28"/>
                                        </p:tgtEl>
                                        <p:attrNameLst>
                                          <p:attrName>style.visibility</p:attrName>
                                        </p:attrNameLst>
                                      </p:cBhvr>
                                      <p:to>
                                        <p:strVal val="hidden"/>
                                      </p:to>
                                    </p:set>
                                  </p:childTnLst>
                                </p:cTn>
                              </p:par>
                            </p:childTnLst>
                          </p:cTn>
                        </p:par>
                        <p:par>
                          <p:cTn id="85" fill="hold">
                            <p:stCondLst>
                              <p:cond delay="1000"/>
                            </p:stCondLst>
                            <p:childTnLst>
                              <p:par>
                                <p:cTn id="86" presetID="10" presetClass="exit" presetSubtype="0" fill="hold" nodeType="afterEffect">
                                  <p:stCondLst>
                                    <p:cond delay="0"/>
                                  </p:stCondLst>
                                  <p:childTnLst>
                                    <p:animEffect transition="out" filter="fade">
                                      <p:cBhvr>
                                        <p:cTn id="87" dur="500"/>
                                        <p:tgtEl>
                                          <p:spTgt spid="27"/>
                                        </p:tgtEl>
                                      </p:cBhvr>
                                    </p:animEffect>
                                    <p:set>
                                      <p:cBhvr>
                                        <p:cTn id="88" dur="1" fill="hold">
                                          <p:stCondLst>
                                            <p:cond delay="499"/>
                                          </p:stCondLst>
                                        </p:cTn>
                                        <p:tgtEl>
                                          <p:spTgt spid="27"/>
                                        </p:tgtEl>
                                        <p:attrNameLst>
                                          <p:attrName>style.visibility</p:attrName>
                                        </p:attrNameLst>
                                      </p:cBhvr>
                                      <p:to>
                                        <p:strVal val="hidden"/>
                                      </p:to>
                                    </p:set>
                                  </p:childTnLst>
                                </p:cTn>
                              </p:par>
                            </p:childTnLst>
                          </p:cTn>
                        </p:par>
                        <p:par>
                          <p:cTn id="89" fill="hold">
                            <p:stCondLst>
                              <p:cond delay="1500"/>
                            </p:stCondLst>
                            <p:childTnLst>
                              <p:par>
                                <p:cTn id="90" presetID="45" presetClass="entr" presetSubtype="0" fill="hold" grpId="1"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1000"/>
                                        <p:tgtEl>
                                          <p:spTgt spid="44"/>
                                        </p:tgtEl>
                                      </p:cBhvr>
                                    </p:animEffect>
                                    <p:anim calcmode="lin" valueType="num">
                                      <p:cBhvr>
                                        <p:cTn id="93" dur="1000" fill="hold"/>
                                        <p:tgtEl>
                                          <p:spTgt spid="44"/>
                                        </p:tgtEl>
                                        <p:attrNameLst>
                                          <p:attrName>ppt_w</p:attrName>
                                        </p:attrNameLst>
                                      </p:cBhvr>
                                      <p:tavLst>
                                        <p:tav tm="0" fmla="#ppt_w*sin(2.5*pi*$)">
                                          <p:val>
                                            <p:fltVal val="0"/>
                                          </p:val>
                                        </p:tav>
                                        <p:tav tm="100000">
                                          <p:val>
                                            <p:fltVal val="1"/>
                                          </p:val>
                                        </p:tav>
                                      </p:tavLst>
                                    </p:anim>
                                    <p:anim calcmode="lin" valueType="num">
                                      <p:cBhvr>
                                        <p:cTn id="94" dur="1000" fill="hold"/>
                                        <p:tgtEl>
                                          <p:spTgt spid="44"/>
                                        </p:tgtEl>
                                        <p:attrNameLst>
                                          <p:attrName>ppt_h</p:attrName>
                                        </p:attrNameLst>
                                      </p:cBhvr>
                                      <p:tavLst>
                                        <p:tav tm="0">
                                          <p:val>
                                            <p:strVal val="#ppt_h"/>
                                          </p:val>
                                        </p:tav>
                                        <p:tav tm="100000">
                                          <p:val>
                                            <p:strVal val="#ppt_h"/>
                                          </p:val>
                                        </p:tav>
                                      </p:tavLst>
                                    </p:anim>
                                  </p:childTnLst>
                                </p:cTn>
                              </p:par>
                            </p:childTnLst>
                          </p:cTn>
                        </p:par>
                        <p:par>
                          <p:cTn id="95" fill="hold">
                            <p:stCondLst>
                              <p:cond delay="2500"/>
                            </p:stCondLst>
                            <p:childTnLst>
                              <p:par>
                                <p:cTn id="96" presetID="27" presetClass="emph" presetSubtype="0" repeatCount="3000" fill="remove" grpId="0" nodeType="afterEffect">
                                  <p:stCondLst>
                                    <p:cond delay="0"/>
                                  </p:stCondLst>
                                  <p:childTnLst>
                                    <p:animClr clrSpc="rgb" dir="cw">
                                      <p:cBhvr override="childStyle">
                                        <p:cTn id="97" dur="500" autoRev="1" fill="remove"/>
                                        <p:tgtEl>
                                          <p:spTgt spid="44"/>
                                        </p:tgtEl>
                                        <p:attrNameLst>
                                          <p:attrName>style.color</p:attrName>
                                        </p:attrNameLst>
                                      </p:cBhvr>
                                      <p:to>
                                        <a:srgbClr val="FFC000"/>
                                      </p:to>
                                    </p:animClr>
                                    <p:animClr clrSpc="rgb" dir="cw">
                                      <p:cBhvr>
                                        <p:cTn id="98" dur="500" autoRev="1" fill="remove"/>
                                        <p:tgtEl>
                                          <p:spTgt spid="44"/>
                                        </p:tgtEl>
                                        <p:attrNameLst>
                                          <p:attrName>fillcolor</p:attrName>
                                        </p:attrNameLst>
                                      </p:cBhvr>
                                      <p:to>
                                        <a:srgbClr val="FFC000"/>
                                      </p:to>
                                    </p:animClr>
                                    <p:set>
                                      <p:cBhvr>
                                        <p:cTn id="99" dur="500" autoRev="1" fill="remove"/>
                                        <p:tgtEl>
                                          <p:spTgt spid="44"/>
                                        </p:tgtEl>
                                        <p:attrNameLst>
                                          <p:attrName>fill.type</p:attrName>
                                        </p:attrNameLst>
                                      </p:cBhvr>
                                      <p:to>
                                        <p:strVal val="solid"/>
                                      </p:to>
                                    </p:set>
                                    <p:set>
                                      <p:cBhvr>
                                        <p:cTn id="100" dur="500" autoRev="1" fill="remove"/>
                                        <p:tgtEl>
                                          <p:spTgt spid="44"/>
                                        </p:tgtEl>
                                        <p:attrNameLst>
                                          <p:attrName>fill.on</p:attrName>
                                        </p:attrNameLst>
                                      </p:cBhvr>
                                      <p:to>
                                        <p:strVal val="true"/>
                                      </p:to>
                                    </p:se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500"/>
                                        <p:tgtEl>
                                          <p:spTgt spid="30"/>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path" presetSubtype="0" accel="50000" decel="50000" fill="hold" nodeType="clickEffect">
                                  <p:stCondLst>
                                    <p:cond delay="0"/>
                                  </p:stCondLst>
                                  <p:childTnLst>
                                    <p:animMotion origin="layout" path="M -2.08333E-6 -4.81481E-6 L 0.32995 -0.19513 " pathEditMode="relative" rAng="0" ptsTypes="AA">
                                      <p:cBhvr>
                                        <p:cTn id="116" dur="500" fill="hold"/>
                                        <p:tgtEl>
                                          <p:spTgt spid="30"/>
                                        </p:tgtEl>
                                        <p:attrNameLst>
                                          <p:attrName>ppt_x</p:attrName>
                                          <p:attrName>ppt_y</p:attrName>
                                        </p:attrNameLst>
                                      </p:cBhvr>
                                      <p:rCtr x="16497" y="-9769"/>
                                    </p:animMotion>
                                  </p:childTnLst>
                                </p:cTn>
                              </p:par>
                              <p:par>
                                <p:cTn id="117" presetID="22" presetClass="entr" presetSubtype="8" fill="hold" nodeType="with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wipe(left)">
                                      <p:cBhvr>
                                        <p:cTn id="119" dur="500"/>
                                        <p:tgtEl>
                                          <p:spTgt spid="43"/>
                                        </p:tgtEl>
                                      </p:cBhvr>
                                    </p:animEffect>
                                  </p:childTnLst>
                                </p:cTn>
                              </p:par>
                            </p:childTnLst>
                          </p:cTn>
                        </p:par>
                        <p:par>
                          <p:cTn id="120" fill="hold">
                            <p:stCondLst>
                              <p:cond delay="500"/>
                            </p:stCondLst>
                            <p:childTnLst>
                              <p:par>
                                <p:cTn id="121" presetID="10" presetClass="exit" presetSubtype="0" fill="hold" nodeType="afterEffect">
                                  <p:stCondLst>
                                    <p:cond delay="0"/>
                                  </p:stCondLst>
                                  <p:childTnLst>
                                    <p:animEffect transition="out" filter="fade">
                                      <p:cBhvr>
                                        <p:cTn id="122" dur="500"/>
                                        <p:tgtEl>
                                          <p:spTgt spid="30"/>
                                        </p:tgtEl>
                                      </p:cBhvr>
                                    </p:animEffect>
                                    <p:set>
                                      <p:cBhvr>
                                        <p:cTn id="123" dur="1" fill="hold">
                                          <p:stCondLst>
                                            <p:cond delay="499"/>
                                          </p:stCondLst>
                                        </p:cTn>
                                        <p:tgtEl>
                                          <p:spTgt spid="30"/>
                                        </p:tgtEl>
                                        <p:attrNameLst>
                                          <p:attrName>style.visibility</p:attrName>
                                        </p:attrNameLst>
                                      </p:cBhvr>
                                      <p:to>
                                        <p:strVal val="hidden"/>
                                      </p:to>
                                    </p:set>
                                  </p:childTnLst>
                                </p:cTn>
                              </p:par>
                            </p:childTnLst>
                          </p:cTn>
                        </p:par>
                        <p:par>
                          <p:cTn id="124" fill="hold">
                            <p:stCondLst>
                              <p:cond delay="1000"/>
                            </p:stCondLst>
                            <p:childTnLst>
                              <p:par>
                                <p:cTn id="125" presetID="10" presetClass="exit" presetSubtype="0" fill="hold" nodeType="afterEffect">
                                  <p:stCondLst>
                                    <p:cond delay="0"/>
                                  </p:stCondLst>
                                  <p:childTnLst>
                                    <p:animEffect transition="out" filter="fade">
                                      <p:cBhvr>
                                        <p:cTn id="126" dur="500"/>
                                        <p:tgtEl>
                                          <p:spTgt spid="29"/>
                                        </p:tgtEl>
                                      </p:cBhvr>
                                    </p:animEffect>
                                    <p:set>
                                      <p:cBhvr>
                                        <p:cTn id="127"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44" grpId="0" animBg="1"/>
      <p:bldP spid="4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3 medians in triangle ASD.</a:t>
            </a:r>
            <a:endParaRPr lang="en-US" sz="3200" b="1" dirty="0">
              <a:solidFill>
                <a:schemeClr val="bg1"/>
              </a:solidFill>
              <a:latin typeface="Comic Sans MS"/>
            </a:endParaRPr>
          </a:p>
        </p:txBody>
      </p:sp>
      <p:sp>
        <p:nvSpPr>
          <p:cNvPr id="6" name="TextBox 5">
            <a:extLst>
              <a:ext uri="{FF2B5EF4-FFF2-40B4-BE49-F238E27FC236}">
                <a16:creationId xmlns:a16="http://schemas.microsoft.com/office/drawing/2014/main" id="{54657490-583F-E380-E2D5-B07C49604BF9}"/>
              </a:ext>
            </a:extLst>
          </p:cNvPr>
          <p:cNvSpPr txBox="1"/>
          <p:nvPr/>
        </p:nvSpPr>
        <p:spPr>
          <a:xfrm>
            <a:off x="15774979" y="828157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20" name="Freeform: Shape 19">
            <a:extLst>
              <a:ext uri="{FF2B5EF4-FFF2-40B4-BE49-F238E27FC236}">
                <a16:creationId xmlns:a16="http://schemas.microsoft.com/office/drawing/2014/main" id="{A4DDE7F3-81DC-4550-8042-E3D3036B2297}"/>
              </a:ext>
            </a:extLst>
          </p:cNvPr>
          <p:cNvSpPr/>
          <p:nvPr/>
        </p:nvSpPr>
        <p:spPr>
          <a:xfrm>
            <a:off x="1612323" y="5362719"/>
            <a:ext cx="4919399" cy="7850"/>
          </a:xfrm>
          <a:custGeom>
            <a:avLst/>
            <a:gdLst>
              <a:gd name="connsiteX0" fmla="*/ -263 w 4919399"/>
              <a:gd name="connsiteY0" fmla="*/ -201 h 7850"/>
              <a:gd name="connsiteX1" fmla="*/ 4919138 w 4919399"/>
              <a:gd name="connsiteY1" fmla="*/ -201 h 7850"/>
            </a:gdLst>
            <a:ahLst/>
            <a:cxnLst>
              <a:cxn ang="0">
                <a:pos x="connsiteX0" y="connsiteY0"/>
              </a:cxn>
              <a:cxn ang="0">
                <a:pos x="connsiteX1" y="connsiteY1"/>
              </a:cxn>
            </a:cxnLst>
            <a:rect l="l" t="t" r="r" b="b"/>
            <a:pathLst>
              <a:path w="4919399" h="7850">
                <a:moveTo>
                  <a:pt x="-263" y="-201"/>
                </a:moveTo>
                <a:lnTo>
                  <a:pt x="4919138" y="-201"/>
                </a:lnTo>
              </a:path>
            </a:pathLst>
          </a:custGeom>
          <a:noFill/>
          <a:ln w="19601" cap="rnd">
            <a:solidFill>
              <a:srgbClr val="000000">
                <a:alpha val="70000"/>
              </a:srgbClr>
            </a:solidFill>
            <a:prstDash val="solid"/>
            <a:round/>
          </a:ln>
        </p:spPr>
        <p:txBody>
          <a:bodyPr rtlCol="0" anchor="ctr"/>
          <a:lstStyle/>
          <a:p>
            <a:endParaRPr lang="en-US"/>
          </a:p>
        </p:txBody>
      </p:sp>
      <p:sp>
        <p:nvSpPr>
          <p:cNvPr id="25" name="Freeform: Shape 24">
            <a:extLst>
              <a:ext uri="{FF2B5EF4-FFF2-40B4-BE49-F238E27FC236}">
                <a16:creationId xmlns:a16="http://schemas.microsoft.com/office/drawing/2014/main" id="{CFF896E9-4DC9-4308-AAE6-9C31F5C4F452}"/>
              </a:ext>
            </a:extLst>
          </p:cNvPr>
          <p:cNvSpPr/>
          <p:nvPr/>
        </p:nvSpPr>
        <p:spPr>
          <a:xfrm>
            <a:off x="1612323" y="2651161"/>
            <a:ext cx="3074585" cy="2711558"/>
          </a:xfrm>
          <a:custGeom>
            <a:avLst/>
            <a:gdLst>
              <a:gd name="connsiteX0" fmla="*/ -263 w 3074585"/>
              <a:gd name="connsiteY0" fmla="*/ 2711358 h 2711558"/>
              <a:gd name="connsiteX1" fmla="*/ 3074323 w 3074585"/>
              <a:gd name="connsiteY1" fmla="*/ -201 h 2711558"/>
            </a:gdLst>
            <a:ahLst/>
            <a:cxnLst>
              <a:cxn ang="0">
                <a:pos x="connsiteX0" y="connsiteY0"/>
              </a:cxn>
              <a:cxn ang="0">
                <a:pos x="connsiteX1" y="connsiteY1"/>
              </a:cxn>
            </a:cxnLst>
            <a:rect l="l" t="t" r="r" b="b"/>
            <a:pathLst>
              <a:path w="3074585" h="2711558">
                <a:moveTo>
                  <a:pt x="-263" y="2711358"/>
                </a:moveTo>
                <a:lnTo>
                  <a:pt x="3074323" y="-201"/>
                </a:lnTo>
              </a:path>
            </a:pathLst>
          </a:custGeom>
          <a:noFill/>
          <a:ln w="19601" cap="rnd">
            <a:solidFill>
              <a:srgbClr val="000000">
                <a:alpha val="70000"/>
              </a:srgbClr>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F8C5BDF2-709D-4C70-8CAF-2F5E7014C1B8}"/>
              </a:ext>
            </a:extLst>
          </p:cNvPr>
          <p:cNvSpPr/>
          <p:nvPr/>
        </p:nvSpPr>
        <p:spPr>
          <a:xfrm>
            <a:off x="4686752" y="2651161"/>
            <a:ext cx="1844971" cy="2711558"/>
          </a:xfrm>
          <a:custGeom>
            <a:avLst/>
            <a:gdLst>
              <a:gd name="connsiteX0" fmla="*/ 1844709 w 1844971"/>
              <a:gd name="connsiteY0" fmla="*/ 2711358 h 2711558"/>
              <a:gd name="connsiteX1" fmla="*/ -263 w 1844971"/>
              <a:gd name="connsiteY1" fmla="*/ -201 h 2711558"/>
            </a:gdLst>
            <a:ahLst/>
            <a:cxnLst>
              <a:cxn ang="0">
                <a:pos x="connsiteX0" y="connsiteY0"/>
              </a:cxn>
              <a:cxn ang="0">
                <a:pos x="connsiteX1" y="connsiteY1"/>
              </a:cxn>
            </a:cxnLst>
            <a:rect l="l" t="t" r="r" b="b"/>
            <a:pathLst>
              <a:path w="1844971" h="2711558">
                <a:moveTo>
                  <a:pt x="1844709" y="2711358"/>
                </a:moveTo>
                <a:lnTo>
                  <a:pt x="-263" y="-201"/>
                </a:lnTo>
              </a:path>
            </a:pathLst>
          </a:custGeom>
          <a:noFill/>
          <a:ln w="19601" cap="rnd">
            <a:solidFill>
              <a:srgbClr val="000000">
                <a:alpha val="70000"/>
              </a:srgbClr>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46F4DB62-72FC-4CA8-9554-600A3E5E5BD7}"/>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w="784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324B37A-FF4A-444E-BE04-54718C19E68B}"/>
              </a:ext>
            </a:extLst>
          </p:cNvPr>
          <p:cNvSpPr/>
          <p:nvPr/>
        </p:nvSpPr>
        <p:spPr>
          <a:xfrm>
            <a:off x="6452350" y="5283347"/>
            <a:ext cx="158745" cy="158745"/>
          </a:xfrm>
          <a:custGeom>
            <a:avLst/>
            <a:gdLst>
              <a:gd name="connsiteX0" fmla="*/ 158483 w 158745"/>
              <a:gd name="connsiteY0" fmla="*/ 79172 h 158745"/>
              <a:gd name="connsiteX1" fmla="*/ 79110 w 158745"/>
              <a:gd name="connsiteY1" fmla="*/ 158545 h 158745"/>
              <a:gd name="connsiteX2" fmla="*/ -263 w 158745"/>
              <a:gd name="connsiteY2" fmla="*/ 79172 h 158745"/>
              <a:gd name="connsiteX3" fmla="*/ 79110 w 158745"/>
              <a:gd name="connsiteY3" fmla="*/ -201 h 158745"/>
              <a:gd name="connsiteX4" fmla="*/ 158483 w 158745"/>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w="784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9ABF5678-8B79-4553-9689-94C3387B192F}"/>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3DEB4890-88F5-4E93-A54E-D5E11666E396}"/>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solidFill>
          <a:ln w="784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EF6C92D9-9A71-4DB6-92BE-B45D37A76AE0}"/>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32" name="TextBox 31">
            <a:extLst>
              <a:ext uri="{FF2B5EF4-FFF2-40B4-BE49-F238E27FC236}">
                <a16:creationId xmlns:a16="http://schemas.microsoft.com/office/drawing/2014/main" id="{50C76EA3-DF8C-498B-983C-A7F1D8ACAE49}"/>
              </a:ext>
            </a:extLst>
          </p:cNvPr>
          <p:cNvSpPr txBox="1"/>
          <p:nvPr/>
        </p:nvSpPr>
        <p:spPr>
          <a:xfrm>
            <a:off x="1079739" y="5077153"/>
            <a:ext cx="417102" cy="472886"/>
          </a:xfrm>
          <a:prstGeom prst="rect">
            <a:avLst/>
          </a:prstGeom>
          <a:noFill/>
        </p:spPr>
        <p:txBody>
          <a:bodyPr wrap="none" rtlCol="0">
            <a:spAutoFit/>
          </a:bodyPr>
          <a:lstStyle/>
          <a:p>
            <a:pPr algn="l"/>
            <a:r>
              <a:rPr lang="en-US" sz="2473" spc="0" baseline="0" dirty="0">
                <a:solidFill>
                  <a:srgbClr val="444444"/>
                </a:solidFill>
                <a:latin typeface="Comic Sans MS"/>
                <a:sym typeface="Comic Sans MS"/>
                <a:rtl val="0"/>
              </a:rPr>
              <a:t>A</a:t>
            </a:r>
          </a:p>
        </p:txBody>
      </p:sp>
      <p:sp>
        <p:nvSpPr>
          <p:cNvPr id="33" name="TextBox 32">
            <a:extLst>
              <a:ext uri="{FF2B5EF4-FFF2-40B4-BE49-F238E27FC236}">
                <a16:creationId xmlns:a16="http://schemas.microsoft.com/office/drawing/2014/main" id="{8BE7B665-60A7-4A93-A946-DC77AAA283ED}"/>
              </a:ext>
            </a:extLst>
          </p:cNvPr>
          <p:cNvSpPr txBox="1"/>
          <p:nvPr/>
        </p:nvSpPr>
        <p:spPr>
          <a:xfrm>
            <a:off x="4527008" y="2075032"/>
            <a:ext cx="413896" cy="472886"/>
          </a:xfrm>
          <a:prstGeom prst="rect">
            <a:avLst/>
          </a:prstGeom>
          <a:noFill/>
        </p:spPr>
        <p:txBody>
          <a:bodyPr wrap="none" rtlCol="0">
            <a:spAutoFit/>
          </a:bodyPr>
          <a:lstStyle/>
          <a:p>
            <a:pPr algn="l"/>
            <a:r>
              <a:rPr lang="en-US" sz="2473" spc="0" baseline="0" dirty="0">
                <a:solidFill>
                  <a:srgbClr val="444444"/>
                </a:solidFill>
                <a:latin typeface="Comic Sans MS"/>
                <a:sym typeface="Comic Sans MS"/>
                <a:rtl val="0"/>
              </a:rPr>
              <a:t>D</a:t>
            </a:r>
          </a:p>
        </p:txBody>
      </p:sp>
      <p:sp>
        <p:nvSpPr>
          <p:cNvPr id="34" name="TextBox 33">
            <a:extLst>
              <a:ext uri="{FF2B5EF4-FFF2-40B4-BE49-F238E27FC236}">
                <a16:creationId xmlns:a16="http://schemas.microsoft.com/office/drawing/2014/main" id="{4C872326-2655-4006-8D22-47546BD98DD5}"/>
              </a:ext>
            </a:extLst>
          </p:cNvPr>
          <p:cNvSpPr txBox="1"/>
          <p:nvPr/>
        </p:nvSpPr>
        <p:spPr>
          <a:xfrm>
            <a:off x="6597380" y="5066790"/>
            <a:ext cx="404278" cy="472886"/>
          </a:xfrm>
          <a:prstGeom prst="rect">
            <a:avLst/>
          </a:prstGeom>
          <a:noFill/>
        </p:spPr>
        <p:txBody>
          <a:bodyPr wrap="none" rtlCol="0">
            <a:spAutoFit/>
          </a:bodyPr>
          <a:lstStyle/>
          <a:p>
            <a:pPr algn="l"/>
            <a:r>
              <a:rPr lang="en-US" sz="2473" spc="0" baseline="0" dirty="0">
                <a:solidFill>
                  <a:srgbClr val="444444"/>
                </a:solidFill>
                <a:latin typeface="Comic Sans MS"/>
                <a:sym typeface="Comic Sans MS"/>
                <a:rtl val="0"/>
              </a:rPr>
              <a:t>S</a:t>
            </a:r>
          </a:p>
        </p:txBody>
      </p:sp>
      <p:sp>
        <p:nvSpPr>
          <p:cNvPr id="35" name="Oval 34">
            <a:extLst>
              <a:ext uri="{FF2B5EF4-FFF2-40B4-BE49-F238E27FC236}">
                <a16:creationId xmlns:a16="http://schemas.microsoft.com/office/drawing/2014/main" id="{03E80D74-CE7B-44CE-9589-23D36C1F98D8}"/>
              </a:ext>
            </a:extLst>
          </p:cNvPr>
          <p:cNvSpPr/>
          <p:nvPr/>
        </p:nvSpPr>
        <p:spPr>
          <a:xfrm>
            <a:off x="4056400" y="53253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999BF97-7099-4DC8-AFD3-FA0762670CEC}"/>
              </a:ext>
            </a:extLst>
          </p:cNvPr>
          <p:cNvSpPr/>
          <p:nvPr/>
        </p:nvSpPr>
        <p:spPr>
          <a:xfrm>
            <a:off x="3092144" y="39664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3106A981-C7B9-41C2-846D-2A3AD29057CD}"/>
              </a:ext>
            </a:extLst>
          </p:cNvPr>
          <p:cNvCxnSpPr>
            <a:cxnSpLocks/>
          </p:cNvCxnSpPr>
          <p:nvPr/>
        </p:nvCxnSpPr>
        <p:spPr>
          <a:xfrm flipH="1">
            <a:off x="4102120" y="2650960"/>
            <a:ext cx="584526" cy="267443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EDEFE34-809A-4121-A6E3-ED8D56CB8204}"/>
              </a:ext>
            </a:extLst>
          </p:cNvPr>
          <p:cNvCxnSpPr>
            <a:cxnSpLocks/>
          </p:cNvCxnSpPr>
          <p:nvPr/>
        </p:nvCxnSpPr>
        <p:spPr>
          <a:xfrm flipH="1" flipV="1">
            <a:off x="3138488" y="4022651"/>
            <a:ext cx="3389404" cy="133888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D51AE52-187B-4422-8B52-C5BC5983DB8A}"/>
              </a:ext>
            </a:extLst>
          </p:cNvPr>
          <p:cNvCxnSpPr>
            <a:cxnSpLocks/>
          </p:cNvCxnSpPr>
          <p:nvPr/>
        </p:nvCxnSpPr>
        <p:spPr>
          <a:xfrm flipH="1">
            <a:off x="1612060" y="4006940"/>
            <a:ext cx="4023113" cy="135557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07F65BE2-AF17-40A6-95C9-40C6F0A6F316}"/>
              </a:ext>
            </a:extLst>
          </p:cNvPr>
          <p:cNvSpPr/>
          <p:nvPr/>
        </p:nvSpPr>
        <p:spPr>
          <a:xfrm>
            <a:off x="5576562" y="395945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F578081A-9C3F-4DF5-9075-76467DC3019F}"/>
              </a:ext>
            </a:extLst>
          </p:cNvPr>
          <p:cNvSpPr/>
          <p:nvPr/>
        </p:nvSpPr>
        <p:spPr>
          <a:xfrm>
            <a:off x="4231843" y="4413504"/>
            <a:ext cx="118872" cy="1188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24182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Common formative assessment</a:t>
            </a:r>
            <a:endParaRPr lang="en-US" sz="5400" dirty="0">
              <a:solidFill>
                <a:schemeClr val="accent1">
                  <a:lumMod val="50000"/>
                </a:schemeClr>
              </a:solidFill>
            </a:endParaRP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Use the given figure to complete.</a:t>
            </a:r>
            <a:endParaRPr lang="en-GB" sz="3200" dirty="0">
              <a:sym typeface="Comic Sans MS"/>
            </a:endParaRPr>
          </a:p>
        </p:txBody>
      </p:sp>
      <p:sp>
        <p:nvSpPr>
          <p:cNvPr id="8" name="TextBox 7">
            <a:extLst>
              <a:ext uri="{FF2B5EF4-FFF2-40B4-BE49-F238E27FC236}">
                <a16:creationId xmlns:a16="http://schemas.microsoft.com/office/drawing/2014/main" id="{F23C4B0B-0646-4BCD-A2A2-6D6D5792F929}"/>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dirty="0">
                <a:solidFill>
                  <a:schemeClr val="tx1">
                    <a:lumMod val="50000"/>
                    <a:lumOff val="50000"/>
                  </a:schemeClr>
                </a:solidFill>
                <a:latin typeface="+mj-lt"/>
              </a:rPr>
              <a:t>Check your understanding</a:t>
            </a:r>
          </a:p>
        </p:txBody>
      </p:sp>
      <p:sp>
        <p:nvSpPr>
          <p:cNvPr id="23" name="Rectangle: Rounded Corners 22">
            <a:extLst>
              <a:ext uri="{FF2B5EF4-FFF2-40B4-BE49-F238E27FC236}">
                <a16:creationId xmlns:a16="http://schemas.microsoft.com/office/drawing/2014/main" id="{4F1A8681-23B7-4A98-8120-C4678766A00D}"/>
              </a:ext>
            </a:extLst>
          </p:cNvPr>
          <p:cNvSpPr/>
          <p:nvPr/>
        </p:nvSpPr>
        <p:spPr>
          <a:xfrm>
            <a:off x="4990055" y="2245602"/>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sp>
        <p:nvSpPr>
          <p:cNvPr id="9" name="Subtitle 2">
            <a:extLst>
              <a:ext uri="{FF2B5EF4-FFF2-40B4-BE49-F238E27FC236}">
                <a16:creationId xmlns:a16="http://schemas.microsoft.com/office/drawing/2014/main" id="{4E591371-9777-4F4A-ABF9-E64C50849806}"/>
              </a:ext>
            </a:extLst>
          </p:cNvPr>
          <p:cNvSpPr txBox="1">
            <a:spLocks/>
          </p:cNvSpPr>
          <p:nvPr/>
        </p:nvSpPr>
        <p:spPr>
          <a:xfrm>
            <a:off x="486723" y="1314614"/>
            <a:ext cx="6588049" cy="1741623"/>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[CD] is a median in triangle ABC.</a:t>
            </a:r>
          </a:p>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If AB = 6.4 cm, then AD =</a:t>
            </a:r>
          </a:p>
          <a:p>
            <a:pPr marL="0" indent="0">
              <a:lnSpc>
                <a:spcPct val="150000"/>
              </a:lnSpc>
              <a:buFont typeface="Arial"/>
              <a:buNone/>
            </a:pPr>
            <a:endParaRPr lang="en-US" sz="2800" dirty="0">
              <a:solidFill>
                <a:schemeClr val="tx1">
                  <a:lumMod val="65000"/>
                  <a:lumOff val="35000"/>
                </a:schemeClr>
              </a:solidFill>
            </a:endParaRPr>
          </a:p>
        </p:txBody>
      </p:sp>
      <p:cxnSp>
        <p:nvCxnSpPr>
          <p:cNvPr id="2" name="Straight Connector 1">
            <a:extLst>
              <a:ext uri="{FF2B5EF4-FFF2-40B4-BE49-F238E27FC236}">
                <a16:creationId xmlns:a16="http://schemas.microsoft.com/office/drawing/2014/main" id="{34D48669-DF07-A8FA-4535-934AB3FFE981}"/>
              </a:ext>
            </a:extLst>
          </p:cNvPr>
          <p:cNvCxnSpPr>
            <a:cxnSpLocks/>
            <a:stCxn id="3" idx="1"/>
          </p:cNvCxnSpPr>
          <p:nvPr/>
        </p:nvCxnSpPr>
        <p:spPr>
          <a:xfrm>
            <a:off x="7188146" y="2149126"/>
            <a:ext cx="1541327" cy="330026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Isosceles Triangle 2">
            <a:extLst>
              <a:ext uri="{FF2B5EF4-FFF2-40B4-BE49-F238E27FC236}">
                <a16:creationId xmlns:a16="http://schemas.microsoft.com/office/drawing/2014/main" id="{91C48E6B-55F2-FEBB-23D6-5F6E52B9A1DF}"/>
              </a:ext>
            </a:extLst>
          </p:cNvPr>
          <p:cNvSpPr/>
          <p:nvPr/>
        </p:nvSpPr>
        <p:spPr>
          <a:xfrm>
            <a:off x="5649000" y="2149126"/>
            <a:ext cx="6082748" cy="3300264"/>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Lst>
            <a:ahLst/>
            <a:cxnLst>
              <a:cxn ang="0">
                <a:pos x="connsiteX0" y="connsiteY0"/>
              </a:cxn>
              <a:cxn ang="0">
                <a:pos x="connsiteX1" y="connsiteY1"/>
              </a:cxn>
              <a:cxn ang="0">
                <a:pos x="connsiteX2" y="connsiteY2"/>
              </a:cxn>
              <a:cxn ang="0">
                <a:pos x="connsiteX3" y="connsiteY3"/>
              </a:cxn>
            </a:cxnLst>
            <a:rect l="l" t="t" r="r" b="b"/>
            <a:pathLst>
              <a:path w="6082748" h="3300264">
                <a:moveTo>
                  <a:pt x="0" y="3300264"/>
                </a:moveTo>
                <a:lnTo>
                  <a:pt x="1539146" y="0"/>
                </a:lnTo>
                <a:lnTo>
                  <a:pt x="6082748" y="3300264"/>
                </a:lnTo>
                <a:lnTo>
                  <a:pt x="0" y="3300264"/>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C56F2AD-D8BB-ADA8-9A45-9AFC6489DA40}"/>
              </a:ext>
            </a:extLst>
          </p:cNvPr>
          <p:cNvSpPr txBox="1"/>
          <p:nvPr/>
        </p:nvSpPr>
        <p:spPr>
          <a:xfrm>
            <a:off x="6938337" y="158130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6" name="TextBox 5">
            <a:extLst>
              <a:ext uri="{FF2B5EF4-FFF2-40B4-BE49-F238E27FC236}">
                <a16:creationId xmlns:a16="http://schemas.microsoft.com/office/drawing/2014/main" id="{8CB3B6D2-A3A5-1FA7-EAB3-99EEDE833827}"/>
              </a:ext>
            </a:extLst>
          </p:cNvPr>
          <p:cNvSpPr txBox="1"/>
          <p:nvPr/>
        </p:nvSpPr>
        <p:spPr>
          <a:xfrm>
            <a:off x="5414883"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10" name="TextBox 9">
            <a:extLst>
              <a:ext uri="{FF2B5EF4-FFF2-40B4-BE49-F238E27FC236}">
                <a16:creationId xmlns:a16="http://schemas.microsoft.com/office/drawing/2014/main" id="{407740E2-FDFB-DB98-C1B7-AF7CC5FCDCDE}"/>
              </a:ext>
            </a:extLst>
          </p:cNvPr>
          <p:cNvSpPr txBox="1"/>
          <p:nvPr/>
        </p:nvSpPr>
        <p:spPr>
          <a:xfrm>
            <a:off x="11397360"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12" name="TextBox 11">
            <a:extLst>
              <a:ext uri="{FF2B5EF4-FFF2-40B4-BE49-F238E27FC236}">
                <a16:creationId xmlns:a16="http://schemas.microsoft.com/office/drawing/2014/main" id="{698CDAA5-D27C-21FE-3387-A56EFDE1B7DC}"/>
              </a:ext>
            </a:extLst>
          </p:cNvPr>
          <p:cNvSpPr txBox="1"/>
          <p:nvPr/>
        </p:nvSpPr>
        <p:spPr>
          <a:xfrm>
            <a:off x="8675237" y="5522267"/>
            <a:ext cx="755904" cy="523220"/>
          </a:xfrm>
          <a:prstGeom prst="rect">
            <a:avLst/>
          </a:prstGeom>
          <a:noFill/>
        </p:spPr>
        <p:txBody>
          <a:bodyPr wrap="square" rtlCol="0">
            <a:spAutoFit/>
          </a:bodyPr>
          <a:lstStyle/>
          <a:p>
            <a:r>
              <a:rPr lang="en-US" sz="2800" dirty="0">
                <a:solidFill>
                  <a:schemeClr val="tx1">
                    <a:lumMod val="65000"/>
                    <a:lumOff val="35000"/>
                  </a:schemeClr>
                </a:solidFill>
                <a:latin typeface="+mn-lt"/>
              </a:rPr>
              <a:t>D</a:t>
            </a:r>
          </a:p>
        </p:txBody>
      </p:sp>
      <p:sp>
        <p:nvSpPr>
          <p:cNvPr id="17" name="Freeform: Shape 16">
            <a:extLst>
              <a:ext uri="{FF2B5EF4-FFF2-40B4-BE49-F238E27FC236}">
                <a16:creationId xmlns:a16="http://schemas.microsoft.com/office/drawing/2014/main" id="{2484B687-2723-4113-9974-53A753E05F33}"/>
              </a:ext>
            </a:extLst>
          </p:cNvPr>
          <p:cNvSpPr/>
          <p:nvPr/>
        </p:nvSpPr>
        <p:spPr>
          <a:xfrm>
            <a:off x="5576972" y="535282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EA04AC06-E32C-46B3-93F3-E0A8D021CE84}"/>
              </a:ext>
            </a:extLst>
          </p:cNvPr>
          <p:cNvSpPr/>
          <p:nvPr/>
        </p:nvSpPr>
        <p:spPr>
          <a:xfrm>
            <a:off x="7108773" y="208694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D132ED4-DB40-4E88-A320-D37A53A6E000}"/>
              </a:ext>
            </a:extLst>
          </p:cNvPr>
          <p:cNvSpPr/>
          <p:nvPr/>
        </p:nvSpPr>
        <p:spPr>
          <a:xfrm>
            <a:off x="11644976" y="5350773"/>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2" name="Oval 21">
            <a:extLst>
              <a:ext uri="{FF2B5EF4-FFF2-40B4-BE49-F238E27FC236}">
                <a16:creationId xmlns:a16="http://schemas.microsoft.com/office/drawing/2014/main" id="{3937C15C-5160-472C-B9B0-CC8A433F7E9B}"/>
              </a:ext>
            </a:extLst>
          </p:cNvPr>
          <p:cNvSpPr/>
          <p:nvPr/>
        </p:nvSpPr>
        <p:spPr>
          <a:xfrm>
            <a:off x="8683753" y="540255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43243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Use the given figure to complete.</a:t>
            </a:r>
            <a:endParaRPr lang="en-GB" sz="3200" dirty="0">
              <a:sym typeface="Comic Sans MS"/>
            </a:endParaRPr>
          </a:p>
        </p:txBody>
      </p:sp>
      <p:sp>
        <p:nvSpPr>
          <p:cNvPr id="23" name="Rectangle: Rounded Corners 22">
            <a:extLst>
              <a:ext uri="{FF2B5EF4-FFF2-40B4-BE49-F238E27FC236}">
                <a16:creationId xmlns:a16="http://schemas.microsoft.com/office/drawing/2014/main" id="{4F1A8681-23B7-4A98-8120-C4678766A00D}"/>
              </a:ext>
            </a:extLst>
          </p:cNvPr>
          <p:cNvSpPr/>
          <p:nvPr/>
        </p:nvSpPr>
        <p:spPr>
          <a:xfrm>
            <a:off x="4990055" y="2245602"/>
            <a:ext cx="1658642"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3.2</a:t>
            </a:r>
          </a:p>
        </p:txBody>
      </p:sp>
      <p:sp>
        <p:nvSpPr>
          <p:cNvPr id="9" name="Subtitle 2">
            <a:extLst>
              <a:ext uri="{FF2B5EF4-FFF2-40B4-BE49-F238E27FC236}">
                <a16:creationId xmlns:a16="http://schemas.microsoft.com/office/drawing/2014/main" id="{4E591371-9777-4F4A-ABF9-E64C50849806}"/>
              </a:ext>
            </a:extLst>
          </p:cNvPr>
          <p:cNvSpPr txBox="1">
            <a:spLocks/>
          </p:cNvSpPr>
          <p:nvPr/>
        </p:nvSpPr>
        <p:spPr>
          <a:xfrm>
            <a:off x="486723" y="1314614"/>
            <a:ext cx="6588049" cy="1741623"/>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[CD] is a median in triangle ABC.</a:t>
            </a:r>
          </a:p>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If AB = 6.4 cm, then AD =</a:t>
            </a:r>
          </a:p>
          <a:p>
            <a:pPr marL="0" indent="0">
              <a:lnSpc>
                <a:spcPct val="150000"/>
              </a:lnSpc>
              <a:buFont typeface="Arial"/>
              <a:buNone/>
            </a:pPr>
            <a:endParaRPr lang="en-US" sz="2800" dirty="0">
              <a:solidFill>
                <a:schemeClr val="tx1">
                  <a:lumMod val="65000"/>
                  <a:lumOff val="35000"/>
                </a:schemeClr>
              </a:solidFill>
            </a:endParaRPr>
          </a:p>
        </p:txBody>
      </p:sp>
      <p:cxnSp>
        <p:nvCxnSpPr>
          <p:cNvPr id="16" name="Straight Connector 15">
            <a:extLst>
              <a:ext uri="{FF2B5EF4-FFF2-40B4-BE49-F238E27FC236}">
                <a16:creationId xmlns:a16="http://schemas.microsoft.com/office/drawing/2014/main" id="{601F650C-DB8C-4261-83C3-2B82A34ED4EE}"/>
              </a:ext>
            </a:extLst>
          </p:cNvPr>
          <p:cNvCxnSpPr>
            <a:cxnSpLocks/>
            <a:stCxn id="17" idx="1"/>
          </p:cNvCxnSpPr>
          <p:nvPr/>
        </p:nvCxnSpPr>
        <p:spPr>
          <a:xfrm>
            <a:off x="7188146" y="2149126"/>
            <a:ext cx="1541327" cy="330026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Isosceles Triangle 2">
            <a:extLst>
              <a:ext uri="{FF2B5EF4-FFF2-40B4-BE49-F238E27FC236}">
                <a16:creationId xmlns:a16="http://schemas.microsoft.com/office/drawing/2014/main" id="{EDA324AF-4063-4096-BEC8-AB7688417E9C}"/>
              </a:ext>
            </a:extLst>
          </p:cNvPr>
          <p:cNvSpPr/>
          <p:nvPr/>
        </p:nvSpPr>
        <p:spPr>
          <a:xfrm>
            <a:off x="5649000" y="2149126"/>
            <a:ext cx="6082748" cy="3300264"/>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Lst>
            <a:ahLst/>
            <a:cxnLst>
              <a:cxn ang="0">
                <a:pos x="connsiteX0" y="connsiteY0"/>
              </a:cxn>
              <a:cxn ang="0">
                <a:pos x="connsiteX1" y="connsiteY1"/>
              </a:cxn>
              <a:cxn ang="0">
                <a:pos x="connsiteX2" y="connsiteY2"/>
              </a:cxn>
              <a:cxn ang="0">
                <a:pos x="connsiteX3" y="connsiteY3"/>
              </a:cxn>
            </a:cxnLst>
            <a:rect l="l" t="t" r="r" b="b"/>
            <a:pathLst>
              <a:path w="6082748" h="3300264">
                <a:moveTo>
                  <a:pt x="0" y="3300264"/>
                </a:moveTo>
                <a:lnTo>
                  <a:pt x="1539146" y="0"/>
                </a:lnTo>
                <a:lnTo>
                  <a:pt x="6082748" y="3300264"/>
                </a:lnTo>
                <a:lnTo>
                  <a:pt x="0" y="3300264"/>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2CE6D1B-BD02-4362-82EF-9121D84EE53F}"/>
              </a:ext>
            </a:extLst>
          </p:cNvPr>
          <p:cNvSpPr txBox="1"/>
          <p:nvPr/>
        </p:nvSpPr>
        <p:spPr>
          <a:xfrm>
            <a:off x="6938337" y="158130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9" name="TextBox 18">
            <a:extLst>
              <a:ext uri="{FF2B5EF4-FFF2-40B4-BE49-F238E27FC236}">
                <a16:creationId xmlns:a16="http://schemas.microsoft.com/office/drawing/2014/main" id="{775C16E7-69EC-4B5E-9493-82B79D6BA1C5}"/>
              </a:ext>
            </a:extLst>
          </p:cNvPr>
          <p:cNvSpPr txBox="1"/>
          <p:nvPr/>
        </p:nvSpPr>
        <p:spPr>
          <a:xfrm>
            <a:off x="5414883"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20" name="TextBox 19">
            <a:extLst>
              <a:ext uri="{FF2B5EF4-FFF2-40B4-BE49-F238E27FC236}">
                <a16:creationId xmlns:a16="http://schemas.microsoft.com/office/drawing/2014/main" id="{121FF595-18C1-4425-B9D3-C4C138B3604A}"/>
              </a:ext>
            </a:extLst>
          </p:cNvPr>
          <p:cNvSpPr txBox="1"/>
          <p:nvPr/>
        </p:nvSpPr>
        <p:spPr>
          <a:xfrm>
            <a:off x="11397360"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1" name="TextBox 20">
            <a:extLst>
              <a:ext uri="{FF2B5EF4-FFF2-40B4-BE49-F238E27FC236}">
                <a16:creationId xmlns:a16="http://schemas.microsoft.com/office/drawing/2014/main" id="{1CDBE04F-F1C5-498A-ADCD-3902B9945D91}"/>
              </a:ext>
            </a:extLst>
          </p:cNvPr>
          <p:cNvSpPr txBox="1"/>
          <p:nvPr/>
        </p:nvSpPr>
        <p:spPr>
          <a:xfrm>
            <a:off x="8675237" y="5522267"/>
            <a:ext cx="755904" cy="523220"/>
          </a:xfrm>
          <a:prstGeom prst="rect">
            <a:avLst/>
          </a:prstGeom>
          <a:noFill/>
        </p:spPr>
        <p:txBody>
          <a:bodyPr wrap="square" rtlCol="0">
            <a:spAutoFit/>
          </a:bodyPr>
          <a:lstStyle/>
          <a:p>
            <a:r>
              <a:rPr lang="en-US" sz="2800" dirty="0">
                <a:solidFill>
                  <a:schemeClr val="tx1">
                    <a:lumMod val="65000"/>
                    <a:lumOff val="35000"/>
                  </a:schemeClr>
                </a:solidFill>
                <a:latin typeface="+mn-lt"/>
              </a:rPr>
              <a:t>D</a:t>
            </a:r>
          </a:p>
        </p:txBody>
      </p:sp>
      <p:sp>
        <p:nvSpPr>
          <p:cNvPr id="22" name="Freeform: Shape 21">
            <a:extLst>
              <a:ext uri="{FF2B5EF4-FFF2-40B4-BE49-F238E27FC236}">
                <a16:creationId xmlns:a16="http://schemas.microsoft.com/office/drawing/2014/main" id="{AAF30AFA-CFCD-4FBE-8144-3402D837A11E}"/>
              </a:ext>
            </a:extLst>
          </p:cNvPr>
          <p:cNvSpPr/>
          <p:nvPr/>
        </p:nvSpPr>
        <p:spPr>
          <a:xfrm>
            <a:off x="5576972" y="535282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CC6F3CB-7060-46E7-A13C-9351E7A3C608}"/>
              </a:ext>
            </a:extLst>
          </p:cNvPr>
          <p:cNvSpPr/>
          <p:nvPr/>
        </p:nvSpPr>
        <p:spPr>
          <a:xfrm>
            <a:off x="7108773" y="208694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F6C40F1-9618-4F95-9511-CA5A04532765}"/>
              </a:ext>
            </a:extLst>
          </p:cNvPr>
          <p:cNvSpPr/>
          <p:nvPr/>
        </p:nvSpPr>
        <p:spPr>
          <a:xfrm>
            <a:off x="11644976" y="5350773"/>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6" name="Oval 25">
            <a:extLst>
              <a:ext uri="{FF2B5EF4-FFF2-40B4-BE49-F238E27FC236}">
                <a16:creationId xmlns:a16="http://schemas.microsoft.com/office/drawing/2014/main" id="{966ECCA8-88DA-4A2C-9F00-F92EB92FEFA2}"/>
              </a:ext>
            </a:extLst>
          </p:cNvPr>
          <p:cNvSpPr/>
          <p:nvPr/>
        </p:nvSpPr>
        <p:spPr>
          <a:xfrm>
            <a:off x="8683753" y="540255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3486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Use the given figure to complete.</a:t>
            </a:r>
            <a:endParaRPr lang="en-GB" sz="3200" dirty="0">
              <a:sym typeface="Comic Sans MS"/>
            </a:endParaRPr>
          </a:p>
        </p:txBody>
      </p:sp>
      <p:sp>
        <p:nvSpPr>
          <p:cNvPr id="23" name="Rectangle: Rounded Corners 22">
            <a:extLst>
              <a:ext uri="{FF2B5EF4-FFF2-40B4-BE49-F238E27FC236}">
                <a16:creationId xmlns:a16="http://schemas.microsoft.com/office/drawing/2014/main" id="{4F1A8681-23B7-4A98-8120-C4678766A00D}"/>
              </a:ext>
            </a:extLst>
          </p:cNvPr>
          <p:cNvSpPr/>
          <p:nvPr/>
        </p:nvSpPr>
        <p:spPr>
          <a:xfrm>
            <a:off x="4990055" y="2245602"/>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sp>
        <p:nvSpPr>
          <p:cNvPr id="9" name="Subtitle 2">
            <a:extLst>
              <a:ext uri="{FF2B5EF4-FFF2-40B4-BE49-F238E27FC236}">
                <a16:creationId xmlns:a16="http://schemas.microsoft.com/office/drawing/2014/main" id="{4E591371-9777-4F4A-ABF9-E64C50849806}"/>
              </a:ext>
            </a:extLst>
          </p:cNvPr>
          <p:cNvSpPr txBox="1">
            <a:spLocks/>
          </p:cNvSpPr>
          <p:nvPr/>
        </p:nvSpPr>
        <p:spPr>
          <a:xfrm>
            <a:off x="486723" y="1314614"/>
            <a:ext cx="6588049" cy="1741623"/>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[CD] is a median in triangle ABC.</a:t>
            </a:r>
          </a:p>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If </a:t>
            </a:r>
            <a:r>
              <a:rPr lang="en-US" sz="2800" dirty="0">
                <a:solidFill>
                  <a:schemeClr val="tx1">
                    <a:lumMod val="65000"/>
                    <a:lumOff val="35000"/>
                  </a:schemeClr>
                </a:solidFill>
                <a:ea typeface="Calibri" panose="020F0502020204030204" pitchFamily="34" charset="0"/>
                <a:cs typeface="Calibri" panose="020F0502020204030204" pitchFamily="34" charset="0"/>
              </a:rPr>
              <a:t>BD</a:t>
            </a:r>
            <a:r>
              <a:rPr lang="en-US" sz="2800" dirty="0">
                <a:solidFill>
                  <a:schemeClr val="tx1">
                    <a:lumMod val="65000"/>
                    <a:lumOff val="35000"/>
                  </a:schemeClr>
                </a:solidFill>
                <a:effectLst/>
                <a:ea typeface="Calibri" panose="020F0502020204030204" pitchFamily="34" charset="0"/>
                <a:cs typeface="Calibri" panose="020F0502020204030204" pitchFamily="34" charset="0"/>
              </a:rPr>
              <a:t> = </a:t>
            </a:r>
            <a:r>
              <a:rPr lang="en-US" sz="2800" dirty="0">
                <a:solidFill>
                  <a:schemeClr val="tx1">
                    <a:lumMod val="65000"/>
                    <a:lumOff val="35000"/>
                  </a:schemeClr>
                </a:solidFill>
                <a:ea typeface="Calibri" panose="020F0502020204030204" pitchFamily="34" charset="0"/>
                <a:cs typeface="Calibri" panose="020F0502020204030204" pitchFamily="34" charset="0"/>
              </a:rPr>
              <a:t>4.2</a:t>
            </a:r>
            <a:r>
              <a:rPr lang="en-US" sz="2800" dirty="0">
                <a:solidFill>
                  <a:schemeClr val="tx1">
                    <a:lumMod val="65000"/>
                    <a:lumOff val="35000"/>
                  </a:schemeClr>
                </a:solidFill>
                <a:effectLst/>
                <a:ea typeface="Calibri" panose="020F0502020204030204" pitchFamily="34" charset="0"/>
                <a:cs typeface="Calibri" panose="020F0502020204030204" pitchFamily="34" charset="0"/>
              </a:rPr>
              <a:t> cm, then AD =</a:t>
            </a:r>
          </a:p>
          <a:p>
            <a:pPr marL="0" indent="0">
              <a:lnSpc>
                <a:spcPct val="150000"/>
              </a:lnSpc>
              <a:buFont typeface="Arial"/>
              <a:buNone/>
            </a:pPr>
            <a:endParaRPr lang="en-US" sz="2800" dirty="0">
              <a:solidFill>
                <a:schemeClr val="tx1">
                  <a:lumMod val="65000"/>
                  <a:lumOff val="35000"/>
                </a:schemeClr>
              </a:solidFill>
            </a:endParaRPr>
          </a:p>
        </p:txBody>
      </p:sp>
      <p:cxnSp>
        <p:nvCxnSpPr>
          <p:cNvPr id="16" name="Straight Connector 15">
            <a:extLst>
              <a:ext uri="{FF2B5EF4-FFF2-40B4-BE49-F238E27FC236}">
                <a16:creationId xmlns:a16="http://schemas.microsoft.com/office/drawing/2014/main" id="{C5A4ED5A-8759-44BA-A6F3-95F0A6BE74DD}"/>
              </a:ext>
            </a:extLst>
          </p:cNvPr>
          <p:cNvCxnSpPr>
            <a:cxnSpLocks/>
            <a:stCxn id="17" idx="1"/>
          </p:cNvCxnSpPr>
          <p:nvPr/>
        </p:nvCxnSpPr>
        <p:spPr>
          <a:xfrm>
            <a:off x="7188146" y="2149126"/>
            <a:ext cx="1541327" cy="330026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Isosceles Triangle 2">
            <a:extLst>
              <a:ext uri="{FF2B5EF4-FFF2-40B4-BE49-F238E27FC236}">
                <a16:creationId xmlns:a16="http://schemas.microsoft.com/office/drawing/2014/main" id="{D2AFA01B-3B08-4AF6-BFFC-9BED98ABCE88}"/>
              </a:ext>
            </a:extLst>
          </p:cNvPr>
          <p:cNvSpPr/>
          <p:nvPr/>
        </p:nvSpPr>
        <p:spPr>
          <a:xfrm>
            <a:off x="5649000" y="2149126"/>
            <a:ext cx="6082748" cy="3300264"/>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Lst>
            <a:ahLst/>
            <a:cxnLst>
              <a:cxn ang="0">
                <a:pos x="connsiteX0" y="connsiteY0"/>
              </a:cxn>
              <a:cxn ang="0">
                <a:pos x="connsiteX1" y="connsiteY1"/>
              </a:cxn>
              <a:cxn ang="0">
                <a:pos x="connsiteX2" y="connsiteY2"/>
              </a:cxn>
              <a:cxn ang="0">
                <a:pos x="connsiteX3" y="connsiteY3"/>
              </a:cxn>
            </a:cxnLst>
            <a:rect l="l" t="t" r="r" b="b"/>
            <a:pathLst>
              <a:path w="6082748" h="3300264">
                <a:moveTo>
                  <a:pt x="0" y="3300264"/>
                </a:moveTo>
                <a:lnTo>
                  <a:pt x="1539146" y="0"/>
                </a:lnTo>
                <a:lnTo>
                  <a:pt x="6082748" y="3300264"/>
                </a:lnTo>
                <a:lnTo>
                  <a:pt x="0" y="3300264"/>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278281A-123E-4E16-ABE6-75BF3C9FD8A8}"/>
              </a:ext>
            </a:extLst>
          </p:cNvPr>
          <p:cNvSpPr txBox="1"/>
          <p:nvPr/>
        </p:nvSpPr>
        <p:spPr>
          <a:xfrm>
            <a:off x="6938337" y="158130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9" name="TextBox 18">
            <a:extLst>
              <a:ext uri="{FF2B5EF4-FFF2-40B4-BE49-F238E27FC236}">
                <a16:creationId xmlns:a16="http://schemas.microsoft.com/office/drawing/2014/main" id="{F082AA48-2DD7-4F77-864A-16FC1B903E75}"/>
              </a:ext>
            </a:extLst>
          </p:cNvPr>
          <p:cNvSpPr txBox="1"/>
          <p:nvPr/>
        </p:nvSpPr>
        <p:spPr>
          <a:xfrm>
            <a:off x="5414883"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20" name="TextBox 19">
            <a:extLst>
              <a:ext uri="{FF2B5EF4-FFF2-40B4-BE49-F238E27FC236}">
                <a16:creationId xmlns:a16="http://schemas.microsoft.com/office/drawing/2014/main" id="{B6724919-93E3-4101-BD3E-20FE0CCD69E6}"/>
              </a:ext>
            </a:extLst>
          </p:cNvPr>
          <p:cNvSpPr txBox="1"/>
          <p:nvPr/>
        </p:nvSpPr>
        <p:spPr>
          <a:xfrm>
            <a:off x="11397360"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1" name="TextBox 20">
            <a:extLst>
              <a:ext uri="{FF2B5EF4-FFF2-40B4-BE49-F238E27FC236}">
                <a16:creationId xmlns:a16="http://schemas.microsoft.com/office/drawing/2014/main" id="{0E0840BE-964C-4B57-908E-D206C90CC0D9}"/>
              </a:ext>
            </a:extLst>
          </p:cNvPr>
          <p:cNvSpPr txBox="1"/>
          <p:nvPr/>
        </p:nvSpPr>
        <p:spPr>
          <a:xfrm>
            <a:off x="8675237" y="5522267"/>
            <a:ext cx="755904" cy="523220"/>
          </a:xfrm>
          <a:prstGeom prst="rect">
            <a:avLst/>
          </a:prstGeom>
          <a:noFill/>
        </p:spPr>
        <p:txBody>
          <a:bodyPr wrap="square" rtlCol="0">
            <a:spAutoFit/>
          </a:bodyPr>
          <a:lstStyle/>
          <a:p>
            <a:r>
              <a:rPr lang="en-US" sz="2800" dirty="0">
                <a:solidFill>
                  <a:schemeClr val="tx1">
                    <a:lumMod val="65000"/>
                    <a:lumOff val="35000"/>
                  </a:schemeClr>
                </a:solidFill>
                <a:latin typeface="+mn-lt"/>
              </a:rPr>
              <a:t>D</a:t>
            </a:r>
          </a:p>
        </p:txBody>
      </p:sp>
      <p:sp>
        <p:nvSpPr>
          <p:cNvPr id="22" name="Freeform: Shape 21">
            <a:extLst>
              <a:ext uri="{FF2B5EF4-FFF2-40B4-BE49-F238E27FC236}">
                <a16:creationId xmlns:a16="http://schemas.microsoft.com/office/drawing/2014/main" id="{CEACA75F-6380-409E-893D-E8DA14BC5F9B}"/>
              </a:ext>
            </a:extLst>
          </p:cNvPr>
          <p:cNvSpPr/>
          <p:nvPr/>
        </p:nvSpPr>
        <p:spPr>
          <a:xfrm>
            <a:off x="5576972" y="535282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A804FE6-ECCA-4187-9676-6DE2CC22768C}"/>
              </a:ext>
            </a:extLst>
          </p:cNvPr>
          <p:cNvSpPr/>
          <p:nvPr/>
        </p:nvSpPr>
        <p:spPr>
          <a:xfrm>
            <a:off x="7108773" y="208694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0E581171-70D3-4285-A994-15DA7B54D7BF}"/>
              </a:ext>
            </a:extLst>
          </p:cNvPr>
          <p:cNvSpPr/>
          <p:nvPr/>
        </p:nvSpPr>
        <p:spPr>
          <a:xfrm>
            <a:off x="11644976" y="5350773"/>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6" name="Oval 25">
            <a:extLst>
              <a:ext uri="{FF2B5EF4-FFF2-40B4-BE49-F238E27FC236}">
                <a16:creationId xmlns:a16="http://schemas.microsoft.com/office/drawing/2014/main" id="{351DC743-F6C7-4C0A-AF0F-02B2FA9ABF4A}"/>
              </a:ext>
            </a:extLst>
          </p:cNvPr>
          <p:cNvSpPr/>
          <p:nvPr/>
        </p:nvSpPr>
        <p:spPr>
          <a:xfrm>
            <a:off x="8683753" y="540255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54600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1630051"/>
            <a:ext cx="10768501" cy="1313501"/>
          </a:xfrm>
          <a:prstGeom prst="rect">
            <a:avLst/>
          </a:prstGeom>
          <a:noFill/>
        </p:spPr>
        <p:txBody>
          <a:bodyPr wrap="square" lIns="91440" tIns="45720" rIns="91440" bIns="45720" anchor="t">
            <a:spAutoFit/>
          </a:bodyPr>
          <a:lstStyle/>
          <a:p>
            <a:pPr marL="457200" indent="-457200" algn="just">
              <a:lnSpc>
                <a:spcPct val="150000"/>
              </a:lnSpc>
              <a:buClr>
                <a:schemeClr val="tx1">
                  <a:lumMod val="65000"/>
                  <a:lumOff val="35000"/>
                </a:schemeClr>
              </a:buClr>
              <a:buFont typeface="Arial" panose="020B0604020202020204" pitchFamily="34" charset="0"/>
              <a:buChar char="•"/>
            </a:pPr>
            <a:r>
              <a:rPr lang="en-US" sz="2800" dirty="0">
                <a:solidFill>
                  <a:schemeClr val="tx1">
                    <a:lumMod val="65000"/>
                    <a:lumOff val="35000"/>
                  </a:schemeClr>
                </a:solidFill>
                <a:latin typeface="+mn-lt"/>
              </a:rPr>
              <a:t>By the end of this session, you will be able to draw the three medians in a triangle and know that they are concurrent.</a:t>
            </a:r>
            <a:endParaRPr lang="en-GB" sz="2800" dirty="0">
              <a:solidFill>
                <a:schemeClr val="tx1">
                  <a:lumMod val="65000"/>
                  <a:lumOff val="35000"/>
                </a:schemeClr>
              </a:solidFill>
              <a:latin typeface="+mn-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buFont typeface="Comic Sans MS"/>
            </a:pPr>
            <a:r>
              <a:rPr lang="en-US" sz="3200" b="1" dirty="0">
                <a:solidFill>
                  <a:schemeClr val="bg1"/>
                </a:solidFill>
                <a:latin typeface="Comic Sans MS"/>
                <a:sym typeface="Comic Sans MS"/>
              </a:rPr>
              <a:t>Specific Learning Objective 4</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Use the given figure to complete.</a:t>
            </a:r>
            <a:endParaRPr lang="en-GB" sz="3200" dirty="0">
              <a:sym typeface="Comic Sans MS"/>
            </a:endParaRPr>
          </a:p>
        </p:txBody>
      </p:sp>
      <p:sp>
        <p:nvSpPr>
          <p:cNvPr id="23" name="Rectangle: Rounded Corners 22">
            <a:extLst>
              <a:ext uri="{FF2B5EF4-FFF2-40B4-BE49-F238E27FC236}">
                <a16:creationId xmlns:a16="http://schemas.microsoft.com/office/drawing/2014/main" id="{4F1A8681-23B7-4A98-8120-C4678766A00D}"/>
              </a:ext>
            </a:extLst>
          </p:cNvPr>
          <p:cNvSpPr/>
          <p:nvPr/>
        </p:nvSpPr>
        <p:spPr>
          <a:xfrm>
            <a:off x="4990055" y="2245602"/>
            <a:ext cx="1658642" cy="584735"/>
          </a:xfrm>
          <a:prstGeom prst="roundRect">
            <a:avLst/>
          </a:prstGeom>
          <a:solidFill>
            <a:srgbClr val="74C274"/>
          </a:solid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4.2</a:t>
            </a:r>
          </a:p>
        </p:txBody>
      </p:sp>
      <p:sp>
        <p:nvSpPr>
          <p:cNvPr id="9" name="Subtitle 2">
            <a:extLst>
              <a:ext uri="{FF2B5EF4-FFF2-40B4-BE49-F238E27FC236}">
                <a16:creationId xmlns:a16="http://schemas.microsoft.com/office/drawing/2014/main" id="{4E591371-9777-4F4A-ABF9-E64C50849806}"/>
              </a:ext>
            </a:extLst>
          </p:cNvPr>
          <p:cNvSpPr txBox="1">
            <a:spLocks/>
          </p:cNvSpPr>
          <p:nvPr/>
        </p:nvSpPr>
        <p:spPr>
          <a:xfrm>
            <a:off x="486723" y="1314614"/>
            <a:ext cx="6588049" cy="1741623"/>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[CD] is a median in triangle ABC.</a:t>
            </a:r>
          </a:p>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If </a:t>
            </a:r>
            <a:r>
              <a:rPr lang="en-US" sz="2800" dirty="0">
                <a:solidFill>
                  <a:schemeClr val="tx1">
                    <a:lumMod val="65000"/>
                    <a:lumOff val="35000"/>
                  </a:schemeClr>
                </a:solidFill>
                <a:ea typeface="Calibri" panose="020F0502020204030204" pitchFamily="34" charset="0"/>
                <a:cs typeface="Calibri" panose="020F0502020204030204" pitchFamily="34" charset="0"/>
              </a:rPr>
              <a:t>BD</a:t>
            </a:r>
            <a:r>
              <a:rPr lang="en-US" sz="2800" dirty="0">
                <a:solidFill>
                  <a:schemeClr val="tx1">
                    <a:lumMod val="65000"/>
                    <a:lumOff val="35000"/>
                  </a:schemeClr>
                </a:solidFill>
                <a:effectLst/>
                <a:ea typeface="Calibri" panose="020F0502020204030204" pitchFamily="34" charset="0"/>
                <a:cs typeface="Calibri" panose="020F0502020204030204" pitchFamily="34" charset="0"/>
              </a:rPr>
              <a:t> = </a:t>
            </a:r>
            <a:r>
              <a:rPr lang="en-US" sz="2800" dirty="0">
                <a:solidFill>
                  <a:schemeClr val="tx1">
                    <a:lumMod val="65000"/>
                    <a:lumOff val="35000"/>
                  </a:schemeClr>
                </a:solidFill>
                <a:ea typeface="Calibri" panose="020F0502020204030204" pitchFamily="34" charset="0"/>
                <a:cs typeface="Calibri" panose="020F0502020204030204" pitchFamily="34" charset="0"/>
              </a:rPr>
              <a:t>4.2</a:t>
            </a:r>
            <a:r>
              <a:rPr lang="en-US" sz="2800" dirty="0">
                <a:solidFill>
                  <a:schemeClr val="tx1">
                    <a:lumMod val="65000"/>
                    <a:lumOff val="35000"/>
                  </a:schemeClr>
                </a:solidFill>
                <a:effectLst/>
                <a:ea typeface="Calibri" panose="020F0502020204030204" pitchFamily="34" charset="0"/>
                <a:cs typeface="Calibri" panose="020F0502020204030204" pitchFamily="34" charset="0"/>
              </a:rPr>
              <a:t> cm, then AD =</a:t>
            </a:r>
          </a:p>
          <a:p>
            <a:pPr marL="0" indent="0">
              <a:lnSpc>
                <a:spcPct val="150000"/>
              </a:lnSpc>
              <a:buFont typeface="Arial"/>
              <a:buNone/>
            </a:pPr>
            <a:endParaRPr lang="en-US" sz="2800" dirty="0">
              <a:solidFill>
                <a:schemeClr val="tx1">
                  <a:lumMod val="65000"/>
                  <a:lumOff val="35000"/>
                </a:schemeClr>
              </a:solidFill>
            </a:endParaRPr>
          </a:p>
        </p:txBody>
      </p:sp>
      <p:cxnSp>
        <p:nvCxnSpPr>
          <p:cNvPr id="16" name="Straight Connector 15">
            <a:extLst>
              <a:ext uri="{FF2B5EF4-FFF2-40B4-BE49-F238E27FC236}">
                <a16:creationId xmlns:a16="http://schemas.microsoft.com/office/drawing/2014/main" id="{2164B725-E325-41AF-8B23-6BCD97D7348E}"/>
              </a:ext>
            </a:extLst>
          </p:cNvPr>
          <p:cNvCxnSpPr>
            <a:cxnSpLocks/>
            <a:stCxn id="17" idx="1"/>
          </p:cNvCxnSpPr>
          <p:nvPr/>
        </p:nvCxnSpPr>
        <p:spPr>
          <a:xfrm>
            <a:off x="7188146" y="2149126"/>
            <a:ext cx="1541327" cy="330026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Isosceles Triangle 2">
            <a:extLst>
              <a:ext uri="{FF2B5EF4-FFF2-40B4-BE49-F238E27FC236}">
                <a16:creationId xmlns:a16="http://schemas.microsoft.com/office/drawing/2014/main" id="{A7165070-B9DE-42DB-A507-C10DBA0C1291}"/>
              </a:ext>
            </a:extLst>
          </p:cNvPr>
          <p:cNvSpPr/>
          <p:nvPr/>
        </p:nvSpPr>
        <p:spPr>
          <a:xfrm>
            <a:off x="5649000" y="2149126"/>
            <a:ext cx="6082748" cy="3300264"/>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Lst>
            <a:ahLst/>
            <a:cxnLst>
              <a:cxn ang="0">
                <a:pos x="connsiteX0" y="connsiteY0"/>
              </a:cxn>
              <a:cxn ang="0">
                <a:pos x="connsiteX1" y="connsiteY1"/>
              </a:cxn>
              <a:cxn ang="0">
                <a:pos x="connsiteX2" y="connsiteY2"/>
              </a:cxn>
              <a:cxn ang="0">
                <a:pos x="connsiteX3" y="connsiteY3"/>
              </a:cxn>
            </a:cxnLst>
            <a:rect l="l" t="t" r="r" b="b"/>
            <a:pathLst>
              <a:path w="6082748" h="3300264">
                <a:moveTo>
                  <a:pt x="0" y="3300264"/>
                </a:moveTo>
                <a:lnTo>
                  <a:pt x="1539146" y="0"/>
                </a:lnTo>
                <a:lnTo>
                  <a:pt x="6082748" y="3300264"/>
                </a:lnTo>
                <a:lnTo>
                  <a:pt x="0" y="3300264"/>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16E2AC8-D5A3-4FF4-8292-C1AA2D048224}"/>
              </a:ext>
            </a:extLst>
          </p:cNvPr>
          <p:cNvSpPr txBox="1"/>
          <p:nvPr/>
        </p:nvSpPr>
        <p:spPr>
          <a:xfrm>
            <a:off x="6938337" y="158130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19" name="TextBox 18">
            <a:extLst>
              <a:ext uri="{FF2B5EF4-FFF2-40B4-BE49-F238E27FC236}">
                <a16:creationId xmlns:a16="http://schemas.microsoft.com/office/drawing/2014/main" id="{53C26E4B-9E84-4040-B6B6-C9539F39CC09}"/>
              </a:ext>
            </a:extLst>
          </p:cNvPr>
          <p:cNvSpPr txBox="1"/>
          <p:nvPr/>
        </p:nvSpPr>
        <p:spPr>
          <a:xfrm>
            <a:off x="5414883"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20" name="TextBox 19">
            <a:extLst>
              <a:ext uri="{FF2B5EF4-FFF2-40B4-BE49-F238E27FC236}">
                <a16:creationId xmlns:a16="http://schemas.microsoft.com/office/drawing/2014/main" id="{A40DCD3C-F57D-4CA2-B5E3-DFA94A056730}"/>
              </a:ext>
            </a:extLst>
          </p:cNvPr>
          <p:cNvSpPr txBox="1"/>
          <p:nvPr/>
        </p:nvSpPr>
        <p:spPr>
          <a:xfrm>
            <a:off x="11397360" y="55222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1" name="TextBox 20">
            <a:extLst>
              <a:ext uri="{FF2B5EF4-FFF2-40B4-BE49-F238E27FC236}">
                <a16:creationId xmlns:a16="http://schemas.microsoft.com/office/drawing/2014/main" id="{8961DBCF-20C6-42D7-BAFA-37C1CBCEDFEE}"/>
              </a:ext>
            </a:extLst>
          </p:cNvPr>
          <p:cNvSpPr txBox="1"/>
          <p:nvPr/>
        </p:nvSpPr>
        <p:spPr>
          <a:xfrm>
            <a:off x="8675237" y="5522267"/>
            <a:ext cx="755904" cy="523220"/>
          </a:xfrm>
          <a:prstGeom prst="rect">
            <a:avLst/>
          </a:prstGeom>
          <a:noFill/>
        </p:spPr>
        <p:txBody>
          <a:bodyPr wrap="square" rtlCol="0">
            <a:spAutoFit/>
          </a:bodyPr>
          <a:lstStyle/>
          <a:p>
            <a:r>
              <a:rPr lang="en-US" sz="2800" dirty="0">
                <a:solidFill>
                  <a:schemeClr val="tx1">
                    <a:lumMod val="65000"/>
                    <a:lumOff val="35000"/>
                  </a:schemeClr>
                </a:solidFill>
                <a:latin typeface="+mn-lt"/>
              </a:rPr>
              <a:t>D</a:t>
            </a:r>
          </a:p>
        </p:txBody>
      </p:sp>
      <p:sp>
        <p:nvSpPr>
          <p:cNvPr id="22" name="Freeform: Shape 21">
            <a:extLst>
              <a:ext uri="{FF2B5EF4-FFF2-40B4-BE49-F238E27FC236}">
                <a16:creationId xmlns:a16="http://schemas.microsoft.com/office/drawing/2014/main" id="{82BF0DF7-52BA-4EFE-9956-9A6431C1FD3E}"/>
              </a:ext>
            </a:extLst>
          </p:cNvPr>
          <p:cNvSpPr/>
          <p:nvPr/>
        </p:nvSpPr>
        <p:spPr>
          <a:xfrm>
            <a:off x="5576972" y="535282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699EBD2-E78F-4C48-918D-10411D085CEF}"/>
              </a:ext>
            </a:extLst>
          </p:cNvPr>
          <p:cNvSpPr/>
          <p:nvPr/>
        </p:nvSpPr>
        <p:spPr>
          <a:xfrm>
            <a:off x="7108773" y="208694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59B9E74-D961-45DA-9123-250D21A479DD}"/>
              </a:ext>
            </a:extLst>
          </p:cNvPr>
          <p:cNvSpPr/>
          <p:nvPr/>
        </p:nvSpPr>
        <p:spPr>
          <a:xfrm>
            <a:off x="11644976" y="5350773"/>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tlCol="0" anchor="ctr"/>
          <a:lstStyle/>
          <a:p>
            <a:endParaRPr lang="en-US"/>
          </a:p>
        </p:txBody>
      </p:sp>
      <p:sp>
        <p:nvSpPr>
          <p:cNvPr id="26" name="Oval 25">
            <a:extLst>
              <a:ext uri="{FF2B5EF4-FFF2-40B4-BE49-F238E27FC236}">
                <a16:creationId xmlns:a16="http://schemas.microsoft.com/office/drawing/2014/main" id="{8316A808-17B2-425B-9EE0-66383DD08C67}"/>
              </a:ext>
            </a:extLst>
          </p:cNvPr>
          <p:cNvSpPr/>
          <p:nvPr/>
        </p:nvSpPr>
        <p:spPr>
          <a:xfrm>
            <a:off x="8683753" y="5402553"/>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7964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93BD3C41-61E5-126A-F257-9ADC4003457D}"/>
              </a:ext>
            </a:extLst>
          </p:cNvPr>
          <p:cNvCxnSpPr>
            <a:cxnSpLocks/>
            <a:endCxn id="24" idx="0"/>
          </p:cNvCxnSpPr>
          <p:nvPr/>
        </p:nvCxnSpPr>
        <p:spPr>
          <a:xfrm>
            <a:off x="6692620" y="25690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the instruments in the toolbox to draw.</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[RB], a median in triangle RST.</a:t>
            </a:r>
          </a:p>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[BK], a median in triangle RBT.</a:t>
            </a:r>
          </a:p>
          <a:p>
            <a:pPr marL="0" indent="0">
              <a:lnSpc>
                <a:spcPct val="150000"/>
              </a:lnSpc>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[KJ], a median in triangle BKT.</a:t>
            </a:r>
            <a:endParaRPr lang="en-US" sz="2800" dirty="0">
              <a:solidFill>
                <a:schemeClr val="tx1">
                  <a:lumMod val="65000"/>
                  <a:lumOff val="35000"/>
                </a:schemeClr>
              </a:solidFill>
            </a:endParaRPr>
          </a:p>
        </p:txBody>
      </p:sp>
      <p:pic>
        <p:nvPicPr>
          <p:cNvPr id="2" name="Picture 1" descr="A picture containing text&#10;&#10;Description automatically generated">
            <a:extLst>
              <a:ext uri="{FF2B5EF4-FFF2-40B4-BE49-F238E27FC236}">
                <a16:creationId xmlns:a16="http://schemas.microsoft.com/office/drawing/2014/main" id="{B0F6BE0C-EFA7-2D27-9CC6-60902FC0DB3B}"/>
              </a:ext>
            </a:extLst>
          </p:cNvPr>
          <p:cNvPicPr>
            <a:picLocks noChangeAspect="1"/>
          </p:cNvPicPr>
          <p:nvPr/>
        </p:nvPicPr>
        <p:blipFill>
          <a:blip r:embed="rId4"/>
          <a:stretch>
            <a:fillRect/>
          </a:stretch>
        </p:blipFill>
        <p:spPr>
          <a:xfrm>
            <a:off x="9794183" y="1630680"/>
            <a:ext cx="1696301" cy="1272226"/>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FF51F544-6CD8-7C17-B274-33B4834AB6C4}"/>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sp>
        <p:nvSpPr>
          <p:cNvPr id="6" name="Rectangle: Rounded Corners 5">
            <a:extLst>
              <a:ext uri="{FF2B5EF4-FFF2-40B4-BE49-F238E27FC236}">
                <a16:creationId xmlns:a16="http://schemas.microsoft.com/office/drawing/2014/main" id="{C040800C-E9F0-5122-9758-019BA807CB7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2">
            <a:extLst>
              <a:ext uri="{FF2B5EF4-FFF2-40B4-BE49-F238E27FC236}">
                <a16:creationId xmlns:a16="http://schemas.microsoft.com/office/drawing/2014/main" id="{3F598724-4B05-6CA4-EE20-6D7D2885E70C}"/>
              </a:ext>
            </a:extLst>
          </p:cNvPr>
          <p:cNvSpPr/>
          <p:nvPr/>
        </p:nvSpPr>
        <p:spPr>
          <a:xfrm>
            <a:off x="5786160" y="257920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F40AD39-BB9D-265F-5EFD-A39259FB3E21}"/>
              </a:ext>
            </a:extLst>
          </p:cNvPr>
          <p:cNvSpPr txBox="1"/>
          <p:nvPr/>
        </p:nvSpPr>
        <p:spPr>
          <a:xfrm>
            <a:off x="6310487" y="19559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10" name="TextBox 9">
            <a:extLst>
              <a:ext uri="{FF2B5EF4-FFF2-40B4-BE49-F238E27FC236}">
                <a16:creationId xmlns:a16="http://schemas.microsoft.com/office/drawing/2014/main" id="{525EC39A-71DB-B956-78B8-C854F888B64C}"/>
              </a:ext>
            </a:extLst>
          </p:cNvPr>
          <p:cNvSpPr txBox="1"/>
          <p:nvPr/>
        </p:nvSpPr>
        <p:spPr>
          <a:xfrm>
            <a:off x="5554583" y="56619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11" name="TextBox 10">
            <a:extLst>
              <a:ext uri="{FF2B5EF4-FFF2-40B4-BE49-F238E27FC236}">
                <a16:creationId xmlns:a16="http://schemas.microsoft.com/office/drawing/2014/main" id="{78050F24-8749-0CC4-EA3A-36FF8BFF0D7B}"/>
              </a:ext>
            </a:extLst>
          </p:cNvPr>
          <p:cNvSpPr txBox="1"/>
          <p:nvPr/>
        </p:nvSpPr>
        <p:spPr>
          <a:xfrm>
            <a:off x="11537060" y="56619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17" name="Oval 16">
            <a:extLst>
              <a:ext uri="{FF2B5EF4-FFF2-40B4-BE49-F238E27FC236}">
                <a16:creationId xmlns:a16="http://schemas.microsoft.com/office/drawing/2014/main" id="{F4A69E11-7FEB-C6CC-970B-CDDCD6F74751}"/>
              </a:ext>
            </a:extLst>
          </p:cNvPr>
          <p:cNvSpPr/>
          <p:nvPr/>
        </p:nvSpPr>
        <p:spPr>
          <a:xfrm>
            <a:off x="11785989" y="55180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22" name="Straight Connector 21">
            <a:extLst>
              <a:ext uri="{FF2B5EF4-FFF2-40B4-BE49-F238E27FC236}">
                <a16:creationId xmlns:a16="http://schemas.microsoft.com/office/drawing/2014/main" id="{1BAA1AC5-C2FD-0FCD-5160-5BC095480DE2}"/>
              </a:ext>
            </a:extLst>
          </p:cNvPr>
          <p:cNvCxnSpPr>
            <a:cxnSpLocks/>
          </p:cNvCxnSpPr>
          <p:nvPr/>
        </p:nvCxnSpPr>
        <p:spPr>
          <a:xfrm flipV="1">
            <a:off x="8836999" y="40596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B02A3AD7-557B-569F-FF4C-CFD6FF69F3DA}"/>
              </a:ext>
            </a:extLst>
          </p:cNvPr>
          <p:cNvSpPr/>
          <p:nvPr/>
        </p:nvSpPr>
        <p:spPr>
          <a:xfrm>
            <a:off x="8770923" y="55180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C9A7B1E-C8D7-B53D-32F2-8AA82090672F}"/>
              </a:ext>
            </a:extLst>
          </p:cNvPr>
          <p:cNvSpPr txBox="1"/>
          <p:nvPr/>
        </p:nvSpPr>
        <p:spPr>
          <a:xfrm>
            <a:off x="8530131" y="56079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28" name="TextBox 27">
            <a:extLst>
              <a:ext uri="{FF2B5EF4-FFF2-40B4-BE49-F238E27FC236}">
                <a16:creationId xmlns:a16="http://schemas.microsoft.com/office/drawing/2014/main" id="{C3E02859-9B4C-7FB6-2F12-9BB6062D1F8D}"/>
              </a:ext>
            </a:extLst>
          </p:cNvPr>
          <p:cNvSpPr txBox="1"/>
          <p:nvPr/>
        </p:nvSpPr>
        <p:spPr>
          <a:xfrm>
            <a:off x="10127167" y="57052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29" name="TextBox 28">
            <a:extLst>
              <a:ext uri="{FF2B5EF4-FFF2-40B4-BE49-F238E27FC236}">
                <a16:creationId xmlns:a16="http://schemas.microsoft.com/office/drawing/2014/main" id="{04F62BFD-A6B6-F636-00B0-091B7A3403DD}"/>
              </a:ext>
            </a:extLst>
          </p:cNvPr>
          <p:cNvSpPr txBox="1"/>
          <p:nvPr/>
        </p:nvSpPr>
        <p:spPr>
          <a:xfrm>
            <a:off x="9135737" y="34685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23" name="Straight Connector 22">
            <a:extLst>
              <a:ext uri="{FF2B5EF4-FFF2-40B4-BE49-F238E27FC236}">
                <a16:creationId xmlns:a16="http://schemas.microsoft.com/office/drawing/2014/main" id="{153D37AE-9805-DDB8-F1FF-913CCF000AA6}"/>
              </a:ext>
            </a:extLst>
          </p:cNvPr>
          <p:cNvCxnSpPr>
            <a:cxnSpLocks/>
          </p:cNvCxnSpPr>
          <p:nvPr/>
        </p:nvCxnSpPr>
        <p:spPr>
          <a:xfrm>
            <a:off x="9218562" y="40596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547A0A1C-8973-4A89-8D14-30E9A389978F}"/>
              </a:ext>
            </a:extLst>
          </p:cNvPr>
          <p:cNvSpPr/>
          <p:nvPr/>
        </p:nvSpPr>
        <p:spPr>
          <a:xfrm>
            <a:off x="10272804" y="55099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5F3B48CA-ACA6-4F09-9014-DF2B18A6008A}"/>
              </a:ext>
            </a:extLst>
          </p:cNvPr>
          <p:cNvSpPr/>
          <p:nvPr/>
        </p:nvSpPr>
        <p:spPr>
          <a:xfrm>
            <a:off x="9165864" y="39861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B211093D-CE88-45DD-8349-4AFE64699233}"/>
              </a:ext>
            </a:extLst>
          </p:cNvPr>
          <p:cNvSpPr/>
          <p:nvPr/>
        </p:nvSpPr>
        <p:spPr>
          <a:xfrm>
            <a:off x="5710201" y="55180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37" name="Oval 36">
            <a:extLst>
              <a:ext uri="{FF2B5EF4-FFF2-40B4-BE49-F238E27FC236}">
                <a16:creationId xmlns:a16="http://schemas.microsoft.com/office/drawing/2014/main" id="{4C1FC000-E230-4A91-BB4A-0EAAA00B07D5}"/>
              </a:ext>
            </a:extLst>
          </p:cNvPr>
          <p:cNvSpPr/>
          <p:nvPr/>
        </p:nvSpPr>
        <p:spPr>
          <a:xfrm>
            <a:off x="6624040" y="25109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Tree>
    <p:custDataLst>
      <p:tags r:id="rId1"/>
    </p:custDataLst>
    <p:extLst>
      <p:ext uri="{BB962C8B-B14F-4D97-AF65-F5344CB8AC3E}">
        <p14:creationId xmlns:p14="http://schemas.microsoft.com/office/powerpoint/2010/main" val="241919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500"/>
                            </p:stCondLst>
                            <p:childTnLst>
                              <p:par>
                                <p:cTn id="30" presetID="1"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p:bldP spid="28" grpId="0"/>
      <p:bldP spid="29" grpId="0"/>
      <p:bldP spid="32" grpId="0" animBg="1"/>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GB"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B is the midpoint of</a:t>
            </a:r>
            <a:endParaRPr lang="en-US" sz="2800" dirty="0">
              <a:solidFill>
                <a:schemeClr val="tx1">
                  <a:lumMod val="65000"/>
                  <a:lumOff val="35000"/>
                </a:schemeClr>
              </a:solidFill>
            </a:endParaRPr>
          </a:p>
        </p:txBody>
      </p:sp>
      <p:sp>
        <p:nvSpPr>
          <p:cNvPr id="30" name="Rectangle: Rounded Corners 29">
            <a:extLst>
              <a:ext uri="{FF2B5EF4-FFF2-40B4-BE49-F238E27FC236}">
                <a16:creationId xmlns:a16="http://schemas.microsoft.com/office/drawing/2014/main" id="{0EBFC573-9959-EADA-4DF7-62D6FF0056BD}"/>
              </a:ext>
            </a:extLst>
          </p:cNvPr>
          <p:cNvSpPr/>
          <p:nvPr/>
        </p:nvSpPr>
        <p:spPr>
          <a:xfrm>
            <a:off x="4005105" y="1434970"/>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grpSp>
        <p:nvGrpSpPr>
          <p:cNvPr id="21" name="Group 20">
            <a:extLst>
              <a:ext uri="{FF2B5EF4-FFF2-40B4-BE49-F238E27FC236}">
                <a16:creationId xmlns:a16="http://schemas.microsoft.com/office/drawing/2014/main" id="{BEB8C64E-AA84-4000-861B-AC87D8C484A7}"/>
              </a:ext>
            </a:extLst>
          </p:cNvPr>
          <p:cNvGrpSpPr/>
          <p:nvPr/>
        </p:nvGrpSpPr>
        <p:grpSpPr>
          <a:xfrm>
            <a:off x="5567283" y="1968647"/>
            <a:ext cx="6738381" cy="4272473"/>
            <a:chOff x="5567283" y="1968647"/>
            <a:chExt cx="6738381" cy="4272473"/>
          </a:xfrm>
        </p:grpSpPr>
        <p:cxnSp>
          <p:nvCxnSpPr>
            <p:cNvPr id="22" name="Straight Connector 21">
              <a:extLst>
                <a:ext uri="{FF2B5EF4-FFF2-40B4-BE49-F238E27FC236}">
                  <a16:creationId xmlns:a16="http://schemas.microsoft.com/office/drawing/2014/main" id="{9280FA1B-BC9C-43A3-A81C-0A7ABB647A9D}"/>
                </a:ext>
              </a:extLst>
            </p:cNvPr>
            <p:cNvCxnSpPr>
              <a:cxnSpLocks/>
              <a:endCxn id="35"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4" name="Isosceles Triangle 2">
              <a:extLst>
                <a:ext uri="{FF2B5EF4-FFF2-40B4-BE49-F238E27FC236}">
                  <a16:creationId xmlns:a16="http://schemas.microsoft.com/office/drawing/2014/main" id="{A42488FC-7F18-4468-AB6F-F8477F20FA01}"/>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367A51F1-7CC8-4A95-907C-033EF51D701B}"/>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1" name="TextBox 30">
              <a:extLst>
                <a:ext uri="{FF2B5EF4-FFF2-40B4-BE49-F238E27FC236}">
                  <a16:creationId xmlns:a16="http://schemas.microsoft.com/office/drawing/2014/main" id="{EA016C84-9AA7-4F3C-A27B-13B1AC61E925}"/>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2" name="TextBox 31">
              <a:extLst>
                <a:ext uri="{FF2B5EF4-FFF2-40B4-BE49-F238E27FC236}">
                  <a16:creationId xmlns:a16="http://schemas.microsoft.com/office/drawing/2014/main" id="{D743A08C-F5CE-42E2-B284-67C76E52109F}"/>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3" name="Oval 32">
              <a:extLst>
                <a:ext uri="{FF2B5EF4-FFF2-40B4-BE49-F238E27FC236}">
                  <a16:creationId xmlns:a16="http://schemas.microsoft.com/office/drawing/2014/main" id="{1256CBB9-C52F-47A8-A3FE-3AE8DD0141E9}"/>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4" name="Straight Connector 33">
              <a:extLst>
                <a:ext uri="{FF2B5EF4-FFF2-40B4-BE49-F238E27FC236}">
                  <a16:creationId xmlns:a16="http://schemas.microsoft.com/office/drawing/2014/main" id="{D028D023-0154-46E9-BA77-49E79AC94FBF}"/>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7F8753F-1E6D-433E-AEDE-3F45899C1E2E}"/>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E87718A4-977F-48D3-82F2-3393FFD7168D}"/>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7" name="TextBox 36">
              <a:extLst>
                <a:ext uri="{FF2B5EF4-FFF2-40B4-BE49-F238E27FC236}">
                  <a16:creationId xmlns:a16="http://schemas.microsoft.com/office/drawing/2014/main" id="{3E412C0F-B71E-4CC1-B094-431599D63C6C}"/>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8" name="TextBox 37">
              <a:extLst>
                <a:ext uri="{FF2B5EF4-FFF2-40B4-BE49-F238E27FC236}">
                  <a16:creationId xmlns:a16="http://schemas.microsoft.com/office/drawing/2014/main" id="{1FAA3F9D-E048-45BE-9139-736D25FCE8EA}"/>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9" name="Straight Connector 38">
              <a:extLst>
                <a:ext uri="{FF2B5EF4-FFF2-40B4-BE49-F238E27FC236}">
                  <a16:creationId xmlns:a16="http://schemas.microsoft.com/office/drawing/2014/main" id="{A96FE410-FCD3-49CD-B41F-C9A44B8D5BCD}"/>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D1299781-0B9C-493A-806D-14B0528A42DC}"/>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F2A65088-9F34-490B-8F06-72B52C77E400}"/>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097A3578-3A09-45BC-AF14-BE66DE7ADF83}"/>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3" name="Oval 42">
              <a:extLst>
                <a:ext uri="{FF2B5EF4-FFF2-40B4-BE49-F238E27FC236}">
                  <a16:creationId xmlns:a16="http://schemas.microsoft.com/office/drawing/2014/main" id="{A948E06F-3658-4D84-A352-336B1A13050F}"/>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23453076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GB"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B is the midpoint of</a:t>
            </a:r>
            <a:endParaRPr lang="en-US" sz="2800" dirty="0">
              <a:solidFill>
                <a:schemeClr val="tx1">
                  <a:lumMod val="65000"/>
                  <a:lumOff val="35000"/>
                </a:schemeClr>
              </a:solidFill>
            </a:endParaRPr>
          </a:p>
        </p:txBody>
      </p:sp>
      <p:sp>
        <p:nvSpPr>
          <p:cNvPr id="30" name="Rectangle: Rounded Corners 29">
            <a:extLst>
              <a:ext uri="{FF2B5EF4-FFF2-40B4-BE49-F238E27FC236}">
                <a16:creationId xmlns:a16="http://schemas.microsoft.com/office/drawing/2014/main" id="{0EBFC573-9959-EADA-4DF7-62D6FF0056BD}"/>
              </a:ext>
            </a:extLst>
          </p:cNvPr>
          <p:cNvSpPr/>
          <p:nvPr/>
        </p:nvSpPr>
        <p:spPr>
          <a:xfrm>
            <a:off x="4005105" y="1375978"/>
            <a:ext cx="1760436" cy="703546"/>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[ST]</a:t>
            </a:r>
          </a:p>
        </p:txBody>
      </p:sp>
      <p:grpSp>
        <p:nvGrpSpPr>
          <p:cNvPr id="21" name="Group 20">
            <a:extLst>
              <a:ext uri="{FF2B5EF4-FFF2-40B4-BE49-F238E27FC236}">
                <a16:creationId xmlns:a16="http://schemas.microsoft.com/office/drawing/2014/main" id="{D54B20A0-83A0-404E-8585-F9118661931F}"/>
              </a:ext>
            </a:extLst>
          </p:cNvPr>
          <p:cNvGrpSpPr/>
          <p:nvPr/>
        </p:nvGrpSpPr>
        <p:grpSpPr>
          <a:xfrm>
            <a:off x="5567283" y="1968647"/>
            <a:ext cx="6738381" cy="4272473"/>
            <a:chOff x="5567283" y="1968647"/>
            <a:chExt cx="6738381" cy="4272473"/>
          </a:xfrm>
        </p:grpSpPr>
        <p:cxnSp>
          <p:nvCxnSpPr>
            <p:cNvPr id="22" name="Straight Connector 21">
              <a:extLst>
                <a:ext uri="{FF2B5EF4-FFF2-40B4-BE49-F238E27FC236}">
                  <a16:creationId xmlns:a16="http://schemas.microsoft.com/office/drawing/2014/main" id="{C00629EC-163F-4B04-BEF8-0F7AB79FC30E}"/>
                </a:ext>
              </a:extLst>
            </p:cNvPr>
            <p:cNvCxnSpPr>
              <a:cxnSpLocks/>
              <a:endCxn id="35"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4" name="Isosceles Triangle 2">
              <a:extLst>
                <a:ext uri="{FF2B5EF4-FFF2-40B4-BE49-F238E27FC236}">
                  <a16:creationId xmlns:a16="http://schemas.microsoft.com/office/drawing/2014/main" id="{6CCA99BE-B9E6-4F1F-9D2C-60DA92C86E52}"/>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4FB626DD-16DE-456C-94EB-EA5D680A2285}"/>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1" name="TextBox 30">
              <a:extLst>
                <a:ext uri="{FF2B5EF4-FFF2-40B4-BE49-F238E27FC236}">
                  <a16:creationId xmlns:a16="http://schemas.microsoft.com/office/drawing/2014/main" id="{7D53C6DB-BF66-4515-A50C-C0DCE23EBF93}"/>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2" name="TextBox 31">
              <a:extLst>
                <a:ext uri="{FF2B5EF4-FFF2-40B4-BE49-F238E27FC236}">
                  <a16:creationId xmlns:a16="http://schemas.microsoft.com/office/drawing/2014/main" id="{238DD6E9-D601-4201-9A20-CD6A20CC6EC6}"/>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3" name="Oval 32">
              <a:extLst>
                <a:ext uri="{FF2B5EF4-FFF2-40B4-BE49-F238E27FC236}">
                  <a16:creationId xmlns:a16="http://schemas.microsoft.com/office/drawing/2014/main" id="{56866AD0-6A3C-4603-AE25-0AC046FEAE11}"/>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4" name="Straight Connector 33">
              <a:extLst>
                <a:ext uri="{FF2B5EF4-FFF2-40B4-BE49-F238E27FC236}">
                  <a16:creationId xmlns:a16="http://schemas.microsoft.com/office/drawing/2014/main" id="{CABF48C8-3A6D-42D2-9049-A0379D7D9E4E}"/>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303FBC13-6F37-4ECA-80C8-7AD93BD340A9}"/>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A5FEB8D6-8AB4-45B5-9C52-746465925E59}"/>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7" name="TextBox 36">
              <a:extLst>
                <a:ext uri="{FF2B5EF4-FFF2-40B4-BE49-F238E27FC236}">
                  <a16:creationId xmlns:a16="http://schemas.microsoft.com/office/drawing/2014/main" id="{569E33F0-8E9A-4182-8D67-248914792CF9}"/>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8" name="TextBox 37">
              <a:extLst>
                <a:ext uri="{FF2B5EF4-FFF2-40B4-BE49-F238E27FC236}">
                  <a16:creationId xmlns:a16="http://schemas.microsoft.com/office/drawing/2014/main" id="{8A1090C7-406E-4199-A2F6-DD9608F314CA}"/>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9" name="Straight Connector 38">
              <a:extLst>
                <a:ext uri="{FF2B5EF4-FFF2-40B4-BE49-F238E27FC236}">
                  <a16:creationId xmlns:a16="http://schemas.microsoft.com/office/drawing/2014/main" id="{C5329670-F334-48D0-BCC0-09449EF4D58A}"/>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5A5A024F-C2C3-4F5B-AA1F-BEF63A4C0BFC}"/>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DEBE6908-C0D0-4D9D-ADF8-64592C3C4903}"/>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9974AE20-4618-479B-8F93-8883DE0A3691}"/>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3" name="Oval 42">
              <a:extLst>
                <a:ext uri="{FF2B5EF4-FFF2-40B4-BE49-F238E27FC236}">
                  <a16:creationId xmlns:a16="http://schemas.microsoft.com/office/drawing/2014/main" id="{25D5E39C-E7FC-4301-831C-E83FC1107489}"/>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353551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[RJ] is a median in triangle </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5070146" y="1433457"/>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grpSp>
        <p:nvGrpSpPr>
          <p:cNvPr id="21" name="Group 20">
            <a:extLst>
              <a:ext uri="{FF2B5EF4-FFF2-40B4-BE49-F238E27FC236}">
                <a16:creationId xmlns:a16="http://schemas.microsoft.com/office/drawing/2014/main" id="{ED32816C-A34C-4692-BEE8-50FD801401BA}"/>
              </a:ext>
            </a:extLst>
          </p:cNvPr>
          <p:cNvGrpSpPr/>
          <p:nvPr/>
        </p:nvGrpSpPr>
        <p:grpSpPr>
          <a:xfrm>
            <a:off x="5567283" y="1968647"/>
            <a:ext cx="6738381" cy="4272473"/>
            <a:chOff x="5567283" y="1968647"/>
            <a:chExt cx="6738381" cy="4272473"/>
          </a:xfrm>
        </p:grpSpPr>
        <p:cxnSp>
          <p:nvCxnSpPr>
            <p:cNvPr id="22" name="Straight Connector 21">
              <a:extLst>
                <a:ext uri="{FF2B5EF4-FFF2-40B4-BE49-F238E27FC236}">
                  <a16:creationId xmlns:a16="http://schemas.microsoft.com/office/drawing/2014/main" id="{58437583-BFAF-4B4A-A07E-9E6FF2CAE93C}"/>
                </a:ext>
              </a:extLst>
            </p:cNvPr>
            <p:cNvCxnSpPr>
              <a:cxnSpLocks/>
              <a:endCxn id="34"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4" name="Isosceles Triangle 2">
              <a:extLst>
                <a:ext uri="{FF2B5EF4-FFF2-40B4-BE49-F238E27FC236}">
                  <a16:creationId xmlns:a16="http://schemas.microsoft.com/office/drawing/2014/main" id="{F9E1C046-6F54-4084-B17D-7CEF7DE738FA}"/>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8C0CC1B0-AC94-4E53-A550-62A7BF2AF7C6}"/>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0" name="TextBox 29">
              <a:extLst>
                <a:ext uri="{FF2B5EF4-FFF2-40B4-BE49-F238E27FC236}">
                  <a16:creationId xmlns:a16="http://schemas.microsoft.com/office/drawing/2014/main" id="{A124A8C7-612D-480F-8BCB-961F7616CFEC}"/>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1" name="TextBox 30">
              <a:extLst>
                <a:ext uri="{FF2B5EF4-FFF2-40B4-BE49-F238E27FC236}">
                  <a16:creationId xmlns:a16="http://schemas.microsoft.com/office/drawing/2014/main" id="{2AB7BC93-74C5-4571-957F-E9AC3B9C3CDA}"/>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2" name="Oval 31">
              <a:extLst>
                <a:ext uri="{FF2B5EF4-FFF2-40B4-BE49-F238E27FC236}">
                  <a16:creationId xmlns:a16="http://schemas.microsoft.com/office/drawing/2014/main" id="{1D2D7926-0078-461E-B1AE-08C420D0AE7D}"/>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3" name="Straight Connector 32">
              <a:extLst>
                <a:ext uri="{FF2B5EF4-FFF2-40B4-BE49-F238E27FC236}">
                  <a16:creationId xmlns:a16="http://schemas.microsoft.com/office/drawing/2014/main" id="{0D98F4FF-57D8-4D88-8DC5-0126A33C8AC8}"/>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B6E4AE2F-8E20-48D4-8529-261DB8F1FBBD}"/>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B16C9882-1BB5-42C8-B5BD-B53669FAA6D9}"/>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6" name="TextBox 35">
              <a:extLst>
                <a:ext uri="{FF2B5EF4-FFF2-40B4-BE49-F238E27FC236}">
                  <a16:creationId xmlns:a16="http://schemas.microsoft.com/office/drawing/2014/main" id="{C88774AE-56A8-466B-B5D4-A0ED2102FD23}"/>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7" name="TextBox 36">
              <a:extLst>
                <a:ext uri="{FF2B5EF4-FFF2-40B4-BE49-F238E27FC236}">
                  <a16:creationId xmlns:a16="http://schemas.microsoft.com/office/drawing/2014/main" id="{D15EFF35-61BB-40CD-8EE2-42A1A4310FC0}"/>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8" name="Straight Connector 37">
              <a:extLst>
                <a:ext uri="{FF2B5EF4-FFF2-40B4-BE49-F238E27FC236}">
                  <a16:creationId xmlns:a16="http://schemas.microsoft.com/office/drawing/2014/main" id="{5CE3EAE2-F068-47C1-98CF-7CD8D75C799A}"/>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5E1F508F-D30A-4179-BC56-EF4FF46A5418}"/>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3D8E7818-2103-4B4A-B96D-56B461E0187B}"/>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FEE2BF67-B422-4D0D-9A8F-CA264D4BBB27}"/>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2" name="Oval 41">
              <a:extLst>
                <a:ext uri="{FF2B5EF4-FFF2-40B4-BE49-F238E27FC236}">
                  <a16:creationId xmlns:a16="http://schemas.microsoft.com/office/drawing/2014/main" id="{767B7397-4AB2-4C25-A880-2B389D9171BF}"/>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2198761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[RJ] is a median in triangle </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5070146" y="1433457"/>
            <a:ext cx="1658642"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RBT</a:t>
            </a:r>
          </a:p>
        </p:txBody>
      </p:sp>
      <p:grpSp>
        <p:nvGrpSpPr>
          <p:cNvPr id="22" name="Group 21">
            <a:extLst>
              <a:ext uri="{FF2B5EF4-FFF2-40B4-BE49-F238E27FC236}">
                <a16:creationId xmlns:a16="http://schemas.microsoft.com/office/drawing/2014/main" id="{65C850B5-BD6A-4DAD-8454-089B802E35FD}"/>
              </a:ext>
            </a:extLst>
          </p:cNvPr>
          <p:cNvGrpSpPr/>
          <p:nvPr/>
        </p:nvGrpSpPr>
        <p:grpSpPr>
          <a:xfrm>
            <a:off x="5567283" y="1968647"/>
            <a:ext cx="6738381" cy="4272473"/>
            <a:chOff x="5567283" y="1968647"/>
            <a:chExt cx="6738381" cy="4272473"/>
          </a:xfrm>
        </p:grpSpPr>
        <p:cxnSp>
          <p:nvCxnSpPr>
            <p:cNvPr id="24" name="Straight Connector 23">
              <a:extLst>
                <a:ext uri="{FF2B5EF4-FFF2-40B4-BE49-F238E27FC236}">
                  <a16:creationId xmlns:a16="http://schemas.microsoft.com/office/drawing/2014/main" id="{9E20A14E-1DDC-4727-AD6A-1C848A51B316}"/>
                </a:ext>
              </a:extLst>
            </p:cNvPr>
            <p:cNvCxnSpPr>
              <a:cxnSpLocks/>
              <a:endCxn id="35"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6" name="Isosceles Triangle 2">
              <a:extLst>
                <a:ext uri="{FF2B5EF4-FFF2-40B4-BE49-F238E27FC236}">
                  <a16:creationId xmlns:a16="http://schemas.microsoft.com/office/drawing/2014/main" id="{3C456D1E-6E66-4B14-8200-BFCB45D4DD14}"/>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00ACECA6-F002-4184-A7DD-55BEA7F7073D}"/>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1" name="TextBox 30">
              <a:extLst>
                <a:ext uri="{FF2B5EF4-FFF2-40B4-BE49-F238E27FC236}">
                  <a16:creationId xmlns:a16="http://schemas.microsoft.com/office/drawing/2014/main" id="{8AFFFB07-4883-4409-983D-266F04473218}"/>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2" name="TextBox 31">
              <a:extLst>
                <a:ext uri="{FF2B5EF4-FFF2-40B4-BE49-F238E27FC236}">
                  <a16:creationId xmlns:a16="http://schemas.microsoft.com/office/drawing/2014/main" id="{19B30136-4F74-4162-9DAF-076DA54A595E}"/>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3" name="Oval 32">
              <a:extLst>
                <a:ext uri="{FF2B5EF4-FFF2-40B4-BE49-F238E27FC236}">
                  <a16:creationId xmlns:a16="http://schemas.microsoft.com/office/drawing/2014/main" id="{BD9AE5E9-825E-47B2-9D5C-5D47798AC91F}"/>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4" name="Straight Connector 33">
              <a:extLst>
                <a:ext uri="{FF2B5EF4-FFF2-40B4-BE49-F238E27FC236}">
                  <a16:creationId xmlns:a16="http://schemas.microsoft.com/office/drawing/2014/main" id="{1B6B752C-9C36-4C28-90BB-F4AF0DAE869F}"/>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47897391-BEEB-460F-AF99-3BED2501AC1F}"/>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E0D16E06-6D97-47DD-8C03-34CDD6F9DEA0}"/>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7" name="TextBox 36">
              <a:extLst>
                <a:ext uri="{FF2B5EF4-FFF2-40B4-BE49-F238E27FC236}">
                  <a16:creationId xmlns:a16="http://schemas.microsoft.com/office/drawing/2014/main" id="{D70DC714-C6D8-40A8-BF7D-7DBB73899D3D}"/>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8" name="TextBox 37">
              <a:extLst>
                <a:ext uri="{FF2B5EF4-FFF2-40B4-BE49-F238E27FC236}">
                  <a16:creationId xmlns:a16="http://schemas.microsoft.com/office/drawing/2014/main" id="{B01AC0AE-3D87-4440-8F62-FA2687B9AB94}"/>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9" name="Straight Connector 38">
              <a:extLst>
                <a:ext uri="{FF2B5EF4-FFF2-40B4-BE49-F238E27FC236}">
                  <a16:creationId xmlns:a16="http://schemas.microsoft.com/office/drawing/2014/main" id="{69C8AD82-750C-4CB9-8AC4-2C0A8E02E775}"/>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DD8D3CC-F2CC-4740-BFAB-A452025A3F65}"/>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3C61BEE5-98AA-48AA-A7D6-4C725BF948F8}"/>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743C6E06-C6D2-4162-9573-41A3D2223BB6}"/>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cxnSp>
        <p:nvCxnSpPr>
          <p:cNvPr id="6" name="Straight Connector 5">
            <a:extLst>
              <a:ext uri="{FF2B5EF4-FFF2-40B4-BE49-F238E27FC236}">
                <a16:creationId xmlns:a16="http://schemas.microsoft.com/office/drawing/2014/main" id="{A6FEAC98-117D-92F2-C360-F75F85B7B2AB}"/>
              </a:ext>
            </a:extLst>
          </p:cNvPr>
          <p:cNvCxnSpPr>
            <a:cxnSpLocks/>
            <a:stCxn id="26" idx="1"/>
            <a:endCxn id="40" idx="1"/>
          </p:cNvCxnSpPr>
          <p:nvPr/>
        </p:nvCxnSpPr>
        <p:spPr>
          <a:xfrm>
            <a:off x="6691617" y="2581745"/>
            <a:ext cx="3613974" cy="296102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6E76A659-EE56-43D3-8653-E873B965D19D}"/>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Tree>
    <p:custDataLst>
      <p:tags r:id="rId1"/>
    </p:custDataLst>
    <p:extLst>
      <p:ext uri="{BB962C8B-B14F-4D97-AF65-F5344CB8AC3E}">
        <p14:creationId xmlns:p14="http://schemas.microsoft.com/office/powerpoint/2010/main" val="265591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[SK] is a median in triangle </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5070146" y="1433457"/>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grpSp>
        <p:nvGrpSpPr>
          <p:cNvPr id="22" name="Group 21">
            <a:extLst>
              <a:ext uri="{FF2B5EF4-FFF2-40B4-BE49-F238E27FC236}">
                <a16:creationId xmlns:a16="http://schemas.microsoft.com/office/drawing/2014/main" id="{425DF0C3-E013-456B-A577-4143D07C0512}"/>
              </a:ext>
            </a:extLst>
          </p:cNvPr>
          <p:cNvGrpSpPr/>
          <p:nvPr/>
        </p:nvGrpSpPr>
        <p:grpSpPr>
          <a:xfrm>
            <a:off x="5567283" y="1968647"/>
            <a:ext cx="6738381" cy="4272473"/>
            <a:chOff x="5567283" y="1968647"/>
            <a:chExt cx="6738381" cy="4272473"/>
          </a:xfrm>
        </p:grpSpPr>
        <p:cxnSp>
          <p:nvCxnSpPr>
            <p:cNvPr id="24" name="Straight Connector 23">
              <a:extLst>
                <a:ext uri="{FF2B5EF4-FFF2-40B4-BE49-F238E27FC236}">
                  <a16:creationId xmlns:a16="http://schemas.microsoft.com/office/drawing/2014/main" id="{D6D8408C-A3D5-4651-A1B2-216C53226DA7}"/>
                </a:ext>
              </a:extLst>
            </p:cNvPr>
            <p:cNvCxnSpPr>
              <a:cxnSpLocks/>
              <a:endCxn id="35"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6" name="Isosceles Triangle 2">
              <a:extLst>
                <a:ext uri="{FF2B5EF4-FFF2-40B4-BE49-F238E27FC236}">
                  <a16:creationId xmlns:a16="http://schemas.microsoft.com/office/drawing/2014/main" id="{81052DF5-DF8B-4739-BD83-D5E3D9BF643B}"/>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1277051B-2183-4765-AEF6-55B0E0DB6DEA}"/>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1" name="TextBox 30">
              <a:extLst>
                <a:ext uri="{FF2B5EF4-FFF2-40B4-BE49-F238E27FC236}">
                  <a16:creationId xmlns:a16="http://schemas.microsoft.com/office/drawing/2014/main" id="{4054A941-D3AF-46C0-B51F-8A29D5DFF923}"/>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2" name="TextBox 31">
              <a:extLst>
                <a:ext uri="{FF2B5EF4-FFF2-40B4-BE49-F238E27FC236}">
                  <a16:creationId xmlns:a16="http://schemas.microsoft.com/office/drawing/2014/main" id="{9CF100AC-F79B-4DCD-BDE9-DD189332EE62}"/>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3" name="Oval 32">
              <a:extLst>
                <a:ext uri="{FF2B5EF4-FFF2-40B4-BE49-F238E27FC236}">
                  <a16:creationId xmlns:a16="http://schemas.microsoft.com/office/drawing/2014/main" id="{D851AF8E-AAAE-41BE-9FE3-5B1A3BFB5C0D}"/>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4" name="Straight Connector 33">
              <a:extLst>
                <a:ext uri="{FF2B5EF4-FFF2-40B4-BE49-F238E27FC236}">
                  <a16:creationId xmlns:a16="http://schemas.microsoft.com/office/drawing/2014/main" id="{CF89D91A-5BE4-4D5E-A22E-7F96A3CEED3B}"/>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33A2B071-2263-491F-A5DE-F25F12BF155C}"/>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23C149C6-3781-4F7C-B01F-1B605DF0EF1C}"/>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7" name="TextBox 36">
              <a:extLst>
                <a:ext uri="{FF2B5EF4-FFF2-40B4-BE49-F238E27FC236}">
                  <a16:creationId xmlns:a16="http://schemas.microsoft.com/office/drawing/2014/main" id="{1E954BAC-948B-4A02-BC14-B2D98B237B69}"/>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8" name="TextBox 37">
              <a:extLst>
                <a:ext uri="{FF2B5EF4-FFF2-40B4-BE49-F238E27FC236}">
                  <a16:creationId xmlns:a16="http://schemas.microsoft.com/office/drawing/2014/main" id="{A014AA10-3BA6-40CC-8F43-A5199E15597D}"/>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9" name="Straight Connector 38">
              <a:extLst>
                <a:ext uri="{FF2B5EF4-FFF2-40B4-BE49-F238E27FC236}">
                  <a16:creationId xmlns:a16="http://schemas.microsoft.com/office/drawing/2014/main" id="{337FB31E-C7B1-48DD-9ACD-44692AAA6610}"/>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5A57F415-205A-4152-9A57-AB140ECCD53E}"/>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39F5A948-A6E9-4C1A-AE69-C39153DA0503}"/>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9CCBD4DA-2FA2-4F8A-A71F-95B7BE6205F4}"/>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3" name="Oval 42">
              <a:extLst>
                <a:ext uri="{FF2B5EF4-FFF2-40B4-BE49-F238E27FC236}">
                  <a16:creationId xmlns:a16="http://schemas.microsoft.com/office/drawing/2014/main" id="{350FE394-6A0D-48DC-B6D4-FA61E94FA87D}"/>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1812621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CED638D7-4789-D963-4B11-7BF4F49ECCA5}"/>
              </a:ext>
            </a:extLst>
          </p:cNvPr>
          <p:cNvCxnSpPr>
            <a:cxnSpLocks/>
          </p:cNvCxnSpPr>
          <p:nvPr/>
        </p:nvCxnSpPr>
        <p:spPr>
          <a:xfrm flipV="1">
            <a:off x="5801400" y="4072318"/>
            <a:ext cx="3429862" cy="15294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[SK] is a median in triangle </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5070146" y="1433457"/>
            <a:ext cx="1658642"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RST</a:t>
            </a:r>
          </a:p>
        </p:txBody>
      </p:sp>
      <p:sp>
        <p:nvSpPr>
          <p:cNvPr id="44" name="Oval 43">
            <a:extLst>
              <a:ext uri="{FF2B5EF4-FFF2-40B4-BE49-F238E27FC236}">
                <a16:creationId xmlns:a16="http://schemas.microsoft.com/office/drawing/2014/main" id="{6D9906AA-4529-4B4E-BC75-F28AB133BA1F}"/>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BD20229-E68D-450D-9798-C3E7819C7716}"/>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46" name="Group 45">
            <a:extLst>
              <a:ext uri="{FF2B5EF4-FFF2-40B4-BE49-F238E27FC236}">
                <a16:creationId xmlns:a16="http://schemas.microsoft.com/office/drawing/2014/main" id="{40D2DDC2-E6C1-466E-8085-DBD4CC8434DA}"/>
              </a:ext>
            </a:extLst>
          </p:cNvPr>
          <p:cNvGrpSpPr/>
          <p:nvPr/>
        </p:nvGrpSpPr>
        <p:grpSpPr>
          <a:xfrm>
            <a:off x="5567283" y="1968647"/>
            <a:ext cx="6738381" cy="4272473"/>
            <a:chOff x="5567283" y="1968647"/>
            <a:chExt cx="6738381" cy="4272473"/>
          </a:xfrm>
        </p:grpSpPr>
        <p:cxnSp>
          <p:nvCxnSpPr>
            <p:cNvPr id="47" name="Straight Connector 46">
              <a:extLst>
                <a:ext uri="{FF2B5EF4-FFF2-40B4-BE49-F238E27FC236}">
                  <a16:creationId xmlns:a16="http://schemas.microsoft.com/office/drawing/2014/main" id="{0EE6E74F-5F91-4A8A-802C-EC92BDA4EFED}"/>
                </a:ext>
              </a:extLst>
            </p:cNvPr>
            <p:cNvCxnSpPr>
              <a:cxnSpLocks/>
              <a:endCxn id="54"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48" name="Isosceles Triangle 2">
              <a:extLst>
                <a:ext uri="{FF2B5EF4-FFF2-40B4-BE49-F238E27FC236}">
                  <a16:creationId xmlns:a16="http://schemas.microsoft.com/office/drawing/2014/main" id="{0DCAB9E7-751D-4328-9B2A-590A6A5B0A30}"/>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C2F6B25B-3644-4264-958E-59E42C965701}"/>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50" name="TextBox 49">
              <a:extLst>
                <a:ext uri="{FF2B5EF4-FFF2-40B4-BE49-F238E27FC236}">
                  <a16:creationId xmlns:a16="http://schemas.microsoft.com/office/drawing/2014/main" id="{722B7FA0-E185-4CBC-AC2D-32F20015A776}"/>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51" name="TextBox 50">
              <a:extLst>
                <a:ext uri="{FF2B5EF4-FFF2-40B4-BE49-F238E27FC236}">
                  <a16:creationId xmlns:a16="http://schemas.microsoft.com/office/drawing/2014/main" id="{E504F7B0-30C3-43F7-A5C7-297839E9F9A9}"/>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52" name="Oval 51">
              <a:extLst>
                <a:ext uri="{FF2B5EF4-FFF2-40B4-BE49-F238E27FC236}">
                  <a16:creationId xmlns:a16="http://schemas.microsoft.com/office/drawing/2014/main" id="{8CD0B94A-DBC7-4763-9017-B43D3B6E1B1C}"/>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53" name="Straight Connector 52">
              <a:extLst>
                <a:ext uri="{FF2B5EF4-FFF2-40B4-BE49-F238E27FC236}">
                  <a16:creationId xmlns:a16="http://schemas.microsoft.com/office/drawing/2014/main" id="{1A4FCD36-F640-4732-96AE-40F301A7CB63}"/>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54" name="Oval 53">
              <a:extLst>
                <a:ext uri="{FF2B5EF4-FFF2-40B4-BE49-F238E27FC236}">
                  <a16:creationId xmlns:a16="http://schemas.microsoft.com/office/drawing/2014/main" id="{9AAE6755-1221-4B0E-B3BF-5B7CBCC74ADD}"/>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872C4BB-9DDA-4FCD-94D7-61573DA22C5F}"/>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56" name="TextBox 55">
              <a:extLst>
                <a:ext uri="{FF2B5EF4-FFF2-40B4-BE49-F238E27FC236}">
                  <a16:creationId xmlns:a16="http://schemas.microsoft.com/office/drawing/2014/main" id="{17E1A6D8-53F4-4364-8C30-42ECE2AA44CF}"/>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57" name="TextBox 56">
              <a:extLst>
                <a:ext uri="{FF2B5EF4-FFF2-40B4-BE49-F238E27FC236}">
                  <a16:creationId xmlns:a16="http://schemas.microsoft.com/office/drawing/2014/main" id="{7027BBCA-01B7-4520-8BEF-861169773A8A}"/>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58" name="Straight Connector 57">
              <a:extLst>
                <a:ext uri="{FF2B5EF4-FFF2-40B4-BE49-F238E27FC236}">
                  <a16:creationId xmlns:a16="http://schemas.microsoft.com/office/drawing/2014/main" id="{224FAD62-4390-44BA-BB31-7A9569306CEA}"/>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59" name="Oval 58">
              <a:extLst>
                <a:ext uri="{FF2B5EF4-FFF2-40B4-BE49-F238E27FC236}">
                  <a16:creationId xmlns:a16="http://schemas.microsoft.com/office/drawing/2014/main" id="{C3E67E41-C9F7-4123-830C-4EC2CC0F8293}"/>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0C2CD6D-FE2F-430F-AD38-6437BC8817B5}"/>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44AA2895-67B6-4B58-AFF3-72FE3A98863F}"/>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62" name="Oval 61">
              <a:extLst>
                <a:ext uri="{FF2B5EF4-FFF2-40B4-BE49-F238E27FC236}">
                  <a16:creationId xmlns:a16="http://schemas.microsoft.com/office/drawing/2014/main" id="{C0C6BF37-9919-4DFE-A728-66469B5C179F}"/>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70797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BJ =                   ÷ 4</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1449122" y="1433457"/>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grpSp>
        <p:nvGrpSpPr>
          <p:cNvPr id="21" name="Group 20">
            <a:extLst>
              <a:ext uri="{FF2B5EF4-FFF2-40B4-BE49-F238E27FC236}">
                <a16:creationId xmlns:a16="http://schemas.microsoft.com/office/drawing/2014/main" id="{31DCA744-B524-4632-93B0-8AF3114A5CF0}"/>
              </a:ext>
            </a:extLst>
          </p:cNvPr>
          <p:cNvGrpSpPr/>
          <p:nvPr/>
        </p:nvGrpSpPr>
        <p:grpSpPr>
          <a:xfrm>
            <a:off x="5567283" y="1968647"/>
            <a:ext cx="6738381" cy="4272473"/>
            <a:chOff x="5567283" y="1968647"/>
            <a:chExt cx="6738381" cy="4272473"/>
          </a:xfrm>
        </p:grpSpPr>
        <p:cxnSp>
          <p:nvCxnSpPr>
            <p:cNvPr id="22" name="Straight Connector 21">
              <a:extLst>
                <a:ext uri="{FF2B5EF4-FFF2-40B4-BE49-F238E27FC236}">
                  <a16:creationId xmlns:a16="http://schemas.microsoft.com/office/drawing/2014/main" id="{C807F276-0ED7-4958-8F3B-76B4B3FF892F}"/>
                </a:ext>
              </a:extLst>
            </p:cNvPr>
            <p:cNvCxnSpPr>
              <a:cxnSpLocks/>
              <a:endCxn id="34"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4" name="Isosceles Triangle 2">
              <a:extLst>
                <a:ext uri="{FF2B5EF4-FFF2-40B4-BE49-F238E27FC236}">
                  <a16:creationId xmlns:a16="http://schemas.microsoft.com/office/drawing/2014/main" id="{541F8199-4BE1-438E-9AB3-CD6EEDB3866C}"/>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7A2B7B27-34D8-4A09-B1E1-4B04A6AE8D26}"/>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0" name="TextBox 29">
              <a:extLst>
                <a:ext uri="{FF2B5EF4-FFF2-40B4-BE49-F238E27FC236}">
                  <a16:creationId xmlns:a16="http://schemas.microsoft.com/office/drawing/2014/main" id="{C7F59D19-232C-44CD-9A09-9B63E947354F}"/>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1" name="TextBox 30">
              <a:extLst>
                <a:ext uri="{FF2B5EF4-FFF2-40B4-BE49-F238E27FC236}">
                  <a16:creationId xmlns:a16="http://schemas.microsoft.com/office/drawing/2014/main" id="{6A26E94B-27D6-46E0-8FF1-6041DAA67379}"/>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2" name="Oval 31">
              <a:extLst>
                <a:ext uri="{FF2B5EF4-FFF2-40B4-BE49-F238E27FC236}">
                  <a16:creationId xmlns:a16="http://schemas.microsoft.com/office/drawing/2014/main" id="{88C77569-DCE8-47D2-9F90-C4E6723C08C9}"/>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3" name="Straight Connector 32">
              <a:extLst>
                <a:ext uri="{FF2B5EF4-FFF2-40B4-BE49-F238E27FC236}">
                  <a16:creationId xmlns:a16="http://schemas.microsoft.com/office/drawing/2014/main" id="{42010793-8B36-4B90-B20B-127ADAF87C27}"/>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118AE8F9-E519-43DB-A904-71B9813956F8}"/>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7171C777-5A97-41E6-BEAB-C626A4F301E0}"/>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6" name="TextBox 35">
              <a:extLst>
                <a:ext uri="{FF2B5EF4-FFF2-40B4-BE49-F238E27FC236}">
                  <a16:creationId xmlns:a16="http://schemas.microsoft.com/office/drawing/2014/main" id="{A244CC88-6B15-47CE-8DD3-2104717BA0F0}"/>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7" name="TextBox 36">
              <a:extLst>
                <a:ext uri="{FF2B5EF4-FFF2-40B4-BE49-F238E27FC236}">
                  <a16:creationId xmlns:a16="http://schemas.microsoft.com/office/drawing/2014/main" id="{E937D975-14CB-49C7-B284-A9AC80F84AC7}"/>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8" name="Straight Connector 37">
              <a:extLst>
                <a:ext uri="{FF2B5EF4-FFF2-40B4-BE49-F238E27FC236}">
                  <a16:creationId xmlns:a16="http://schemas.microsoft.com/office/drawing/2014/main" id="{F9A3A662-9694-4621-92D8-BFD1CAB38471}"/>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7097C524-9A6D-4A97-AA50-0A04067DD4E3}"/>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2ACB8F0D-C97A-46E1-B0CE-CDBCD5545272}"/>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C6D4DDE-D432-4173-B023-A1FC2C06B3B6}"/>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2" name="Oval 41">
              <a:extLst>
                <a:ext uri="{FF2B5EF4-FFF2-40B4-BE49-F238E27FC236}">
                  <a16:creationId xmlns:a16="http://schemas.microsoft.com/office/drawing/2014/main" id="{11838894-4A53-4C11-99AD-125334D04A95}"/>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4209441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BJ =                   ÷ 4</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1449122" y="1433457"/>
            <a:ext cx="1658642"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ST</a:t>
            </a:r>
          </a:p>
        </p:txBody>
      </p:sp>
      <p:grpSp>
        <p:nvGrpSpPr>
          <p:cNvPr id="21" name="Group 20">
            <a:extLst>
              <a:ext uri="{FF2B5EF4-FFF2-40B4-BE49-F238E27FC236}">
                <a16:creationId xmlns:a16="http://schemas.microsoft.com/office/drawing/2014/main" id="{9E7B5C82-DE59-4926-B0B4-758A6C5E97D2}"/>
              </a:ext>
            </a:extLst>
          </p:cNvPr>
          <p:cNvGrpSpPr/>
          <p:nvPr/>
        </p:nvGrpSpPr>
        <p:grpSpPr>
          <a:xfrm>
            <a:off x="5567283" y="1968647"/>
            <a:ext cx="6738381" cy="4272473"/>
            <a:chOff x="5567283" y="1968647"/>
            <a:chExt cx="6738381" cy="4272473"/>
          </a:xfrm>
        </p:grpSpPr>
        <p:cxnSp>
          <p:nvCxnSpPr>
            <p:cNvPr id="22" name="Straight Connector 21">
              <a:extLst>
                <a:ext uri="{FF2B5EF4-FFF2-40B4-BE49-F238E27FC236}">
                  <a16:creationId xmlns:a16="http://schemas.microsoft.com/office/drawing/2014/main" id="{5D0A0D84-F80B-4A83-AA74-96551503C803}"/>
                </a:ext>
              </a:extLst>
            </p:cNvPr>
            <p:cNvCxnSpPr>
              <a:cxnSpLocks/>
              <a:endCxn id="34"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4" name="Isosceles Triangle 2">
              <a:extLst>
                <a:ext uri="{FF2B5EF4-FFF2-40B4-BE49-F238E27FC236}">
                  <a16:creationId xmlns:a16="http://schemas.microsoft.com/office/drawing/2014/main" id="{0CF5D5C4-7508-41EF-84C6-68AA9257AC6D}"/>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3DC7ADBA-839C-4ADE-866F-96A84DC9D4F8}"/>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0" name="TextBox 29">
              <a:extLst>
                <a:ext uri="{FF2B5EF4-FFF2-40B4-BE49-F238E27FC236}">
                  <a16:creationId xmlns:a16="http://schemas.microsoft.com/office/drawing/2014/main" id="{610AC909-D976-4814-AFA7-892F2CF384F2}"/>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1" name="TextBox 30">
              <a:extLst>
                <a:ext uri="{FF2B5EF4-FFF2-40B4-BE49-F238E27FC236}">
                  <a16:creationId xmlns:a16="http://schemas.microsoft.com/office/drawing/2014/main" id="{4A99B8E9-F7D0-4A2A-A580-83180EB9A70E}"/>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2" name="Oval 31">
              <a:extLst>
                <a:ext uri="{FF2B5EF4-FFF2-40B4-BE49-F238E27FC236}">
                  <a16:creationId xmlns:a16="http://schemas.microsoft.com/office/drawing/2014/main" id="{CE673C4B-8E60-4145-8EF5-E20A65964711}"/>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3" name="Straight Connector 32">
              <a:extLst>
                <a:ext uri="{FF2B5EF4-FFF2-40B4-BE49-F238E27FC236}">
                  <a16:creationId xmlns:a16="http://schemas.microsoft.com/office/drawing/2014/main" id="{D1155C37-2E0D-42D1-AD3D-3050F421423B}"/>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41C22719-A7BD-4C91-A045-1F4ADA089014}"/>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3B96F3E5-4135-4830-BA70-9B41BB89D3DB}"/>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6" name="TextBox 35">
              <a:extLst>
                <a:ext uri="{FF2B5EF4-FFF2-40B4-BE49-F238E27FC236}">
                  <a16:creationId xmlns:a16="http://schemas.microsoft.com/office/drawing/2014/main" id="{089F9F05-EAFB-47CB-8A5E-B7B94943CD73}"/>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7" name="TextBox 36">
              <a:extLst>
                <a:ext uri="{FF2B5EF4-FFF2-40B4-BE49-F238E27FC236}">
                  <a16:creationId xmlns:a16="http://schemas.microsoft.com/office/drawing/2014/main" id="{572A0D6B-5C71-4211-AE77-D3BD9E417FFC}"/>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8" name="Straight Connector 37">
              <a:extLst>
                <a:ext uri="{FF2B5EF4-FFF2-40B4-BE49-F238E27FC236}">
                  <a16:creationId xmlns:a16="http://schemas.microsoft.com/office/drawing/2014/main" id="{7017D025-F1E2-440F-9197-A77B7B15CC2C}"/>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EF50D164-527E-4A41-99AC-4952AC4039CE}"/>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99B6B2EC-B749-4062-A088-FDC951A3D7FE}"/>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B14DBA87-A0E1-45D5-B9A7-33BC1C76BC44}"/>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2" name="Oval 41">
              <a:extLst>
                <a:ext uri="{FF2B5EF4-FFF2-40B4-BE49-F238E27FC236}">
                  <a16:creationId xmlns:a16="http://schemas.microsoft.com/office/drawing/2014/main" id="{488CC699-76D4-4AF1-A77C-3A87BF392A18}"/>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100010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 If ST = 6 cm, then</a:t>
            </a:r>
          </a:p>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SB = </a:t>
            </a:r>
          </a:p>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and TJ = </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1510082" y="2147888"/>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sp>
        <p:nvSpPr>
          <p:cNvPr id="5" name="Rectangle: Rounded Corners 4">
            <a:extLst>
              <a:ext uri="{FF2B5EF4-FFF2-40B4-BE49-F238E27FC236}">
                <a16:creationId xmlns:a16="http://schemas.microsoft.com/office/drawing/2014/main" id="{3D837122-27BC-2748-0370-3D5FFF495DB0}"/>
              </a:ext>
            </a:extLst>
          </p:cNvPr>
          <p:cNvSpPr/>
          <p:nvPr/>
        </p:nvSpPr>
        <p:spPr>
          <a:xfrm>
            <a:off x="2112161" y="2958354"/>
            <a:ext cx="1658642" cy="584735"/>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4000" b="1" dirty="0">
              <a:solidFill>
                <a:schemeClr val="bg2"/>
              </a:solidFill>
              <a:latin typeface="+mj-lt"/>
            </a:endParaRPr>
          </a:p>
        </p:txBody>
      </p:sp>
      <p:grpSp>
        <p:nvGrpSpPr>
          <p:cNvPr id="22" name="Group 21">
            <a:extLst>
              <a:ext uri="{FF2B5EF4-FFF2-40B4-BE49-F238E27FC236}">
                <a16:creationId xmlns:a16="http://schemas.microsoft.com/office/drawing/2014/main" id="{87452C0D-9C35-49FB-BF5E-7D7F682ACD44}"/>
              </a:ext>
            </a:extLst>
          </p:cNvPr>
          <p:cNvGrpSpPr/>
          <p:nvPr/>
        </p:nvGrpSpPr>
        <p:grpSpPr>
          <a:xfrm>
            <a:off x="5567283" y="1968647"/>
            <a:ext cx="6738381" cy="4272473"/>
            <a:chOff x="5567283" y="1968647"/>
            <a:chExt cx="6738381" cy="4272473"/>
          </a:xfrm>
        </p:grpSpPr>
        <p:cxnSp>
          <p:nvCxnSpPr>
            <p:cNvPr id="24" name="Straight Connector 23">
              <a:extLst>
                <a:ext uri="{FF2B5EF4-FFF2-40B4-BE49-F238E27FC236}">
                  <a16:creationId xmlns:a16="http://schemas.microsoft.com/office/drawing/2014/main" id="{C59490F2-A6CA-4223-9E34-3DCAC2E3ADE5}"/>
                </a:ext>
              </a:extLst>
            </p:cNvPr>
            <p:cNvCxnSpPr>
              <a:cxnSpLocks/>
              <a:endCxn id="35"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6" name="Isosceles Triangle 2">
              <a:extLst>
                <a:ext uri="{FF2B5EF4-FFF2-40B4-BE49-F238E27FC236}">
                  <a16:creationId xmlns:a16="http://schemas.microsoft.com/office/drawing/2014/main" id="{FE770807-26D8-43FE-8E56-076D1ECEEBCE}"/>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2DA1F64-AC7B-4881-A42F-CC222447E8E1}"/>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1" name="TextBox 30">
              <a:extLst>
                <a:ext uri="{FF2B5EF4-FFF2-40B4-BE49-F238E27FC236}">
                  <a16:creationId xmlns:a16="http://schemas.microsoft.com/office/drawing/2014/main" id="{2B3D38BE-7B06-4FA4-B419-D9CEA539B13E}"/>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2" name="TextBox 31">
              <a:extLst>
                <a:ext uri="{FF2B5EF4-FFF2-40B4-BE49-F238E27FC236}">
                  <a16:creationId xmlns:a16="http://schemas.microsoft.com/office/drawing/2014/main" id="{FEC9D7E3-C803-42A7-95CA-953E0F760742}"/>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3" name="Oval 32">
              <a:extLst>
                <a:ext uri="{FF2B5EF4-FFF2-40B4-BE49-F238E27FC236}">
                  <a16:creationId xmlns:a16="http://schemas.microsoft.com/office/drawing/2014/main" id="{B8708E3F-4CF2-453A-9628-D52AAED6940D}"/>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4" name="Straight Connector 33">
              <a:extLst>
                <a:ext uri="{FF2B5EF4-FFF2-40B4-BE49-F238E27FC236}">
                  <a16:creationId xmlns:a16="http://schemas.microsoft.com/office/drawing/2014/main" id="{FF56143B-3128-475C-AF10-D24EB3F106A3}"/>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9499BBE4-725F-462C-B1DC-71B4E6C450DF}"/>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1A8A740-B439-42D5-92CA-220FB9152FFF}"/>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7" name="TextBox 36">
              <a:extLst>
                <a:ext uri="{FF2B5EF4-FFF2-40B4-BE49-F238E27FC236}">
                  <a16:creationId xmlns:a16="http://schemas.microsoft.com/office/drawing/2014/main" id="{8F602ED5-CDC8-41A8-A0C3-65BE1141467C}"/>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8" name="TextBox 37">
              <a:extLst>
                <a:ext uri="{FF2B5EF4-FFF2-40B4-BE49-F238E27FC236}">
                  <a16:creationId xmlns:a16="http://schemas.microsoft.com/office/drawing/2014/main" id="{25194BE0-379F-4A7F-84E4-FDC4E7B71475}"/>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9" name="Straight Connector 38">
              <a:extLst>
                <a:ext uri="{FF2B5EF4-FFF2-40B4-BE49-F238E27FC236}">
                  <a16:creationId xmlns:a16="http://schemas.microsoft.com/office/drawing/2014/main" id="{4DD725B7-5D5D-417C-A267-64518972BE8B}"/>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A30F3BD-C4F8-4CC3-A6EF-5538ED414485}"/>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E61E616F-DA56-4E17-AA7A-CBA8B6CC658D}"/>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85280EC3-2912-4B4A-8008-632B1ED167AE}"/>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3" name="Oval 42">
              <a:extLst>
                <a:ext uri="{FF2B5EF4-FFF2-40B4-BE49-F238E27FC236}">
                  <a16:creationId xmlns:a16="http://schemas.microsoft.com/office/drawing/2014/main" id="{A9EF7E4B-6334-4CA8-A4CA-B3563CD7383A}"/>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1911181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200" b="1" dirty="0">
                <a:solidFill>
                  <a:schemeClr val="bg1"/>
                </a:solidFill>
                <a:latin typeface="+mj-lt"/>
                <a:cs typeface="Calibri" panose="020F0502020204030204" pitchFamily="34" charset="0"/>
              </a:rPr>
              <a:t>Use your constructed figure to complete.</a:t>
            </a:r>
            <a:endParaRPr lang="en-US" sz="3200" b="1" dirty="0">
              <a:solidFill>
                <a:schemeClr val="bg1"/>
              </a:solidFill>
              <a:latin typeface="Comic Sans MS"/>
            </a:endParaRPr>
          </a:p>
        </p:txBody>
      </p:sp>
      <p:sp>
        <p:nvSpPr>
          <p:cNvPr id="16" name="Subtitle 2">
            <a:extLst>
              <a:ext uri="{FF2B5EF4-FFF2-40B4-BE49-F238E27FC236}">
                <a16:creationId xmlns:a16="http://schemas.microsoft.com/office/drawing/2014/main" id="{FDEB804A-A61A-4A9A-AFDF-58B7A877A8FB}"/>
              </a:ext>
            </a:extLst>
          </p:cNvPr>
          <p:cNvSpPr txBox="1">
            <a:spLocks/>
          </p:cNvSpPr>
          <p:nvPr/>
        </p:nvSpPr>
        <p:spPr>
          <a:xfrm>
            <a:off x="476779" y="1298922"/>
            <a:ext cx="6588049" cy="2324621"/>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 If ST = 6 cm, then</a:t>
            </a:r>
          </a:p>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SB = </a:t>
            </a:r>
          </a:p>
          <a:p>
            <a:pPr marL="0" indent="0">
              <a:lnSpc>
                <a:spcPct val="150000"/>
              </a:lnSpc>
              <a:buFont typeface="Arial"/>
              <a:buNone/>
            </a:pPr>
            <a:r>
              <a:rPr lang="en-US" sz="2800" dirty="0">
                <a:solidFill>
                  <a:schemeClr val="tx1">
                    <a:lumMod val="65000"/>
                    <a:lumOff val="35000"/>
                  </a:schemeClr>
                </a:solidFill>
                <a:ea typeface="Calibri" panose="020F0502020204030204" pitchFamily="34" charset="0"/>
                <a:cs typeface="Calibri" panose="020F0502020204030204" pitchFamily="34" charset="0"/>
              </a:rPr>
              <a:t>and TJ = </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92A25BE2-C672-9CBD-D4EA-14B7FD752D62}"/>
              </a:ext>
            </a:extLst>
          </p:cNvPr>
          <p:cNvSpPr/>
          <p:nvPr/>
        </p:nvSpPr>
        <p:spPr>
          <a:xfrm>
            <a:off x="1510082" y="2147888"/>
            <a:ext cx="1658642"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3</a:t>
            </a:r>
          </a:p>
        </p:txBody>
      </p:sp>
      <p:sp>
        <p:nvSpPr>
          <p:cNvPr id="5" name="Rectangle: Rounded Corners 4">
            <a:extLst>
              <a:ext uri="{FF2B5EF4-FFF2-40B4-BE49-F238E27FC236}">
                <a16:creationId xmlns:a16="http://schemas.microsoft.com/office/drawing/2014/main" id="{3D837122-27BC-2748-0370-3D5FFF495DB0}"/>
              </a:ext>
            </a:extLst>
          </p:cNvPr>
          <p:cNvSpPr/>
          <p:nvPr/>
        </p:nvSpPr>
        <p:spPr>
          <a:xfrm>
            <a:off x="2112161" y="2958354"/>
            <a:ext cx="1658642" cy="584735"/>
          </a:xfrm>
          <a:prstGeom prst="roundRect">
            <a:avLst/>
          </a:prstGeom>
          <a:solidFill>
            <a:srgbClr val="74C274"/>
          </a:solidFill>
          <a:ln w="127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4000" b="1" dirty="0">
                <a:solidFill>
                  <a:schemeClr val="bg1"/>
                </a:solidFill>
                <a:latin typeface="+mj-lt"/>
              </a:rPr>
              <a:t>1.5</a:t>
            </a:r>
          </a:p>
        </p:txBody>
      </p:sp>
      <p:grpSp>
        <p:nvGrpSpPr>
          <p:cNvPr id="22" name="Group 21">
            <a:extLst>
              <a:ext uri="{FF2B5EF4-FFF2-40B4-BE49-F238E27FC236}">
                <a16:creationId xmlns:a16="http://schemas.microsoft.com/office/drawing/2014/main" id="{0534C045-ABB3-4F3B-81DB-224A180AEA27}"/>
              </a:ext>
            </a:extLst>
          </p:cNvPr>
          <p:cNvGrpSpPr/>
          <p:nvPr/>
        </p:nvGrpSpPr>
        <p:grpSpPr>
          <a:xfrm>
            <a:off x="5567283" y="1968647"/>
            <a:ext cx="6738381" cy="4272473"/>
            <a:chOff x="5567283" y="1968647"/>
            <a:chExt cx="6738381" cy="4272473"/>
          </a:xfrm>
        </p:grpSpPr>
        <p:cxnSp>
          <p:nvCxnSpPr>
            <p:cNvPr id="24" name="Straight Connector 23">
              <a:extLst>
                <a:ext uri="{FF2B5EF4-FFF2-40B4-BE49-F238E27FC236}">
                  <a16:creationId xmlns:a16="http://schemas.microsoft.com/office/drawing/2014/main" id="{EB92DA9D-6910-4E17-AFE8-55597F2DEB99}"/>
                </a:ext>
              </a:extLst>
            </p:cNvPr>
            <p:cNvCxnSpPr>
              <a:cxnSpLocks/>
              <a:endCxn id="35" idx="0"/>
            </p:cNvCxnSpPr>
            <p:nvPr/>
          </p:nvCxnSpPr>
          <p:spPr>
            <a:xfrm>
              <a:off x="6705320" y="2581745"/>
              <a:ext cx="2146883" cy="2949034"/>
            </a:xfrm>
            <a:prstGeom prst="line">
              <a:avLst/>
            </a:prstGeom>
          </p:spPr>
          <p:style>
            <a:lnRef idx="1">
              <a:schemeClr val="accent1"/>
            </a:lnRef>
            <a:fillRef idx="0">
              <a:schemeClr val="accent1"/>
            </a:fillRef>
            <a:effectRef idx="0">
              <a:schemeClr val="accent1"/>
            </a:effectRef>
            <a:fontRef idx="minor">
              <a:schemeClr val="tx1"/>
            </a:fontRef>
          </p:style>
        </p:cxnSp>
        <p:sp>
          <p:nvSpPr>
            <p:cNvPr id="26" name="Isosceles Triangle 2">
              <a:extLst>
                <a:ext uri="{FF2B5EF4-FFF2-40B4-BE49-F238E27FC236}">
                  <a16:creationId xmlns:a16="http://schemas.microsoft.com/office/drawing/2014/main" id="{49C08EF4-AB92-45D0-B073-D96C85450D7A}"/>
                </a:ext>
              </a:extLst>
            </p:cNvPr>
            <p:cNvSpPr/>
            <p:nvPr/>
          </p:nvSpPr>
          <p:spPr>
            <a:xfrm>
              <a:off x="5801400" y="2581745"/>
              <a:ext cx="6082748" cy="3020045"/>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0 w 6082748"/>
                <a:gd name="connsiteY0" fmla="*/ 3300264 h 3300264"/>
                <a:gd name="connsiteX1" fmla="*/ 1539146 w 6082748"/>
                <a:gd name="connsiteY1" fmla="*/ 0 h 3300264"/>
                <a:gd name="connsiteX2" fmla="*/ 6082748 w 6082748"/>
                <a:gd name="connsiteY2" fmla="*/ 3300264 h 3300264"/>
                <a:gd name="connsiteX3" fmla="*/ 0 w 6082748"/>
                <a:gd name="connsiteY3" fmla="*/ 3300264 h 3300264"/>
                <a:gd name="connsiteX0" fmla="*/ 0 w 6082748"/>
                <a:gd name="connsiteY0" fmla="*/ 3020045 h 3020045"/>
                <a:gd name="connsiteX1" fmla="*/ 890217 w 6082748"/>
                <a:gd name="connsiteY1" fmla="*/ 0 h 3020045"/>
                <a:gd name="connsiteX2" fmla="*/ 6082748 w 6082748"/>
                <a:gd name="connsiteY2" fmla="*/ 3020045 h 3020045"/>
                <a:gd name="connsiteX3" fmla="*/ 0 w 6082748"/>
                <a:gd name="connsiteY3" fmla="*/ 3020045 h 3020045"/>
              </a:gdLst>
              <a:ahLst/>
              <a:cxnLst>
                <a:cxn ang="0">
                  <a:pos x="connsiteX0" y="connsiteY0"/>
                </a:cxn>
                <a:cxn ang="0">
                  <a:pos x="connsiteX1" y="connsiteY1"/>
                </a:cxn>
                <a:cxn ang="0">
                  <a:pos x="connsiteX2" y="connsiteY2"/>
                </a:cxn>
                <a:cxn ang="0">
                  <a:pos x="connsiteX3" y="connsiteY3"/>
                </a:cxn>
              </a:cxnLst>
              <a:rect l="l" t="t" r="r" b="b"/>
              <a:pathLst>
                <a:path w="6082748" h="3020045">
                  <a:moveTo>
                    <a:pt x="0" y="3020045"/>
                  </a:moveTo>
                  <a:lnTo>
                    <a:pt x="890217" y="0"/>
                  </a:lnTo>
                  <a:lnTo>
                    <a:pt x="6082748" y="3020045"/>
                  </a:lnTo>
                  <a:lnTo>
                    <a:pt x="0" y="3020045"/>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ECD46B0C-8D8C-4849-8E59-AC9CEDC91083}"/>
                </a:ext>
              </a:extLst>
            </p:cNvPr>
            <p:cNvSpPr txBox="1"/>
            <p:nvPr/>
          </p:nvSpPr>
          <p:spPr>
            <a:xfrm>
              <a:off x="6323187" y="196864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31" name="TextBox 30">
              <a:extLst>
                <a:ext uri="{FF2B5EF4-FFF2-40B4-BE49-F238E27FC236}">
                  <a16:creationId xmlns:a16="http://schemas.microsoft.com/office/drawing/2014/main" id="{01A931C8-7E41-4E8B-8843-C7E2FE3555DE}"/>
                </a:ext>
              </a:extLst>
            </p:cNvPr>
            <p:cNvSpPr txBox="1"/>
            <p:nvPr/>
          </p:nvSpPr>
          <p:spPr>
            <a:xfrm>
              <a:off x="5567283"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32" name="TextBox 31">
              <a:extLst>
                <a:ext uri="{FF2B5EF4-FFF2-40B4-BE49-F238E27FC236}">
                  <a16:creationId xmlns:a16="http://schemas.microsoft.com/office/drawing/2014/main" id="{9AB879B2-9DDB-4D8A-97A7-F5EB31B76E68}"/>
                </a:ext>
              </a:extLst>
            </p:cNvPr>
            <p:cNvSpPr txBox="1"/>
            <p:nvPr/>
          </p:nvSpPr>
          <p:spPr>
            <a:xfrm>
              <a:off x="11549760" y="567466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33" name="Oval 32">
              <a:extLst>
                <a:ext uri="{FF2B5EF4-FFF2-40B4-BE49-F238E27FC236}">
                  <a16:creationId xmlns:a16="http://schemas.microsoft.com/office/drawing/2014/main" id="{93090191-340B-47BF-8646-7169F5A8F269}"/>
                </a:ext>
              </a:extLst>
            </p:cNvPr>
            <p:cNvSpPr/>
            <p:nvPr/>
          </p:nvSpPr>
          <p:spPr>
            <a:xfrm>
              <a:off x="11798689"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cxnSp>
          <p:nvCxnSpPr>
            <p:cNvPr id="34" name="Straight Connector 33">
              <a:extLst>
                <a:ext uri="{FF2B5EF4-FFF2-40B4-BE49-F238E27FC236}">
                  <a16:creationId xmlns:a16="http://schemas.microsoft.com/office/drawing/2014/main" id="{87B03A78-ADA5-4E68-899E-D5789BF9292F}"/>
                </a:ext>
              </a:extLst>
            </p:cNvPr>
            <p:cNvCxnSpPr>
              <a:cxnSpLocks/>
            </p:cNvCxnSpPr>
            <p:nvPr/>
          </p:nvCxnSpPr>
          <p:spPr>
            <a:xfrm flipV="1">
              <a:off x="8849699" y="4072318"/>
              <a:ext cx="387858" cy="1458461"/>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357E5969-B39E-4D7A-96C6-468BFEA1AA96}"/>
                </a:ext>
              </a:extLst>
            </p:cNvPr>
            <p:cNvSpPr/>
            <p:nvPr/>
          </p:nvSpPr>
          <p:spPr>
            <a:xfrm>
              <a:off x="8783623" y="5530779"/>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6F62D469-6C4F-414F-9517-7CF31F6E9E19}"/>
                </a:ext>
              </a:extLst>
            </p:cNvPr>
            <p:cNvSpPr txBox="1"/>
            <p:nvPr/>
          </p:nvSpPr>
          <p:spPr>
            <a:xfrm>
              <a:off x="8542831" y="562065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7" name="TextBox 36">
              <a:extLst>
                <a:ext uri="{FF2B5EF4-FFF2-40B4-BE49-F238E27FC236}">
                  <a16:creationId xmlns:a16="http://schemas.microsoft.com/office/drawing/2014/main" id="{F247AC2E-07FA-4550-8FE9-23F0E0B57409}"/>
                </a:ext>
              </a:extLst>
            </p:cNvPr>
            <p:cNvSpPr txBox="1"/>
            <p:nvPr/>
          </p:nvSpPr>
          <p:spPr>
            <a:xfrm>
              <a:off x="10139867" y="571790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J</a:t>
              </a:r>
            </a:p>
          </p:txBody>
        </p:sp>
        <p:sp>
          <p:nvSpPr>
            <p:cNvPr id="38" name="TextBox 37">
              <a:extLst>
                <a:ext uri="{FF2B5EF4-FFF2-40B4-BE49-F238E27FC236}">
                  <a16:creationId xmlns:a16="http://schemas.microsoft.com/office/drawing/2014/main" id="{53A01368-2418-44D1-8049-BB4D1D5EE92C}"/>
                </a:ext>
              </a:extLst>
            </p:cNvPr>
            <p:cNvSpPr txBox="1"/>
            <p:nvPr/>
          </p:nvSpPr>
          <p:spPr>
            <a:xfrm>
              <a:off x="9148437" y="348129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K</a:t>
              </a:r>
            </a:p>
          </p:txBody>
        </p:sp>
        <p:cxnSp>
          <p:nvCxnSpPr>
            <p:cNvPr id="39" name="Straight Connector 38">
              <a:extLst>
                <a:ext uri="{FF2B5EF4-FFF2-40B4-BE49-F238E27FC236}">
                  <a16:creationId xmlns:a16="http://schemas.microsoft.com/office/drawing/2014/main" id="{0D59DC43-191F-4E35-B051-DAB8AD68048E}"/>
                </a:ext>
              </a:extLst>
            </p:cNvPr>
            <p:cNvCxnSpPr>
              <a:cxnSpLocks/>
            </p:cNvCxnSpPr>
            <p:nvPr/>
          </p:nvCxnSpPr>
          <p:spPr>
            <a:xfrm>
              <a:off x="9231262" y="4072318"/>
              <a:ext cx="1122822" cy="1522767"/>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0BAD6BE-E396-427E-B6D2-448628CB1F79}"/>
                </a:ext>
              </a:extLst>
            </p:cNvPr>
            <p:cNvSpPr/>
            <p:nvPr/>
          </p:nvSpPr>
          <p:spPr>
            <a:xfrm>
              <a:off x="10285504" y="5522685"/>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1C80B3C-0828-4ABE-9A56-D28A9A84393B}"/>
                </a:ext>
              </a:extLst>
            </p:cNvPr>
            <p:cNvSpPr/>
            <p:nvPr/>
          </p:nvSpPr>
          <p:spPr>
            <a:xfrm>
              <a:off x="9178564" y="3998818"/>
              <a:ext cx="137160" cy="137160"/>
            </a:xfrm>
            <a:prstGeom prst="ellipse">
              <a:avLst/>
            </a:prstGeom>
            <a:solidFill>
              <a:srgbClr val="C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5AB9D87B-2E21-4957-AE10-629053ED542E}"/>
                </a:ext>
              </a:extLst>
            </p:cNvPr>
            <p:cNvSpPr/>
            <p:nvPr/>
          </p:nvSpPr>
          <p:spPr>
            <a:xfrm>
              <a:off x="5722901" y="5530779"/>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sp>
          <p:nvSpPr>
            <p:cNvPr id="43" name="Oval 42">
              <a:extLst>
                <a:ext uri="{FF2B5EF4-FFF2-40B4-BE49-F238E27FC236}">
                  <a16:creationId xmlns:a16="http://schemas.microsoft.com/office/drawing/2014/main" id="{8F66BA32-5B20-43F2-AE72-0ADFF96544F5}"/>
                </a:ext>
              </a:extLst>
            </p:cNvPr>
            <p:cNvSpPr/>
            <p:nvPr/>
          </p:nvSpPr>
          <p:spPr>
            <a:xfrm>
              <a:off x="6636740" y="2523690"/>
              <a:ext cx="137160" cy="137160"/>
            </a:xfrm>
            <a:prstGeom prst="ellipse">
              <a:avLst/>
            </a:prstGeom>
            <a:solidFill>
              <a:srgbClr val="444444">
                <a:alpha val="69804"/>
              </a:srgbClr>
            </a:solidFill>
            <a:ln w="784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Arial"/>
                <a:cs typeface="Arial"/>
              </a:endParaRPr>
            </a:p>
          </p:txBody>
        </p:sp>
      </p:grpSp>
    </p:spTree>
    <p:custDataLst>
      <p:tags r:id="rId1"/>
    </p:custDataLst>
    <p:extLst>
      <p:ext uri="{BB962C8B-B14F-4D97-AF65-F5344CB8AC3E}">
        <p14:creationId xmlns:p14="http://schemas.microsoft.com/office/powerpoint/2010/main" val="423202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89941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E.G6.CH12.SLO4-Slide4">
            <a:hlinkClick r:id="" action="ppaction://media"/>
            <a:extLst>
              <a:ext uri="{FF2B5EF4-FFF2-40B4-BE49-F238E27FC236}">
                <a16:creationId xmlns:a16="http://schemas.microsoft.com/office/drawing/2014/main" id="{970617BC-0664-9B47-2F7C-572FB999F5B5}"/>
              </a:ext>
            </a:extLst>
          </p:cNvPr>
          <p:cNvPicPr>
            <a:picLocks noChangeAspect="1"/>
          </p:cNvPicPr>
          <p:nvPr>
            <a:videoFile r:link="rId3"/>
            <p:extLst>
              <p:ext uri="{DAA4B4D4-6D71-4841-9C94-3DE7FCFB9230}">
                <p14:media xmlns:p14="http://schemas.microsoft.com/office/powerpoint/2010/main" r:embed="rId2">
                  <p14:bmkLst>
                    <p14:bmk name="Bookmark 1" time="0"/>
                  </p14:bmkLst>
                </p14:media>
              </p:ext>
            </p:extLst>
          </p:nvPr>
        </p:nvPicPr>
        <p:blipFill>
          <a:blip r:embed="rId6"/>
          <a:stretch>
            <a:fillRect/>
          </a:stretch>
        </p:blipFill>
        <p:spPr>
          <a:xfrm>
            <a:off x="-1" y="0"/>
            <a:ext cx="12192001" cy="6858000"/>
          </a:xfrm>
          <a:prstGeom prst="rect">
            <a:avLst/>
          </a:prstGeom>
        </p:spPr>
      </p:pic>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Learning Activity</a:t>
            </a:r>
            <a:endParaRPr lang="en-GB" dirty="0">
              <a:solidFill>
                <a:schemeClr val="tx1">
                  <a:lumMod val="50000"/>
                  <a:lumOff val="50000"/>
                </a:schemeClr>
              </a:solidFill>
              <a:latin typeface="+mj-lt"/>
            </a:endParaRPr>
          </a:p>
        </p:txBody>
      </p:sp>
      <p:grpSp>
        <p:nvGrpSpPr>
          <p:cNvPr id="9" name="Group 8">
            <a:extLst>
              <a:ext uri="{FF2B5EF4-FFF2-40B4-BE49-F238E27FC236}">
                <a16:creationId xmlns:a16="http://schemas.microsoft.com/office/drawing/2014/main" id="{D9002E73-A72B-488A-9ECC-C39EFD805F2C}"/>
              </a:ext>
            </a:extLst>
          </p:cNvPr>
          <p:cNvGrpSpPr/>
          <p:nvPr/>
        </p:nvGrpSpPr>
        <p:grpSpPr>
          <a:xfrm>
            <a:off x="0" y="751405"/>
            <a:ext cx="8705850" cy="3039545"/>
            <a:chOff x="0" y="751405"/>
            <a:chExt cx="8705850" cy="3039545"/>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751405"/>
              <a:ext cx="870585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Comic Sans MS"/>
                  <a:sym typeface="Comic Sans MS"/>
                </a:rPr>
                <a:t>Use the instruments in the toolbox.</a:t>
              </a:r>
              <a:endParaRPr lang="en-US" sz="3200" dirty="0">
                <a:solidFill>
                  <a:schemeClr val="bg1"/>
                </a:solidFill>
                <a:effectLst/>
                <a:latin typeface="+mj-lt"/>
                <a:ea typeface="Calibri" panose="020F0502020204030204" pitchFamily="34" charset="0"/>
                <a:cs typeface="Arial" panose="020B0604020202020204" pitchFamily="34" charset="0"/>
              </a:endParaRPr>
            </a:p>
          </p:txBody>
        </p:sp>
        <p:sp>
          <p:nvSpPr>
            <p:cNvPr id="14" name="Subtitle 2">
              <a:extLst>
                <a:ext uri="{FF2B5EF4-FFF2-40B4-BE49-F238E27FC236}">
                  <a16:creationId xmlns:a16="http://schemas.microsoft.com/office/drawing/2014/main" id="{C3F845A0-0C28-41E3-9368-1354A31B0FBC}"/>
                </a:ext>
              </a:extLst>
            </p:cNvPr>
            <p:cNvSpPr txBox="1">
              <a:spLocks/>
            </p:cNvSpPr>
            <p:nvPr/>
          </p:nvSpPr>
          <p:spPr>
            <a:xfrm>
              <a:off x="516927" y="1421358"/>
              <a:ext cx="5263902"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200" dirty="0">
                  <a:solidFill>
                    <a:schemeClr val="tx1">
                      <a:lumMod val="65000"/>
                      <a:lumOff val="35000"/>
                    </a:schemeClr>
                  </a:solidFill>
                </a:rPr>
                <a:t>Construct triangle MNP</a:t>
              </a:r>
            </a:p>
          </p:txBody>
        </p:sp>
        <p:sp>
          <p:nvSpPr>
            <p:cNvPr id="15" name="Subtitle 2">
              <a:extLst>
                <a:ext uri="{FF2B5EF4-FFF2-40B4-BE49-F238E27FC236}">
                  <a16:creationId xmlns:a16="http://schemas.microsoft.com/office/drawing/2014/main" id="{2D3FC8E1-2788-4799-ACD2-5BEDA71BC1CE}"/>
                </a:ext>
              </a:extLst>
            </p:cNvPr>
            <p:cNvSpPr txBox="1">
              <a:spLocks/>
            </p:cNvSpPr>
            <p:nvPr/>
          </p:nvSpPr>
          <p:spPr>
            <a:xfrm>
              <a:off x="539798" y="2038470"/>
              <a:ext cx="5263902" cy="1752480"/>
            </a:xfrm>
            <a:prstGeom prst="rect">
              <a:avLst/>
            </a:prstGeom>
          </p:spPr>
          <p:txBody>
            <a:bodyPr vert="horz" lIns="91440" tIns="45720" rIns="91440" bIns="45720" rtlCol="0" anchor="t">
              <a:normAutofit fontScale="925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200" dirty="0">
                  <a:solidFill>
                    <a:schemeClr val="tx1">
                      <a:lumMod val="65000"/>
                      <a:lumOff val="35000"/>
                    </a:schemeClr>
                  </a:solidFill>
                </a:rPr>
                <a:t>MN = 6 cm</a:t>
              </a:r>
            </a:p>
            <a:p>
              <a:pPr marL="0" indent="0">
                <a:buFont typeface="Arial"/>
                <a:buNone/>
              </a:pPr>
              <a:r>
                <a:rPr lang="en-US" sz="3200" dirty="0">
                  <a:solidFill>
                    <a:schemeClr val="tx1">
                      <a:lumMod val="65000"/>
                      <a:lumOff val="35000"/>
                    </a:schemeClr>
                  </a:solidFill>
                </a:rPr>
                <a:t>MP = 5 cm</a:t>
              </a:r>
            </a:p>
            <a:p>
              <a:pPr marL="0" indent="0">
                <a:buFont typeface="Arial"/>
                <a:buNone/>
              </a:pPr>
              <a:r>
                <a:rPr lang="en-US" sz="3200" dirty="0">
                  <a:solidFill>
                    <a:schemeClr val="tx1">
                      <a:lumMod val="65000"/>
                      <a:lumOff val="35000"/>
                    </a:schemeClr>
                  </a:solidFill>
                </a:rPr>
                <a:t>NP = 4 cm</a:t>
              </a:r>
            </a:p>
          </p:txBody>
        </p:sp>
      </p:grpSp>
    </p:spTree>
    <p:custDataLst>
      <p:tags r:id="rId1"/>
    </p:custDataLst>
    <p:extLst>
      <p:ext uri="{BB962C8B-B14F-4D97-AF65-F5344CB8AC3E}">
        <p14:creationId xmlns:p14="http://schemas.microsoft.com/office/powerpoint/2010/main" val="16255089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7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MediaBookmark" delay="0">
                        <p:tgtEl>
                          <p14:bmkTgt spid="4"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4"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7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41D5AF0D-DAC1-4760-BA17-03EBD6D302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1179" y="2187014"/>
            <a:ext cx="5770442" cy="3383756"/>
          </a:xfrm>
          <a:prstGeom prst="rect">
            <a:avLst/>
          </a:prstGeom>
        </p:spPr>
      </p:pic>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1015622"/>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pPr>
            <a:r>
              <a:rPr lang="en-US" sz="3000" b="1" dirty="0">
                <a:solidFill>
                  <a:schemeClr val="bg1"/>
                </a:solidFill>
                <a:latin typeface="+mj-lt"/>
              </a:rPr>
              <a:t>A, B and C are the midpoints of [MN], [MP] and [NP] respectively. </a:t>
            </a:r>
          </a:p>
        </p:txBody>
      </p:sp>
      <p:grpSp>
        <p:nvGrpSpPr>
          <p:cNvPr id="3" name="Group 2">
            <a:extLst>
              <a:ext uri="{FF2B5EF4-FFF2-40B4-BE49-F238E27FC236}">
                <a16:creationId xmlns:a16="http://schemas.microsoft.com/office/drawing/2014/main" id="{E7EBBDB9-276B-4B4C-6AA9-3BBAAE10B383}"/>
              </a:ext>
            </a:extLst>
          </p:cNvPr>
          <p:cNvGrpSpPr/>
          <p:nvPr/>
        </p:nvGrpSpPr>
        <p:grpSpPr>
          <a:xfrm>
            <a:off x="9968810" y="1550901"/>
            <a:ext cx="1696301" cy="2757066"/>
            <a:chOff x="9968810" y="1550901"/>
            <a:chExt cx="1696301" cy="2757066"/>
          </a:xfrm>
        </p:grpSpPr>
        <p:pic>
          <p:nvPicPr>
            <p:cNvPr id="4" name="Picture 3" descr="A picture containing text&#10;&#10;Description automatically generated">
              <a:extLst>
                <a:ext uri="{FF2B5EF4-FFF2-40B4-BE49-F238E27FC236}">
                  <a16:creationId xmlns:a16="http://schemas.microsoft.com/office/drawing/2014/main" id="{28442618-8345-5083-AA5A-C65EFB28AF63}"/>
                </a:ext>
              </a:extLst>
            </p:cNvPr>
            <p:cNvPicPr>
              <a:picLocks noChangeAspect="1"/>
            </p:cNvPicPr>
            <p:nvPr/>
          </p:nvPicPr>
          <p:blipFill>
            <a:blip r:embed="rId6"/>
            <a:stretch>
              <a:fillRect/>
            </a:stretch>
          </p:blipFill>
          <p:spPr>
            <a:xfrm>
              <a:off x="9968810" y="1550901"/>
              <a:ext cx="1696301" cy="1272226"/>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304E5AFF-5E27-8379-863F-965265DE2339}"/>
                </a:ext>
              </a:extLst>
            </p:cNvPr>
            <p:cNvPicPr>
              <a:picLocks noChangeAspect="1"/>
            </p:cNvPicPr>
            <p:nvPr/>
          </p:nvPicPr>
          <p:blipFill rotWithShape="1">
            <a:blip r:embed="rId7">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pic>
        <p:nvPicPr>
          <p:cNvPr id="6" name="Picture 5" descr="A picture containing shape&#10;&#10;Description automatically generated">
            <a:extLst>
              <a:ext uri="{FF2B5EF4-FFF2-40B4-BE49-F238E27FC236}">
                <a16:creationId xmlns:a16="http://schemas.microsoft.com/office/drawing/2014/main" id="{E981E589-9203-9470-8BB2-0DC91271B3EB}"/>
              </a:ext>
            </a:extLst>
          </p:cNvPr>
          <p:cNvPicPr>
            <a:picLocks noChangeAspect="1"/>
          </p:cNvPicPr>
          <p:nvPr/>
        </p:nvPicPr>
        <p:blipFill rotWithShape="1">
          <a:blip r:embed="rId7"/>
          <a:srcRect l="62067" t="50000" r="13798" b="3531"/>
          <a:stretch/>
        </p:blipFill>
        <p:spPr>
          <a:xfrm>
            <a:off x="10048678" y="2866520"/>
            <a:ext cx="733622" cy="1412517"/>
          </a:xfrm>
          <a:prstGeom prst="rect">
            <a:avLst/>
          </a:prstGeom>
        </p:spPr>
      </p:pic>
      <p:sp>
        <p:nvSpPr>
          <p:cNvPr id="10" name="Rectangle: Rounded Corners 9">
            <a:extLst>
              <a:ext uri="{FF2B5EF4-FFF2-40B4-BE49-F238E27FC236}">
                <a16:creationId xmlns:a16="http://schemas.microsoft.com/office/drawing/2014/main" id="{A103E914-74AC-6121-B791-CCFF816957D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EEE2989E-D2AC-C42B-6F22-3CA679EAAA97}"/>
              </a:ext>
            </a:extLst>
          </p:cNvPr>
          <p:cNvSpPr/>
          <p:nvPr/>
        </p:nvSpPr>
        <p:spPr>
          <a:xfrm>
            <a:off x="5547564" y="394554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E313C688-078A-B865-0A70-E4840BF7F8EE}"/>
              </a:ext>
            </a:extLst>
          </p:cNvPr>
          <p:cNvSpPr txBox="1"/>
          <p:nvPr/>
        </p:nvSpPr>
        <p:spPr>
          <a:xfrm>
            <a:off x="3752682" y="548359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33" name="TextBox 32">
            <a:extLst>
              <a:ext uri="{FF2B5EF4-FFF2-40B4-BE49-F238E27FC236}">
                <a16:creationId xmlns:a16="http://schemas.microsoft.com/office/drawing/2014/main" id="{37F459C3-FE7C-A515-B112-9E5314323B7C}"/>
              </a:ext>
            </a:extLst>
          </p:cNvPr>
          <p:cNvSpPr txBox="1"/>
          <p:nvPr/>
        </p:nvSpPr>
        <p:spPr>
          <a:xfrm>
            <a:off x="2425407" y="3570403"/>
            <a:ext cx="355722"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4" name="TextBox 33">
            <a:extLst>
              <a:ext uri="{FF2B5EF4-FFF2-40B4-BE49-F238E27FC236}">
                <a16:creationId xmlns:a16="http://schemas.microsoft.com/office/drawing/2014/main" id="{7BFAB1A9-7FB1-B0E4-EE0F-E80961030374}"/>
              </a:ext>
            </a:extLst>
          </p:cNvPr>
          <p:cNvSpPr txBox="1"/>
          <p:nvPr/>
        </p:nvSpPr>
        <p:spPr>
          <a:xfrm>
            <a:off x="5639004" y="363072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24" name="Oval 23">
            <a:extLst>
              <a:ext uri="{FF2B5EF4-FFF2-40B4-BE49-F238E27FC236}">
                <a16:creationId xmlns:a16="http://schemas.microsoft.com/office/drawing/2014/main" id="{8084697F-4D7C-1E83-2D1E-0CB6CA46F92E}"/>
              </a:ext>
            </a:extLst>
          </p:cNvPr>
          <p:cNvSpPr/>
          <p:nvPr/>
        </p:nvSpPr>
        <p:spPr>
          <a:xfrm>
            <a:off x="4056400" y="53253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0D0F8F6-54A6-8C61-D350-7D8899D5C5B9}"/>
              </a:ext>
            </a:extLst>
          </p:cNvPr>
          <p:cNvSpPr/>
          <p:nvPr/>
        </p:nvSpPr>
        <p:spPr>
          <a:xfrm>
            <a:off x="3092144" y="39664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ruler1">
            <a:extLst>
              <a:ext uri="{FF2B5EF4-FFF2-40B4-BE49-F238E27FC236}">
                <a16:creationId xmlns:a16="http://schemas.microsoft.com/office/drawing/2014/main" id="{CD17F67A-29A0-4252-91AF-2C2AED0DD8A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303263" y="5377420"/>
            <a:ext cx="12822139" cy="2506585"/>
          </a:xfrm>
          <a:prstGeom prst="rect">
            <a:avLst/>
          </a:prstGeom>
        </p:spPr>
      </p:pic>
      <p:pic>
        <p:nvPicPr>
          <p:cNvPr id="31" name="ruler2">
            <a:extLst>
              <a:ext uri="{FF2B5EF4-FFF2-40B4-BE49-F238E27FC236}">
                <a16:creationId xmlns:a16="http://schemas.microsoft.com/office/drawing/2014/main" id="{A58E6F5E-A12A-4784-B25D-43960CD7CA7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9116780">
            <a:off x="589954" y="1027334"/>
            <a:ext cx="12822139" cy="2506585"/>
          </a:xfrm>
          <a:prstGeom prst="rect">
            <a:avLst/>
          </a:prstGeom>
        </p:spPr>
      </p:pic>
      <p:pic>
        <p:nvPicPr>
          <p:cNvPr id="32" name="ruler3">
            <a:extLst>
              <a:ext uri="{FF2B5EF4-FFF2-40B4-BE49-F238E27FC236}">
                <a16:creationId xmlns:a16="http://schemas.microsoft.com/office/drawing/2014/main" id="{4BBDB6B7-B7A2-46E2-9799-8A0662132B8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3331266">
            <a:off x="721815" y="7124963"/>
            <a:ext cx="12822139" cy="2506585"/>
          </a:xfrm>
          <a:prstGeom prst="rect">
            <a:avLst/>
          </a:prstGeom>
        </p:spPr>
      </p:pic>
    </p:spTree>
    <p:custDataLst>
      <p:tags r:id="rId1"/>
    </p:custDataLst>
    <p:extLst>
      <p:ext uri="{BB962C8B-B14F-4D97-AF65-F5344CB8AC3E}">
        <p14:creationId xmlns:p14="http://schemas.microsoft.com/office/powerpoint/2010/main" val="348709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2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0"/>
                                        </p:tgtEl>
                                      </p:cBhvr>
                                    </p:animEffect>
                                    <p:set>
                                      <p:cBhvr>
                                        <p:cTn id="18" dur="1" fill="hold">
                                          <p:stCondLst>
                                            <p:cond delay="499"/>
                                          </p:stCondLst>
                                        </p:cTn>
                                        <p:tgtEl>
                                          <p:spTgt spid="3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2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31"/>
                                        </p:tgtEl>
                                      </p:cBhvr>
                                    </p:animEffect>
                                    <p:set>
                                      <p:cBhvr>
                                        <p:cTn id="38" dur="1" fill="hold">
                                          <p:stCondLst>
                                            <p:cond delay="499"/>
                                          </p:stCondLst>
                                        </p:cTn>
                                        <p:tgtEl>
                                          <p:spTgt spid="3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2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32"/>
                                        </p:tgtEl>
                                      </p:cBhvr>
                                    </p:animEffect>
                                    <p:set>
                                      <p:cBhvr>
                                        <p:cTn id="58" dur="1" fill="hold">
                                          <p:stCondLst>
                                            <p:cond delay="499"/>
                                          </p:stCondLst>
                                        </p:cTn>
                                        <p:tgtEl>
                                          <p:spTgt spid="3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3" grpId="0"/>
      <p:bldP spid="34" grpId="0"/>
      <p:bldP spid="24"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23180"/>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2800" b="1" dirty="0">
                <a:solidFill>
                  <a:schemeClr val="bg1"/>
                </a:solidFill>
                <a:latin typeface="+mj-lt"/>
                <a:cs typeface="Calibri" panose="020F0502020204030204" pitchFamily="34" charset="0"/>
              </a:rPr>
              <a:t>D</a:t>
            </a:r>
            <a:r>
              <a:rPr lang="en-US" sz="2800" b="1" dirty="0">
                <a:solidFill>
                  <a:schemeClr val="bg1"/>
                </a:solidFill>
                <a:effectLst/>
                <a:latin typeface="+mj-lt"/>
                <a:ea typeface="Calibri" panose="020F0502020204030204" pitchFamily="34" charset="0"/>
                <a:cs typeface="Calibri" panose="020F0502020204030204" pitchFamily="34" charset="0"/>
              </a:rPr>
              <a:t>raw segments [PA], [NB] and [MC].</a:t>
            </a:r>
            <a:endParaRPr lang="en-US" sz="2800" dirty="0">
              <a:solidFill>
                <a:schemeClr val="bg1"/>
              </a:solidFill>
              <a:effectLst/>
              <a:latin typeface="+mj-lt"/>
              <a:ea typeface="Calibri" panose="020F050202020403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E7EBBDB9-276B-4B4C-6AA9-3BBAAE10B383}"/>
              </a:ext>
            </a:extLst>
          </p:cNvPr>
          <p:cNvGrpSpPr/>
          <p:nvPr/>
        </p:nvGrpSpPr>
        <p:grpSpPr>
          <a:xfrm>
            <a:off x="9968810" y="1550901"/>
            <a:ext cx="1696301" cy="2757066"/>
            <a:chOff x="9968810" y="1550901"/>
            <a:chExt cx="1696301" cy="2757066"/>
          </a:xfrm>
        </p:grpSpPr>
        <p:pic>
          <p:nvPicPr>
            <p:cNvPr id="4" name="Picture 3" descr="A picture containing text&#10;&#10;Description automatically generated">
              <a:extLst>
                <a:ext uri="{FF2B5EF4-FFF2-40B4-BE49-F238E27FC236}">
                  <a16:creationId xmlns:a16="http://schemas.microsoft.com/office/drawing/2014/main" id="{28442618-8345-5083-AA5A-C65EFB28AF63}"/>
                </a:ext>
              </a:extLst>
            </p:cNvPr>
            <p:cNvPicPr>
              <a:picLocks noChangeAspect="1"/>
            </p:cNvPicPr>
            <p:nvPr/>
          </p:nvPicPr>
          <p:blipFill>
            <a:blip r:embed="rId4"/>
            <a:stretch>
              <a:fillRect/>
            </a:stretch>
          </p:blipFill>
          <p:spPr>
            <a:xfrm>
              <a:off x="9968810" y="1550901"/>
              <a:ext cx="1696301" cy="1272226"/>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304E5AFF-5E27-8379-863F-965265DE2339}"/>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pic>
        <p:nvPicPr>
          <p:cNvPr id="6" name="Picture 5" descr="A picture containing shape&#10;&#10;Description automatically generated">
            <a:extLst>
              <a:ext uri="{FF2B5EF4-FFF2-40B4-BE49-F238E27FC236}">
                <a16:creationId xmlns:a16="http://schemas.microsoft.com/office/drawing/2014/main" id="{E981E589-9203-9470-8BB2-0DC91271B3EB}"/>
              </a:ext>
            </a:extLst>
          </p:cNvPr>
          <p:cNvPicPr>
            <a:picLocks noChangeAspect="1"/>
          </p:cNvPicPr>
          <p:nvPr/>
        </p:nvPicPr>
        <p:blipFill rotWithShape="1">
          <a:blip r:embed="rId5"/>
          <a:srcRect l="62067" t="50000" r="13798" b="3531"/>
          <a:stretch/>
        </p:blipFill>
        <p:spPr>
          <a:xfrm>
            <a:off x="10048678" y="2866520"/>
            <a:ext cx="733622" cy="1412517"/>
          </a:xfrm>
          <a:prstGeom prst="rect">
            <a:avLst/>
          </a:prstGeom>
        </p:spPr>
      </p:pic>
      <p:sp>
        <p:nvSpPr>
          <p:cNvPr id="10" name="Rectangle: Rounded Corners 9">
            <a:extLst>
              <a:ext uri="{FF2B5EF4-FFF2-40B4-BE49-F238E27FC236}">
                <a16:creationId xmlns:a16="http://schemas.microsoft.com/office/drawing/2014/main" id="{A103E914-74AC-6121-B791-CCFF816957D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Shape 54">
            <a:extLst>
              <a:ext uri="{FF2B5EF4-FFF2-40B4-BE49-F238E27FC236}">
                <a16:creationId xmlns:a16="http://schemas.microsoft.com/office/drawing/2014/main" id="{F65BAEEA-A091-4B89-85E3-6FD08312E390}"/>
              </a:ext>
            </a:extLst>
          </p:cNvPr>
          <p:cNvSpPr/>
          <p:nvPr/>
        </p:nvSpPr>
        <p:spPr>
          <a:xfrm>
            <a:off x="1612323" y="5362719"/>
            <a:ext cx="4919399" cy="7850"/>
          </a:xfrm>
          <a:custGeom>
            <a:avLst/>
            <a:gdLst>
              <a:gd name="connsiteX0" fmla="*/ -263 w 4919399"/>
              <a:gd name="connsiteY0" fmla="*/ -201 h 7850"/>
              <a:gd name="connsiteX1" fmla="*/ 4919138 w 4919399"/>
              <a:gd name="connsiteY1" fmla="*/ -201 h 7850"/>
            </a:gdLst>
            <a:ahLst/>
            <a:cxnLst>
              <a:cxn ang="0">
                <a:pos x="connsiteX0" y="connsiteY0"/>
              </a:cxn>
              <a:cxn ang="0">
                <a:pos x="connsiteX1" y="connsiteY1"/>
              </a:cxn>
            </a:cxnLst>
            <a:rect l="l" t="t" r="r" b="b"/>
            <a:pathLst>
              <a:path w="4919399" h="7850">
                <a:moveTo>
                  <a:pt x="-263" y="-201"/>
                </a:moveTo>
                <a:lnTo>
                  <a:pt x="4919138" y="-201"/>
                </a:lnTo>
              </a:path>
            </a:pathLst>
          </a:custGeom>
          <a:noFill/>
          <a:ln w="19601" cap="rnd">
            <a:solidFill>
              <a:srgbClr val="000000">
                <a:alpha val="70000"/>
              </a:srgbClr>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76F0183C-DE5B-40A1-BB83-134387A44FFC}"/>
              </a:ext>
            </a:extLst>
          </p:cNvPr>
          <p:cNvSpPr/>
          <p:nvPr/>
        </p:nvSpPr>
        <p:spPr>
          <a:xfrm>
            <a:off x="1612323" y="2651161"/>
            <a:ext cx="3074585" cy="2711558"/>
          </a:xfrm>
          <a:custGeom>
            <a:avLst/>
            <a:gdLst>
              <a:gd name="connsiteX0" fmla="*/ -263 w 3074585"/>
              <a:gd name="connsiteY0" fmla="*/ 2711358 h 2711558"/>
              <a:gd name="connsiteX1" fmla="*/ 3074323 w 3074585"/>
              <a:gd name="connsiteY1" fmla="*/ -201 h 2711558"/>
            </a:gdLst>
            <a:ahLst/>
            <a:cxnLst>
              <a:cxn ang="0">
                <a:pos x="connsiteX0" y="connsiteY0"/>
              </a:cxn>
              <a:cxn ang="0">
                <a:pos x="connsiteX1" y="connsiteY1"/>
              </a:cxn>
            </a:cxnLst>
            <a:rect l="l" t="t" r="r" b="b"/>
            <a:pathLst>
              <a:path w="3074585" h="2711558">
                <a:moveTo>
                  <a:pt x="-263" y="2711358"/>
                </a:moveTo>
                <a:lnTo>
                  <a:pt x="3074323" y="-201"/>
                </a:lnTo>
              </a:path>
            </a:pathLst>
          </a:custGeom>
          <a:noFill/>
          <a:ln w="19601" cap="rnd">
            <a:solidFill>
              <a:srgbClr val="000000">
                <a:alpha val="70000"/>
              </a:srgbClr>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B9DD1A89-F01F-4471-8586-A5217CB3D222}"/>
              </a:ext>
            </a:extLst>
          </p:cNvPr>
          <p:cNvSpPr/>
          <p:nvPr/>
        </p:nvSpPr>
        <p:spPr>
          <a:xfrm>
            <a:off x="4686752" y="2651161"/>
            <a:ext cx="1844971" cy="2711558"/>
          </a:xfrm>
          <a:custGeom>
            <a:avLst/>
            <a:gdLst>
              <a:gd name="connsiteX0" fmla="*/ 1844709 w 1844971"/>
              <a:gd name="connsiteY0" fmla="*/ 2711358 h 2711558"/>
              <a:gd name="connsiteX1" fmla="*/ -263 w 1844971"/>
              <a:gd name="connsiteY1" fmla="*/ -201 h 2711558"/>
            </a:gdLst>
            <a:ahLst/>
            <a:cxnLst>
              <a:cxn ang="0">
                <a:pos x="connsiteX0" y="connsiteY0"/>
              </a:cxn>
              <a:cxn ang="0">
                <a:pos x="connsiteX1" y="connsiteY1"/>
              </a:cxn>
            </a:cxnLst>
            <a:rect l="l" t="t" r="r" b="b"/>
            <a:pathLst>
              <a:path w="1844971" h="2711558">
                <a:moveTo>
                  <a:pt x="1844709" y="2711358"/>
                </a:moveTo>
                <a:lnTo>
                  <a:pt x="-263" y="-201"/>
                </a:lnTo>
              </a:path>
            </a:pathLst>
          </a:custGeom>
          <a:noFill/>
          <a:ln w="19601" cap="rnd">
            <a:solidFill>
              <a:srgbClr val="000000">
                <a:alpha val="70000"/>
              </a:srgbClr>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A66DF55A-72A8-4B37-83E2-68619401FE9A}"/>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50196"/>
            </a:srgbClr>
          </a:solidFill>
          <a:ln w="784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7C3D3ECC-7F9F-45FF-9B15-66D3FC87C4FB}"/>
              </a:ext>
            </a:extLst>
          </p:cNvPr>
          <p:cNvSpPr/>
          <p:nvPr/>
        </p:nvSpPr>
        <p:spPr>
          <a:xfrm>
            <a:off x="6452350" y="5283347"/>
            <a:ext cx="158745" cy="158745"/>
          </a:xfrm>
          <a:custGeom>
            <a:avLst/>
            <a:gdLst>
              <a:gd name="connsiteX0" fmla="*/ 158483 w 158745"/>
              <a:gd name="connsiteY0" fmla="*/ 79172 h 158745"/>
              <a:gd name="connsiteX1" fmla="*/ 79110 w 158745"/>
              <a:gd name="connsiteY1" fmla="*/ 158545 h 158745"/>
              <a:gd name="connsiteX2" fmla="*/ -263 w 158745"/>
              <a:gd name="connsiteY2" fmla="*/ 79172 h 158745"/>
              <a:gd name="connsiteX3" fmla="*/ 79110 w 158745"/>
              <a:gd name="connsiteY3" fmla="*/ -201 h 158745"/>
              <a:gd name="connsiteX4" fmla="*/ 158483 w 158745"/>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38" name="Straight Connector 37">
            <a:extLst>
              <a:ext uri="{FF2B5EF4-FFF2-40B4-BE49-F238E27FC236}">
                <a16:creationId xmlns:a16="http://schemas.microsoft.com/office/drawing/2014/main" id="{28B96AEB-EA58-4DE4-8A4D-0D5985D2C455}"/>
              </a:ext>
            </a:extLst>
          </p:cNvPr>
          <p:cNvCxnSpPr>
            <a:cxnSpLocks/>
            <a:stCxn id="56" idx="1"/>
            <a:endCxn id="32" idx="0"/>
          </p:cNvCxnSpPr>
          <p:nvPr/>
        </p:nvCxnSpPr>
        <p:spPr>
          <a:xfrm flipH="1">
            <a:off x="4102120" y="2650960"/>
            <a:ext cx="584526" cy="267443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0" name="Freeform: Shape 59">
            <a:extLst>
              <a:ext uri="{FF2B5EF4-FFF2-40B4-BE49-F238E27FC236}">
                <a16:creationId xmlns:a16="http://schemas.microsoft.com/office/drawing/2014/main" id="{DEC114A1-6985-4E62-81C2-0BCD95C381DD}"/>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61" name="Freeform: Shape 60">
            <a:extLst>
              <a:ext uri="{FF2B5EF4-FFF2-40B4-BE49-F238E27FC236}">
                <a16:creationId xmlns:a16="http://schemas.microsoft.com/office/drawing/2014/main" id="{E50A5805-9861-4F6C-BB80-E5855F18B310}"/>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6D6BB81-E14A-43EE-8EB6-1068E00262C3}"/>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63" name="TextBox 62">
            <a:extLst>
              <a:ext uri="{FF2B5EF4-FFF2-40B4-BE49-F238E27FC236}">
                <a16:creationId xmlns:a16="http://schemas.microsoft.com/office/drawing/2014/main" id="{0089D95D-397A-4BB6-A502-4AB32C21875F}"/>
              </a:ext>
            </a:extLst>
          </p:cNvPr>
          <p:cNvSpPr txBox="1"/>
          <p:nvPr/>
        </p:nvSpPr>
        <p:spPr>
          <a:xfrm>
            <a:off x="1079739" y="5077153"/>
            <a:ext cx="465513"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M</a:t>
            </a:r>
          </a:p>
        </p:txBody>
      </p:sp>
      <p:sp>
        <p:nvSpPr>
          <p:cNvPr id="64" name="TextBox 63">
            <a:extLst>
              <a:ext uri="{FF2B5EF4-FFF2-40B4-BE49-F238E27FC236}">
                <a16:creationId xmlns:a16="http://schemas.microsoft.com/office/drawing/2014/main" id="{E13C2C3F-D315-43EC-95BC-DBFAEC666181}"/>
              </a:ext>
            </a:extLst>
          </p:cNvPr>
          <p:cNvSpPr txBox="1"/>
          <p:nvPr/>
        </p:nvSpPr>
        <p:spPr>
          <a:xfrm>
            <a:off x="4527008" y="2075032"/>
            <a:ext cx="347749"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P</a:t>
            </a:r>
          </a:p>
        </p:txBody>
      </p:sp>
      <p:sp>
        <p:nvSpPr>
          <p:cNvPr id="65" name="TextBox 64">
            <a:extLst>
              <a:ext uri="{FF2B5EF4-FFF2-40B4-BE49-F238E27FC236}">
                <a16:creationId xmlns:a16="http://schemas.microsoft.com/office/drawing/2014/main" id="{70B6AC1C-CAD7-4FDE-AD44-C435052C08FB}"/>
              </a:ext>
            </a:extLst>
          </p:cNvPr>
          <p:cNvSpPr txBox="1"/>
          <p:nvPr/>
        </p:nvSpPr>
        <p:spPr>
          <a:xfrm>
            <a:off x="6597380" y="5066790"/>
            <a:ext cx="434110"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N</a:t>
            </a:r>
          </a:p>
        </p:txBody>
      </p:sp>
      <p:sp>
        <p:nvSpPr>
          <p:cNvPr id="25" name="Oval 24">
            <a:extLst>
              <a:ext uri="{FF2B5EF4-FFF2-40B4-BE49-F238E27FC236}">
                <a16:creationId xmlns:a16="http://schemas.microsoft.com/office/drawing/2014/main" id="{D1F89535-DA0A-49CA-ACAA-C7E3931515D5}"/>
              </a:ext>
            </a:extLst>
          </p:cNvPr>
          <p:cNvSpPr/>
          <p:nvPr/>
        </p:nvSpPr>
        <p:spPr>
          <a:xfrm>
            <a:off x="5579314" y="39645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11FBD7B-C717-4BDD-A6A9-C5A2E17C513E}"/>
              </a:ext>
            </a:extLst>
          </p:cNvPr>
          <p:cNvSpPr txBox="1"/>
          <p:nvPr/>
        </p:nvSpPr>
        <p:spPr>
          <a:xfrm>
            <a:off x="3752682" y="548359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30" name="TextBox 29">
            <a:extLst>
              <a:ext uri="{FF2B5EF4-FFF2-40B4-BE49-F238E27FC236}">
                <a16:creationId xmlns:a16="http://schemas.microsoft.com/office/drawing/2014/main" id="{1E614F77-F0D7-42DE-8E0C-35A52EA920F3}"/>
              </a:ext>
            </a:extLst>
          </p:cNvPr>
          <p:cNvSpPr txBox="1"/>
          <p:nvPr/>
        </p:nvSpPr>
        <p:spPr>
          <a:xfrm>
            <a:off x="2425407" y="3570403"/>
            <a:ext cx="355722"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31" name="TextBox 30">
            <a:extLst>
              <a:ext uri="{FF2B5EF4-FFF2-40B4-BE49-F238E27FC236}">
                <a16:creationId xmlns:a16="http://schemas.microsoft.com/office/drawing/2014/main" id="{826F0F7B-4793-48E1-A7AC-4C95F1D0FFE1}"/>
              </a:ext>
            </a:extLst>
          </p:cNvPr>
          <p:cNvSpPr txBox="1"/>
          <p:nvPr/>
        </p:nvSpPr>
        <p:spPr>
          <a:xfrm>
            <a:off x="5639004" y="363072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32" name="Oval 31">
            <a:extLst>
              <a:ext uri="{FF2B5EF4-FFF2-40B4-BE49-F238E27FC236}">
                <a16:creationId xmlns:a16="http://schemas.microsoft.com/office/drawing/2014/main" id="{79A2D26C-EA3C-4D89-9AE6-3D0C18DC9D65}"/>
              </a:ext>
            </a:extLst>
          </p:cNvPr>
          <p:cNvSpPr/>
          <p:nvPr/>
        </p:nvSpPr>
        <p:spPr>
          <a:xfrm>
            <a:off x="4056400" y="53253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0EFD11D5-69D5-46FC-896D-3E260BCB8CFB}"/>
              </a:ext>
            </a:extLst>
          </p:cNvPr>
          <p:cNvSpPr/>
          <p:nvPr/>
        </p:nvSpPr>
        <p:spPr>
          <a:xfrm>
            <a:off x="3092144" y="39664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ruler1">
            <a:extLst>
              <a:ext uri="{FF2B5EF4-FFF2-40B4-BE49-F238E27FC236}">
                <a16:creationId xmlns:a16="http://schemas.microsoft.com/office/drawing/2014/main" id="{D0045555-7B8D-42D3-95A1-7501F2A9EBDA}"/>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6148196">
            <a:off x="-4092235" y="6128340"/>
            <a:ext cx="12822139" cy="2506585"/>
          </a:xfrm>
          <a:prstGeom prst="rect">
            <a:avLst/>
          </a:prstGeom>
        </p:spPr>
      </p:pic>
      <p:pic>
        <p:nvPicPr>
          <p:cNvPr id="37" name="Picture 36" descr="A picture containing text&#10;&#10;Description automatically generated">
            <a:extLst>
              <a:ext uri="{FF2B5EF4-FFF2-40B4-BE49-F238E27FC236}">
                <a16:creationId xmlns:a16="http://schemas.microsoft.com/office/drawing/2014/main" id="{0582D948-BE6B-42C7-9B1E-B99342776E92}"/>
              </a:ext>
            </a:extLst>
          </p:cNvPr>
          <p:cNvPicPr>
            <a:picLocks noChangeAspect="1"/>
          </p:cNvPicPr>
          <p:nvPr/>
        </p:nvPicPr>
        <p:blipFill>
          <a:blip r:embed="rId4"/>
          <a:stretch>
            <a:fillRect/>
          </a:stretch>
        </p:blipFill>
        <p:spPr>
          <a:xfrm rot="21269539">
            <a:off x="3322487" y="-1223059"/>
            <a:ext cx="5481054" cy="4110791"/>
          </a:xfrm>
          <a:prstGeom prst="rect">
            <a:avLst/>
          </a:prstGeom>
        </p:spPr>
      </p:pic>
      <p:pic>
        <p:nvPicPr>
          <p:cNvPr id="39" name="ruler2">
            <a:extLst>
              <a:ext uri="{FF2B5EF4-FFF2-40B4-BE49-F238E27FC236}">
                <a16:creationId xmlns:a16="http://schemas.microsoft.com/office/drawing/2014/main" id="{8F004AF4-550D-45BC-9D00-47C615D59D4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298757">
            <a:off x="38951" y="5446676"/>
            <a:ext cx="12822139" cy="2506585"/>
          </a:xfrm>
          <a:prstGeom prst="rect">
            <a:avLst/>
          </a:prstGeom>
        </p:spPr>
      </p:pic>
      <p:pic>
        <p:nvPicPr>
          <p:cNvPr id="40" name="Picture 39" descr="A picture containing text&#10;&#10;Description automatically generated">
            <a:extLst>
              <a:ext uri="{FF2B5EF4-FFF2-40B4-BE49-F238E27FC236}">
                <a16:creationId xmlns:a16="http://schemas.microsoft.com/office/drawing/2014/main" id="{DAC99714-1745-43FE-A347-EE6C5A13D178}"/>
              </a:ext>
            </a:extLst>
          </p:cNvPr>
          <p:cNvPicPr>
            <a:picLocks noChangeAspect="1"/>
          </p:cNvPicPr>
          <p:nvPr/>
        </p:nvPicPr>
        <p:blipFill>
          <a:blip r:embed="rId4"/>
          <a:stretch>
            <a:fillRect/>
          </a:stretch>
        </p:blipFill>
        <p:spPr>
          <a:xfrm rot="21269539">
            <a:off x="5151282" y="1418495"/>
            <a:ext cx="5481054" cy="4110791"/>
          </a:xfrm>
          <a:prstGeom prst="rect">
            <a:avLst/>
          </a:prstGeom>
        </p:spPr>
      </p:pic>
      <p:cxnSp>
        <p:nvCxnSpPr>
          <p:cNvPr id="41" name="Straight Connector 40">
            <a:extLst>
              <a:ext uri="{FF2B5EF4-FFF2-40B4-BE49-F238E27FC236}">
                <a16:creationId xmlns:a16="http://schemas.microsoft.com/office/drawing/2014/main" id="{9411AF0A-30A0-4B59-9CC2-E185BE6D7A8A}"/>
              </a:ext>
            </a:extLst>
          </p:cNvPr>
          <p:cNvCxnSpPr>
            <a:cxnSpLocks/>
          </p:cNvCxnSpPr>
          <p:nvPr/>
        </p:nvCxnSpPr>
        <p:spPr>
          <a:xfrm flipH="1" flipV="1">
            <a:off x="3138488" y="4022651"/>
            <a:ext cx="3389404" cy="133888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42" name="ruler3">
            <a:extLst>
              <a:ext uri="{FF2B5EF4-FFF2-40B4-BE49-F238E27FC236}">
                <a16:creationId xmlns:a16="http://schemas.microsoft.com/office/drawing/2014/main" id="{B435E4C6-FCE7-4B38-BA33-77A7D2A743B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485294">
            <a:off x="327352" y="3737646"/>
            <a:ext cx="12822139" cy="2506585"/>
          </a:xfrm>
          <a:prstGeom prst="rect">
            <a:avLst/>
          </a:prstGeom>
        </p:spPr>
      </p:pic>
      <p:pic>
        <p:nvPicPr>
          <p:cNvPr id="43" name="Pencil3" descr="A picture containing text&#10;&#10;Description automatically generated">
            <a:extLst>
              <a:ext uri="{FF2B5EF4-FFF2-40B4-BE49-F238E27FC236}">
                <a16:creationId xmlns:a16="http://schemas.microsoft.com/office/drawing/2014/main" id="{8B4F3421-A3E0-4D43-B1DD-C56D0D14665D}"/>
              </a:ext>
            </a:extLst>
          </p:cNvPr>
          <p:cNvPicPr>
            <a:picLocks noChangeAspect="1"/>
          </p:cNvPicPr>
          <p:nvPr/>
        </p:nvPicPr>
        <p:blipFill>
          <a:blip r:embed="rId4"/>
          <a:stretch>
            <a:fillRect/>
          </a:stretch>
        </p:blipFill>
        <p:spPr>
          <a:xfrm rot="21269539">
            <a:off x="247353" y="1432959"/>
            <a:ext cx="5481054" cy="4110791"/>
          </a:xfrm>
          <a:prstGeom prst="rect">
            <a:avLst/>
          </a:prstGeom>
        </p:spPr>
      </p:pic>
      <p:cxnSp>
        <p:nvCxnSpPr>
          <p:cNvPr id="44" name="Straight Connector 43">
            <a:extLst>
              <a:ext uri="{FF2B5EF4-FFF2-40B4-BE49-F238E27FC236}">
                <a16:creationId xmlns:a16="http://schemas.microsoft.com/office/drawing/2014/main" id="{FF32F3CA-1522-43CF-AEF7-256D273F43FE}"/>
              </a:ext>
            </a:extLst>
          </p:cNvPr>
          <p:cNvCxnSpPr>
            <a:cxnSpLocks/>
            <a:endCxn id="56" idx="0"/>
          </p:cNvCxnSpPr>
          <p:nvPr/>
        </p:nvCxnSpPr>
        <p:spPr>
          <a:xfrm flipH="1">
            <a:off x="1612060" y="4006940"/>
            <a:ext cx="4023113" cy="135557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11467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4.375E-6 3.7037E-6 L -0.04701 0.39051 " pathEditMode="relative" rAng="0" ptsTypes="AA">
                                      <p:cBhvr>
                                        <p:cTn id="18" dur="500" fill="hold"/>
                                        <p:tgtEl>
                                          <p:spTgt spid="37"/>
                                        </p:tgtEl>
                                        <p:attrNameLst>
                                          <p:attrName>ppt_x</p:attrName>
                                          <p:attrName>ppt_y</p:attrName>
                                        </p:attrNameLst>
                                      </p:cBhvr>
                                      <p:rCtr x="-2357" y="19514"/>
                                    </p:animMotion>
                                  </p:childTnLst>
                                </p:cTn>
                              </p:par>
                              <p:par>
                                <p:cTn id="19" presetID="22" presetClass="entr" presetSubtype="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500"/>
                                        <p:tgtEl>
                                          <p:spTgt spid="38"/>
                                        </p:tgtEl>
                                      </p:cBhvr>
                                    </p:animEffect>
                                  </p:childTnLst>
                                </p:cTn>
                              </p:par>
                            </p:childTnLst>
                          </p:cTn>
                        </p:par>
                        <p:par>
                          <p:cTn id="22" fill="hold">
                            <p:stCondLst>
                              <p:cond delay="500"/>
                            </p:stCondLst>
                            <p:childTnLst>
                              <p:par>
                                <p:cTn id="23" presetID="10" presetClass="exit" presetSubtype="0" fill="hold" nodeType="afterEffect">
                                  <p:stCondLst>
                                    <p:cond delay="0"/>
                                  </p:stCondLst>
                                  <p:childTnLst>
                                    <p:animEffect transition="out" filter="fade">
                                      <p:cBhvr>
                                        <p:cTn id="24" dur="500"/>
                                        <p:tgtEl>
                                          <p:spTgt spid="37"/>
                                        </p:tgtEl>
                                      </p:cBhvr>
                                    </p:animEffect>
                                    <p:set>
                                      <p:cBhvr>
                                        <p:cTn id="25" dur="1" fill="hold">
                                          <p:stCondLst>
                                            <p:cond delay="499"/>
                                          </p:stCondLst>
                                        </p:cTn>
                                        <p:tgtEl>
                                          <p:spTgt spid="37"/>
                                        </p:tgtEl>
                                        <p:attrNameLst>
                                          <p:attrName>style.visibility</p:attrName>
                                        </p:attrNameLst>
                                      </p:cBhvr>
                                      <p:to>
                                        <p:strVal val="hidden"/>
                                      </p:to>
                                    </p:set>
                                  </p:childTnLst>
                                </p:cTn>
                              </p:par>
                            </p:childTnLst>
                          </p:cTn>
                        </p:par>
                        <p:par>
                          <p:cTn id="26" fill="hold">
                            <p:stCondLst>
                              <p:cond delay="1000"/>
                            </p:stCondLst>
                            <p:childTnLst>
                              <p:par>
                                <p:cTn id="27" presetID="10" presetClass="exit" presetSubtype="0" fill="hold" nodeType="afterEffect">
                                  <p:stCondLst>
                                    <p:cond delay="0"/>
                                  </p:stCondLst>
                                  <p:childTnLst>
                                    <p:animEffect transition="out" filter="fade">
                                      <p:cBhvr>
                                        <p:cTn id="28" dur="500"/>
                                        <p:tgtEl>
                                          <p:spTgt spid="36"/>
                                        </p:tgtEl>
                                      </p:cBhvr>
                                    </p:animEffect>
                                    <p:set>
                                      <p:cBhvr>
                                        <p:cTn id="29" dur="1" fill="hold">
                                          <p:stCondLst>
                                            <p:cond delay="499"/>
                                          </p:stCondLst>
                                        </p:cTn>
                                        <p:tgtEl>
                                          <p:spTgt spid="3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nodeType="clickEffect">
                                  <p:stCondLst>
                                    <p:cond delay="0"/>
                                  </p:stCondLst>
                                  <p:childTnLst>
                                    <p:animMotion origin="layout" path="M 4.375E-6 -1.48148E-6 L -0.27748 -0.1875 " pathEditMode="relative" rAng="0" ptsTypes="AA">
                                      <p:cBhvr>
                                        <p:cTn id="45" dur="500" fill="hold"/>
                                        <p:tgtEl>
                                          <p:spTgt spid="40"/>
                                        </p:tgtEl>
                                        <p:attrNameLst>
                                          <p:attrName>ppt_x</p:attrName>
                                          <p:attrName>ppt_y</p:attrName>
                                        </p:attrNameLst>
                                      </p:cBhvr>
                                      <p:rCtr x="-13880" y="-9375"/>
                                    </p:animMotion>
                                  </p:childTnLst>
                                </p:cTn>
                              </p:par>
                              <p:par>
                                <p:cTn id="46" presetID="22" presetClass="entr" presetSubtype="2"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500"/>
                                        <p:tgtEl>
                                          <p:spTgt spid="41"/>
                                        </p:tgtEl>
                                      </p:cBhvr>
                                    </p:animEffect>
                                  </p:childTnLst>
                                </p:cTn>
                              </p:par>
                            </p:childTnLst>
                          </p:cTn>
                        </p:par>
                        <p:par>
                          <p:cTn id="49" fill="hold">
                            <p:stCondLst>
                              <p:cond delay="500"/>
                            </p:stCondLst>
                            <p:childTnLst>
                              <p:par>
                                <p:cTn id="50" presetID="10" presetClass="exit" presetSubtype="0" fill="hold" nodeType="afterEffect">
                                  <p:stCondLst>
                                    <p:cond delay="0"/>
                                  </p:stCondLst>
                                  <p:childTnLst>
                                    <p:animEffect transition="out" filter="fade">
                                      <p:cBhvr>
                                        <p:cTn id="51" dur="500"/>
                                        <p:tgtEl>
                                          <p:spTgt spid="40"/>
                                        </p:tgtEl>
                                      </p:cBhvr>
                                    </p:animEffect>
                                    <p:set>
                                      <p:cBhvr>
                                        <p:cTn id="52" dur="1" fill="hold">
                                          <p:stCondLst>
                                            <p:cond delay="499"/>
                                          </p:stCondLst>
                                        </p:cTn>
                                        <p:tgtEl>
                                          <p:spTgt spid="40"/>
                                        </p:tgtEl>
                                        <p:attrNameLst>
                                          <p:attrName>style.visibility</p:attrName>
                                        </p:attrNameLst>
                                      </p:cBhvr>
                                      <p:to>
                                        <p:strVal val="hidden"/>
                                      </p:to>
                                    </p:set>
                                  </p:childTnLst>
                                </p:cTn>
                              </p:par>
                            </p:childTnLst>
                          </p:cTn>
                        </p:par>
                        <p:par>
                          <p:cTn id="53" fill="hold">
                            <p:stCondLst>
                              <p:cond delay="1000"/>
                            </p:stCondLst>
                            <p:childTnLst>
                              <p:par>
                                <p:cTn id="54" presetID="10" presetClass="exit" presetSubtype="0" fill="hold" nodeType="afterEffect">
                                  <p:stCondLst>
                                    <p:cond delay="0"/>
                                  </p:stCondLst>
                                  <p:childTnLst>
                                    <p:animEffect transition="out" filter="fade">
                                      <p:cBhvr>
                                        <p:cTn id="55" dur="500"/>
                                        <p:tgtEl>
                                          <p:spTgt spid="39"/>
                                        </p:tgtEl>
                                      </p:cBhvr>
                                    </p:animEffect>
                                    <p:set>
                                      <p:cBhvr>
                                        <p:cTn id="56" dur="1" fill="hold">
                                          <p:stCondLst>
                                            <p:cond delay="499"/>
                                          </p:stCondLst>
                                        </p:cTn>
                                        <p:tgtEl>
                                          <p:spTgt spid="3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path" presetSubtype="0" accel="50000" decel="50000" fill="hold" nodeType="clickEffect">
                                  <p:stCondLst>
                                    <p:cond delay="0"/>
                                  </p:stCondLst>
                                  <p:childTnLst>
                                    <p:animMotion origin="layout" path="M -2.08333E-6 -4.81481E-6 L 0.32995 -0.19513 " pathEditMode="relative" rAng="0" ptsTypes="AA">
                                      <p:cBhvr>
                                        <p:cTn id="72" dur="500" fill="hold"/>
                                        <p:tgtEl>
                                          <p:spTgt spid="43"/>
                                        </p:tgtEl>
                                        <p:attrNameLst>
                                          <p:attrName>ppt_x</p:attrName>
                                          <p:attrName>ppt_y</p:attrName>
                                        </p:attrNameLst>
                                      </p:cBhvr>
                                      <p:rCtr x="16497" y="-9769"/>
                                    </p:animMotion>
                                  </p:childTnLst>
                                </p:cTn>
                              </p:par>
                              <p:par>
                                <p:cTn id="73" presetID="22" presetClass="entr" presetSubtype="8" fill="hold"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left)">
                                      <p:cBhvr>
                                        <p:cTn id="75" dur="500"/>
                                        <p:tgtEl>
                                          <p:spTgt spid="44"/>
                                        </p:tgtEl>
                                      </p:cBhvr>
                                    </p:animEffect>
                                  </p:childTnLst>
                                </p:cTn>
                              </p:par>
                            </p:childTnLst>
                          </p:cTn>
                        </p:par>
                        <p:par>
                          <p:cTn id="76" fill="hold">
                            <p:stCondLst>
                              <p:cond delay="500"/>
                            </p:stCondLst>
                            <p:childTnLst>
                              <p:par>
                                <p:cTn id="77" presetID="10" presetClass="exit" presetSubtype="0" fill="hold" nodeType="afterEffect">
                                  <p:stCondLst>
                                    <p:cond delay="0"/>
                                  </p:stCondLst>
                                  <p:childTnLst>
                                    <p:animEffect transition="out" filter="fade">
                                      <p:cBhvr>
                                        <p:cTn id="78" dur="500"/>
                                        <p:tgtEl>
                                          <p:spTgt spid="43"/>
                                        </p:tgtEl>
                                      </p:cBhvr>
                                    </p:animEffect>
                                    <p:set>
                                      <p:cBhvr>
                                        <p:cTn id="79" dur="1" fill="hold">
                                          <p:stCondLst>
                                            <p:cond delay="499"/>
                                          </p:stCondLst>
                                        </p:cTn>
                                        <p:tgtEl>
                                          <p:spTgt spid="43"/>
                                        </p:tgtEl>
                                        <p:attrNameLst>
                                          <p:attrName>style.visibility</p:attrName>
                                        </p:attrNameLst>
                                      </p:cBhvr>
                                      <p:to>
                                        <p:strVal val="hidden"/>
                                      </p:to>
                                    </p:set>
                                  </p:childTnLst>
                                </p:cTn>
                              </p:par>
                            </p:childTnLst>
                          </p:cTn>
                        </p:par>
                        <p:par>
                          <p:cTn id="80" fill="hold">
                            <p:stCondLst>
                              <p:cond delay="1000"/>
                            </p:stCondLst>
                            <p:childTnLst>
                              <p:par>
                                <p:cTn id="81" presetID="10" presetClass="exit" presetSubtype="0" fill="hold" nodeType="afterEffect">
                                  <p:stCondLst>
                                    <p:cond delay="0"/>
                                  </p:stCondLst>
                                  <p:childTnLst>
                                    <p:animEffect transition="out" filter="fade">
                                      <p:cBhvr>
                                        <p:cTn id="82" dur="500"/>
                                        <p:tgtEl>
                                          <p:spTgt spid="42"/>
                                        </p:tgtEl>
                                      </p:cBhvr>
                                    </p:animEffect>
                                    <p:set>
                                      <p:cBhvr>
                                        <p:cTn id="83"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23180"/>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2800" b="1" dirty="0">
                <a:solidFill>
                  <a:schemeClr val="bg1"/>
                </a:solidFill>
                <a:latin typeface="+mj-lt"/>
                <a:cs typeface="Calibri" panose="020F0502020204030204" pitchFamily="34" charset="0"/>
              </a:rPr>
              <a:t>The three medians are concurrent.</a:t>
            </a:r>
            <a:endParaRPr lang="en-US" sz="2800" dirty="0">
              <a:solidFill>
                <a:schemeClr val="bg1"/>
              </a:solidFill>
              <a:effectLst/>
              <a:latin typeface="+mj-lt"/>
              <a:ea typeface="Calibri" panose="020F050202020403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E7EBBDB9-276B-4B4C-6AA9-3BBAAE10B383}"/>
              </a:ext>
            </a:extLst>
          </p:cNvPr>
          <p:cNvGrpSpPr/>
          <p:nvPr/>
        </p:nvGrpSpPr>
        <p:grpSpPr>
          <a:xfrm>
            <a:off x="9968810" y="1550901"/>
            <a:ext cx="1696301" cy="2757066"/>
            <a:chOff x="9968810" y="1550901"/>
            <a:chExt cx="1696301" cy="2757066"/>
          </a:xfrm>
        </p:grpSpPr>
        <p:pic>
          <p:nvPicPr>
            <p:cNvPr id="4" name="Picture 3" descr="A picture containing text&#10;&#10;Description automatically generated">
              <a:extLst>
                <a:ext uri="{FF2B5EF4-FFF2-40B4-BE49-F238E27FC236}">
                  <a16:creationId xmlns:a16="http://schemas.microsoft.com/office/drawing/2014/main" id="{28442618-8345-5083-AA5A-C65EFB28AF63}"/>
                </a:ext>
              </a:extLst>
            </p:cNvPr>
            <p:cNvPicPr>
              <a:picLocks noChangeAspect="1"/>
            </p:cNvPicPr>
            <p:nvPr/>
          </p:nvPicPr>
          <p:blipFill>
            <a:blip r:embed="rId4"/>
            <a:stretch>
              <a:fillRect/>
            </a:stretch>
          </p:blipFill>
          <p:spPr>
            <a:xfrm>
              <a:off x="9968810" y="1550901"/>
              <a:ext cx="1696301" cy="1272226"/>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304E5AFF-5E27-8379-863F-965265DE2339}"/>
                </a:ext>
              </a:extLst>
            </p:cNvPr>
            <p:cNvPicPr>
              <a:picLocks noChangeAspect="1"/>
            </p:cNvPicPr>
            <p:nvPr/>
          </p:nvPicPr>
          <p:blipFill rotWithShape="1">
            <a:blip r:embed="rId5">
              <a:clrChange>
                <a:clrFrom>
                  <a:srgbClr val="FFFFFF"/>
                </a:clrFrom>
                <a:clrTo>
                  <a:srgbClr val="FFFFFF">
                    <a:alpha val="0"/>
                  </a:srgbClr>
                </a:clrTo>
              </a:clrChange>
            </a:blip>
            <a:srcRect l="45913" t="4796" r="42731" b="54203"/>
            <a:stretch/>
          </p:blipFill>
          <p:spPr>
            <a:xfrm>
              <a:off x="10782300" y="2837591"/>
              <a:ext cx="407245" cy="1470376"/>
            </a:xfrm>
            <a:prstGeom prst="rect">
              <a:avLst/>
            </a:prstGeom>
          </p:spPr>
        </p:pic>
      </p:grpSp>
      <p:pic>
        <p:nvPicPr>
          <p:cNvPr id="6" name="Picture 5" descr="A picture containing shape&#10;&#10;Description automatically generated">
            <a:extLst>
              <a:ext uri="{FF2B5EF4-FFF2-40B4-BE49-F238E27FC236}">
                <a16:creationId xmlns:a16="http://schemas.microsoft.com/office/drawing/2014/main" id="{E981E589-9203-9470-8BB2-0DC91271B3EB}"/>
              </a:ext>
            </a:extLst>
          </p:cNvPr>
          <p:cNvPicPr>
            <a:picLocks noChangeAspect="1"/>
          </p:cNvPicPr>
          <p:nvPr/>
        </p:nvPicPr>
        <p:blipFill rotWithShape="1">
          <a:blip r:embed="rId5"/>
          <a:srcRect l="62067" t="50000" r="13798" b="3531"/>
          <a:stretch/>
        </p:blipFill>
        <p:spPr>
          <a:xfrm>
            <a:off x="10048678" y="2866520"/>
            <a:ext cx="733622" cy="1412517"/>
          </a:xfrm>
          <a:prstGeom prst="rect">
            <a:avLst/>
          </a:prstGeom>
        </p:spPr>
      </p:pic>
      <p:sp>
        <p:nvSpPr>
          <p:cNvPr id="10" name="Rectangle: Rounded Corners 9">
            <a:extLst>
              <a:ext uri="{FF2B5EF4-FFF2-40B4-BE49-F238E27FC236}">
                <a16:creationId xmlns:a16="http://schemas.microsoft.com/office/drawing/2014/main" id="{A103E914-74AC-6121-B791-CCFF816957DD}"/>
              </a:ext>
            </a:extLst>
          </p:cNvPr>
          <p:cNvSpPr/>
          <p:nvPr/>
        </p:nvSpPr>
        <p:spPr>
          <a:xfrm>
            <a:off x="9921240" y="1630680"/>
            <a:ext cx="1722120" cy="27828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5049B2A-86E1-49BA-9FF8-9932CAC7A836}"/>
              </a:ext>
            </a:extLst>
          </p:cNvPr>
          <p:cNvGrpSpPr/>
          <p:nvPr/>
        </p:nvGrpSpPr>
        <p:grpSpPr>
          <a:xfrm>
            <a:off x="1079739" y="2075032"/>
            <a:ext cx="5951751" cy="3931785"/>
            <a:chOff x="1079739" y="2075032"/>
            <a:chExt cx="5951751" cy="3931785"/>
          </a:xfrm>
        </p:grpSpPr>
        <p:sp>
          <p:nvSpPr>
            <p:cNvPr id="29" name="Freeform: Shape 28">
              <a:extLst>
                <a:ext uri="{FF2B5EF4-FFF2-40B4-BE49-F238E27FC236}">
                  <a16:creationId xmlns:a16="http://schemas.microsoft.com/office/drawing/2014/main" id="{298131E2-3E05-4BF3-A0DF-BC2CEAD0D740}"/>
                </a:ext>
              </a:extLst>
            </p:cNvPr>
            <p:cNvSpPr/>
            <p:nvPr/>
          </p:nvSpPr>
          <p:spPr>
            <a:xfrm>
              <a:off x="1612323" y="5362719"/>
              <a:ext cx="4919399" cy="7850"/>
            </a:xfrm>
            <a:custGeom>
              <a:avLst/>
              <a:gdLst>
                <a:gd name="connsiteX0" fmla="*/ -263 w 4919399"/>
                <a:gd name="connsiteY0" fmla="*/ -201 h 7850"/>
                <a:gd name="connsiteX1" fmla="*/ 4919138 w 4919399"/>
                <a:gd name="connsiteY1" fmla="*/ -201 h 7850"/>
              </a:gdLst>
              <a:ahLst/>
              <a:cxnLst>
                <a:cxn ang="0">
                  <a:pos x="connsiteX0" y="connsiteY0"/>
                </a:cxn>
                <a:cxn ang="0">
                  <a:pos x="connsiteX1" y="connsiteY1"/>
                </a:cxn>
              </a:cxnLst>
              <a:rect l="l" t="t" r="r" b="b"/>
              <a:pathLst>
                <a:path w="4919399" h="7850">
                  <a:moveTo>
                    <a:pt x="-263" y="-201"/>
                  </a:moveTo>
                  <a:lnTo>
                    <a:pt x="4919138" y="-201"/>
                  </a:lnTo>
                </a:path>
              </a:pathLst>
            </a:custGeom>
            <a:noFill/>
            <a:ln w="19601" cap="rnd">
              <a:solidFill>
                <a:srgbClr val="000000">
                  <a:alpha val="70000"/>
                </a:srgbClr>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5A5D6D6A-04BE-485C-98D4-A952D9A8E34D}"/>
                </a:ext>
              </a:extLst>
            </p:cNvPr>
            <p:cNvSpPr/>
            <p:nvPr/>
          </p:nvSpPr>
          <p:spPr>
            <a:xfrm>
              <a:off x="1612323" y="2651161"/>
              <a:ext cx="3074585" cy="2711558"/>
            </a:xfrm>
            <a:custGeom>
              <a:avLst/>
              <a:gdLst>
                <a:gd name="connsiteX0" fmla="*/ -263 w 3074585"/>
                <a:gd name="connsiteY0" fmla="*/ 2711358 h 2711558"/>
                <a:gd name="connsiteX1" fmla="*/ 3074323 w 3074585"/>
                <a:gd name="connsiteY1" fmla="*/ -201 h 2711558"/>
              </a:gdLst>
              <a:ahLst/>
              <a:cxnLst>
                <a:cxn ang="0">
                  <a:pos x="connsiteX0" y="connsiteY0"/>
                </a:cxn>
                <a:cxn ang="0">
                  <a:pos x="connsiteX1" y="connsiteY1"/>
                </a:cxn>
              </a:cxnLst>
              <a:rect l="l" t="t" r="r" b="b"/>
              <a:pathLst>
                <a:path w="3074585" h="2711558">
                  <a:moveTo>
                    <a:pt x="-263" y="2711358"/>
                  </a:moveTo>
                  <a:lnTo>
                    <a:pt x="3074323" y="-201"/>
                  </a:lnTo>
                </a:path>
              </a:pathLst>
            </a:custGeom>
            <a:noFill/>
            <a:ln w="19601" cap="rnd">
              <a:solidFill>
                <a:srgbClr val="000000">
                  <a:alpha val="70000"/>
                </a:srgbClr>
              </a:solidFill>
              <a:prstDash val="solid"/>
              <a:round/>
            </a:ln>
          </p:spPr>
          <p:txBody>
            <a:bodyPr rtlCol="0" anchor="ctr"/>
            <a:lstStyle/>
            <a:p>
              <a:endParaRPr lang="en-US"/>
            </a:p>
          </p:txBody>
        </p:sp>
        <p:sp>
          <p:nvSpPr>
            <p:cNvPr id="31" name="Freeform: Shape 30">
              <a:extLst>
                <a:ext uri="{FF2B5EF4-FFF2-40B4-BE49-F238E27FC236}">
                  <a16:creationId xmlns:a16="http://schemas.microsoft.com/office/drawing/2014/main" id="{4E11283E-74E7-4E01-9C44-8C98FE2308B0}"/>
                </a:ext>
              </a:extLst>
            </p:cNvPr>
            <p:cNvSpPr/>
            <p:nvPr/>
          </p:nvSpPr>
          <p:spPr>
            <a:xfrm>
              <a:off x="4686752" y="2651161"/>
              <a:ext cx="1844971" cy="2711558"/>
            </a:xfrm>
            <a:custGeom>
              <a:avLst/>
              <a:gdLst>
                <a:gd name="connsiteX0" fmla="*/ 1844709 w 1844971"/>
                <a:gd name="connsiteY0" fmla="*/ 2711358 h 2711558"/>
                <a:gd name="connsiteX1" fmla="*/ -263 w 1844971"/>
                <a:gd name="connsiteY1" fmla="*/ -201 h 2711558"/>
              </a:gdLst>
              <a:ahLst/>
              <a:cxnLst>
                <a:cxn ang="0">
                  <a:pos x="connsiteX0" y="connsiteY0"/>
                </a:cxn>
                <a:cxn ang="0">
                  <a:pos x="connsiteX1" y="connsiteY1"/>
                </a:cxn>
              </a:cxnLst>
              <a:rect l="l" t="t" r="r" b="b"/>
              <a:pathLst>
                <a:path w="1844971" h="2711558">
                  <a:moveTo>
                    <a:pt x="1844709" y="2711358"/>
                  </a:moveTo>
                  <a:lnTo>
                    <a:pt x="-263" y="-201"/>
                  </a:lnTo>
                </a:path>
              </a:pathLst>
            </a:custGeom>
            <a:noFill/>
            <a:ln w="19601" cap="rnd">
              <a:solidFill>
                <a:srgbClr val="000000">
                  <a:alpha val="70000"/>
                </a:srgbClr>
              </a:solidFill>
              <a:prstDash val="solid"/>
              <a:round/>
            </a:ln>
          </p:spPr>
          <p:txBody>
            <a:bodyPr rtlCol="0" anchor="ctr"/>
            <a:lstStyle/>
            <a:p>
              <a:endParaRPr lang="en-US"/>
            </a:p>
          </p:txBody>
        </p:sp>
        <p:sp>
          <p:nvSpPr>
            <p:cNvPr id="32" name="Freeform: Shape 31">
              <a:extLst>
                <a:ext uri="{FF2B5EF4-FFF2-40B4-BE49-F238E27FC236}">
                  <a16:creationId xmlns:a16="http://schemas.microsoft.com/office/drawing/2014/main" id="{A31FE4CE-064E-42CE-BFE8-9F82F5020E3E}"/>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50196"/>
              </a:srgbClr>
            </a:solidFill>
            <a:ln w="784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150822EB-0972-4821-BCA3-8688AC1D64CD}"/>
                </a:ext>
              </a:extLst>
            </p:cNvPr>
            <p:cNvSpPr/>
            <p:nvPr/>
          </p:nvSpPr>
          <p:spPr>
            <a:xfrm>
              <a:off x="6452350" y="5283347"/>
              <a:ext cx="158745" cy="158745"/>
            </a:xfrm>
            <a:custGeom>
              <a:avLst/>
              <a:gdLst>
                <a:gd name="connsiteX0" fmla="*/ 158483 w 158745"/>
                <a:gd name="connsiteY0" fmla="*/ 79172 h 158745"/>
                <a:gd name="connsiteX1" fmla="*/ 79110 w 158745"/>
                <a:gd name="connsiteY1" fmla="*/ 158545 h 158745"/>
                <a:gd name="connsiteX2" fmla="*/ -263 w 158745"/>
                <a:gd name="connsiteY2" fmla="*/ 79172 h 158745"/>
                <a:gd name="connsiteX3" fmla="*/ 79110 w 158745"/>
                <a:gd name="connsiteY3" fmla="*/ -201 h 158745"/>
                <a:gd name="connsiteX4" fmla="*/ 158483 w 158745"/>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solidFill>
                <a:schemeClr val="tx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36" name="Straight Connector 35">
              <a:extLst>
                <a:ext uri="{FF2B5EF4-FFF2-40B4-BE49-F238E27FC236}">
                  <a16:creationId xmlns:a16="http://schemas.microsoft.com/office/drawing/2014/main" id="{5AC55AD7-10C5-46C6-8811-4B9796D767A4}"/>
                </a:ext>
              </a:extLst>
            </p:cNvPr>
            <p:cNvCxnSpPr>
              <a:cxnSpLocks/>
              <a:stCxn id="30" idx="1"/>
              <a:endCxn id="47" idx="0"/>
            </p:cNvCxnSpPr>
            <p:nvPr/>
          </p:nvCxnSpPr>
          <p:spPr>
            <a:xfrm flipH="1">
              <a:off x="4102120" y="2650960"/>
              <a:ext cx="584526" cy="267443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Freeform: Shape 36">
              <a:extLst>
                <a:ext uri="{FF2B5EF4-FFF2-40B4-BE49-F238E27FC236}">
                  <a16:creationId xmlns:a16="http://schemas.microsoft.com/office/drawing/2014/main" id="{1B68903F-77DA-43C2-B85E-4D9FEBE48CBD}"/>
                </a:ext>
              </a:extLst>
            </p:cNvPr>
            <p:cNvSpPr/>
            <p:nvPr/>
          </p:nvSpPr>
          <p:spPr>
            <a:xfrm>
              <a:off x="1532950" y="5283347"/>
              <a:ext cx="158746" cy="158745"/>
            </a:xfrm>
            <a:custGeom>
              <a:avLst/>
              <a:gdLst>
                <a:gd name="connsiteX0" fmla="*/ 158483 w 158746"/>
                <a:gd name="connsiteY0" fmla="*/ 79172 h 158745"/>
                <a:gd name="connsiteX1" fmla="*/ 79110 w 158746"/>
                <a:gd name="connsiteY1" fmla="*/ 158545 h 158745"/>
                <a:gd name="connsiteX2" fmla="*/ -263 w 158746"/>
                <a:gd name="connsiteY2" fmla="*/ 79172 h 158745"/>
                <a:gd name="connsiteX3" fmla="*/ 79110 w 158746"/>
                <a:gd name="connsiteY3" fmla="*/ -201 h 158745"/>
                <a:gd name="connsiteX4" fmla="*/ 158483 w 158746"/>
                <a:gd name="connsiteY4" fmla="*/ 79172 h 15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6" h="158745">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04315255-7A70-482D-8F87-9355F09ED52A}"/>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414FF6D4-2AF1-4EE9-9D44-BBA569BA53DB}"/>
                </a:ext>
              </a:extLst>
            </p:cNvPr>
            <p:cNvSpPr/>
            <p:nvPr/>
          </p:nvSpPr>
          <p:spPr>
            <a:xfrm>
              <a:off x="4607536" y="2571788"/>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noFill/>
            <a:ln w="7840" cap="rnd">
              <a:solidFill>
                <a:srgbClr val="000000"/>
              </a:solidFill>
              <a:prstDash val="solid"/>
              <a:round/>
            </a:ln>
          </p:spPr>
          <p:txBody>
            <a:bodyPr rtlCol="0" anchor="ctr"/>
            <a:lstStyle/>
            <a:p>
              <a:endParaRPr lang="en-US"/>
            </a:p>
          </p:txBody>
        </p:sp>
        <p:sp>
          <p:nvSpPr>
            <p:cNvPr id="40" name="TextBox 39">
              <a:extLst>
                <a:ext uri="{FF2B5EF4-FFF2-40B4-BE49-F238E27FC236}">
                  <a16:creationId xmlns:a16="http://schemas.microsoft.com/office/drawing/2014/main" id="{7136EFA5-BB54-4074-9302-EE7E1E538403}"/>
                </a:ext>
              </a:extLst>
            </p:cNvPr>
            <p:cNvSpPr txBox="1"/>
            <p:nvPr/>
          </p:nvSpPr>
          <p:spPr>
            <a:xfrm>
              <a:off x="1079739" y="5077153"/>
              <a:ext cx="465513"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M</a:t>
              </a:r>
            </a:p>
          </p:txBody>
        </p:sp>
        <p:sp>
          <p:nvSpPr>
            <p:cNvPr id="41" name="TextBox 40">
              <a:extLst>
                <a:ext uri="{FF2B5EF4-FFF2-40B4-BE49-F238E27FC236}">
                  <a16:creationId xmlns:a16="http://schemas.microsoft.com/office/drawing/2014/main" id="{2EE8C936-56C4-4417-8A61-060902C514FB}"/>
                </a:ext>
              </a:extLst>
            </p:cNvPr>
            <p:cNvSpPr txBox="1"/>
            <p:nvPr/>
          </p:nvSpPr>
          <p:spPr>
            <a:xfrm>
              <a:off x="4527008" y="2075032"/>
              <a:ext cx="347749"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P</a:t>
              </a:r>
            </a:p>
          </p:txBody>
        </p:sp>
        <p:sp>
          <p:nvSpPr>
            <p:cNvPr id="42" name="TextBox 41">
              <a:extLst>
                <a:ext uri="{FF2B5EF4-FFF2-40B4-BE49-F238E27FC236}">
                  <a16:creationId xmlns:a16="http://schemas.microsoft.com/office/drawing/2014/main" id="{2AB6CCB9-AA9B-412B-A295-5D7CC329C5AE}"/>
                </a:ext>
              </a:extLst>
            </p:cNvPr>
            <p:cNvSpPr txBox="1"/>
            <p:nvPr/>
          </p:nvSpPr>
          <p:spPr>
            <a:xfrm>
              <a:off x="6597380" y="5066790"/>
              <a:ext cx="434110" cy="531092"/>
            </a:xfrm>
            <a:prstGeom prst="rect">
              <a:avLst/>
            </a:prstGeom>
            <a:noFill/>
          </p:spPr>
          <p:txBody>
            <a:bodyPr wrap="none" rtlCol="0">
              <a:spAutoFit/>
            </a:bodyPr>
            <a:lstStyle/>
            <a:p>
              <a:pPr algn="l"/>
              <a:r>
                <a:rPr lang="en-US" sz="2473" spc="0" baseline="0">
                  <a:solidFill>
                    <a:srgbClr val="444444"/>
                  </a:solidFill>
                  <a:latin typeface="Comic Sans MS"/>
                  <a:sym typeface="Comic Sans MS"/>
                  <a:rtl val="0"/>
                </a:rPr>
                <a:t>N</a:t>
              </a:r>
            </a:p>
          </p:txBody>
        </p:sp>
        <p:sp>
          <p:nvSpPr>
            <p:cNvPr id="43" name="Oval 42">
              <a:extLst>
                <a:ext uri="{FF2B5EF4-FFF2-40B4-BE49-F238E27FC236}">
                  <a16:creationId xmlns:a16="http://schemas.microsoft.com/office/drawing/2014/main" id="{FAA9FC80-050F-4AAA-AB4E-37455D09357B}"/>
                </a:ext>
              </a:extLst>
            </p:cNvPr>
            <p:cNvSpPr/>
            <p:nvPr/>
          </p:nvSpPr>
          <p:spPr>
            <a:xfrm>
              <a:off x="5579314" y="39645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F77FB09D-BC45-48FA-BCD5-E6ABC71959D4}"/>
                </a:ext>
              </a:extLst>
            </p:cNvPr>
            <p:cNvSpPr txBox="1"/>
            <p:nvPr/>
          </p:nvSpPr>
          <p:spPr>
            <a:xfrm>
              <a:off x="3752682" y="5483597"/>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A</a:t>
              </a:r>
            </a:p>
          </p:txBody>
        </p:sp>
        <p:sp>
          <p:nvSpPr>
            <p:cNvPr id="45" name="TextBox 44">
              <a:extLst>
                <a:ext uri="{FF2B5EF4-FFF2-40B4-BE49-F238E27FC236}">
                  <a16:creationId xmlns:a16="http://schemas.microsoft.com/office/drawing/2014/main" id="{2EF3B3A6-3DB3-4AB0-9E57-6E6E17786617}"/>
                </a:ext>
              </a:extLst>
            </p:cNvPr>
            <p:cNvSpPr txBox="1"/>
            <p:nvPr/>
          </p:nvSpPr>
          <p:spPr>
            <a:xfrm>
              <a:off x="2425407" y="3570403"/>
              <a:ext cx="355722" cy="523220"/>
            </a:xfrm>
            <a:prstGeom prst="rect">
              <a:avLst/>
            </a:prstGeom>
            <a:noFill/>
          </p:spPr>
          <p:txBody>
            <a:bodyPr wrap="square" rtlCol="0">
              <a:spAutoFit/>
            </a:bodyPr>
            <a:lstStyle/>
            <a:p>
              <a:r>
                <a:rPr lang="en-US" sz="2800" b="1" dirty="0">
                  <a:solidFill>
                    <a:schemeClr val="tx1">
                      <a:lumMod val="65000"/>
                      <a:lumOff val="35000"/>
                    </a:schemeClr>
                  </a:solidFill>
                  <a:latin typeface="+mn-lt"/>
                </a:rPr>
                <a:t>B</a:t>
              </a:r>
            </a:p>
          </p:txBody>
        </p:sp>
        <p:sp>
          <p:nvSpPr>
            <p:cNvPr id="46" name="TextBox 45">
              <a:extLst>
                <a:ext uri="{FF2B5EF4-FFF2-40B4-BE49-F238E27FC236}">
                  <a16:creationId xmlns:a16="http://schemas.microsoft.com/office/drawing/2014/main" id="{B1508924-92DB-42DE-AA23-D4DB8A58A9D7}"/>
                </a:ext>
              </a:extLst>
            </p:cNvPr>
            <p:cNvSpPr txBox="1"/>
            <p:nvPr/>
          </p:nvSpPr>
          <p:spPr>
            <a:xfrm>
              <a:off x="5639004" y="3630723"/>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C</a:t>
              </a:r>
            </a:p>
          </p:txBody>
        </p:sp>
        <p:sp>
          <p:nvSpPr>
            <p:cNvPr id="47" name="Oval 46">
              <a:extLst>
                <a:ext uri="{FF2B5EF4-FFF2-40B4-BE49-F238E27FC236}">
                  <a16:creationId xmlns:a16="http://schemas.microsoft.com/office/drawing/2014/main" id="{B255B1FF-361E-4038-99B6-04092E7314D5}"/>
                </a:ext>
              </a:extLst>
            </p:cNvPr>
            <p:cNvSpPr/>
            <p:nvPr/>
          </p:nvSpPr>
          <p:spPr>
            <a:xfrm>
              <a:off x="4056400" y="5325396"/>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6BFA244A-DE8D-4B3D-88CD-D9AE15013946}"/>
                </a:ext>
              </a:extLst>
            </p:cNvPr>
            <p:cNvSpPr/>
            <p:nvPr/>
          </p:nvSpPr>
          <p:spPr>
            <a:xfrm>
              <a:off x="3092144" y="3966411"/>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a:extLst>
                <a:ext uri="{FF2B5EF4-FFF2-40B4-BE49-F238E27FC236}">
                  <a16:creationId xmlns:a16="http://schemas.microsoft.com/office/drawing/2014/main" id="{4DACDE6C-ECCA-4638-AB95-AB01DD6DC854}"/>
                </a:ext>
              </a:extLst>
            </p:cNvPr>
            <p:cNvCxnSpPr>
              <a:cxnSpLocks/>
            </p:cNvCxnSpPr>
            <p:nvPr/>
          </p:nvCxnSpPr>
          <p:spPr>
            <a:xfrm flipH="1" flipV="1">
              <a:off x="3138488" y="4022651"/>
              <a:ext cx="3389404" cy="133888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02177AD-E28A-4BCF-944C-4FFF1B60988B}"/>
                </a:ext>
              </a:extLst>
            </p:cNvPr>
            <p:cNvCxnSpPr>
              <a:cxnSpLocks/>
              <a:endCxn id="30" idx="0"/>
            </p:cNvCxnSpPr>
            <p:nvPr/>
          </p:nvCxnSpPr>
          <p:spPr>
            <a:xfrm flipH="1">
              <a:off x="1612060" y="4006940"/>
              <a:ext cx="4023113" cy="135557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9" name="Oval 18">
            <a:extLst>
              <a:ext uri="{FF2B5EF4-FFF2-40B4-BE49-F238E27FC236}">
                <a16:creationId xmlns:a16="http://schemas.microsoft.com/office/drawing/2014/main" id="{25AAADEA-887B-45F6-A74C-F10900072F2D}"/>
              </a:ext>
            </a:extLst>
          </p:cNvPr>
          <p:cNvSpPr/>
          <p:nvPr/>
        </p:nvSpPr>
        <p:spPr>
          <a:xfrm>
            <a:off x="4231843" y="4413504"/>
            <a:ext cx="118872" cy="1188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7378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1"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ppt_w</p:attrName>
                                        </p:attrNameLst>
                                      </p:cBhvr>
                                      <p:tavLst>
                                        <p:tav tm="0" fmla="#ppt_w*sin(2.5*pi*$)">
                                          <p:val>
                                            <p:fltVal val="0"/>
                                          </p:val>
                                        </p:tav>
                                        <p:tav tm="100000">
                                          <p:val>
                                            <p:fltVal val="1"/>
                                          </p:val>
                                        </p:tav>
                                      </p:tavLst>
                                    </p:anim>
                                    <p:anim calcmode="lin" valueType="num">
                                      <p:cBhvr>
                                        <p:cTn id="9" dur="1000" fill="hold"/>
                                        <p:tgtEl>
                                          <p:spTgt spid="19"/>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7" presetClass="emph" presetSubtype="0" repeatCount="3000" fill="remove" grpId="0" nodeType="afterEffect">
                                  <p:stCondLst>
                                    <p:cond delay="0"/>
                                  </p:stCondLst>
                                  <p:childTnLst>
                                    <p:animClr clrSpc="rgb" dir="cw">
                                      <p:cBhvr override="childStyle">
                                        <p:cTn id="12" dur="500" autoRev="1" fill="remove"/>
                                        <p:tgtEl>
                                          <p:spTgt spid="19"/>
                                        </p:tgtEl>
                                        <p:attrNameLst>
                                          <p:attrName>style.color</p:attrName>
                                        </p:attrNameLst>
                                      </p:cBhvr>
                                      <p:to>
                                        <a:srgbClr val="FFC000"/>
                                      </p:to>
                                    </p:animClr>
                                    <p:animClr clrSpc="rgb" dir="cw">
                                      <p:cBhvr>
                                        <p:cTn id="13" dur="500" autoRev="1" fill="remove"/>
                                        <p:tgtEl>
                                          <p:spTgt spid="19"/>
                                        </p:tgtEl>
                                        <p:attrNameLst>
                                          <p:attrName>fillcolor</p:attrName>
                                        </p:attrNameLst>
                                      </p:cBhvr>
                                      <p:to>
                                        <a:srgbClr val="FFC000"/>
                                      </p:to>
                                    </p:animClr>
                                    <p:set>
                                      <p:cBhvr>
                                        <p:cTn id="14" dur="500" autoRev="1" fill="remove"/>
                                        <p:tgtEl>
                                          <p:spTgt spid="19"/>
                                        </p:tgtEl>
                                        <p:attrNameLst>
                                          <p:attrName>fill.type</p:attrName>
                                        </p:attrNameLst>
                                      </p:cBhvr>
                                      <p:to>
                                        <p:strVal val="solid"/>
                                      </p:to>
                                    </p:set>
                                    <p:set>
                                      <p:cBhvr>
                                        <p:cTn id="15" dur="500" autoRev="1" fill="remove"/>
                                        <p:tgtEl>
                                          <p:spTgt spid="1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9A9CEB46-4A3A-CD08-E9BF-0C7F6FAF02A4}"/>
              </a:ext>
            </a:extLst>
          </p:cNvPr>
          <p:cNvCxnSpPr>
            <a:cxnSpLocks/>
            <a:stCxn id="2" idx="1"/>
          </p:cNvCxnSpPr>
          <p:nvPr/>
        </p:nvCxnSpPr>
        <p:spPr>
          <a:xfrm>
            <a:off x="1845067" y="2375150"/>
            <a:ext cx="4420023" cy="287055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143A8F9-6883-D3B7-A7AA-852C3D6AEAA0}"/>
              </a:ext>
            </a:extLst>
          </p:cNvPr>
          <p:cNvCxnSpPr>
            <a:cxnSpLocks/>
          </p:cNvCxnSpPr>
          <p:nvPr/>
        </p:nvCxnSpPr>
        <p:spPr>
          <a:xfrm flipV="1">
            <a:off x="3070658" y="3825722"/>
            <a:ext cx="2434047" cy="141997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BD3C591-27C0-3039-DD71-9890D952B759}"/>
              </a:ext>
            </a:extLst>
          </p:cNvPr>
          <p:cNvCxnSpPr>
            <a:cxnSpLocks/>
            <a:stCxn id="2" idx="2"/>
          </p:cNvCxnSpPr>
          <p:nvPr/>
        </p:nvCxnSpPr>
        <p:spPr>
          <a:xfrm flipH="1" flipV="1">
            <a:off x="2406742" y="3774821"/>
            <a:ext cx="6760754" cy="145249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The three medians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sp>
        <p:nvSpPr>
          <p:cNvPr id="2" name="Isosceles Triangle 1">
            <a:extLst>
              <a:ext uri="{FF2B5EF4-FFF2-40B4-BE49-F238E27FC236}">
                <a16:creationId xmlns:a16="http://schemas.microsoft.com/office/drawing/2014/main" id="{10B6F8D5-219B-0D29-55AB-49D34F33EC42}"/>
              </a:ext>
            </a:extLst>
          </p:cNvPr>
          <p:cNvSpPr/>
          <p:nvPr/>
        </p:nvSpPr>
        <p:spPr>
          <a:xfrm>
            <a:off x="1845067" y="2375150"/>
            <a:ext cx="7322429" cy="2852170"/>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1239681 w 7322429"/>
              <a:gd name="connsiteY0" fmla="*/ 2852170 h 2852170"/>
              <a:gd name="connsiteX1" fmla="*/ 0 w 7322429"/>
              <a:gd name="connsiteY1" fmla="*/ 0 h 2852170"/>
              <a:gd name="connsiteX2" fmla="*/ 7322429 w 7322429"/>
              <a:gd name="connsiteY2" fmla="*/ 2852170 h 2852170"/>
              <a:gd name="connsiteX3" fmla="*/ 1239681 w 7322429"/>
              <a:gd name="connsiteY3" fmla="*/ 2852170 h 2852170"/>
            </a:gdLst>
            <a:ahLst/>
            <a:cxnLst>
              <a:cxn ang="0">
                <a:pos x="connsiteX0" y="connsiteY0"/>
              </a:cxn>
              <a:cxn ang="0">
                <a:pos x="connsiteX1" y="connsiteY1"/>
              </a:cxn>
              <a:cxn ang="0">
                <a:pos x="connsiteX2" y="connsiteY2"/>
              </a:cxn>
              <a:cxn ang="0">
                <a:pos x="connsiteX3" y="connsiteY3"/>
              </a:cxn>
            </a:cxnLst>
            <a:rect l="l" t="t" r="r" b="b"/>
            <a:pathLst>
              <a:path w="7322429" h="2852170">
                <a:moveTo>
                  <a:pt x="1239681" y="2852170"/>
                </a:moveTo>
                <a:lnTo>
                  <a:pt x="0" y="0"/>
                </a:lnTo>
                <a:lnTo>
                  <a:pt x="7322429" y="2852170"/>
                </a:lnTo>
                <a:lnTo>
                  <a:pt x="1239681" y="285217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8AF82E6-31B1-3AFC-B715-A2CF7024C2C7}"/>
              </a:ext>
            </a:extLst>
          </p:cNvPr>
          <p:cNvSpPr txBox="1"/>
          <p:nvPr/>
        </p:nvSpPr>
        <p:spPr>
          <a:xfrm>
            <a:off x="1492981" y="1735538"/>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T</a:t>
            </a:r>
          </a:p>
        </p:txBody>
      </p:sp>
      <p:sp>
        <p:nvSpPr>
          <p:cNvPr id="5" name="TextBox 4">
            <a:extLst>
              <a:ext uri="{FF2B5EF4-FFF2-40B4-BE49-F238E27FC236}">
                <a16:creationId xmlns:a16="http://schemas.microsoft.com/office/drawing/2014/main" id="{CCB54229-D486-90F3-1325-EBC3069F8436}"/>
              </a:ext>
            </a:extLst>
          </p:cNvPr>
          <p:cNvSpPr txBox="1"/>
          <p:nvPr/>
        </p:nvSpPr>
        <p:spPr>
          <a:xfrm>
            <a:off x="2425656" y="4951099"/>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R</a:t>
            </a:r>
          </a:p>
        </p:txBody>
      </p:sp>
      <p:sp>
        <p:nvSpPr>
          <p:cNvPr id="6" name="TextBox 5">
            <a:extLst>
              <a:ext uri="{FF2B5EF4-FFF2-40B4-BE49-F238E27FC236}">
                <a16:creationId xmlns:a16="http://schemas.microsoft.com/office/drawing/2014/main" id="{54657490-583F-E380-E2D5-B07C49604BF9}"/>
              </a:ext>
            </a:extLst>
          </p:cNvPr>
          <p:cNvSpPr txBox="1"/>
          <p:nvPr/>
        </p:nvSpPr>
        <p:spPr>
          <a:xfrm>
            <a:off x="9121343" y="502402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S</a:t>
            </a:r>
          </a:p>
        </p:txBody>
      </p:sp>
      <p:sp>
        <p:nvSpPr>
          <p:cNvPr id="22" name="TextBox 21">
            <a:extLst>
              <a:ext uri="{FF2B5EF4-FFF2-40B4-BE49-F238E27FC236}">
                <a16:creationId xmlns:a16="http://schemas.microsoft.com/office/drawing/2014/main" id="{7D01457E-8DBA-969B-32EF-0F2C207111A6}"/>
              </a:ext>
            </a:extLst>
          </p:cNvPr>
          <p:cNvSpPr txBox="1"/>
          <p:nvPr/>
        </p:nvSpPr>
        <p:spPr>
          <a:xfrm>
            <a:off x="1890398" y="3585196"/>
            <a:ext cx="470509" cy="523220"/>
          </a:xfrm>
          <a:prstGeom prst="rect">
            <a:avLst/>
          </a:prstGeom>
          <a:noFill/>
        </p:spPr>
        <p:txBody>
          <a:bodyPr wrap="square" rtlCol="0">
            <a:spAutoFit/>
          </a:bodyPr>
          <a:lstStyle/>
          <a:p>
            <a:r>
              <a:rPr lang="en-US" sz="2800" dirty="0">
                <a:solidFill>
                  <a:schemeClr val="tx1">
                    <a:lumMod val="65000"/>
                    <a:lumOff val="35000"/>
                  </a:schemeClr>
                </a:solidFill>
                <a:latin typeface="+mn-lt"/>
              </a:rPr>
              <a:t>B</a:t>
            </a:r>
          </a:p>
        </p:txBody>
      </p:sp>
      <p:sp>
        <p:nvSpPr>
          <p:cNvPr id="23" name="TextBox 22">
            <a:extLst>
              <a:ext uri="{FF2B5EF4-FFF2-40B4-BE49-F238E27FC236}">
                <a16:creationId xmlns:a16="http://schemas.microsoft.com/office/drawing/2014/main" id="{CD73F7BE-26FF-43BE-B0EA-F355FE1A03A4}"/>
              </a:ext>
            </a:extLst>
          </p:cNvPr>
          <p:cNvSpPr txBox="1"/>
          <p:nvPr/>
        </p:nvSpPr>
        <p:spPr>
          <a:xfrm>
            <a:off x="5887138" y="5289749"/>
            <a:ext cx="446987" cy="523220"/>
          </a:xfrm>
          <a:prstGeom prst="rect">
            <a:avLst/>
          </a:prstGeom>
          <a:noFill/>
        </p:spPr>
        <p:txBody>
          <a:bodyPr wrap="square" rtlCol="0">
            <a:spAutoFit/>
          </a:bodyPr>
          <a:lstStyle/>
          <a:p>
            <a:r>
              <a:rPr lang="en-US" sz="2800" dirty="0">
                <a:solidFill>
                  <a:schemeClr val="tx1">
                    <a:lumMod val="65000"/>
                    <a:lumOff val="35000"/>
                  </a:schemeClr>
                </a:solidFill>
                <a:latin typeface="+mn-lt"/>
              </a:rPr>
              <a:t>A</a:t>
            </a:r>
          </a:p>
        </p:txBody>
      </p:sp>
      <p:sp>
        <p:nvSpPr>
          <p:cNvPr id="24" name="TextBox 23">
            <a:extLst>
              <a:ext uri="{FF2B5EF4-FFF2-40B4-BE49-F238E27FC236}">
                <a16:creationId xmlns:a16="http://schemas.microsoft.com/office/drawing/2014/main" id="{6D303E08-3658-B299-4993-222ECE66B36A}"/>
              </a:ext>
            </a:extLst>
          </p:cNvPr>
          <p:cNvSpPr txBox="1"/>
          <p:nvPr/>
        </p:nvSpPr>
        <p:spPr>
          <a:xfrm>
            <a:off x="5743083" y="3457835"/>
            <a:ext cx="755904" cy="523220"/>
          </a:xfrm>
          <a:prstGeom prst="rect">
            <a:avLst/>
          </a:prstGeom>
          <a:noFill/>
        </p:spPr>
        <p:txBody>
          <a:bodyPr wrap="square" rtlCol="0">
            <a:spAutoFit/>
          </a:bodyPr>
          <a:lstStyle/>
          <a:p>
            <a:r>
              <a:rPr lang="en-US" sz="2800" dirty="0">
                <a:solidFill>
                  <a:schemeClr val="tx1">
                    <a:lumMod val="65000"/>
                    <a:lumOff val="35000"/>
                  </a:schemeClr>
                </a:solidFill>
                <a:latin typeface="+mn-lt"/>
              </a:rPr>
              <a:t>C</a:t>
            </a:r>
          </a:p>
        </p:txBody>
      </p:sp>
      <p:sp>
        <p:nvSpPr>
          <p:cNvPr id="25" name="Freeform: Shape 24">
            <a:extLst>
              <a:ext uri="{FF2B5EF4-FFF2-40B4-BE49-F238E27FC236}">
                <a16:creationId xmlns:a16="http://schemas.microsoft.com/office/drawing/2014/main" id="{C42F0408-766D-47C0-B822-E5A121DAF4D0}"/>
              </a:ext>
            </a:extLst>
          </p:cNvPr>
          <p:cNvSpPr/>
          <p:nvPr/>
        </p:nvSpPr>
        <p:spPr>
          <a:xfrm>
            <a:off x="1763644" y="2295777"/>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17B00D0-5CF0-4B04-A537-82B8E2A25FC0}"/>
              </a:ext>
            </a:extLst>
          </p:cNvPr>
          <p:cNvSpPr/>
          <p:nvPr/>
        </p:nvSpPr>
        <p:spPr>
          <a:xfrm>
            <a:off x="3026625" y="515008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95F658F-41CA-4867-9E0E-756A65EEBEED}"/>
              </a:ext>
            </a:extLst>
          </p:cNvPr>
          <p:cNvSpPr/>
          <p:nvPr/>
        </p:nvSpPr>
        <p:spPr>
          <a:xfrm>
            <a:off x="9056240" y="5149107"/>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32" name="Oval 31">
            <a:extLst>
              <a:ext uri="{FF2B5EF4-FFF2-40B4-BE49-F238E27FC236}">
                <a16:creationId xmlns:a16="http://schemas.microsoft.com/office/drawing/2014/main" id="{4A19E72F-395B-45B7-96FD-874458703B7D}"/>
              </a:ext>
            </a:extLst>
          </p:cNvPr>
          <p:cNvSpPr/>
          <p:nvPr/>
        </p:nvSpPr>
        <p:spPr>
          <a:xfrm>
            <a:off x="2400774" y="374339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91C30B82-2953-4000-8490-C082A661DF70}"/>
              </a:ext>
            </a:extLst>
          </p:cNvPr>
          <p:cNvSpPr/>
          <p:nvPr/>
        </p:nvSpPr>
        <p:spPr>
          <a:xfrm>
            <a:off x="6151675" y="519068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8F0E443E-1BB1-433B-9CB3-DE767BA9DACA}"/>
              </a:ext>
            </a:extLst>
          </p:cNvPr>
          <p:cNvSpPr/>
          <p:nvPr/>
        </p:nvSpPr>
        <p:spPr>
          <a:xfrm>
            <a:off x="5475653" y="3760277"/>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8348F47-351C-4608-BBF3-3A26813AD03C}"/>
              </a:ext>
            </a:extLst>
          </p:cNvPr>
          <p:cNvSpPr/>
          <p:nvPr/>
        </p:nvSpPr>
        <p:spPr>
          <a:xfrm>
            <a:off x="4701926" y="4214001"/>
            <a:ext cx="118872" cy="1188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4880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1"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ppt_w</p:attrName>
                                        </p:attrNameLst>
                                      </p:cBhvr>
                                      <p:tavLst>
                                        <p:tav tm="0" fmla="#ppt_w*sin(2.5*pi*$)">
                                          <p:val>
                                            <p:fltVal val="0"/>
                                          </p:val>
                                        </p:tav>
                                        <p:tav tm="100000">
                                          <p:val>
                                            <p:fltVal val="1"/>
                                          </p:val>
                                        </p:tav>
                                      </p:tavLst>
                                    </p:anim>
                                    <p:anim calcmode="lin" valueType="num">
                                      <p:cBhvr>
                                        <p:cTn id="9" dur="1000" fill="hold"/>
                                        <p:tgtEl>
                                          <p:spTgt spid="38"/>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7" presetClass="emph" presetSubtype="0" repeatCount="3000" fill="remove" grpId="0" nodeType="afterEffect">
                                  <p:stCondLst>
                                    <p:cond delay="0"/>
                                  </p:stCondLst>
                                  <p:childTnLst>
                                    <p:animClr clrSpc="rgb" dir="cw">
                                      <p:cBhvr override="childStyle">
                                        <p:cTn id="12" dur="500" autoRev="1" fill="remove"/>
                                        <p:tgtEl>
                                          <p:spTgt spid="38"/>
                                        </p:tgtEl>
                                        <p:attrNameLst>
                                          <p:attrName>style.color</p:attrName>
                                        </p:attrNameLst>
                                      </p:cBhvr>
                                      <p:to>
                                        <a:srgbClr val="FFC000"/>
                                      </p:to>
                                    </p:animClr>
                                    <p:animClr clrSpc="rgb" dir="cw">
                                      <p:cBhvr>
                                        <p:cTn id="13" dur="500" autoRev="1" fill="remove"/>
                                        <p:tgtEl>
                                          <p:spTgt spid="38"/>
                                        </p:tgtEl>
                                        <p:attrNameLst>
                                          <p:attrName>fillcolor</p:attrName>
                                        </p:attrNameLst>
                                      </p:cBhvr>
                                      <p:to>
                                        <a:srgbClr val="FFC000"/>
                                      </p:to>
                                    </p:animClr>
                                    <p:set>
                                      <p:cBhvr>
                                        <p:cTn id="14" dur="500" autoRev="1" fill="remove"/>
                                        <p:tgtEl>
                                          <p:spTgt spid="38"/>
                                        </p:tgtEl>
                                        <p:attrNameLst>
                                          <p:attrName>fill.type</p:attrName>
                                        </p:attrNameLst>
                                      </p:cBhvr>
                                      <p:to>
                                        <p:strVal val="solid"/>
                                      </p:to>
                                    </p:set>
                                    <p:set>
                                      <p:cBhvr>
                                        <p:cTn id="15" dur="500" autoRev="1" fill="remove"/>
                                        <p:tgtEl>
                                          <p:spTgt spid="3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9A9CEB46-4A3A-CD08-E9BF-0C7F6FAF02A4}"/>
              </a:ext>
            </a:extLst>
          </p:cNvPr>
          <p:cNvCxnSpPr>
            <a:cxnSpLocks/>
          </p:cNvCxnSpPr>
          <p:nvPr/>
        </p:nvCxnSpPr>
        <p:spPr>
          <a:xfrm>
            <a:off x="3108956" y="2349750"/>
            <a:ext cx="3069596" cy="286968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143A8F9-6883-D3B7-A7AA-852C3D6AEAA0}"/>
              </a:ext>
            </a:extLst>
          </p:cNvPr>
          <p:cNvCxnSpPr>
            <a:cxnSpLocks/>
            <a:stCxn id="2" idx="0"/>
          </p:cNvCxnSpPr>
          <p:nvPr/>
        </p:nvCxnSpPr>
        <p:spPr>
          <a:xfrm flipV="1">
            <a:off x="3084749" y="3706390"/>
            <a:ext cx="2928701" cy="152093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BD3C591-27C0-3039-DD71-9890D952B759}"/>
              </a:ext>
            </a:extLst>
          </p:cNvPr>
          <p:cNvCxnSpPr>
            <a:cxnSpLocks/>
            <a:stCxn id="2" idx="2"/>
            <a:endCxn id="33" idx="6"/>
          </p:cNvCxnSpPr>
          <p:nvPr/>
        </p:nvCxnSpPr>
        <p:spPr>
          <a:xfrm flipH="1" flipV="1">
            <a:off x="3151717" y="3706390"/>
            <a:ext cx="6015780" cy="152093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3550" lvl="1">
              <a:buSzPts val="6000"/>
            </a:pPr>
            <a:r>
              <a:rPr lang="en-US" sz="3200" b="1" dirty="0">
                <a:solidFill>
                  <a:schemeClr val="bg1"/>
                </a:solidFill>
                <a:latin typeface="+mj-lt"/>
                <a:cs typeface="Calibri" panose="020F0502020204030204" pitchFamily="34" charset="0"/>
              </a:rPr>
              <a:t>The three medians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sp>
        <p:nvSpPr>
          <p:cNvPr id="2" name="Isosceles Triangle 1">
            <a:extLst>
              <a:ext uri="{FF2B5EF4-FFF2-40B4-BE49-F238E27FC236}">
                <a16:creationId xmlns:a16="http://schemas.microsoft.com/office/drawing/2014/main" id="{10B6F8D5-219B-0D29-55AB-49D34F33EC42}"/>
              </a:ext>
            </a:extLst>
          </p:cNvPr>
          <p:cNvSpPr/>
          <p:nvPr/>
        </p:nvSpPr>
        <p:spPr>
          <a:xfrm>
            <a:off x="3084749" y="2349750"/>
            <a:ext cx="6082748" cy="2877570"/>
          </a:xfrm>
          <a:custGeom>
            <a:avLst/>
            <a:gdLst>
              <a:gd name="connsiteX0" fmla="*/ 0 w 6082748"/>
              <a:gd name="connsiteY0" fmla="*/ 2921442 h 2921442"/>
              <a:gd name="connsiteX1" fmla="*/ 3041374 w 6082748"/>
              <a:gd name="connsiteY1" fmla="*/ 0 h 2921442"/>
              <a:gd name="connsiteX2" fmla="*/ 6082748 w 6082748"/>
              <a:gd name="connsiteY2" fmla="*/ 2921442 h 2921442"/>
              <a:gd name="connsiteX3" fmla="*/ 0 w 6082748"/>
              <a:gd name="connsiteY3" fmla="*/ 2921442 h 2921442"/>
              <a:gd name="connsiteX0" fmla="*/ 1239681 w 7322429"/>
              <a:gd name="connsiteY0" fmla="*/ 2852170 h 2852170"/>
              <a:gd name="connsiteX1" fmla="*/ 0 w 7322429"/>
              <a:gd name="connsiteY1" fmla="*/ 0 h 2852170"/>
              <a:gd name="connsiteX2" fmla="*/ 7322429 w 7322429"/>
              <a:gd name="connsiteY2" fmla="*/ 2852170 h 2852170"/>
              <a:gd name="connsiteX3" fmla="*/ 1239681 w 7322429"/>
              <a:gd name="connsiteY3" fmla="*/ 2852170 h 2852170"/>
              <a:gd name="connsiteX0" fmla="*/ 58581 w 6141329"/>
              <a:gd name="connsiteY0" fmla="*/ 2902970 h 2902970"/>
              <a:gd name="connsiteX1" fmla="*/ 0 w 6141329"/>
              <a:gd name="connsiteY1" fmla="*/ 0 h 2902970"/>
              <a:gd name="connsiteX2" fmla="*/ 6141329 w 6141329"/>
              <a:gd name="connsiteY2" fmla="*/ 2902970 h 2902970"/>
              <a:gd name="connsiteX3" fmla="*/ 58581 w 6141329"/>
              <a:gd name="connsiteY3" fmla="*/ 2902970 h 2902970"/>
              <a:gd name="connsiteX0" fmla="*/ 0 w 6082748"/>
              <a:gd name="connsiteY0" fmla="*/ 2877570 h 2877570"/>
              <a:gd name="connsiteX1" fmla="*/ 30319 w 6082748"/>
              <a:gd name="connsiteY1" fmla="*/ 0 h 2877570"/>
              <a:gd name="connsiteX2" fmla="*/ 6082748 w 6082748"/>
              <a:gd name="connsiteY2" fmla="*/ 2877570 h 2877570"/>
              <a:gd name="connsiteX3" fmla="*/ 0 w 6082748"/>
              <a:gd name="connsiteY3" fmla="*/ 2877570 h 2877570"/>
            </a:gdLst>
            <a:ahLst/>
            <a:cxnLst>
              <a:cxn ang="0">
                <a:pos x="connsiteX0" y="connsiteY0"/>
              </a:cxn>
              <a:cxn ang="0">
                <a:pos x="connsiteX1" y="connsiteY1"/>
              </a:cxn>
              <a:cxn ang="0">
                <a:pos x="connsiteX2" y="connsiteY2"/>
              </a:cxn>
              <a:cxn ang="0">
                <a:pos x="connsiteX3" y="connsiteY3"/>
              </a:cxn>
            </a:cxnLst>
            <a:rect l="l" t="t" r="r" b="b"/>
            <a:pathLst>
              <a:path w="6082748" h="2877570">
                <a:moveTo>
                  <a:pt x="0" y="2877570"/>
                </a:moveTo>
                <a:lnTo>
                  <a:pt x="30319" y="0"/>
                </a:lnTo>
                <a:lnTo>
                  <a:pt x="6082748" y="2877570"/>
                </a:lnTo>
                <a:lnTo>
                  <a:pt x="0" y="287757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8AF82E6-31B1-3AFC-B715-A2CF7024C2C7}"/>
              </a:ext>
            </a:extLst>
          </p:cNvPr>
          <p:cNvSpPr txBox="1"/>
          <p:nvPr/>
        </p:nvSpPr>
        <p:spPr>
          <a:xfrm>
            <a:off x="2391522" y="1925750"/>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W</a:t>
            </a:r>
          </a:p>
        </p:txBody>
      </p:sp>
      <p:sp>
        <p:nvSpPr>
          <p:cNvPr id="5" name="TextBox 4">
            <a:extLst>
              <a:ext uri="{FF2B5EF4-FFF2-40B4-BE49-F238E27FC236}">
                <a16:creationId xmlns:a16="http://schemas.microsoft.com/office/drawing/2014/main" id="{CCB54229-D486-90F3-1325-EBC3069F8436}"/>
              </a:ext>
            </a:extLst>
          </p:cNvPr>
          <p:cNvSpPr txBox="1"/>
          <p:nvPr/>
        </p:nvSpPr>
        <p:spPr>
          <a:xfrm>
            <a:off x="2425656" y="4951099"/>
            <a:ext cx="541139" cy="523220"/>
          </a:xfrm>
          <a:prstGeom prst="rect">
            <a:avLst/>
          </a:prstGeom>
          <a:noFill/>
        </p:spPr>
        <p:txBody>
          <a:bodyPr wrap="square" rtlCol="0">
            <a:spAutoFit/>
          </a:bodyPr>
          <a:lstStyle/>
          <a:p>
            <a:r>
              <a:rPr lang="en-US" sz="2800" b="1" dirty="0">
                <a:solidFill>
                  <a:schemeClr val="tx1">
                    <a:lumMod val="65000"/>
                    <a:lumOff val="35000"/>
                  </a:schemeClr>
                </a:solidFill>
                <a:latin typeface="+mn-lt"/>
              </a:rPr>
              <a:t>Y</a:t>
            </a:r>
          </a:p>
        </p:txBody>
      </p:sp>
      <p:sp>
        <p:nvSpPr>
          <p:cNvPr id="6" name="TextBox 5">
            <a:extLst>
              <a:ext uri="{FF2B5EF4-FFF2-40B4-BE49-F238E27FC236}">
                <a16:creationId xmlns:a16="http://schemas.microsoft.com/office/drawing/2014/main" id="{54657490-583F-E380-E2D5-B07C49604BF9}"/>
              </a:ext>
            </a:extLst>
          </p:cNvPr>
          <p:cNvSpPr txBox="1"/>
          <p:nvPr/>
        </p:nvSpPr>
        <p:spPr>
          <a:xfrm>
            <a:off x="9208567" y="4912105"/>
            <a:ext cx="755904" cy="523220"/>
          </a:xfrm>
          <a:prstGeom prst="rect">
            <a:avLst/>
          </a:prstGeom>
          <a:noFill/>
        </p:spPr>
        <p:txBody>
          <a:bodyPr wrap="square" rtlCol="0">
            <a:spAutoFit/>
          </a:bodyPr>
          <a:lstStyle/>
          <a:p>
            <a:r>
              <a:rPr lang="en-US" sz="2800" b="1" dirty="0">
                <a:solidFill>
                  <a:schemeClr val="tx1">
                    <a:lumMod val="65000"/>
                    <a:lumOff val="35000"/>
                  </a:schemeClr>
                </a:solidFill>
                <a:latin typeface="+mn-lt"/>
              </a:rPr>
              <a:t>X</a:t>
            </a:r>
          </a:p>
        </p:txBody>
      </p:sp>
      <p:sp>
        <p:nvSpPr>
          <p:cNvPr id="22" name="TextBox 21">
            <a:extLst>
              <a:ext uri="{FF2B5EF4-FFF2-40B4-BE49-F238E27FC236}">
                <a16:creationId xmlns:a16="http://schemas.microsoft.com/office/drawing/2014/main" id="{7D01457E-8DBA-969B-32EF-0F2C207111A6}"/>
              </a:ext>
            </a:extLst>
          </p:cNvPr>
          <p:cNvSpPr txBox="1"/>
          <p:nvPr/>
        </p:nvSpPr>
        <p:spPr>
          <a:xfrm>
            <a:off x="2395267" y="3528879"/>
            <a:ext cx="541139" cy="523220"/>
          </a:xfrm>
          <a:prstGeom prst="rect">
            <a:avLst/>
          </a:prstGeom>
          <a:noFill/>
        </p:spPr>
        <p:txBody>
          <a:bodyPr wrap="square" rtlCol="0">
            <a:spAutoFit/>
          </a:bodyPr>
          <a:lstStyle/>
          <a:p>
            <a:r>
              <a:rPr lang="en-US" sz="2800" dirty="0">
                <a:solidFill>
                  <a:schemeClr val="tx1">
                    <a:lumMod val="65000"/>
                    <a:lumOff val="35000"/>
                  </a:schemeClr>
                </a:solidFill>
                <a:latin typeface="+mn-lt"/>
              </a:rPr>
              <a:t>B</a:t>
            </a:r>
          </a:p>
        </p:txBody>
      </p:sp>
      <p:sp>
        <p:nvSpPr>
          <p:cNvPr id="23" name="TextBox 22">
            <a:extLst>
              <a:ext uri="{FF2B5EF4-FFF2-40B4-BE49-F238E27FC236}">
                <a16:creationId xmlns:a16="http://schemas.microsoft.com/office/drawing/2014/main" id="{CD73F7BE-26FF-43BE-B0EA-F355FE1A03A4}"/>
              </a:ext>
            </a:extLst>
          </p:cNvPr>
          <p:cNvSpPr txBox="1"/>
          <p:nvPr/>
        </p:nvSpPr>
        <p:spPr>
          <a:xfrm>
            <a:off x="5887138" y="5289749"/>
            <a:ext cx="412062" cy="523220"/>
          </a:xfrm>
          <a:prstGeom prst="rect">
            <a:avLst/>
          </a:prstGeom>
          <a:noFill/>
        </p:spPr>
        <p:txBody>
          <a:bodyPr wrap="square" rtlCol="0">
            <a:spAutoFit/>
          </a:bodyPr>
          <a:lstStyle/>
          <a:p>
            <a:r>
              <a:rPr lang="en-US" sz="2800" dirty="0">
                <a:solidFill>
                  <a:schemeClr val="tx1">
                    <a:lumMod val="65000"/>
                    <a:lumOff val="35000"/>
                  </a:schemeClr>
                </a:solidFill>
                <a:latin typeface="+mn-lt"/>
              </a:rPr>
              <a:t>A</a:t>
            </a:r>
          </a:p>
        </p:txBody>
      </p:sp>
      <p:sp>
        <p:nvSpPr>
          <p:cNvPr id="24" name="TextBox 23">
            <a:extLst>
              <a:ext uri="{FF2B5EF4-FFF2-40B4-BE49-F238E27FC236}">
                <a16:creationId xmlns:a16="http://schemas.microsoft.com/office/drawing/2014/main" id="{6D303E08-3658-B299-4993-222ECE66B36A}"/>
              </a:ext>
            </a:extLst>
          </p:cNvPr>
          <p:cNvSpPr txBox="1"/>
          <p:nvPr/>
        </p:nvSpPr>
        <p:spPr>
          <a:xfrm>
            <a:off x="6419354" y="3490986"/>
            <a:ext cx="755904" cy="523220"/>
          </a:xfrm>
          <a:prstGeom prst="rect">
            <a:avLst/>
          </a:prstGeom>
          <a:noFill/>
        </p:spPr>
        <p:txBody>
          <a:bodyPr wrap="square" rtlCol="0">
            <a:spAutoFit/>
          </a:bodyPr>
          <a:lstStyle/>
          <a:p>
            <a:r>
              <a:rPr lang="en-US" sz="2800" dirty="0">
                <a:solidFill>
                  <a:schemeClr val="tx1">
                    <a:lumMod val="65000"/>
                    <a:lumOff val="35000"/>
                  </a:schemeClr>
                </a:solidFill>
                <a:latin typeface="+mn-lt"/>
              </a:rPr>
              <a:t>C</a:t>
            </a:r>
          </a:p>
        </p:txBody>
      </p:sp>
      <p:sp>
        <p:nvSpPr>
          <p:cNvPr id="17" name="Half Frame 16">
            <a:extLst>
              <a:ext uri="{FF2B5EF4-FFF2-40B4-BE49-F238E27FC236}">
                <a16:creationId xmlns:a16="http://schemas.microsoft.com/office/drawing/2014/main" id="{AFA0587C-AD89-CD72-3E19-1D6474E59E6C}"/>
              </a:ext>
            </a:extLst>
          </p:cNvPr>
          <p:cNvSpPr/>
          <p:nvPr/>
        </p:nvSpPr>
        <p:spPr>
          <a:xfrm rot="5400000">
            <a:off x="3097503" y="4926036"/>
            <a:ext cx="307327" cy="279465"/>
          </a:xfrm>
          <a:prstGeom prst="halfFrame">
            <a:avLst>
              <a:gd name="adj1" fmla="val 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Freeform: Shape 28">
            <a:extLst>
              <a:ext uri="{FF2B5EF4-FFF2-40B4-BE49-F238E27FC236}">
                <a16:creationId xmlns:a16="http://schemas.microsoft.com/office/drawing/2014/main" id="{54AC6CED-E41D-4489-B70C-6CF570639C4C}"/>
              </a:ext>
            </a:extLst>
          </p:cNvPr>
          <p:cNvSpPr/>
          <p:nvPr/>
        </p:nvSpPr>
        <p:spPr>
          <a:xfrm>
            <a:off x="9065723" y="5133336"/>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5BF1C6E-A6E2-47F6-8D2F-F7EAC7FED215}"/>
              </a:ext>
            </a:extLst>
          </p:cNvPr>
          <p:cNvSpPr/>
          <p:nvPr/>
        </p:nvSpPr>
        <p:spPr>
          <a:xfrm>
            <a:off x="3026625" y="515008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C53ADF88-419B-453D-A1DF-0547BFA58835}"/>
              </a:ext>
            </a:extLst>
          </p:cNvPr>
          <p:cNvSpPr/>
          <p:nvPr/>
        </p:nvSpPr>
        <p:spPr>
          <a:xfrm>
            <a:off x="3055753" y="2275115"/>
            <a:ext cx="158745" cy="158746"/>
          </a:xfrm>
          <a:custGeom>
            <a:avLst/>
            <a:gdLst>
              <a:gd name="connsiteX0" fmla="*/ 158483 w 158745"/>
              <a:gd name="connsiteY0" fmla="*/ 79172 h 158746"/>
              <a:gd name="connsiteX1" fmla="*/ 79110 w 158745"/>
              <a:gd name="connsiteY1" fmla="*/ 158545 h 158746"/>
              <a:gd name="connsiteX2" fmla="*/ -263 w 158745"/>
              <a:gd name="connsiteY2" fmla="*/ 79172 h 158746"/>
              <a:gd name="connsiteX3" fmla="*/ 79110 w 158745"/>
              <a:gd name="connsiteY3" fmla="*/ -201 h 158746"/>
              <a:gd name="connsiteX4" fmla="*/ 158483 w 158745"/>
              <a:gd name="connsiteY4" fmla="*/ 79172 h 15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45" h="158746">
                <a:moveTo>
                  <a:pt x="158483" y="79172"/>
                </a:moveTo>
                <a:cubicBezTo>
                  <a:pt x="158483" y="123012"/>
                  <a:pt x="122950" y="158545"/>
                  <a:pt x="79110" y="158545"/>
                </a:cubicBezTo>
                <a:cubicBezTo>
                  <a:pt x="35271" y="158545"/>
                  <a:pt x="-263" y="123012"/>
                  <a:pt x="-263" y="79172"/>
                </a:cubicBezTo>
                <a:cubicBezTo>
                  <a:pt x="-263" y="35333"/>
                  <a:pt x="35271" y="-201"/>
                  <a:pt x="79110" y="-201"/>
                </a:cubicBezTo>
                <a:cubicBezTo>
                  <a:pt x="122950" y="-201"/>
                  <a:pt x="158483" y="35333"/>
                  <a:pt x="158483" y="79172"/>
                </a:cubicBezTo>
                <a:close/>
              </a:path>
            </a:pathLst>
          </a:custGeom>
          <a:solidFill>
            <a:srgbClr val="444444">
              <a:alpha val="69804"/>
            </a:srgbClr>
          </a:solidFill>
          <a:ln w="7840" cap="flat">
            <a:noFill/>
            <a:prstDash val="solid"/>
            <a:miter/>
          </a:ln>
        </p:spPr>
        <p:txBody>
          <a:bodyPr rtlCol="0" anchor="ctr"/>
          <a:lstStyle/>
          <a:p>
            <a:endParaRPr lang="en-US"/>
          </a:p>
        </p:txBody>
      </p:sp>
      <p:sp>
        <p:nvSpPr>
          <p:cNvPr id="33" name="Oval 32">
            <a:extLst>
              <a:ext uri="{FF2B5EF4-FFF2-40B4-BE49-F238E27FC236}">
                <a16:creationId xmlns:a16="http://schemas.microsoft.com/office/drawing/2014/main" id="{47A4DFF8-5DDA-4F4D-81DA-50B728DB428C}"/>
              </a:ext>
            </a:extLst>
          </p:cNvPr>
          <p:cNvSpPr/>
          <p:nvPr/>
        </p:nvSpPr>
        <p:spPr>
          <a:xfrm>
            <a:off x="3060277" y="3660670"/>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41C687AE-EF66-44F6-8524-8549E2055BE9}"/>
              </a:ext>
            </a:extLst>
          </p:cNvPr>
          <p:cNvSpPr/>
          <p:nvPr/>
        </p:nvSpPr>
        <p:spPr>
          <a:xfrm>
            <a:off x="5962291" y="366106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0237489C-B9A7-445C-977D-6384BE6399FC}"/>
              </a:ext>
            </a:extLst>
          </p:cNvPr>
          <p:cNvSpPr/>
          <p:nvPr/>
        </p:nvSpPr>
        <p:spPr>
          <a:xfrm>
            <a:off x="6136036" y="5166989"/>
            <a:ext cx="91440" cy="914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33F0C073-E01C-4BBB-80DC-01D297F19647}"/>
              </a:ext>
            </a:extLst>
          </p:cNvPr>
          <p:cNvSpPr/>
          <p:nvPr/>
        </p:nvSpPr>
        <p:spPr>
          <a:xfrm>
            <a:off x="5025299" y="4127073"/>
            <a:ext cx="120582" cy="120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50413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1"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ppt_w</p:attrName>
                                        </p:attrNameLst>
                                      </p:cBhvr>
                                      <p:tavLst>
                                        <p:tav tm="0" fmla="#ppt_w*sin(2.5*pi*$)">
                                          <p:val>
                                            <p:fltVal val="0"/>
                                          </p:val>
                                        </p:tav>
                                        <p:tav tm="100000">
                                          <p:val>
                                            <p:fltVal val="1"/>
                                          </p:val>
                                        </p:tav>
                                      </p:tavLst>
                                    </p:anim>
                                    <p:anim calcmode="lin" valueType="num">
                                      <p:cBhvr>
                                        <p:cTn id="9" dur="1000" fill="hold"/>
                                        <p:tgtEl>
                                          <p:spTgt spid="38"/>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7" presetClass="emph" presetSubtype="0" repeatCount="3000" fill="remove" grpId="0" nodeType="afterEffect">
                                  <p:stCondLst>
                                    <p:cond delay="0"/>
                                  </p:stCondLst>
                                  <p:childTnLst>
                                    <p:animClr clrSpc="rgb" dir="cw">
                                      <p:cBhvr override="childStyle">
                                        <p:cTn id="12" dur="500" autoRev="1" fill="remove"/>
                                        <p:tgtEl>
                                          <p:spTgt spid="38"/>
                                        </p:tgtEl>
                                        <p:attrNameLst>
                                          <p:attrName>style.color</p:attrName>
                                        </p:attrNameLst>
                                      </p:cBhvr>
                                      <p:to>
                                        <a:srgbClr val="FFC000"/>
                                      </p:to>
                                    </p:animClr>
                                    <p:animClr clrSpc="rgb" dir="cw">
                                      <p:cBhvr>
                                        <p:cTn id="13" dur="500" autoRev="1" fill="remove"/>
                                        <p:tgtEl>
                                          <p:spTgt spid="38"/>
                                        </p:tgtEl>
                                        <p:attrNameLst>
                                          <p:attrName>fillcolor</p:attrName>
                                        </p:attrNameLst>
                                      </p:cBhvr>
                                      <p:to>
                                        <a:srgbClr val="FFC000"/>
                                      </p:to>
                                    </p:animClr>
                                    <p:set>
                                      <p:cBhvr>
                                        <p:cTn id="14" dur="500" autoRev="1" fill="remove"/>
                                        <p:tgtEl>
                                          <p:spTgt spid="38"/>
                                        </p:tgtEl>
                                        <p:attrNameLst>
                                          <p:attrName>fill.type</p:attrName>
                                        </p:attrNameLst>
                                      </p:cBhvr>
                                      <p:to>
                                        <p:strVal val="solid"/>
                                      </p:to>
                                    </p:set>
                                    <p:set>
                                      <p:cBhvr>
                                        <p:cTn id="15" dur="500" autoRev="1" fill="remove"/>
                                        <p:tgtEl>
                                          <p:spTgt spid="3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3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2.xml><?xml version="1.0" encoding="utf-8"?>
<ds:datastoreItem xmlns:ds="http://schemas.openxmlformats.org/officeDocument/2006/customXml" ds:itemID="{B52C9AE0-2863-482C-91B6-D8A991EB5B04}">
  <ds:schemaRefs>
    <ds:schemaRef ds:uri="http://purl.org/dc/elements/1.1/"/>
    <ds:schemaRef ds:uri="http://schemas.microsoft.com/office/2006/metadata/properties"/>
    <ds:schemaRef ds:uri="20540652-c8d4-4907-a72c-8ae251fa5497"/>
    <ds:schemaRef ds:uri="http://purl.org/dc/term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d23d726e-30b8-4020-9bcc-ea20acae9033"/>
    <ds:schemaRef ds:uri="http://www.w3.org/XML/1998/namespace"/>
  </ds:schemaRefs>
</ds:datastoreItem>
</file>

<file path=customXml/itemProps3.xml><?xml version="1.0" encoding="utf-8"?>
<ds:datastoreItem xmlns:ds="http://schemas.openxmlformats.org/officeDocument/2006/customXml" ds:itemID="{57855EB9-FF0F-4F13-A175-D64EB3424418}"/>
</file>

<file path=docProps/app.xml><?xml version="1.0" encoding="utf-8"?>
<Properties xmlns="http://schemas.openxmlformats.org/officeDocument/2006/extended-properties" xmlns:vt="http://schemas.openxmlformats.org/officeDocument/2006/docPropsVTypes">
  <TotalTime>10605</TotalTime>
  <Words>2139</Words>
  <Application>Microsoft Office PowerPoint</Application>
  <PresentationFormat>Widescreen</PresentationFormat>
  <Paragraphs>390</Paragraphs>
  <Slides>32</Slides>
  <Notes>32</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32</vt:i4>
      </vt:variant>
    </vt:vector>
  </HeadingPairs>
  <TitlesOfParts>
    <vt:vector size="43" baseType="lpstr">
      <vt:lpstr>Arial</vt:lpstr>
      <vt:lpstr>Calibri</vt:lpstr>
      <vt:lpstr>Calibri Light</vt:lpstr>
      <vt:lpstr>Comic Sans MS</vt:lpstr>
      <vt:lpstr>Neo Sans</vt:lpstr>
      <vt:lpstr>Noto Sans Symbols</vt:lpstr>
      <vt:lpstr>Segoe UI</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G6-Ch12-SLO4</dc:title>
  <dc:creator>Zeina Hijazi</dc:creator>
  <cp:lastModifiedBy>Theresia Tabchi</cp:lastModifiedBy>
  <cp:revision>460</cp:revision>
  <dcterms:created xsi:type="dcterms:W3CDTF">2020-11-03T06:34:51Z</dcterms:created>
  <dcterms:modified xsi:type="dcterms:W3CDTF">2023-08-11T12:36:22Z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117800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