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7" r:id="rId2"/>
    <p:sldMasterId id="2147483695" r:id="rId3"/>
  </p:sldMasterIdLst>
  <p:notesMasterIdLst>
    <p:notesMasterId r:id="rId30"/>
  </p:notesMasterIdLst>
  <p:sldIdLst>
    <p:sldId id="256" r:id="rId4"/>
    <p:sldId id="264" r:id="rId5"/>
    <p:sldId id="279" r:id="rId6"/>
    <p:sldId id="278" r:id="rId7"/>
    <p:sldId id="300" r:id="rId8"/>
    <p:sldId id="301" r:id="rId9"/>
    <p:sldId id="281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302" r:id="rId22"/>
    <p:sldId id="284" r:id="rId23"/>
    <p:sldId id="285" r:id="rId24"/>
    <p:sldId id="298" r:id="rId25"/>
    <p:sldId id="299" r:id="rId26"/>
    <p:sldId id="261" r:id="rId27"/>
    <p:sldId id="265" r:id="rId28"/>
    <p:sldId id="272" r:id="rId29"/>
  </p:sldIdLst>
  <p:sldSz cx="12192000" cy="6858000"/>
  <p:notesSz cx="6858000" cy="9144000"/>
  <p:embeddedFontLst>
    <p:embeddedFont>
      <p:font typeface="Adobe Arabic" panose="02040503050201020203" pitchFamily="18" charset="-78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mbria Math" panose="02040503050406030204" pitchFamily="18" charset="0"/>
      <p:regular r:id="rId39"/>
    </p:embeddedFont>
    <p:embeddedFont>
      <p:font typeface="Myriad Pro" panose="020B0503030403020204" pitchFamily="34" charset="0"/>
      <p:regular r:id="rId40"/>
      <p:bold r:id="rId41"/>
      <p:italic r:id="rId42"/>
      <p:boldItalic r:id="rId43"/>
    </p:embeddedFont>
    <p:embeddedFont>
      <p:font typeface="Myriad Pro Light" panose="020B0403030403020204" pitchFamily="34" charset="0"/>
      <p:regular r:id="rId44"/>
      <p:bold r:id="rId45"/>
      <p:italic r:id="rId46"/>
      <p:boldItalic r:id="rId47"/>
    </p:embeddedFont>
    <p:embeddedFont>
      <p:font typeface="Tw Cen MT" panose="020B0602020104020603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ma Amacha" initials="RA" lastIdx="23" clrIdx="0">
    <p:extLst>
      <p:ext uri="{19B8F6BF-5375-455C-9EA6-DF929625EA0E}">
        <p15:presenceInfo xmlns:p15="http://schemas.microsoft.com/office/powerpoint/2012/main" userId="f224e99967485c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F6D9"/>
    <a:srgbClr val="FFEEB9"/>
    <a:srgbClr val="F9EC7B"/>
    <a:srgbClr val="76B97F"/>
    <a:srgbClr val="FF8021"/>
    <a:srgbClr val="5DCCF3"/>
    <a:srgbClr val="53FF91"/>
    <a:srgbClr val="34FFAE"/>
    <a:srgbClr val="3BFF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7" autoAdjust="0"/>
    <p:restoredTop sz="95788"/>
  </p:normalViewPr>
  <p:slideViewPr>
    <p:cSldViewPr snapToGrid="0">
      <p:cViewPr varScale="1">
        <p:scale>
          <a:sx n="79" d="100"/>
          <a:sy n="79" d="100"/>
        </p:scale>
        <p:origin x="75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21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7.xml"/><Relationship Id="rId41" Type="http://schemas.openxmlformats.org/officeDocument/2006/relationships/font" Target="fonts/font1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11/5/2021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886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dirty="0">
                <a:latin typeface="Myriad Pro Light" panose="020B0403030403020204" pitchFamily="34" charset="0"/>
              </a:rPr>
              <a:t>Question(s) de fin du</a:t>
            </a:r>
            <a:r>
              <a:rPr lang="fr-FR" sz="2800" b="1" i="0" baseline="0" dirty="0">
                <a:latin typeface="Myriad Pro Light" panose="020B0403030403020204" pitchFamily="34" charset="0"/>
              </a:rPr>
              <a:t> chapitre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noProof="0" dirty="0">
                <a:latin typeface="Myriad Pro Light" panose="020B0403030403020204" pitchFamily="34" charset="0"/>
              </a:rPr>
              <a:t>References</a:t>
            </a:r>
            <a:endParaRPr lang="en-US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noProof="0" dirty="0">
                <a:latin typeface="Myriad Pro Light" panose="020B0403030403020204" pitchFamily="34" charset="0"/>
              </a:rPr>
              <a:t>Our Team</a:t>
            </a:r>
            <a:endParaRPr lang="en-US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2642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0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74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1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1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782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84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9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Objectives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65942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754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350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42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09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324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91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566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69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2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8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149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183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461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47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5398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86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3316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614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5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1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3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13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4.png"/><Relationship Id="rId11" Type="http://schemas.openxmlformats.org/officeDocument/2006/relationships/image" Target="../media/image57.png"/><Relationship Id="rId10" Type="http://schemas.openxmlformats.org/officeDocument/2006/relationships/image" Target="../media/image56.png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310.png"/><Relationship Id="rId7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2.png"/><Relationship Id="rId11" Type="http://schemas.openxmlformats.org/officeDocument/2006/relationships/image" Target="../media/image64.png"/><Relationship Id="rId5" Type="http://schemas.openxmlformats.org/officeDocument/2006/relationships/image" Target="../media/image14.png"/><Relationship Id="rId10" Type="http://schemas.openxmlformats.org/officeDocument/2006/relationships/image" Target="../media/image63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0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26" Type="http://schemas.openxmlformats.org/officeDocument/2006/relationships/image" Target="../media/image95.png"/><Relationship Id="rId3" Type="http://schemas.openxmlformats.org/officeDocument/2006/relationships/image" Target="../media/image800.png"/><Relationship Id="rId21" Type="http://schemas.openxmlformats.org/officeDocument/2006/relationships/image" Target="../media/image90.png"/><Relationship Id="rId7" Type="http://schemas.openxmlformats.org/officeDocument/2006/relationships/image" Target="../media/image84.png"/><Relationship Id="rId12" Type="http://schemas.openxmlformats.org/officeDocument/2006/relationships/image" Target="../media/image87.png"/><Relationship Id="rId17" Type="http://schemas.openxmlformats.org/officeDocument/2006/relationships/image" Target="../media/image91.png"/><Relationship Id="rId25" Type="http://schemas.openxmlformats.org/officeDocument/2006/relationships/image" Target="../media/image98.png"/><Relationship Id="rId2" Type="http://schemas.openxmlformats.org/officeDocument/2006/relationships/image" Target="../media/image80.png"/><Relationship Id="rId16" Type="http://schemas.openxmlformats.org/officeDocument/2006/relationships/image" Target="../media/image75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24" Type="http://schemas.openxmlformats.org/officeDocument/2006/relationships/image" Target="../media/image92.png"/><Relationship Id="rId5" Type="http://schemas.openxmlformats.org/officeDocument/2006/relationships/image" Target="../media/image82.png"/><Relationship Id="rId15" Type="http://schemas.openxmlformats.org/officeDocument/2006/relationships/image" Target="../media/image88.png"/><Relationship Id="rId23" Type="http://schemas.openxmlformats.org/officeDocument/2006/relationships/image" Target="../media/image99.png"/><Relationship Id="rId10" Type="http://schemas.openxmlformats.org/officeDocument/2006/relationships/image" Target="../media/image850.png"/><Relationship Id="rId19" Type="http://schemas.openxmlformats.org/officeDocument/2006/relationships/image" Target="../media/image79.png"/><Relationship Id="rId4" Type="http://schemas.openxmlformats.org/officeDocument/2006/relationships/image" Target="../media/image81.png"/><Relationship Id="rId14" Type="http://schemas.openxmlformats.org/officeDocument/2006/relationships/image" Target="../media/image74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97.png"/><Relationship Id="rId7" Type="http://schemas.openxmlformats.org/officeDocument/2006/relationships/image" Target="../media/image105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4.png"/><Relationship Id="rId5" Type="http://schemas.openxmlformats.org/officeDocument/2006/relationships/image" Target="../media/image102.png"/><Relationship Id="rId4" Type="http://schemas.openxmlformats.org/officeDocument/2006/relationships/image" Target="../media/image100.png"/><Relationship Id="rId9" Type="http://schemas.openxmlformats.org/officeDocument/2006/relationships/image" Target="../media/image10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8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79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27.png"/><Relationship Id="rId18" Type="http://schemas.openxmlformats.org/officeDocument/2006/relationships/image" Target="../media/image1300.png"/><Relationship Id="rId3" Type="http://schemas.openxmlformats.org/officeDocument/2006/relationships/image" Target="../media/image123.png"/><Relationship Id="rId21" Type="http://schemas.openxmlformats.org/officeDocument/2006/relationships/image" Target="../media/image136.png"/><Relationship Id="rId7" Type="http://schemas.openxmlformats.org/officeDocument/2006/relationships/image" Target="../media/image132.png"/><Relationship Id="rId12" Type="http://schemas.openxmlformats.org/officeDocument/2006/relationships/image" Target="../media/image117.png"/><Relationship Id="rId17" Type="http://schemas.openxmlformats.org/officeDocument/2006/relationships/image" Target="../media/image130.png"/><Relationship Id="rId2" Type="http://schemas.openxmlformats.org/officeDocument/2006/relationships/image" Target="../media/image122.png"/><Relationship Id="rId16" Type="http://schemas.openxmlformats.org/officeDocument/2006/relationships/image" Target="../media/image116.png"/><Relationship Id="rId20" Type="http://schemas.openxmlformats.org/officeDocument/2006/relationships/image" Target="../media/image13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411.png"/><Relationship Id="rId11" Type="http://schemas.openxmlformats.org/officeDocument/2006/relationships/image" Target="../media/image115.png"/><Relationship Id="rId5" Type="http://schemas.openxmlformats.org/officeDocument/2006/relationships/image" Target="../media/image125.png"/><Relationship Id="rId15" Type="http://schemas.openxmlformats.org/officeDocument/2006/relationships/image" Target="../media/image1280.png"/><Relationship Id="rId10" Type="http://schemas.openxmlformats.org/officeDocument/2006/relationships/image" Target="../media/image135.png"/><Relationship Id="rId19" Type="http://schemas.openxmlformats.org/officeDocument/2006/relationships/image" Target="../media/image134.png"/><Relationship Id="rId4" Type="http://schemas.openxmlformats.org/officeDocument/2006/relationships/image" Target="../media/image124.png"/><Relationship Id="rId9" Type="http://schemas.openxmlformats.org/officeDocument/2006/relationships/image" Target="../media/image126.png"/><Relationship Id="rId14" Type="http://schemas.openxmlformats.org/officeDocument/2006/relationships/image" Target="../media/image128.png"/><Relationship Id="rId22" Type="http://schemas.openxmlformats.org/officeDocument/2006/relationships/image" Target="../media/image1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25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1.png"/><Relationship Id="rId11" Type="http://schemas.openxmlformats.org/officeDocument/2006/relationships/image" Target="../media/image138.png"/><Relationship Id="rId5" Type="http://schemas.openxmlformats.org/officeDocument/2006/relationships/image" Target="../media/image150.png"/><Relationship Id="rId10" Type="http://schemas.openxmlformats.org/officeDocument/2006/relationships/image" Target="../media/image1220.png"/><Relationship Id="rId4" Type="http://schemas.openxmlformats.org/officeDocument/2006/relationships/image" Target="../media/image149.png"/><Relationship Id="rId9" Type="http://schemas.openxmlformats.org/officeDocument/2006/relationships/image" Target="../media/image12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0.png"/><Relationship Id="rId13" Type="http://schemas.openxmlformats.org/officeDocument/2006/relationships/image" Target="../media/image152.png"/><Relationship Id="rId3" Type="http://schemas.openxmlformats.org/officeDocument/2006/relationships/image" Target="../media/image1490.png"/><Relationship Id="rId7" Type="http://schemas.openxmlformats.org/officeDocument/2006/relationships/image" Target="../media/image1200.png"/><Relationship Id="rId12" Type="http://schemas.openxmlformats.org/officeDocument/2006/relationships/image" Target="../media/image1510.png"/><Relationship Id="rId2" Type="http://schemas.openxmlformats.org/officeDocument/2006/relationships/image" Target="../media/image1480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190.png"/><Relationship Id="rId11" Type="http://schemas.openxmlformats.org/officeDocument/2006/relationships/image" Target="../media/image1170.png"/><Relationship Id="rId10" Type="http://schemas.openxmlformats.org/officeDocument/2006/relationships/image" Target="../media/image1160.png"/><Relationship Id="rId4" Type="http://schemas.openxmlformats.org/officeDocument/2006/relationships/image" Target="../media/image1500.png"/><Relationship Id="rId9" Type="http://schemas.openxmlformats.org/officeDocument/2006/relationships/image" Target="../media/image14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0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37.png"/><Relationship Id="rId4" Type="http://schemas.openxmlformats.org/officeDocument/2006/relationships/image" Target="../media/image15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0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1.png"/><Relationship Id="rId5" Type="http://schemas.openxmlformats.org/officeDocument/2006/relationships/image" Target="../media/image200.png"/><Relationship Id="rId4" Type="http://schemas.openxmlformats.org/officeDocument/2006/relationships/image" Target="../media/image19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6.png"/><Relationship Id="rId7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Seven		</a:t>
            </a:r>
            <a:r>
              <a:rPr lang="fr-FR" sz="2400" dirty="0">
                <a:latin typeface="Myriad Pro" panose="020B0503030403020204" pitchFamily="34" charset="0"/>
              </a:rPr>
              <a:t>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893479" y="2592531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Powers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893479" y="1823438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4929147" y="3567188"/>
            <a:ext cx="1507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9207E77-4137-4575-990D-270DEF691AD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" r="4256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63950" y="2641600"/>
                <a:ext cx="4446679" cy="2250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×17=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50" y="2641600"/>
                <a:ext cx="4446679" cy="2250296"/>
              </a:xfrm>
              <a:prstGeom prst="rect">
                <a:avLst/>
              </a:prstGeom>
              <a:blipFill>
                <a:blip r:embed="rId6"/>
                <a:stretch>
                  <a:fillRect l="-1233" t="-542" b="-35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001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calculation rules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2:</a:t>
            </a:r>
          </a:p>
        </p:txBody>
      </p:sp>
      <p:sp>
        <p:nvSpPr>
          <p:cNvPr id="2" name="Rectangle 1"/>
          <p:cNvSpPr/>
          <p:nvPr/>
        </p:nvSpPr>
        <p:spPr>
          <a:xfrm>
            <a:off x="494250" y="1827512"/>
            <a:ext cx="7597208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Write the products below as a power of the same number: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1331" y="3247647"/>
                <a:ext cx="2030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3+1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17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331" y="3247647"/>
                <a:ext cx="2030756" cy="434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1331" y="2624110"/>
                <a:ext cx="17710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2+7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9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331" y="2624110"/>
                <a:ext cx="1771091" cy="434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1331" y="3852428"/>
                <a:ext cx="177109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0+5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331" y="3852428"/>
                <a:ext cx="1771091" cy="4346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6787" y="4477783"/>
                <a:ext cx="2770600" cy="58420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1+8+2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11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6787" y="4477783"/>
                <a:ext cx="2770600" cy="58420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459654" y="2638630"/>
                <a:ext cx="2091726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9654" y="2638630"/>
                <a:ext cx="2091726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6363275" y="3294743"/>
            <a:ext cx="4723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keep the same base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add the exponents</a:t>
            </a:r>
            <a:endParaRPr lang="fr-FR" sz="240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26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3" grpId="0" build="p"/>
      <p:bldP spid="2" grpId="0"/>
      <p:bldP spid="7" grpId="0"/>
      <p:bldP spid="8" grpId="0"/>
      <p:bldP spid="9" grpId="0"/>
      <p:bldP spid="12" grpId="0"/>
      <p:bldP spid="3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63949" y="3005922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endParaRPr lang="en-US" sz="20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3005922"/>
                <a:ext cx="2545307" cy="400110"/>
              </a:xfrm>
              <a:prstGeom prst="rect">
                <a:avLst/>
              </a:prstGeom>
              <a:blipFill>
                <a:blip r:embed="rId2"/>
                <a:stretch>
                  <a:fillRect l="-2153" t="-4545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001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calculation rules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548908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3:</a:t>
            </a:r>
          </a:p>
        </p:txBody>
      </p:sp>
      <p:sp>
        <p:nvSpPr>
          <p:cNvPr id="2" name="Rectangle 1"/>
          <p:cNvSpPr/>
          <p:nvPr/>
        </p:nvSpPr>
        <p:spPr>
          <a:xfrm>
            <a:off x="494250" y="2395602"/>
            <a:ext cx="551997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Complete with the appropriate exponent: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4481" y="2904390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0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481" y="2904390"/>
                <a:ext cx="499584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857971" y="3731407"/>
                <a:ext cx="2091726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971" y="3731407"/>
                <a:ext cx="209172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038376" y="3005922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?+7=7</m:t>
                      </m:r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376" y="3005922"/>
                <a:ext cx="1982439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63949" y="3820545"/>
                <a:ext cx="3140394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×2=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3820545"/>
                <a:ext cx="3140394" cy="403637"/>
              </a:xfrm>
              <a:prstGeom prst="rect">
                <a:avLst/>
              </a:prstGeom>
              <a:blipFill>
                <a:blip r:embed="rId6"/>
                <a:stretch>
                  <a:fillRect l="-1748" t="-3030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904343" y="3820545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8+5+1=?</m:t>
                      </m:r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43" y="3820545"/>
                <a:ext cx="1982439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88584" y="3696831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14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584" y="3696831"/>
                <a:ext cx="499584" cy="434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63949" y="4874112"/>
                <a:ext cx="4185422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endParaRPr lang="en-US" sz="20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949" y="4874112"/>
                <a:ext cx="4185422" cy="61375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949371" y="5002287"/>
                <a:ext cx="19824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3+?+2=7</m:t>
                      </m:r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371" y="5002287"/>
                <a:ext cx="1982439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88795" y="4784944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8795" y="4784944"/>
                <a:ext cx="499584" cy="43468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393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3" grpId="0" build="p"/>
      <p:bldP spid="2" grpId="0"/>
      <p:bldP spid="8" grpId="0"/>
      <p:bldP spid="3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9834" y="1461266"/>
                <a:ext cx="12192000" cy="102493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200" dirty="0">
                    <a:latin typeface="Myriad Pro" panose="020B0503030403020204" charset="0"/>
                    <a:cs typeface="Times New Roman" panose="02020603050405020304" pitchFamily="18" charset="0"/>
                  </a:rPr>
                  <a:t>1. </a:t>
                </a: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Write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form of a single power of</a:t>
                </a: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7 ( e.g.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2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) 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2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34" y="1461266"/>
                <a:ext cx="12192000" cy="1024933"/>
              </a:xfrm>
              <a:prstGeom prst="rect">
                <a:avLst/>
              </a:prstGeom>
              <a:blipFill>
                <a:blip r:embed="rId2"/>
                <a:stretch>
                  <a:fillRect l="-650" t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683035" y="2135548"/>
                <a:ext cx="49784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2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</a:t>
                </a:r>
                <a:r>
                  <a:rPr lang="fr-FR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said</a:t>
                </a:r>
                <a:r>
                  <a:rPr lang="fr-FR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that</a:t>
                </a:r>
                <a:r>
                  <a:rPr lang="fr-FR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fr-FR" sz="22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35" y="2135548"/>
                <a:ext cx="4978400" cy="430887"/>
              </a:xfrm>
              <a:prstGeom prst="rect">
                <a:avLst/>
              </a:prstGeom>
              <a:blipFill>
                <a:blip r:embed="rId3"/>
                <a:stretch>
                  <a:fillRect l="-1591" t="-7042" b="-29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544930" y="2734299"/>
                <a:ext cx="3542445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2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Then</a:t>
                </a:r>
                <a:r>
                  <a:rPr lang="fr-FR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2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2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2200" dirty="0"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930" y="2734299"/>
                <a:ext cx="3542445" cy="430887"/>
              </a:xfrm>
              <a:prstGeom prst="rect">
                <a:avLst/>
              </a:prstGeom>
              <a:blipFill>
                <a:blip r:embed="rId4"/>
                <a:stretch>
                  <a:fillRect l="-2234" t="-8571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822644" y="2723312"/>
                <a:ext cx="441508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</m:sSup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2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2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200" b="0" dirty="0">
                  <a:solidFill>
                    <a:schemeClr val="tx1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644" y="2723312"/>
                <a:ext cx="4415085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544930" y="3271495"/>
                <a:ext cx="587102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or</a:t>
                </a: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2+2+2</m:t>
                        </m:r>
                      </m:sup>
                    </m:sSup>
                  </m:oMath>
                </a14:m>
                <a:endParaRPr lang="en-US" sz="22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2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Therefore</a:t>
                </a:r>
                <a:r>
                  <a:rPr lang="en-US" sz="2200" dirty="0">
                    <a:solidFill>
                      <a:srgbClr val="FF0066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2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2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930" y="3271495"/>
                <a:ext cx="5871028" cy="769441"/>
              </a:xfrm>
              <a:prstGeom prst="rect">
                <a:avLst/>
              </a:prstGeom>
              <a:blipFill>
                <a:blip r:embed="rId6"/>
                <a:stretch>
                  <a:fillRect l="-1349" t="-4762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586988" y="4161696"/>
                <a:ext cx="879565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Do the </a:t>
                </a:r>
                <a:r>
                  <a:rPr lang="fr-FR" sz="220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same</a:t>
                </a:r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for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2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88" y="4161696"/>
                <a:ext cx="8795658" cy="430887"/>
              </a:xfrm>
              <a:prstGeom prst="rect">
                <a:avLst/>
              </a:prstGeom>
              <a:blipFill>
                <a:blip r:embed="rId7"/>
                <a:stretch>
                  <a:fillRect l="-901" t="-8571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683035" y="4624315"/>
                <a:ext cx="1079137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2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4+4</m:t>
                          </m:r>
                        </m:sup>
                      </m:sSup>
                      <m:r>
                        <a:rPr lang="en-US" sz="22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en-US" sz="2200" dirty="0">
                  <a:solidFill>
                    <a:srgbClr val="FF000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35" y="4624315"/>
                <a:ext cx="10791372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586988" y="5272525"/>
            <a:ext cx="87956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200" dirty="0">
                <a:latin typeface="Myriad Pro" panose="020B0503030403020204" charset="0"/>
                <a:cs typeface="Times New Roman" panose="02020603050405020304" pitchFamily="18" charset="0"/>
              </a:rPr>
              <a:t>Conjecture</a:t>
            </a:r>
            <a:endParaRPr lang="fr-FR" sz="22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761175" y="5700813"/>
                <a:ext cx="202036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2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200" dirty="0"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175" y="5700813"/>
                <a:ext cx="2020361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148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18" grpId="0"/>
      <p:bldP spid="2" grpId="0"/>
      <p:bldP spid="19" grpId="0"/>
      <p:bldP spid="21" grpId="0"/>
      <p:bldP spid="22" grpId="0"/>
      <p:bldP spid="2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7502"/>
            <a:ext cx="10978041" cy="126479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4433" y="2793293"/>
            <a:ext cx="3146127" cy="358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5:</a:t>
            </a: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0" y="957131"/>
            <a:ext cx="12276499" cy="161405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2000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63274" y="3294743"/>
            <a:ext cx="5051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keep the same base 10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multiply the exponents 3 and 2</a:t>
            </a:r>
            <a:endParaRPr lang="fr-FR" sz="200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04434" y="3479408"/>
                <a:ext cx="18723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3479408"/>
                <a:ext cx="187234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878218" y="3479407"/>
                <a:ext cx="162602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218" y="3479407"/>
                <a:ext cx="162602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09347" y="5305452"/>
                <a:ext cx="15769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347" y="5305452"/>
                <a:ext cx="1576970" cy="400110"/>
              </a:xfrm>
              <a:prstGeom prst="rect">
                <a:avLst/>
              </a:prstGeom>
              <a:blipFill>
                <a:blip r:embed="rId5"/>
                <a:stretch>
                  <a:fillRect l="-1938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6363275" y="5305454"/>
            <a:ext cx="5051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keep the same base </a:t>
            </a:r>
            <a:r>
              <a:rPr lang="fr-FR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multiply the exponents </a:t>
            </a:r>
            <a:r>
              <a:rPr lang="fr-FR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 and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163553" y="5305454"/>
                <a:ext cx="13406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3553" y="5305454"/>
                <a:ext cx="1340687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4E3CAD-047E-4E2F-A01F-BE5B7663E870}"/>
                  </a:ext>
                </a:extLst>
              </p:cNvPr>
              <p:cNvSpPr txBox="1"/>
              <p:nvPr/>
            </p:nvSpPr>
            <p:spPr>
              <a:xfrm>
                <a:off x="604433" y="1274293"/>
                <a:ext cx="10810818" cy="15081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Myriad Pro" panose="020B0503030403020204" charset="0"/>
                    <a:ea typeface="+mn-ea"/>
                    <a:cs typeface="Times New Roman" panose="02020603050405020304" pitchFamily="18" charset="0"/>
                  </a:rPr>
                  <a:t>Property 2: 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Myriad Pro" panose="020B0503030403020204" charset="0"/>
                    <a:ea typeface="+mn-ea"/>
                    <a:cs typeface="Times New Roman" panose="02020603050405020304" pitchFamily="18" charset="0"/>
                  </a:rPr>
                  <a:t>Power of a power of a positive number </a:t>
                </a: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yriad Pro" panose="020B0503030403020204" pitchFamily="34" charset="0"/>
                    <a:ea typeface="+mn-ea"/>
                    <a:cs typeface="Times New Roman" panose="02020603050405020304" pitchFamily="18" charset="0"/>
                  </a:rPr>
                  <a:t>If 𝑎 is a positive number and if 𝑚 and 𝑛 are two non-zero natural integers, then we have</a:t>
                </a: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yriad Pro" panose="020B0503030403020204" pitchFamily="34" charset="0"/>
                    <a:ea typeface="+mn-ea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lvl="0" indent="0" algn="l" defTabSz="9143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B9BD5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B9BD5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kumimoji="0" lang="fr-F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4E3CAD-047E-4E2F-A01F-BE5B7663E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3" y="1274293"/>
                <a:ext cx="10810818" cy="1508105"/>
              </a:xfrm>
              <a:prstGeom prst="rect">
                <a:avLst/>
              </a:prstGeom>
              <a:blipFill>
                <a:blip r:embed="rId7"/>
                <a:stretch>
                  <a:fillRect l="-846" t="-3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096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2" grpId="0"/>
      <p:bldP spid="13" grpId="0"/>
      <p:bldP spid="14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4:</a:t>
            </a:r>
          </a:p>
        </p:txBody>
      </p:sp>
      <p:sp>
        <p:nvSpPr>
          <p:cNvPr id="22" name="Google Shape;127;p7"/>
          <p:cNvSpPr txBox="1">
            <a:spLocks/>
          </p:cNvSpPr>
          <p:nvPr/>
        </p:nvSpPr>
        <p:spPr>
          <a:xfrm>
            <a:off x="494250" y="1827512"/>
            <a:ext cx="11050679" cy="451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1.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Write the following as a single power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670830" y="1801547"/>
                <a:ext cx="1855700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0830" y="1801547"/>
                <a:ext cx="185570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78463" y="236571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2365718"/>
                <a:ext cx="2545307" cy="400110"/>
              </a:xfrm>
              <a:prstGeom prst="rect">
                <a:avLst/>
              </a:prstGeom>
              <a:blipFill>
                <a:blip r:embed="rId3"/>
                <a:stretch>
                  <a:fillRect l="-2158" t="-4545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936293" y="2365717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4×4=?</m:t>
                      </m:r>
                    </m:oMath>
                  </m:oMathPara>
                </a14:m>
                <a:endParaRPr lang="en-US" sz="2000" b="0" dirty="0">
                  <a:solidFill>
                    <a:schemeClr val="accent5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293" y="2365717"/>
                <a:ext cx="2545307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35041" y="2278743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041" y="2278743"/>
                <a:ext cx="499584" cy="434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78463" y="3108763"/>
                <a:ext cx="31403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23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23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3108763"/>
                <a:ext cx="3140394" cy="400110"/>
              </a:xfrm>
              <a:prstGeom prst="rect">
                <a:avLst/>
              </a:prstGeom>
              <a:blipFill>
                <a:blip r:embed="rId6"/>
                <a:stretch>
                  <a:fillRect l="-1748" t="-4545" b="-212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936293" y="3112931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10</m:t>
                      </m:r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×2=?</m:t>
                      </m:r>
                    </m:oMath>
                  </m:oMathPara>
                </a14:m>
                <a:endParaRPr lang="en-US" sz="2000" b="0" dirty="0">
                  <a:solidFill>
                    <a:schemeClr val="accent5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293" y="3112931"/>
                <a:ext cx="2545307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68350" y="3023837"/>
                <a:ext cx="49958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20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50" y="3023837"/>
                <a:ext cx="499584" cy="434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78463" y="3846299"/>
                <a:ext cx="418542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12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=…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3846299"/>
                <a:ext cx="4185422" cy="403637"/>
              </a:xfrm>
              <a:prstGeom prst="rect">
                <a:avLst/>
              </a:prstGeom>
              <a:blipFill>
                <a:blip r:embed="rId10"/>
                <a:stretch>
                  <a:fillRect l="-1312" t="-3030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918857" y="384629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5×7=?</m:t>
                      </m:r>
                    </m:oMath>
                  </m:oMathPara>
                </a14:m>
                <a:endParaRPr lang="en-US" sz="2000" b="0" dirty="0">
                  <a:solidFill>
                    <a:schemeClr val="accent5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857" y="3846298"/>
                <a:ext cx="2545307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6769" y="3462067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769" y="3462067"/>
                <a:ext cx="705042" cy="84300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494250" y="4404616"/>
            <a:ext cx="5513817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2. 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Write the following as a power of 2 or 3: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78463" y="4920996"/>
                <a:ext cx="17034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4920996"/>
                <a:ext cx="1703481" cy="400110"/>
              </a:xfrm>
              <a:prstGeom prst="rect">
                <a:avLst/>
              </a:prstGeom>
              <a:blipFill>
                <a:blip r:embed="rId13"/>
                <a:stretch>
                  <a:fillRect l="-3226" t="-3030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7020973" y="4825511"/>
                <a:ext cx="31554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5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that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3" y="4825511"/>
                <a:ext cx="3155414" cy="400110"/>
              </a:xfrm>
              <a:prstGeom prst="rect">
                <a:avLst/>
              </a:prstGeom>
              <a:blipFill>
                <a:blip r:embed="rId14"/>
                <a:stretch>
                  <a:fillRect l="-2128" t="-7692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248" y="449861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248" y="4498618"/>
                <a:ext cx="705042" cy="843007"/>
              </a:xfrm>
              <a:prstGeom prst="rect">
                <a:avLst/>
              </a:prstGeom>
              <a:blipFill>
                <a:blip r:embed="rId15"/>
                <a:stretch>
                  <a:fillRect l="-4310" r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9646693" y="4867170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2×3=?</m:t>
                      </m:r>
                    </m:oMath>
                  </m:oMathPara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3" y="4867170"/>
                <a:ext cx="2545307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8549" y="453965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549" y="4539653"/>
                <a:ext cx="705042" cy="84300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778463" y="5476730"/>
                <a:ext cx="1703481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63" y="5476730"/>
                <a:ext cx="1703481" cy="403637"/>
              </a:xfrm>
              <a:prstGeom prst="rect">
                <a:avLst/>
              </a:prstGeom>
              <a:blipFill>
                <a:blip r:embed="rId18"/>
                <a:stretch>
                  <a:fillRect l="-3226" t="-1493" b="-22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7020972" y="5513217"/>
                <a:ext cx="33089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5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that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2" y="5513217"/>
                <a:ext cx="3308927" cy="400110"/>
              </a:xfrm>
              <a:prstGeom prst="rect">
                <a:avLst/>
              </a:prstGeom>
              <a:blipFill>
                <a:blip r:embed="rId19"/>
                <a:stretch>
                  <a:fillRect l="-2026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62100" y="509955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100" y="5099558"/>
                <a:ext cx="705042" cy="843007"/>
              </a:xfrm>
              <a:prstGeom prst="rect">
                <a:avLst/>
              </a:prstGeom>
              <a:blipFill>
                <a:blip r:embed="rId20"/>
                <a:stretch>
                  <a:fillRect l="-4310" r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9646692" y="5471558"/>
                <a:ext cx="25453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2×5=?</m:t>
                      </m:r>
                    </m:oMath>
                  </m:oMathPara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2" y="5471558"/>
                <a:ext cx="2545307" cy="40011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4994" y="5099558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994" y="5099558"/>
                <a:ext cx="705042" cy="843007"/>
              </a:xfrm>
              <a:prstGeom prst="rect">
                <a:avLst/>
              </a:prstGeom>
              <a:blipFill>
                <a:blip r:embed="rId22"/>
                <a:stretch>
                  <a:fillRect r="-9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786146" y="6121127"/>
                <a:ext cx="198571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46" y="6121127"/>
                <a:ext cx="1985712" cy="403637"/>
              </a:xfrm>
              <a:prstGeom prst="rect">
                <a:avLst/>
              </a:prstGeom>
              <a:blipFill>
                <a:blip r:embed="rId23"/>
                <a:stretch>
                  <a:fillRect l="-2761" t="-3030" b="-242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7020973" y="5993173"/>
                <a:ext cx="31554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5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that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b="0" dirty="0">
                    <a:solidFill>
                      <a:schemeClr val="accent5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nd</m:t>
                    </m:r>
                    <m:r>
                      <a:rPr lang="en-GB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973" y="5993173"/>
                <a:ext cx="3155414" cy="707886"/>
              </a:xfrm>
              <a:prstGeom prst="rect">
                <a:avLst/>
              </a:prstGeom>
              <a:blipFill>
                <a:blip r:embed="rId24"/>
                <a:stretch>
                  <a:fillRect l="-2128" t="-3448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35041" y="6131148"/>
                <a:ext cx="2259400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(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041" y="6131148"/>
                <a:ext cx="2259400" cy="84300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9646693" y="5976817"/>
                <a:ext cx="25453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3×4=?</m:t>
                    </m:r>
                  </m:oMath>
                </a14:m>
                <a:r>
                  <a:rPr lang="en-US" sz="2000" b="0" dirty="0">
                    <a:solidFill>
                      <a:schemeClr val="accent5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:r>
                  <a:rPr lang="en-US" sz="2000" b="0" dirty="0">
                    <a:solidFill>
                      <a:schemeClr val="accent5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2×5=?</m:t>
                    </m:r>
                  </m:oMath>
                </a14:m>
                <a:endParaRPr lang="en-US" sz="2000" b="0" dirty="0">
                  <a:solidFill>
                    <a:schemeClr val="accent5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6693" y="5976817"/>
                <a:ext cx="2545307" cy="707886"/>
              </a:xfrm>
              <a:prstGeom prst="rect">
                <a:avLst/>
              </a:prstGeom>
              <a:blipFill>
                <a:blip r:embed="rId26"/>
                <a:stretch>
                  <a:fillRect b="-13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58843" y="6165456"/>
                <a:ext cx="2762130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22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8843" y="6165456"/>
                <a:ext cx="2762130" cy="843007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41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2" grpId="0" build="p"/>
      <p:bldP spid="4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6047" y="1357992"/>
                <a:ext cx="12192000" cy="102493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1. </a:t>
                </a:r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Using the definition of powers, show that 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47" y="1357992"/>
                <a:ext cx="12192000" cy="1024933"/>
              </a:xfrm>
              <a:prstGeom prst="rect">
                <a:avLst/>
              </a:prstGeom>
              <a:blipFill>
                <a:blip r:embed="rId2"/>
                <a:stretch>
                  <a:fillRect l="-550" t="-5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684886" y="1811598"/>
                <a:ext cx="431607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×2×2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   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and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:</a:t>
                </a:r>
                <a:r>
                  <a:rPr lang="fr-FR" sz="2000" dirty="0">
                    <a:solidFill>
                      <a:srgbClr val="FF0066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</m:t>
                    </m:r>
                    <m:r>
                      <a:rPr lang="en-US" sz="20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×5×5</m:t>
                    </m:r>
                  </m:oMath>
                </a14:m>
                <a:endParaRPr lang="fr-FR" sz="20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886" y="1811598"/>
                <a:ext cx="4316075" cy="707886"/>
              </a:xfrm>
              <a:prstGeom prst="rect">
                <a:avLst/>
              </a:prstGeom>
              <a:blipFill>
                <a:blip r:embed="rId3"/>
                <a:stretch>
                  <a:fillRect l="-1412" t="-344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516047" y="3641345"/>
                <a:ext cx="8795658" cy="569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2. </a:t>
                </a:r>
                <a:r>
                  <a:rPr lang="fr-FR" sz="200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Similarly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, show </a:t>
                </a:r>
                <a:r>
                  <a:rPr lang="fr-FR" sz="200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that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47" y="3641345"/>
                <a:ext cx="8795658" cy="569580"/>
              </a:xfrm>
              <a:prstGeom prst="rect">
                <a:avLst/>
              </a:prstGeom>
              <a:blipFill>
                <a:blip r:embed="rId4"/>
                <a:stretch>
                  <a:fillRect l="-762"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516047" y="5344435"/>
            <a:ext cx="8795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Conjecture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4" name="Right Brace 13"/>
          <p:cNvSpPr/>
          <p:nvPr/>
        </p:nvSpPr>
        <p:spPr>
          <a:xfrm>
            <a:off x="4125804" y="1742429"/>
            <a:ext cx="159657" cy="7467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000962" y="1782760"/>
                <a:ext cx="62121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Then </a:t>
                </a: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0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endParaRPr lang="en-US" sz="2000" b="0" dirty="0">
                  <a:solidFill>
                    <a:schemeClr val="accent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US" sz="2000" b="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962" y="1782760"/>
                <a:ext cx="6212114" cy="707886"/>
              </a:xfrm>
              <a:prstGeom prst="rect">
                <a:avLst/>
              </a:prstGeom>
              <a:blipFill>
                <a:blip r:embed="rId5"/>
                <a:stretch>
                  <a:fillRect l="-981" t="-34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c 15"/>
          <p:cNvSpPr/>
          <p:nvPr/>
        </p:nvSpPr>
        <p:spPr>
          <a:xfrm rot="8498406">
            <a:off x="6647635" y="1726960"/>
            <a:ext cx="943429" cy="78952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rc 16"/>
          <p:cNvSpPr/>
          <p:nvPr/>
        </p:nvSpPr>
        <p:spPr>
          <a:xfrm rot="8498406">
            <a:off x="7659665" y="1729647"/>
            <a:ext cx="943429" cy="78952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/>
          <p:cNvSpPr/>
          <p:nvPr/>
        </p:nvSpPr>
        <p:spPr>
          <a:xfrm rot="8498406">
            <a:off x="8709968" y="1720499"/>
            <a:ext cx="943429" cy="78952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826536" y="2712661"/>
                <a:ext cx="26613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×10×10</m:t>
                    </m:r>
                  </m:oMath>
                </a14:m>
                <a:r>
                  <a:rPr lang="en-US" sz="2000" b="0" dirty="0">
                    <a:ea typeface="Cambria Math" panose="020405030504060302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000" dirty="0"/>
                  <a:t> </a:t>
                </a: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6536" y="2712661"/>
                <a:ext cx="2661388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1108790" y="4236170"/>
                <a:ext cx="10791372" cy="664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2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2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×10×10×10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×2×2×2</m:t>
                        </m:r>
                      </m:den>
                    </m:f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2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2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lang="en-US" sz="22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2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200" b="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790" y="4236170"/>
                <a:ext cx="10791372" cy="6644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054744" y="5946737"/>
                <a:ext cx="237802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744" y="5946737"/>
                <a:ext cx="2378023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565533" y="5946736"/>
            <a:ext cx="754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charset="0"/>
              </a:rPr>
              <a:t>and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5685875" y="5833595"/>
                <a:ext cx="2746778" cy="5887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875" y="5833595"/>
                <a:ext cx="2746778" cy="588751"/>
              </a:xfrm>
              <a:prstGeom prst="rect">
                <a:avLst/>
              </a:prstGeom>
              <a:blipFill>
                <a:blip r:embed="rId9"/>
                <a:stretch>
                  <a:fillRect b="-41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41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18" grpId="0"/>
      <p:bldP spid="21" grpId="0"/>
      <p:bldP spid="23" grpId="0"/>
      <p:bldP spid="14" grpId="0" animBg="1"/>
      <p:bldP spid="15" grpId="0"/>
      <p:bldP spid="16" grpId="0" animBg="1"/>
      <p:bldP spid="17" grpId="0" animBg="1"/>
      <p:bldP spid="24" grpId="0" animBg="1"/>
      <p:bldP spid="25" grpId="0"/>
      <p:bldP spid="26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0" y="956872"/>
            <a:ext cx="12192000" cy="194928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2000" b="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chemeClr val="accent5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7502"/>
            <a:ext cx="10978041" cy="126479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9524" y="3290141"/>
            <a:ext cx="2848284" cy="31853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3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6: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68365" y="3806942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Each of the two factors 2 and 3 will be raised to the power 5.</a:t>
            </a:r>
            <a:endParaRPr lang="fr-FR" sz="200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09524" y="3807202"/>
                <a:ext cx="1872343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sz="20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4" y="3807202"/>
                <a:ext cx="1872343" cy="4036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082385" y="3806942"/>
                <a:ext cx="1070165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2385" y="3806942"/>
                <a:ext cx="1070165" cy="4036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09524" y="5143193"/>
                <a:ext cx="16373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4" y="5143193"/>
                <a:ext cx="1637321" cy="400110"/>
              </a:xfrm>
              <a:prstGeom prst="rect">
                <a:avLst/>
              </a:prstGeom>
              <a:blipFill>
                <a:blip r:embed="rId4"/>
                <a:stretch>
                  <a:fillRect l="-1859" b="-1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6368365" y="5189358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Each of the two factors 3 and 5 will be raised to the power 4.</a:t>
            </a:r>
            <a:endParaRPr lang="fr-FR" sz="200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972658" y="5143192"/>
                <a:ext cx="10692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658" y="5143192"/>
                <a:ext cx="106926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9E329B1-3B23-4B9B-9BFE-6A0075E638D2}"/>
                  </a:ext>
                </a:extLst>
              </p:cNvPr>
              <p:cNvSpPr txBox="1"/>
              <p:nvPr/>
            </p:nvSpPr>
            <p:spPr>
              <a:xfrm>
                <a:off x="527365" y="1341113"/>
                <a:ext cx="8806758" cy="1369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3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 3</a:t>
                </a:r>
                <a:r>
                  <a:rPr lang="en-US" sz="2300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: </a:t>
                </a:r>
                <a:r>
                  <a:rPr lang="en-US" sz="2300" b="0" dirty="0">
                    <a:solidFill>
                      <a:srgbClr val="00206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Power of the product of two positive numbers:</a:t>
                </a:r>
              </a:p>
              <a:p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𝑎 and 𝑏 are two positive numbers and 𝑛 is a non-zero natural number, then we have </a:t>
                </a:r>
                <a:r>
                  <a:rPr lang="fr-FR" sz="2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b="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b="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9E329B1-3B23-4B9B-9BFE-6A0075E638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365" y="1341113"/>
                <a:ext cx="8806758" cy="1369606"/>
              </a:xfrm>
              <a:prstGeom prst="rect">
                <a:avLst/>
              </a:prstGeom>
              <a:blipFill>
                <a:blip r:embed="rId6"/>
                <a:stretch>
                  <a:fillRect l="-1039" t="-3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400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45" grpId="0" build="p" animBg="1"/>
      <p:bldP spid="53" grpId="0" build="p"/>
      <p:bldP spid="22" grpId="0"/>
      <p:bldP spid="16" grpId="0"/>
      <p:bldP spid="20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4433" y="2947239"/>
            <a:ext cx="2848284" cy="5071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3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7:</a:t>
            </a:r>
            <a:endParaRPr lang="fr-FR" sz="2300" b="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4434" y="1093955"/>
                <a:ext cx="10983131" cy="170552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300" dirty="0">
                    <a:solidFill>
                      <a:schemeClr val="accent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 4:</a:t>
                </a:r>
                <a:r>
                  <a:rPr lang="en-US" sz="2300" b="0" dirty="0">
                    <a:solidFill>
                      <a:schemeClr val="accent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Power of the quotient of two positive numbers </a:t>
                </a:r>
                <a:r>
                  <a:rPr lang="fr-FR" sz="2300" b="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If 𝑎 and 𝑏 are two positive numbers and 𝑛 is a non-zero natural number, then we have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000" b="0" dirty="0"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b="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4" y="1093955"/>
                <a:ext cx="10983131" cy="1705524"/>
              </a:xfrm>
              <a:prstGeom prst="rect">
                <a:avLst/>
              </a:prstGeom>
              <a:blipFill>
                <a:blip r:embed="rId2"/>
                <a:stretch>
                  <a:fillRect l="-777" b="-32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663096"/>
            <a:ext cx="545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numerator 2 and the denominator 3 will be raised to the power 5</a:t>
            </a:r>
            <a:r>
              <a:rPr lang="fr-FR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4433" y="3663096"/>
                <a:ext cx="1872343" cy="618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433" y="3663096"/>
                <a:ext cx="1872343" cy="6181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540604" y="3591224"/>
                <a:ext cx="511101" cy="714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604" y="3591224"/>
                <a:ext cx="511101" cy="7143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69257" y="4900265"/>
                <a:ext cx="1207027" cy="612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57" y="4900265"/>
                <a:ext cx="1207027" cy="6124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363275" y="4893897"/>
            <a:ext cx="5458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numerator 8 and the denominator 5 will be raised to the power 4</a:t>
            </a:r>
            <a:r>
              <a:rPr lang="fr-FR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707846" y="4842557"/>
                <a:ext cx="567207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846" y="4842557"/>
                <a:ext cx="567207" cy="7085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230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22" grpId="0"/>
      <p:bldP spid="15" grpId="0"/>
      <p:bldP spid="17" grpId="0"/>
      <p:bldP spid="18" grpId="0"/>
      <p:bldP spid="19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calculation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rules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3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5:</a:t>
            </a:r>
            <a:endParaRPr lang="fr-FR" sz="2300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561812" y="5060636"/>
                <a:ext cx="60636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that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0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Then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000" b="0" dirty="0">
                  <a:solidFill>
                    <a:schemeClr val="accent5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812" y="5060636"/>
                <a:ext cx="6063608" cy="400110"/>
              </a:xfrm>
              <a:prstGeom prst="rect">
                <a:avLst/>
              </a:prstGeom>
              <a:blipFill>
                <a:blip r:embed="rId2"/>
                <a:stretch>
                  <a:fillRect l="-1005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483131" y="4248052"/>
                <a:ext cx="2933477" cy="40011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000" i="1" smtClean="0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131" y="4248052"/>
                <a:ext cx="2933477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85736" y="2190549"/>
                <a:ext cx="2767617" cy="58875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5736" y="2190549"/>
                <a:ext cx="2767617" cy="588751"/>
              </a:xfrm>
              <a:prstGeom prst="rect">
                <a:avLst/>
              </a:prstGeom>
              <a:blipFill>
                <a:blip r:embed="rId4"/>
                <a:stretch>
                  <a:fillRect b="-404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Google Shape;127;p7"/>
          <p:cNvSpPr txBox="1">
            <a:spLocks/>
          </p:cNvSpPr>
          <p:nvPr/>
        </p:nvSpPr>
        <p:spPr>
          <a:xfrm>
            <a:off x="776565" y="1773608"/>
            <a:ext cx="5906550" cy="1202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Complete the </a:t>
            </a:r>
            <a:r>
              <a:rPr lang="fr-FR" sz="2000" dirty="0" err="1">
                <a:latin typeface="Myriad Pro" panose="020B0503030403020204" charset="0"/>
                <a:cs typeface="Times New Roman" panose="02020603050405020304" pitchFamily="18" charset="0"/>
              </a:rPr>
              <a:t>following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 :</a:t>
            </a:r>
          </a:p>
          <a:p>
            <a:pPr marL="0" indent="0">
              <a:spcBef>
                <a:spcPts val="0"/>
              </a:spcBef>
              <a:buClr>
                <a:schemeClr val="dk1"/>
              </a:buClr>
              <a:buSzPts val="2800"/>
              <a:buFont typeface="Arial" panose="020B0604020202020204" pitchFamily="34" charset="0"/>
              <a:buNone/>
            </a:pP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589446" y="2150943"/>
                <a:ext cx="2545307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2150943"/>
                <a:ext cx="2545307" cy="6137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9916" y="2120614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8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9916" y="2120614"/>
                <a:ext cx="705042" cy="8430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589446" y="3116970"/>
                <a:ext cx="3140394" cy="677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15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4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3116970"/>
                <a:ext cx="3140394" cy="67755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45410" y="2915994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410" y="2915994"/>
                <a:ext cx="393139" cy="7164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2914374" y="3135075"/>
                <a:ext cx="2767617" cy="58875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with</a:t>
                </a:r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4374" y="3135075"/>
                <a:ext cx="2767617" cy="588751"/>
              </a:xfrm>
              <a:prstGeom prst="rect">
                <a:avLst/>
              </a:prstGeom>
              <a:blipFill>
                <a:blip r:embed="rId9"/>
                <a:stretch>
                  <a:fillRect b="-404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41572" y="3282935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72" y="3282935"/>
                <a:ext cx="393139" cy="7164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54713" y="2914980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4713" y="2914980"/>
                <a:ext cx="393139" cy="7164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875" y="3281921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0875" y="3281921"/>
                <a:ext cx="393139" cy="7164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75882" y="4204915"/>
                <a:ext cx="4185422" cy="403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×14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…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82" y="4204915"/>
                <a:ext cx="4185422" cy="403637"/>
              </a:xfrm>
              <a:prstGeom prst="rect">
                <a:avLst/>
              </a:prstGeom>
              <a:blipFill>
                <a:blip r:embed="rId13"/>
                <a:stretch>
                  <a:fillRect l="-1310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7600" y="3866072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14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600" y="3866072"/>
                <a:ext cx="705042" cy="843007"/>
              </a:xfrm>
              <a:prstGeom prst="rect">
                <a:avLst/>
              </a:prstGeom>
              <a:blipFill>
                <a:blip r:embed="rId14"/>
                <a:stretch>
                  <a:fillRect l="-25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589446" y="5060636"/>
                <a:ext cx="34161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×6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…×6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5060636"/>
                <a:ext cx="3416166" cy="400110"/>
              </a:xfrm>
              <a:prstGeom prst="rect">
                <a:avLst/>
              </a:prstGeom>
              <a:blipFill>
                <a:blip r:embed="rId15"/>
                <a:stretch>
                  <a:fillRect l="-1607" t="-4545" b="-2272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54104" y="5028126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104" y="5028126"/>
                <a:ext cx="705042" cy="84300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17110" y="4709079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=12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110" y="4709079"/>
                <a:ext cx="705042" cy="843007"/>
              </a:xfrm>
              <a:prstGeom prst="rect">
                <a:avLst/>
              </a:prstGeom>
              <a:blipFill>
                <a:blip r:embed="rId17"/>
                <a:stretch>
                  <a:fillRect r="-146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89446" y="5807488"/>
                <a:ext cx="3810973" cy="613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…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</m:sup>
                    </m:sSup>
                  </m:oMath>
                </a14:m>
                <a:endParaRPr lang="en-US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6" y="5807488"/>
                <a:ext cx="3810973" cy="61375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3729840" y="5871133"/>
                <a:ext cx="8091456" cy="640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 know that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9=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0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and</m:t>
                    </m:r>
                    <m:r>
                      <a:rPr lang="en-GB" sz="2000" b="0" i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Then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2×2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2×2</m:t>
                            </m:r>
                          </m:sup>
                        </m:sSup>
                      </m:den>
                    </m:f>
                  </m:oMath>
                </a14:m>
                <a:endParaRPr lang="en-US" sz="2000" b="0" dirty="0">
                  <a:solidFill>
                    <a:schemeClr val="accent5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840" y="5871133"/>
                <a:ext cx="8091456" cy="640816"/>
              </a:xfrm>
              <a:prstGeom prst="rect">
                <a:avLst/>
              </a:prstGeom>
              <a:blipFill>
                <a:blip r:embed="rId19"/>
                <a:stretch>
                  <a:fillRect l="-829" b="-57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9916" y="587113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9916" y="5871133"/>
                <a:ext cx="705042" cy="84300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63073" y="6099959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3073" y="6099959"/>
                <a:ext cx="393139" cy="716431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3334" y="5741743"/>
                <a:ext cx="393139" cy="7164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18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</m:oMath>
                </a14:m>
                <a:endParaRPr lang="fr-FR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334" y="5741743"/>
                <a:ext cx="393139" cy="716431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79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36" grpId="0"/>
      <p:bldP spid="2" grpId="0" animBg="1"/>
      <p:bldP spid="3" grpId="0" animBg="1"/>
      <p:bldP spid="40" grpId="0" build="p"/>
      <p:bldP spid="50" grpId="0"/>
      <p:bldP spid="51" grpId="0"/>
      <p:bldP spid="52" grpId="0"/>
      <p:bldP spid="54" grpId="0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" b="636"/>
          <a:stretch>
            <a:fillRect/>
          </a:stretch>
        </p:blipFill>
        <p:spPr>
          <a:xfrm>
            <a:off x="6197600" y="1404836"/>
            <a:ext cx="4252686" cy="4225012"/>
          </a:xfrm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02315" y="1032582"/>
                <a:ext cx="344644" cy="56162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</m:t>
                    </m:r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2315" y="1032582"/>
                <a:ext cx="344644" cy="561626"/>
              </a:xfrm>
              <a:prstGeom prst="rect">
                <a:avLst/>
              </a:prstGeom>
              <a:blipFill>
                <a:blip r:embed="rId3"/>
                <a:stretch>
                  <a:fillRect l="-5357" r="-7143" b="-430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6748559" y="1404835"/>
            <a:ext cx="705042" cy="843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2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41821" y="1404835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1821" y="1404835"/>
                <a:ext cx="705042" cy="8430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5083" y="1404834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083" y="1404834"/>
                <a:ext cx="705042" cy="8430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46844" y="5086144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63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6844" y="5086144"/>
                <a:ext cx="705042" cy="8430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852" y="6103481"/>
                <a:ext cx="11835604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 total number of wheat kernels required will be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1+2+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+…+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63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m:rPr>
                        <m:nor/>
                      </m:rPr>
                      <a:rPr lang="en-US" sz="2000">
                        <a:solidFill>
                          <a:srgbClr val="FF0000"/>
                        </a:solidFill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!!!</m:t>
                    </m:r>
                    <m:r>
                      <m:rPr>
                        <m:nor/>
                      </m:rPr>
                      <a:rPr lang="fr-FR" sz="2000">
                        <a:solidFill>
                          <a:srgbClr val="FF0000"/>
                        </a:solidFill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This number is too large. Therefore, this request does not seem feasible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2" y="6103481"/>
                <a:ext cx="11835604" cy="843007"/>
              </a:xfrm>
              <a:prstGeom prst="rect">
                <a:avLst/>
              </a:prstGeom>
              <a:blipFill>
                <a:blip r:embed="rId7"/>
                <a:stretch>
                  <a:fillRect l="-567" t="-2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53958" y="1430765"/>
            <a:ext cx="6096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To reward the inventor of the game of chess, the king asks him what he wants.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The inventor responds: "I only want wheat, your Majesty! Starting with a grain placed in the first box, then putting in each box double the previous one!". Thereby :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1 grain in the first box;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2 grains in the second;</a:t>
            </a: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2 × 2 = 4 grains in the third; </a:t>
            </a:r>
            <a:r>
              <a:rPr lang="en-US" sz="2400" dirty="0" err="1">
                <a:solidFill>
                  <a:schemeClr val="bg1"/>
                </a:solidFill>
                <a:latin typeface="Myriad Pro" panose="020B0503030403020204" charset="0"/>
              </a:rPr>
              <a:t>etc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</a:rPr>
              <a:t>.</a:t>
            </a:r>
          </a:p>
          <a:p>
            <a:endParaRPr lang="fr-FR" sz="800" dirty="0">
              <a:latin typeface="Myriad Pro" panose="020B0503030403020204" charset="0"/>
            </a:endParaRPr>
          </a:p>
          <a:p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Myriad Pro" panose="020B0503030403020204" charset="0"/>
              </a:rPr>
              <a:t>Does this request seem feasible to you?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46901" y="140483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901" y="1404833"/>
                <a:ext cx="705042" cy="8430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46053" y="1397167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6053" y="1397167"/>
                <a:ext cx="705042" cy="84300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35025" y="1404833"/>
                <a:ext cx="705042" cy="8430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66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6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5025" y="1404833"/>
                <a:ext cx="705042" cy="8430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9899534" y="1390977"/>
            <a:ext cx="705042" cy="843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…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4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At the end of this lesson, students should be able to: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209634"/>
            <a:ext cx="9026653" cy="6856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960739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005226" y="3191911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Put the product and quotient of two powers of the same positive number in the form of a power.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78888" y="3989240"/>
            <a:ext cx="9026654" cy="6672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3752929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005226" y="3973210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Put the product and quotient of two powers of positive numbers in the form of a power.</a:t>
            </a:r>
            <a:endParaRPr lang="fr-FR" sz="2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3" y="2427785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178890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6" y="2465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/>
              <p:nvPr/>
            </p:nvSpPr>
            <p:spPr>
              <a:xfrm flipH="1">
                <a:off x="2005226" y="2395054"/>
                <a:ext cx="8173978" cy="50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Use the notation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.</a:t>
                </a:r>
              </a:p>
            </p:txBody>
          </p:sp>
        </mc:Choice>
        <mc:Fallback xmlns="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A2DED82E-A298-C54D-B597-4D90C1E83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05226" y="2395054"/>
                <a:ext cx="8173978" cy="501740"/>
              </a:xfrm>
              <a:prstGeom prst="rect">
                <a:avLst/>
              </a:prstGeom>
              <a:blipFill>
                <a:blip r:embed="rId4"/>
                <a:stretch>
                  <a:fillRect l="-820" b="-21951"/>
                </a:stretch>
              </a:blipFill>
            </p:spPr>
            <p:txBody>
              <a:bodyPr/>
              <a:lstStyle/>
              <a:p>
                <a:r>
                  <a:rPr lang="en-001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78887" y="4784640"/>
            <a:ext cx="9026653" cy="565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4541395"/>
            <a:ext cx="737188" cy="1039132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2005225" y="4764562"/>
            <a:ext cx="8173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Put the power of a power of a positive number in the form of a power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6555079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174679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130630" y="1132878"/>
            <a:ext cx="11959770" cy="557272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dirty="0">
                <a:latin typeface="Myriad Pro" panose="020B0503030403020204" charset="0"/>
                <a:cs typeface="Times New Roman" panose="02020603050405020304" pitchFamily="18" charset="0"/>
              </a:rPr>
              <a:t>If 𝑎 and 𝑏 are two positive numbers and if 𝑚 and 𝑛 are two natural numbers greater than 1, then we have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 :</a:t>
            </a: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289348" y="2163807"/>
                <a:ext cx="4008486" cy="1077218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</m:t>
                      </m:r>
                      <m:r>
                        <a:rPr lang="en-US" sz="20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×…×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9348" y="2163807"/>
                <a:ext cx="4008486" cy="10772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 Brace 6"/>
          <p:cNvSpPr/>
          <p:nvPr/>
        </p:nvSpPr>
        <p:spPr>
          <a:xfrm rot="16200000">
            <a:off x="4371629" y="1085000"/>
            <a:ext cx="462830" cy="3014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903787" y="2796752"/>
                <a:ext cx="17272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times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787" y="2796752"/>
                <a:ext cx="1727200" cy="400110"/>
              </a:xfrm>
              <a:prstGeom prst="rect">
                <a:avLst/>
              </a:prstGeom>
              <a:blipFill>
                <a:blip r:embed="rId3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245426" y="2451456"/>
                <a:ext cx="4046944" cy="400110"/>
              </a:xfrm>
              <a:prstGeom prst="rect">
                <a:avLst/>
              </a:prstGeom>
              <a:noFill/>
              <a:ln>
                <a:solidFill>
                  <a:srgbClr val="FF505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5426" y="2451456"/>
                <a:ext cx="4046944" cy="400110"/>
              </a:xfrm>
              <a:prstGeom prst="rect">
                <a:avLst/>
              </a:prstGeom>
              <a:blipFill>
                <a:blip r:embed="rId4"/>
                <a:stretch>
                  <a:fillRect t="-5882" b="-25000"/>
                </a:stretch>
              </a:blipFill>
              <a:ln>
                <a:solidFill>
                  <a:srgbClr val="FF5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11980" y="4165122"/>
                <a:ext cx="273266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980" y="4165122"/>
                <a:ext cx="2732662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142691" y="4706162"/>
                <a:ext cx="284877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r>
                                <a:rPr lang="en-US" sz="2400" b="0" i="1" smtClean="0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691" y="4706162"/>
                <a:ext cx="284877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142691" y="5195380"/>
                <a:ext cx="3404687" cy="737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6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6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600" b="0" i="1" smtClean="0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endPara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691" y="5195380"/>
                <a:ext cx="3404687" cy="737574"/>
              </a:xfrm>
              <a:prstGeom prst="rect">
                <a:avLst/>
              </a:prstGeom>
              <a:blipFill>
                <a:blip r:embed="rId8"/>
                <a:stretch>
                  <a:fillRect b="-413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001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061547"/>
              </p:ext>
            </p:extLst>
          </p:nvPr>
        </p:nvGraphicFramePr>
        <p:xfrm>
          <a:off x="1809092" y="3724893"/>
          <a:ext cx="8128000" cy="27949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84734916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979627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001" sz="2000" noProof="0" dirty="0">
                          <a:latin typeface="Myriad Pro" panose="020B0503030403020204" charset="0"/>
                        </a:rPr>
                        <a:t>Property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Myriad Pro" panose="020B0503030403020204" charset="0"/>
                        </a:rPr>
                        <a:t>Example</a:t>
                      </a:r>
                      <a:r>
                        <a:rPr lang="fr-FR" sz="2400" dirty="0">
                          <a:latin typeface="Myriad Pro" panose="020B050303040302020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823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0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584285"/>
                  </a:ext>
                </a:extLst>
              </a:tr>
              <a:tr h="600364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909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194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9571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411980" y="6080036"/>
                <a:ext cx="273266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980" y="6080036"/>
                <a:ext cx="2732662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673980" y="6069094"/>
                <a:ext cx="273266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980" y="6069094"/>
                <a:ext cx="273266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73613" y="5253206"/>
                <a:ext cx="2318906" cy="6137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613" y="5253206"/>
                <a:ext cx="2318906" cy="61375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840179" y="4716689"/>
                <a:ext cx="4058089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×3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=144</m:t>
                      </m:r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179" y="4716689"/>
                <a:ext cx="4058089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501939" y="4206293"/>
                <a:ext cx="3062255" cy="403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=243</m:t>
                      </m:r>
                    </m:oMath>
                  </m:oMathPara>
                </a14:m>
                <a:endParaRPr lang="fr-FR" sz="2000" dirty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939" y="4206293"/>
                <a:ext cx="3062255" cy="40363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246743" y="3190560"/>
            <a:ext cx="11660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If 𝑎 and 𝑏 are two positive numbers and if 𝑚 and 𝑛 are two natural integers, then we have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3890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12" grpId="0" animBg="1"/>
      <p:bldP spid="13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43" y="1098360"/>
            <a:ext cx="11698514" cy="557272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39725"/>
            <a:r>
              <a:rPr lang="en-US" dirty="0">
                <a:solidFill>
                  <a:schemeClr val="accent1"/>
                </a:solidFill>
                <a:latin typeface="Myriad Pro" panose="020B0503030403020204" charset="0"/>
                <a:cs typeface="Times New Roman" panose="02020603050405020304" pitchFamily="18" charset="0"/>
              </a:rPr>
              <a:t>Alert!</a:t>
            </a:r>
            <a:endParaRPr lang="fr-FR" dirty="0">
              <a:solidFill>
                <a:schemeClr val="accent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74057" y="1857945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=3×8=24</m:t>
                    </m:r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while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=216</m:t>
                    </m:r>
                  </m:oMath>
                </a14:m>
                <a:endParaRPr lang="fr-FR" sz="2000" dirty="0">
                  <a:solidFill>
                    <a:srgbClr val="00B05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1857945"/>
                <a:ext cx="9651999" cy="707886"/>
              </a:xfrm>
              <a:prstGeom prst="rect">
                <a:avLst/>
              </a:prstGeom>
              <a:blipFill>
                <a:blip r:embed="rId2"/>
                <a:stretch>
                  <a:fillRect l="-567" t="-3390" b="-1440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074057" y="3193988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=3+8=11</m:t>
                    </m:r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while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3+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=125</m:t>
                    </m:r>
                  </m:oMath>
                </a14:m>
                <a:endParaRPr lang="fr-FR" sz="2000" dirty="0">
                  <a:solidFill>
                    <a:srgbClr val="00B05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3193988"/>
                <a:ext cx="9651999" cy="707886"/>
              </a:xfrm>
              <a:prstGeom prst="rect">
                <a:avLst/>
              </a:prstGeom>
              <a:blipFill>
                <a:blip r:embed="rId3"/>
                <a:stretch>
                  <a:fillRect l="-567" t="-3390" b="-1440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74057" y="4530031"/>
                <a:ext cx="9651999" cy="7078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</a:t>
                </a:r>
              </a:p>
              <a:p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=27+8=35</m:t>
                    </m:r>
                  </m:oMath>
                </a14:m>
                <a:r>
                  <a:rPr lang="fr-FR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while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3+</m:t>
                            </m:r>
                            <m:r>
                              <a:rPr lang="en-US" sz="2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=125</m:t>
                    </m:r>
                  </m:oMath>
                </a14:m>
                <a:endParaRPr lang="fr-FR" sz="2000" dirty="0">
                  <a:solidFill>
                    <a:srgbClr val="00B05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057" y="4530031"/>
                <a:ext cx="9651999" cy="707886"/>
              </a:xfrm>
              <a:prstGeom prst="rect">
                <a:avLst/>
              </a:prstGeom>
              <a:blipFill>
                <a:blip r:embed="rId4"/>
                <a:stretch>
                  <a:fillRect l="-567" t="-2542" b="-1440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27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46743" y="1084505"/>
            <a:ext cx="11698514" cy="557272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Myriad Pro" panose="020B0503030403020204" charset="0"/>
                <a:cs typeface="Times New Roman" panose="02020603050405020304" pitchFamily="18" charset="0"/>
              </a:rPr>
              <a:t>How to calculate a power of a positive number using a calculator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  <a:p>
            <a:endParaRPr lang="fr-FR" sz="28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4749" t="47172" r="75992" b="27232"/>
          <a:stretch/>
        </p:blipFill>
        <p:spPr>
          <a:xfrm>
            <a:off x="852714" y="2119085"/>
            <a:ext cx="1774343" cy="27577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15543" y="2119085"/>
            <a:ext cx="6110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sz="2000" dirty="0">
                <a:latin typeface="Myriad Pro" panose="020B0503030403020204" charset="0"/>
                <a:cs typeface="Times New Roman" panose="02020603050405020304" pitchFamily="18" charset="0"/>
              </a:rPr>
              <a:t>By multiplying the number by itself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37952" t="48958" r="23116" b="44494"/>
          <a:stretch/>
        </p:blipFill>
        <p:spPr>
          <a:xfrm>
            <a:off x="5130799" y="2708122"/>
            <a:ext cx="5994402" cy="566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24400" y="3763851"/>
                <a:ext cx="61105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) </a:t>
                </a:r>
                <a:r>
                  <a:rPr lang="en-001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Using</a:t>
                </a: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the 'power' key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763851"/>
                <a:ext cx="6110514" cy="461665"/>
              </a:xfrm>
              <a:prstGeom prst="rect">
                <a:avLst/>
              </a:prstGeom>
              <a:blipFill>
                <a:blip r:embed="rId4"/>
                <a:stretch>
                  <a:fillRect l="-1497" t="-9211" b="-30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38064" t="78323" r="42526" b="15526"/>
          <a:stretch/>
        </p:blipFill>
        <p:spPr>
          <a:xfrm>
            <a:off x="5072742" y="4426858"/>
            <a:ext cx="3584556" cy="63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Papyrus </a:t>
            </a:r>
            <a:r>
              <a:rPr lang="fr-FR" sz="20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Rhind</a:t>
            </a:r>
            <a:endParaRPr lang="fr-FR" sz="20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https://www.flickr.com/photos/23416307@N04/6637142009</a:t>
            </a: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 err="1">
                <a:latin typeface="Myriad Pro" panose="020B0503030403020204" pitchFamily="34" charset="0"/>
              </a:rPr>
              <a:t>Coordinator</a:t>
            </a:r>
            <a:r>
              <a:rPr lang="fr-FR" sz="2400" dirty="0">
                <a:latin typeface="Myriad Pro" panose="020B0503030403020204" pitchFamily="34" charset="0"/>
              </a:rPr>
              <a:t> : Samer </a:t>
            </a:r>
            <a:r>
              <a:rPr lang="fr-FR" sz="2400" dirty="0" err="1">
                <a:latin typeface="Myriad Pro" panose="020B0503030403020204" pitchFamily="34" charset="0"/>
              </a:rPr>
              <a:t>Siefeldeen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 err="1">
                <a:latin typeface="Myriad Pro" panose="020B0503030403020204" pitchFamily="34" charset="0"/>
              </a:rPr>
              <a:t>Autor</a:t>
            </a:r>
            <a:r>
              <a:rPr lang="fr-FR" sz="2400" dirty="0">
                <a:latin typeface="Myriad Pro" panose="020B0503030403020204" pitchFamily="34" charset="0"/>
              </a:rPr>
              <a:t> : Georges Habib Maamari</a:t>
            </a:r>
          </a:p>
          <a:p>
            <a:pPr>
              <a:lnSpc>
                <a:spcPct val="150000"/>
              </a:lnSpc>
            </a:pPr>
            <a:r>
              <a:rPr lang="fr-FR" sz="2400" dirty="0" err="1">
                <a:latin typeface="Myriad Pro" panose="020B0503030403020204" pitchFamily="34" charset="0"/>
              </a:rPr>
              <a:t>Reviewer</a:t>
            </a:r>
            <a:r>
              <a:rPr lang="fr-FR" sz="2400" dirty="0">
                <a:latin typeface="Myriad Pro" panose="020B0503030403020204" pitchFamily="34" charset="0"/>
              </a:rPr>
              <a:t>: Rima </a:t>
            </a:r>
            <a:r>
              <a:rPr lang="fr-FR" sz="2400" dirty="0" err="1">
                <a:latin typeface="Myriad Pro" panose="020B0503030403020204" pitchFamily="34" charset="0"/>
              </a:rPr>
              <a:t>Amacha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001" sz="2400" dirty="0">
                <a:latin typeface="Myriad Pro" panose="020B0503030403020204" pitchFamily="34" charset="0"/>
              </a:rPr>
              <a:t>Language</a:t>
            </a:r>
            <a:r>
              <a:rPr lang="fr-FR" sz="2400" dirty="0">
                <a:latin typeface="Myriad Pro" panose="020B0503030403020204" pitchFamily="34" charset="0"/>
              </a:rPr>
              <a:t> editor : Tatian Aweek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Translator : Tarek </a:t>
            </a:r>
            <a:r>
              <a:rPr lang="fr-FR" sz="2400" dirty="0" err="1">
                <a:latin typeface="Myriad Pro" panose="020B0503030403020204" pitchFamily="34" charset="0"/>
              </a:rPr>
              <a:t>Harmoush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96655" y="1870459"/>
            <a:ext cx="55993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To reward the inventor of the game of chess, the king asks him what he wants.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The inventor responds: "I only want wheat, your Majesty! Starting with a grain placed in the first box, then putting in each box double the previous one!". Thereby :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1 grain in the first box;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2 grains in the second;</a:t>
            </a:r>
          </a:p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2 × 2 = 4 grains in the third; etc.</a:t>
            </a:r>
          </a:p>
          <a:p>
            <a:pPr algn="just"/>
            <a:endParaRPr lang="en-US" sz="20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algn="just"/>
            <a:endParaRPr lang="en-US" sz="20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algn="just"/>
            <a:r>
              <a:rPr lang="en-US" sz="2000" dirty="0">
                <a:solidFill>
                  <a:schemeClr val="bg1"/>
                </a:solidFill>
                <a:latin typeface="Myriad Pro" panose="020B0503030403020204" charset="0"/>
              </a:rPr>
              <a:t>Does this request seem feasible to you?</a:t>
            </a:r>
            <a:endParaRPr lang="fr-FR" sz="20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496655" y="1301437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Problem</a:t>
            </a:r>
            <a:r>
              <a:rPr lang="fr-FR" sz="2800" b="1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of the </a:t>
            </a:r>
            <a:r>
              <a:rPr lang="fr-FR" sz="2800" b="1" dirty="0" err="1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chapter</a:t>
            </a:r>
            <a:endParaRPr lang="fr-FR" sz="2800" b="1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Placeholder 16"/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" b="636"/>
          <a:stretch>
            <a:fillRect/>
          </a:stretch>
        </p:blipFill>
        <p:spPr>
          <a:xfrm>
            <a:off x="6249673" y="1549953"/>
            <a:ext cx="4100557" cy="4073872"/>
          </a:xfr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026084" y="5684299"/>
            <a:ext cx="5121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</a:rPr>
              <a:t>Note</a:t>
            </a:r>
          </a:p>
          <a:p>
            <a:pPr algn="ctr"/>
            <a:r>
              <a:rPr lang="fr-FR" sz="2000" dirty="0">
                <a:latin typeface="Myriad Pro" panose="020B0503030403020204" charset="0"/>
              </a:rPr>
              <a:t> </a:t>
            </a:r>
            <a:r>
              <a:rPr lang="en-US" sz="2000" dirty="0">
                <a:latin typeface="Myriad Pro" panose="020B0503030403020204" charset="0"/>
              </a:rPr>
              <a:t>In a chessboard, there are 64 squares</a:t>
            </a:r>
            <a:endParaRPr lang="fr-FR" sz="20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7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532813" y="1524733"/>
            <a:ext cx="11430000" cy="1173921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Myriad Pro" panose="020B0503030403020204" charset="0"/>
              </a:rPr>
              <a:t>In each of the 7 cabins, there are 7 cats</a:t>
            </a:r>
            <a:r>
              <a:rPr lang="fr-FR" sz="2000" dirty="0">
                <a:latin typeface="Myriad Pro" panose="020B0503030403020204" charset="0"/>
              </a:rPr>
              <a:t>.</a:t>
            </a: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en-US" sz="2000" dirty="0">
                <a:latin typeface="Myriad Pro" panose="020B0503030403020204" charset="0"/>
              </a:rPr>
              <a:t>Each cat watches over 7 mice.</a:t>
            </a: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en-US" sz="2000" dirty="0">
                <a:latin typeface="Myriad Pro" panose="020B0503030403020204" charset="0"/>
              </a:rPr>
              <a:t>Each mouse has 7 ears of wheat.</a:t>
            </a:r>
          </a:p>
          <a:p>
            <a:pPr marL="0" indent="0"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en-US" sz="2000" dirty="0">
                <a:latin typeface="Myriad Pro" panose="020B0503030403020204" charset="0"/>
              </a:rPr>
              <a:t>Each ear is made up of 7 grains.</a:t>
            </a:r>
          </a:p>
          <a:p>
            <a:pPr marL="0" indent="0">
              <a:buNone/>
            </a:pPr>
            <a:endParaRPr lang="en-US" sz="2000" dirty="0">
              <a:latin typeface="Myriad Pro" panose="020B0503030403020204" charset="0"/>
            </a:endParaRPr>
          </a:p>
          <a:p>
            <a:pPr marL="0" indent="0">
              <a:buNone/>
            </a:pPr>
            <a:r>
              <a:rPr lang="en-US" sz="2000" dirty="0">
                <a:latin typeface="Myriad Pro" panose="020B0503030403020204" charset="0"/>
              </a:rPr>
              <a:t>How many grains of wheat are there altogether?</a:t>
            </a:r>
            <a:endParaRPr lang="fr-FR" sz="200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Chat et souris V - Cat and mouse V | Bon, je vais attendre :… | Flickr"/>
          <p:cNvPicPr>
            <a:picLocks noGrp="1" noChangeAspect="1" noChangeArrowheads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8" b="20498"/>
          <a:stretch>
            <a:fillRect/>
          </a:stretch>
        </p:blipFill>
        <p:spPr bwMode="auto">
          <a:xfrm>
            <a:off x="5878286" y="3611493"/>
            <a:ext cx="5725296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74706" y="1501493"/>
                <a:ext cx="39157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7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×7=49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chats</a:t>
                </a:r>
              </a:p>
            </p:txBody>
          </p:sp>
        </mc:Choice>
        <mc:Fallback>
          <p:sp>
            <p:nvSpPr>
              <p:cNvPr id="3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706" y="1501493"/>
                <a:ext cx="3915797" cy="434686"/>
              </a:xfrm>
              <a:prstGeom prst="rect">
                <a:avLst/>
              </a:prstGeom>
              <a:blipFill>
                <a:blip r:embed="rId4"/>
                <a:stretch>
                  <a:fillRect t="-5556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0387" y="2335233"/>
                <a:ext cx="3915797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</m:t>
                    </m:r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9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×7=7×7×7=343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souris</a:t>
                </a:r>
              </a:p>
            </p:txBody>
          </p:sp>
        </mc:Choice>
        <mc:Fallback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0387" y="2335233"/>
                <a:ext cx="3915797" cy="434686"/>
              </a:xfrm>
              <a:prstGeom prst="rect">
                <a:avLst/>
              </a:prstGeom>
              <a:blipFill>
                <a:blip r:embed="rId5"/>
                <a:stretch>
                  <a:fillRect t="-5634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244" y="3133341"/>
                <a:ext cx="5114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  <m:r>
                      <a:rPr lang="en-US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43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×7=7×7×7×7=2401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épis</a:t>
                </a:r>
              </a:p>
            </p:txBody>
          </p:sp>
        </mc:Choice>
        <mc:Fallback>
          <p:sp>
            <p:nvSpPr>
              <p:cNvPr id="3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244" y="3133341"/>
                <a:ext cx="5114756" cy="434686"/>
              </a:xfrm>
              <a:prstGeom prst="rect">
                <a:avLst/>
              </a:prstGeom>
              <a:blipFill>
                <a:blip r:embed="rId6"/>
                <a:stretch>
                  <a:fillRect t="-5634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672" y="4961493"/>
                <a:ext cx="511475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2401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×7=7×7×7×7×7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72" y="4961493"/>
                <a:ext cx="5114756" cy="434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22451" y="5396179"/>
                <a:ext cx="2883185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=16807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wheat grain</a:t>
                </a:r>
              </a:p>
            </p:txBody>
          </p:sp>
        </mc:Choice>
        <mc:Fallback>
          <p:sp>
            <p:nvSpPr>
              <p:cNvPr id="3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451" y="5396179"/>
                <a:ext cx="2883185" cy="434686"/>
              </a:xfrm>
              <a:prstGeom prst="rect">
                <a:avLst/>
              </a:prstGeom>
              <a:blipFill>
                <a:blip r:embed="rId8"/>
                <a:stretch>
                  <a:fillRect t="-5556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Power of a number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5" y="4237386"/>
            <a:ext cx="2848284" cy="972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1:</a:t>
            </a:r>
            <a:endParaRPr lang="en-US" b="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7326" y="1184098"/>
                <a:ext cx="5491565" cy="3109124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 err="1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Definition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is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 positive </a:t>
                </a:r>
                <a:r>
                  <a:rPr lang="en-001" b="0" dirty="0">
                    <a:latin typeface="Myriad Pro" panose="020B0503030403020204" charset="0"/>
                    <a:cs typeface="Times New Roman" panose="02020603050405020304" pitchFamily="18" charset="0"/>
                  </a:rPr>
                  <a:t>number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 err="1">
                    <a:latin typeface="Myriad Pro" panose="020B0503030403020204" charset="0"/>
                    <a:cs typeface="Times New Roman" panose="02020603050405020304" pitchFamily="18" charset="0"/>
                  </a:rPr>
                  <a:t>is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natural number grater </a:t>
                </a:r>
                <a:r>
                  <a:rPr lang="en-001" b="0" dirty="0">
                    <a:latin typeface="Myriad Pro" panose="020B0503030403020204" charset="0"/>
                    <a:cs typeface="Times New Roman" panose="02020603050405020304" pitchFamily="18" charset="0"/>
                  </a:rPr>
                  <a:t>than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1, 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hen</m:t>
                    </m:r>
                    <m: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the</m:t>
                    </m:r>
                    <m: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product</m:t>
                    </m:r>
                    <m: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by </a:t>
                </a:r>
                <a:r>
                  <a:rPr lang="en-001" b="0" dirty="0">
                    <a:latin typeface="Myriad Pro" panose="020B0503030403020204" charset="0"/>
                    <a:cs typeface="Times New Roman" panose="02020603050405020304" pitchFamily="18" charset="0"/>
                  </a:rPr>
                  <a:t>itself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times </a:t>
                </a:r>
                <a:r>
                  <a:rPr lang="en-US" b="0" dirty="0">
                    <a:latin typeface="Myriad Pro" panose="020B0503030403020204" charset="0"/>
                    <a:cs typeface="Times New Roman" panose="02020603050405020304" pitchFamily="18" charset="0"/>
                  </a:rPr>
                  <a:t>is denoted </a:t>
                </a:r>
                <a:b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</a:b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6" y="1184098"/>
                <a:ext cx="5491565" cy="3109124"/>
              </a:xfrm>
              <a:prstGeom prst="rect">
                <a:avLst/>
              </a:prstGeom>
              <a:blipFill>
                <a:blip r:embed="rId2"/>
                <a:stretch>
                  <a:fillRect l="-1776" t="-784" r="-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378189" y="2952514"/>
                <a:ext cx="3867467" cy="120032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×…×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</m:oMath>
                  </m:oMathPara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189" y="2952514"/>
                <a:ext cx="3867467" cy="12003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Left Brace 7"/>
          <p:cNvSpPr/>
          <p:nvPr/>
        </p:nvSpPr>
        <p:spPr>
          <a:xfrm rot="16200000">
            <a:off x="3443872" y="2008416"/>
            <a:ext cx="430360" cy="295944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919153" y="3691178"/>
                <a:ext cx="1727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times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153" y="3691178"/>
                <a:ext cx="1727200" cy="461665"/>
              </a:xfrm>
              <a:prstGeom prst="rect">
                <a:avLst/>
              </a:prstGeom>
              <a:blipFill>
                <a:blip r:embed="rId4"/>
                <a:stretch>
                  <a:fillRect t="-9333" b="-32000"/>
                </a:stretch>
              </a:blipFill>
            </p:spPr>
            <p:txBody>
              <a:bodyPr/>
              <a:lstStyle/>
              <a:p>
                <a:r>
                  <a:rPr lang="en-001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28065" y="4716131"/>
                <a:ext cx="35226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×3×3×3=81 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4716131"/>
                <a:ext cx="3522631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/>
          <p:cNvSpPr/>
          <p:nvPr/>
        </p:nvSpPr>
        <p:spPr>
          <a:xfrm rot="16200000">
            <a:off x="2253315" y="4285620"/>
            <a:ext cx="136604" cy="1712688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1692696" y="5214448"/>
            <a:ext cx="139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4 times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92700" y="5711865"/>
                <a:ext cx="5756191" cy="465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=10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×10×10×10×10=100 000</m:t>
                      </m:r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700" y="5711865"/>
                <a:ext cx="5756191" cy="46583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/>
          <p:cNvSpPr/>
          <p:nvPr/>
        </p:nvSpPr>
        <p:spPr>
          <a:xfrm rot="16200000">
            <a:off x="2885061" y="4612263"/>
            <a:ext cx="145702" cy="3083033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Box 15"/>
          <p:cNvSpPr txBox="1"/>
          <p:nvPr/>
        </p:nvSpPr>
        <p:spPr>
          <a:xfrm>
            <a:off x="2389381" y="6226631"/>
            <a:ext cx="1393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5 times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7273227" y="4051917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2: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7273227" y="4572314"/>
                <a:ext cx="279762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en-US" sz="24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=10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0.25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=0.25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3227" y="4572314"/>
                <a:ext cx="2797629" cy="1200329"/>
              </a:xfrm>
              <a:prstGeom prst="rect">
                <a:avLst/>
              </a:prstGeom>
              <a:blipFill>
                <a:blip r:embed="rId7"/>
                <a:stretch>
                  <a:fillRect l="-4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574972" y="1908085"/>
            <a:ext cx="5314354" cy="208885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For any positive number 𝑎, we use the following conventions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060786" y="2952514"/>
                <a:ext cx="4473887" cy="461665"/>
              </a:xfrm>
              <a:prstGeom prst="rect">
                <a:avLst/>
              </a:prstGeom>
              <a:noFill/>
              <a:ln>
                <a:solidFill>
                  <a:srgbClr val="FF505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and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for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786" y="2952514"/>
                <a:ext cx="4473887" cy="461665"/>
              </a:xfrm>
              <a:prstGeom prst="rect">
                <a:avLst/>
              </a:prstGeom>
              <a:blipFill>
                <a:blip r:embed="rId8"/>
                <a:stretch>
                  <a:fillRect t="-8974" b="-28205"/>
                </a:stretch>
              </a:blipFill>
              <a:ln>
                <a:solidFill>
                  <a:srgbClr val="FF5050"/>
                </a:solidFill>
              </a:ln>
            </p:spPr>
            <p:txBody>
              <a:bodyPr/>
              <a:lstStyle/>
              <a:p>
                <a:r>
                  <a:rPr lang="en-001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938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7" grpId="0" animBg="1"/>
      <p:bldP spid="8" grpId="0" animBg="1"/>
      <p:bldP spid="9" grpId="0"/>
      <p:bldP spid="2" grpId="0"/>
      <p:bldP spid="12" grpId="0" animBg="1"/>
      <p:bldP spid="13" grpId="0"/>
      <p:bldP spid="14" grpId="0"/>
      <p:bldP spid="15" grpId="0" animBg="1"/>
      <p:bldP spid="16" grpId="0"/>
      <p:bldP spid="19" grpId="0" build="p"/>
      <p:bldP spid="20" grpId="0"/>
      <p:bldP spid="21" grpId="0" build="p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Power of a number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09524" y="1169716"/>
            <a:ext cx="11279802" cy="32716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24" y="4590191"/>
                <a:ext cx="11030932" cy="1857726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Example 3: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 area of a square with side</a:t>
                </a:r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23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fr-FR" sz="23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sSup>
                      <m:sSupPr>
                        <m:ctrlPr>
                          <a:rPr lang="fr-FR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p>
                        <m:r>
                          <a:rPr lang="fr-FR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</m:oMath>
                </a14:m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300" b="0" dirty="0" err="1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read</a:t>
                </a:r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as “ </a:t>
                </a:r>
                <a14:m>
                  <m:oMath xmlns:m="http://schemas.openxmlformats.org/officeDocument/2006/math">
                    <m:r>
                      <a:rPr lang="fr-FR" sz="23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fr-FR" sz="23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3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squared</m:t>
                    </m:r>
                  </m:oMath>
                </a14:m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”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 volume of a cube with edge</a:t>
                </a:r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23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fr-FR" sz="23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"</m:t>
                        </m:r>
                        <m:r>
                          <a:rPr lang="fr-FR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23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"</m:t>
                    </m:r>
                  </m:oMath>
                </a14:m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001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read</a:t>
                </a:r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as“ </a:t>
                </a:r>
                <a14:m>
                  <m:oMath xmlns:m="http://schemas.openxmlformats.org/officeDocument/2006/math">
                    <m:r>
                      <a:rPr lang="fr-FR" sz="23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fr-FR" sz="23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300" b="0" dirty="0">
                    <a:solidFill>
                      <a:srgbClr val="00B05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cubed</a:t>
                </a:r>
                <a:r>
                  <a:rPr lang="fr-FR" sz="2300" b="0" dirty="0"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” </a:t>
                </a:r>
              </a:p>
            </p:txBody>
          </p:sp>
        </mc:Choice>
        <mc:Fallback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24" y="4590191"/>
                <a:ext cx="11030932" cy="1857726"/>
              </a:xfrm>
              <a:prstGeom prst="rect">
                <a:avLst/>
              </a:prstGeom>
              <a:blipFill>
                <a:blip r:embed="rId2"/>
                <a:stretch>
                  <a:fillRect l="-884" t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57325" y="1194993"/>
            <a:ext cx="10983131" cy="50317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00" b="0" dirty="0">
                <a:latin typeface="Myriad Pro" panose="020B0503030403020204" charset="0"/>
                <a:cs typeface="Times New Roman" panose="02020603050405020304" pitchFamily="18" charset="0"/>
              </a:rPr>
              <a:t>The power of </a:t>
            </a:r>
            <a:r>
              <a:rPr lang="en-US" sz="2300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𝑎</a:t>
            </a:r>
            <a:r>
              <a:rPr lang="en-US" sz="2300" b="0" dirty="0">
                <a:latin typeface="Myriad Pro" panose="020B0503030403020204" charset="0"/>
                <a:cs typeface="Times New Roman" panose="02020603050405020304" pitchFamily="18" charset="0"/>
              </a:rPr>
              <a:t> is denoted</a:t>
            </a:r>
            <a:r>
              <a:rPr lang="fr-FR" sz="2300" b="0" dirty="0">
                <a:latin typeface="Myriad Pro" panose="020B0503030403020204" charset="0"/>
                <a:cs typeface="Times New Roman" panose="02020603050405020304" pitchFamily="18" charset="0"/>
              </a:rPr>
              <a:t> by: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2437" y="1945464"/>
            <a:ext cx="746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89527" y="1363960"/>
            <a:ext cx="1342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exponent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5730939" y="1695379"/>
            <a:ext cx="838243" cy="4817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7235045" y="1458571"/>
            <a:ext cx="827304" cy="15062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685219" y="1226991"/>
                <a:ext cx="825675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4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r-FR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219" y="1226991"/>
                <a:ext cx="825675" cy="6155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90874" y="2407129"/>
            <a:ext cx="4644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latin typeface="Myriad Pro" panose="020B0503030403020204" charset="0"/>
                <a:cs typeface="Times New Roman" panose="02020603050405020304" pitchFamily="18" charset="0"/>
              </a:rPr>
              <a:t>We read it: 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𝑎 to the power 𝑛</a:t>
            </a:r>
          </a:p>
          <a:p>
            <a:r>
              <a:rPr lang="en-US" sz="2300" dirty="0">
                <a:latin typeface="Myriad Pro" panose="020B0503030403020204" charset="0"/>
                <a:cs typeface="Times New Roman" panose="02020603050405020304" pitchFamily="18" charset="0"/>
              </a:rPr>
              <a:t>              Or: 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n</a:t>
            </a:r>
            <a:r>
              <a:rPr lang="en-US" sz="2300" baseline="300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power of 𝑎</a:t>
            </a:r>
            <a:endParaRPr lang="fr-FR" sz="2300" dirty="0">
              <a:solidFill>
                <a:srgbClr val="00B05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0874" y="3386946"/>
            <a:ext cx="950685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latin typeface="Myriad Pro" panose="020B0503030403020204" charset="0"/>
                <a:cs typeface="Times New Roman" panose="02020603050405020304" pitchFamily="18" charset="0"/>
              </a:rPr>
              <a:t>In particular: 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𝑎 </a:t>
            </a:r>
            <a:r>
              <a:rPr lang="en-US" sz="2300" baseline="300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is the square of 𝑎, we also read it “𝑎 squared”</a:t>
            </a:r>
          </a:p>
          <a:p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                        𝑎 </a:t>
            </a:r>
            <a:r>
              <a:rPr lang="en-US" sz="2300" baseline="300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  <a:r>
              <a:rPr lang="en-US" sz="2300" dirty="0">
                <a:solidFill>
                  <a:srgbClr val="00B05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is the cube of 𝑎, we also read it “𝑎 cubed”</a:t>
            </a:r>
            <a:endParaRPr lang="fr-FR" sz="2300" dirty="0">
              <a:solidFill>
                <a:srgbClr val="00B05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31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1" grpId="0"/>
      <p:bldP spid="22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power of a number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1:</a:t>
            </a:r>
          </a:p>
        </p:txBody>
      </p:sp>
      <p:sp>
        <p:nvSpPr>
          <p:cNvPr id="2" name="Rectangle 1"/>
          <p:cNvSpPr/>
          <p:nvPr/>
        </p:nvSpPr>
        <p:spPr>
          <a:xfrm>
            <a:off x="2500853" y="1343048"/>
            <a:ext cx="6738448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Complete the table below as shown in the example: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4006744"/>
                  </p:ext>
                </p:extLst>
              </p:nvPr>
            </p:nvGraphicFramePr>
            <p:xfrm>
              <a:off x="520833" y="2231251"/>
              <a:ext cx="11192198" cy="4507175"/>
            </p:xfrm>
            <a:graphic>
              <a:graphicData uri="http://schemas.openxmlformats.org/drawingml/2006/table">
                <a:tbl>
                  <a:tblPr firstRow="1" bandRow="1">
                    <a:tableStyleId>{16D9F66E-5EB9-4882-86FB-DCBF35E3C3E4}</a:tableStyleId>
                  </a:tblPr>
                  <a:tblGrid>
                    <a:gridCol w="4065681">
                      <a:extLst>
                        <a:ext uri="{9D8B030D-6E8A-4147-A177-3AD203B41FA5}">
                          <a16:colId xmlns:a16="http://schemas.microsoft.com/office/drawing/2014/main" val="1667148928"/>
                        </a:ext>
                      </a:extLst>
                    </a:gridCol>
                    <a:gridCol w="1922458">
                      <a:extLst>
                        <a:ext uri="{9D8B030D-6E8A-4147-A177-3AD203B41FA5}">
                          <a16:colId xmlns:a16="http://schemas.microsoft.com/office/drawing/2014/main" val="723379538"/>
                        </a:ext>
                      </a:extLst>
                    </a:gridCol>
                    <a:gridCol w="1209157">
                      <a:extLst>
                        <a:ext uri="{9D8B030D-6E8A-4147-A177-3AD203B41FA5}">
                          <a16:colId xmlns:a16="http://schemas.microsoft.com/office/drawing/2014/main" val="622442936"/>
                        </a:ext>
                      </a:extLst>
                    </a:gridCol>
                    <a:gridCol w="1658100">
                      <a:extLst>
                        <a:ext uri="{9D8B030D-6E8A-4147-A177-3AD203B41FA5}">
                          <a16:colId xmlns:a16="http://schemas.microsoft.com/office/drawing/2014/main" val="1849868516"/>
                        </a:ext>
                      </a:extLst>
                    </a:gridCol>
                    <a:gridCol w="2336802">
                      <a:extLst>
                        <a:ext uri="{9D8B030D-6E8A-4147-A177-3AD203B41FA5}">
                          <a16:colId xmlns:a16="http://schemas.microsoft.com/office/drawing/2014/main" val="3237061351"/>
                        </a:ext>
                      </a:extLst>
                    </a:gridCol>
                  </a:tblGrid>
                  <a:tr h="8720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Myriad Pro" panose="020B0503030403020204" charset="0"/>
                            </a:rPr>
                            <a:t>Product</a:t>
                          </a:r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Power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Base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 err="1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Exponent</a:t>
                          </a:r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Expression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2240712"/>
                      </a:ext>
                    </a:extLst>
                  </a:tr>
                  <a:tr h="80748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3×3×3</m:t>
                                </m:r>
                              </m:oMath>
                            </m:oMathPara>
                          </a14:m>
                          <a:endParaRPr lang="fr-FR" sz="200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oMath>
                          </a14:m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 to the power 4</a:t>
                          </a:r>
                        </a:p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08657244"/>
                      </a:ext>
                    </a:extLst>
                  </a:tr>
                  <a:tr h="1130478"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16 </a:t>
                          </a:r>
                          <a:r>
                            <a:rPr lang="fr-FR" sz="2000" dirty="0" err="1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cubed</a:t>
                          </a: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or </a:t>
                          </a:r>
                          <a:b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</a:b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16 to the power 3</a:t>
                          </a: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0276363"/>
                      </a:ext>
                    </a:extLst>
                  </a:tr>
                  <a:tr h="872083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2,7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45233898"/>
                      </a:ext>
                    </a:extLst>
                  </a:tr>
                  <a:tr h="82504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00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4011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4006744"/>
                  </p:ext>
                </p:extLst>
              </p:nvPr>
            </p:nvGraphicFramePr>
            <p:xfrm>
              <a:off x="520833" y="2231251"/>
              <a:ext cx="11192198" cy="4507175"/>
            </p:xfrm>
            <a:graphic>
              <a:graphicData uri="http://schemas.openxmlformats.org/drawingml/2006/table">
                <a:tbl>
                  <a:tblPr firstRow="1" bandRow="1">
                    <a:tableStyleId>{16D9F66E-5EB9-4882-86FB-DCBF35E3C3E4}</a:tableStyleId>
                  </a:tblPr>
                  <a:tblGrid>
                    <a:gridCol w="4065681">
                      <a:extLst>
                        <a:ext uri="{9D8B030D-6E8A-4147-A177-3AD203B41FA5}">
                          <a16:colId xmlns:a16="http://schemas.microsoft.com/office/drawing/2014/main" val="1667148928"/>
                        </a:ext>
                      </a:extLst>
                    </a:gridCol>
                    <a:gridCol w="1922458">
                      <a:extLst>
                        <a:ext uri="{9D8B030D-6E8A-4147-A177-3AD203B41FA5}">
                          <a16:colId xmlns:a16="http://schemas.microsoft.com/office/drawing/2014/main" val="723379538"/>
                        </a:ext>
                      </a:extLst>
                    </a:gridCol>
                    <a:gridCol w="1209157">
                      <a:extLst>
                        <a:ext uri="{9D8B030D-6E8A-4147-A177-3AD203B41FA5}">
                          <a16:colId xmlns:a16="http://schemas.microsoft.com/office/drawing/2014/main" val="622442936"/>
                        </a:ext>
                      </a:extLst>
                    </a:gridCol>
                    <a:gridCol w="1658100">
                      <a:extLst>
                        <a:ext uri="{9D8B030D-6E8A-4147-A177-3AD203B41FA5}">
                          <a16:colId xmlns:a16="http://schemas.microsoft.com/office/drawing/2014/main" val="1849868516"/>
                        </a:ext>
                      </a:extLst>
                    </a:gridCol>
                    <a:gridCol w="2336802">
                      <a:extLst>
                        <a:ext uri="{9D8B030D-6E8A-4147-A177-3AD203B41FA5}">
                          <a16:colId xmlns:a16="http://schemas.microsoft.com/office/drawing/2014/main" val="3237061351"/>
                        </a:ext>
                      </a:extLst>
                    </a:gridCol>
                  </a:tblGrid>
                  <a:tr h="8720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Myriad Pro" panose="020B0503030403020204" charset="0"/>
                            </a:rPr>
                            <a:t>Product</a:t>
                          </a:r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Power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Base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 err="1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Exponent</a:t>
                          </a:r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4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</a:rPr>
                            <a:t>Expression</a:t>
                          </a:r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2240712"/>
                      </a:ext>
                    </a:extLst>
                  </a:tr>
                  <a:tr h="807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0" t="-112782" r="-175712" b="-3503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11392" t="-112782" r="-270886" b="-3503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78646" t="-112782" r="-521" b="-3503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08657244"/>
                      </a:ext>
                    </a:extLst>
                  </a:tr>
                  <a:tr h="1130478"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377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16 </a:t>
                          </a:r>
                          <a:r>
                            <a:rPr lang="fr-FR" sz="2000" dirty="0" err="1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cubed</a:t>
                          </a: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 or </a:t>
                          </a:r>
                          <a:b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</a:br>
                          <a:r>
                            <a:rPr lang="fr-FR" sz="2000" dirty="0">
                              <a:solidFill>
                                <a:schemeClr val="tx1"/>
                              </a:solidFill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a:t>16 to the power 3</a:t>
                          </a:r>
                        </a:p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0276363"/>
                      </a:ext>
                    </a:extLst>
                  </a:tr>
                  <a:tr h="872083"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11392" t="-325000" r="-270886" b="-951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45233898"/>
                      </a:ext>
                    </a:extLst>
                  </a:tr>
                  <a:tr h="82504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0" t="-453333" r="-175712" b="-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400" dirty="0">
                            <a:solidFill>
                              <a:schemeClr val="tx1"/>
                            </a:solidFill>
                            <a:latin typeface="Myriad Pro" panose="020B050303040302020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4011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08944" y="4083579"/>
                <a:ext cx="708140" cy="7655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16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944" y="4083579"/>
                <a:ext cx="708140" cy="7655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307" y="4083578"/>
                <a:ext cx="204229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×16×16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307" y="4083578"/>
                <a:ext cx="2042293" cy="43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50907" y="5046242"/>
                <a:ext cx="2182464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(2,7)×(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2,7)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907" y="5046242"/>
                <a:ext cx="2182464" cy="434686"/>
              </a:xfrm>
              <a:prstGeom prst="rect">
                <a:avLst/>
              </a:prstGeom>
              <a:blipFill>
                <a:blip r:embed="rId5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90743" y="5035403"/>
                <a:ext cx="2322288" cy="78523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2,7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squared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or </a:t>
                </a:r>
                <a:b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2,7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to the power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2</a:t>
                </a: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743" y="5035403"/>
                <a:ext cx="2322288" cy="785236"/>
              </a:xfrm>
              <a:prstGeom prst="rect">
                <a:avLst/>
              </a:prstGeom>
              <a:blipFill>
                <a:blip r:embed="rId6"/>
                <a:stretch>
                  <a:fillRect l="-2625" t="-3101" b="-3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64467" y="5972863"/>
                <a:ext cx="997094" cy="5789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 panose="05050102010706020507" pitchFamily="18" charset="2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4467" y="5972863"/>
                <a:ext cx="997094" cy="57895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35623" y="5972863"/>
                <a:ext cx="228567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to the power 5</a:t>
                </a:r>
              </a:p>
            </p:txBody>
          </p:sp>
        </mc:Choice>
        <mc:Fallback xmlns=""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5623" y="5972863"/>
                <a:ext cx="2285673" cy="434686"/>
              </a:xfrm>
              <a:prstGeom prst="rect">
                <a:avLst/>
              </a:prstGeom>
              <a:blipFill>
                <a:blip r:embed="rId8"/>
                <a:stretch>
                  <a:fillRect b="-323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60288" y="4083578"/>
                <a:ext cx="7081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16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288" y="4083578"/>
                <a:ext cx="708140" cy="4346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87655" y="4083578"/>
                <a:ext cx="708140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3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7655" y="4083578"/>
                <a:ext cx="708140" cy="43468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843290" y="5111596"/>
                <a:ext cx="5806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2,7</m:t>
                      </m:r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3290" y="5111596"/>
                <a:ext cx="580607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296593" y="5111595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2</m:t>
                      </m:r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6593" y="5111595"/>
                <a:ext cx="38504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74548" y="5881248"/>
                <a:ext cx="527709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11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4548" y="5881248"/>
                <a:ext cx="527709" cy="67056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296593" y="6030678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5</m:t>
                      </m:r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6593" y="6030678"/>
                <a:ext cx="385041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7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3" grpId="0"/>
      <p:bldP spid="16" grpId="0"/>
      <p:bldP spid="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2813" y="1687389"/>
                <a:ext cx="11430000" cy="102493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1. </a:t>
                </a:r>
                <a:r>
                  <a:rPr lang="en-US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How do you write the product</a:t>
                </a:r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3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in the form of one power?</a:t>
                </a:r>
                <a:endParaRPr lang="fr-FR" sz="230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1687389"/>
                <a:ext cx="11430000" cy="1024933"/>
              </a:xfrm>
              <a:prstGeom prst="rect">
                <a:avLst/>
              </a:prstGeom>
              <a:blipFill>
                <a:blip r:embed="rId2"/>
                <a:stretch>
                  <a:fillRect l="-747" t="-7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32813" y="2244659"/>
                <a:ext cx="4978400" cy="804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3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We</a:t>
                </a:r>
                <a:r>
                  <a:rPr lang="fr-FR" sz="23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3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write</a:t>
                </a:r>
                <a:r>
                  <a:rPr lang="fr-FR" sz="2300" dirty="0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300" dirty="0">
                    <a:solidFill>
                      <a:srgbClr val="FF0066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×3×3×3×3</m:t>
                    </m:r>
                  </m:oMath>
                </a14:m>
                <a:endParaRPr lang="fr-FR" sz="23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r>
                  <a:rPr lang="fr-FR" sz="2300" dirty="0">
                    <a:solidFill>
                      <a:srgbClr val="FF0066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</m:t>
                    </m:r>
                  </m:oMath>
                </a14:m>
                <a:endParaRPr lang="fr-FR" sz="23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2244659"/>
                <a:ext cx="4978400" cy="804259"/>
              </a:xfrm>
              <a:prstGeom prst="rect">
                <a:avLst/>
              </a:prstGeom>
              <a:blipFill>
                <a:blip r:embed="rId3"/>
                <a:stretch>
                  <a:fillRect l="-1714" t="-5303" b="-15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Brace 12"/>
          <p:cNvSpPr/>
          <p:nvPr/>
        </p:nvSpPr>
        <p:spPr>
          <a:xfrm>
            <a:off x="5297714" y="2313079"/>
            <a:ext cx="101600" cy="76674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3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928499" y="2244659"/>
                <a:ext cx="5704113" cy="450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300" dirty="0" err="1">
                    <a:solidFill>
                      <a:srgbClr val="FF0000"/>
                    </a:solidFill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Then</a:t>
                </a:r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US" sz="2300" b="0" dirty="0">
                  <a:solidFill>
                    <a:srgbClr val="0070C0"/>
                  </a:solidFill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499" y="2244659"/>
                <a:ext cx="5704113" cy="450316"/>
              </a:xfrm>
              <a:prstGeom prst="rect">
                <a:avLst/>
              </a:prstGeom>
              <a:blipFill>
                <a:blip r:embed="rId4"/>
                <a:stretch>
                  <a:fillRect l="-1604" t="-9459" b="-28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32813" y="3473553"/>
                <a:ext cx="8795658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Do the </a:t>
                </a:r>
                <a:r>
                  <a:rPr lang="fr-FR" sz="230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same</a:t>
                </a:r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for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3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GB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    </m:t>
                        </m:r>
                        <m: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23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?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3473553"/>
                <a:ext cx="8795658" cy="446276"/>
              </a:xfrm>
              <a:prstGeom prst="rect">
                <a:avLst/>
              </a:prstGeom>
              <a:blipFill>
                <a:blip r:embed="rId5"/>
                <a:stretch>
                  <a:fillRect l="-970" t="-10959" b="-30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32813" y="4017002"/>
                <a:ext cx="10791372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en-US" sz="230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300" b="0" i="1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4017002"/>
                <a:ext cx="10791372" cy="446276"/>
              </a:xfrm>
              <a:prstGeom prst="rect">
                <a:avLst/>
              </a:prstGeom>
              <a:blipFill>
                <a:blip r:embed="rId6"/>
                <a:stretch>
                  <a:fillRect l="-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32813" y="4720007"/>
                <a:ext cx="10791372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3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3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r>
                  <a:rPr lang="en-US" sz="2300" dirty="0">
                    <a:latin typeface="Myriad Pro" panose="020B0503030403020204" pitchFamily="34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3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sup>
                    </m:sSup>
                  </m:oMath>
                </a14:m>
                <a:r>
                  <a:rPr lang="en-US" sz="2300" b="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4720007"/>
                <a:ext cx="10791372" cy="446276"/>
              </a:xfrm>
              <a:prstGeom prst="rect">
                <a:avLst/>
              </a:prstGeom>
              <a:blipFill>
                <a:blip r:embed="rId7"/>
                <a:stretch>
                  <a:fillRect l="-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32813" y="5292402"/>
            <a:ext cx="879565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dirty="0">
                <a:latin typeface="Myriad Pro" panose="020B0503030403020204" charset="0"/>
                <a:cs typeface="Times New Roman" panose="02020603050405020304" pitchFamily="18" charset="0"/>
              </a:rPr>
              <a:t>3. </a:t>
            </a:r>
            <a:r>
              <a:rPr lang="en-US" sz="2300" dirty="0">
                <a:latin typeface="Myriad Pro" panose="020B0503030403020204" charset="0"/>
                <a:cs typeface="Times New Roman" panose="02020603050405020304" pitchFamily="18" charset="0"/>
              </a:rPr>
              <a:t>Conjecture</a:t>
            </a:r>
            <a:endParaRPr lang="fr-FR" sz="23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532813" y="5700813"/>
                <a:ext cx="2379947" cy="446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3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3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3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3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3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3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3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3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3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3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3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3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3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300" dirty="0"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3" y="5700813"/>
                <a:ext cx="2379947" cy="4462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Left Brace 18"/>
          <p:cNvSpPr/>
          <p:nvPr/>
        </p:nvSpPr>
        <p:spPr>
          <a:xfrm rot="16200000">
            <a:off x="9214469" y="1442137"/>
            <a:ext cx="79618" cy="2457090"/>
          </a:xfrm>
          <a:prstGeom prst="leftBrace">
            <a:avLst>
              <a:gd name="adj1" fmla="val 8333"/>
              <a:gd name="adj2" fmla="val 47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300"/>
          </a:p>
        </p:txBody>
      </p:sp>
      <p:sp>
        <p:nvSpPr>
          <p:cNvPr id="20" name="TextBox 19"/>
          <p:cNvSpPr txBox="1"/>
          <p:nvPr/>
        </p:nvSpPr>
        <p:spPr>
          <a:xfrm>
            <a:off x="9036925" y="2803158"/>
            <a:ext cx="144589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dirty="0">
                <a:solidFill>
                  <a:schemeClr val="accent1"/>
                </a:solidFill>
                <a:latin typeface="Times New Roman" panose="02020603050405020304" pitchFamily="18" charset="0"/>
                <a:ea typeface="Segoe UI Historic" panose="020B0502040204020203" pitchFamily="34" charset="0"/>
                <a:cs typeface="Times New Roman" panose="02020603050405020304" pitchFamily="18" charset="0"/>
              </a:rPr>
              <a:t>7 times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5698572" y="2858319"/>
                <a:ext cx="4115387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3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3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3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3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sup>
                      </m:sSup>
                    </m:oMath>
                  </m:oMathPara>
                </a14:m>
                <a:endParaRPr lang="en-US" sz="23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572" y="2858319"/>
                <a:ext cx="4115387" cy="44627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095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2" grpId="0"/>
      <p:bldP spid="19" grpId="0" animBg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6491"/>
            <a:ext cx="12192000" cy="147580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001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 calculation rules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09524" y="2665477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3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Example 4: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0904" y="1308623"/>
                <a:ext cx="9750582" cy="112367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Property 1: </a:t>
                </a:r>
                <a:r>
                  <a:rPr lang="en-US" sz="2300" b="0" dirty="0">
                    <a:solidFill>
                      <a:srgbClr val="00206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Product of two powers of the same positive number:</a:t>
                </a:r>
              </a:p>
              <a:p>
                <a:r>
                  <a:rPr lang="en-US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If 𝑎 is a positive number and if 𝑚 and 𝑛 are two natural integers, then we have:</a:t>
                </a: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0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000" b="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en-US" sz="20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b="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fr-FR" sz="2000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904" y="1308623"/>
                <a:ext cx="9750582" cy="1123672"/>
              </a:xfrm>
              <a:prstGeom prst="rect">
                <a:avLst/>
              </a:prstGeom>
              <a:blipFill>
                <a:blip r:embed="rId2"/>
                <a:stretch>
                  <a:fillRect l="-938" t="-4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57325" y="3338286"/>
                <a:ext cx="18723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3338286"/>
                <a:ext cx="187234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63275" y="3294743"/>
            <a:ext cx="4723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keep the same base 10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add the exponents 3 and 2</a:t>
            </a:r>
            <a:endParaRPr lang="fr-FR" sz="2000" dirty="0">
              <a:solidFill>
                <a:schemeClr val="accent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351314" y="3334118"/>
                <a:ext cx="1638846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4" y="3334118"/>
                <a:ext cx="1638846" cy="4036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57325" y="4900264"/>
                <a:ext cx="2380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(2.3)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(2.3)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25" y="4900264"/>
                <a:ext cx="2380344" cy="400110"/>
              </a:xfrm>
              <a:prstGeom prst="rect">
                <a:avLst/>
              </a:prstGeom>
              <a:blipFill>
                <a:blip r:embed="rId5"/>
                <a:stretch>
                  <a:fillRect l="-1282" b="-16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363275" y="4715597"/>
                <a:ext cx="472381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We keep the same base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2.3</m:t>
                    </m:r>
                  </m:oMath>
                </a14:m>
                <a:endParaRPr lang="fr-FR" sz="2000" dirty="0">
                  <a:solidFill>
                    <a:schemeClr val="accent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We add the exponents </a:t>
                </a:r>
                <a:r>
                  <a:rPr lang="fr-FR" sz="2000" dirty="0">
                    <a:solidFill>
                      <a:schemeClr val="accent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2 and 4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75" y="4715597"/>
                <a:ext cx="4723810" cy="707886"/>
              </a:xfrm>
              <a:prstGeom prst="rect">
                <a:avLst/>
              </a:prstGeom>
              <a:blipFill>
                <a:blip r:embed="rId6"/>
                <a:stretch>
                  <a:fillRect l="-1161" t="-4310" b="-155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760341" y="4900262"/>
                <a:ext cx="208698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(2.3)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(2.3)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341" y="4900262"/>
                <a:ext cx="2086982" cy="400110"/>
              </a:xfrm>
              <a:prstGeom prst="rect">
                <a:avLst/>
              </a:prstGeom>
              <a:blipFill>
                <a:blip r:embed="rId7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066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4247</TotalTime>
  <Words>1885</Words>
  <Application>Microsoft Office PowerPoint</Application>
  <PresentationFormat>Widescreen</PresentationFormat>
  <Paragraphs>352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Myriad Pro</vt:lpstr>
      <vt:lpstr>Myriad Pro Light</vt:lpstr>
      <vt:lpstr>Times New Roman</vt:lpstr>
      <vt:lpstr>Arial</vt:lpstr>
      <vt:lpstr>Tw Cen MT</vt:lpstr>
      <vt:lpstr>Wingdings</vt:lpstr>
      <vt:lpstr>Adobe Arabic</vt:lpstr>
      <vt:lpstr>Calibri</vt:lpstr>
      <vt:lpstr>Cambria Math</vt:lpstr>
      <vt:lpstr>Office Theme</vt:lpstr>
      <vt:lpstr>1_Office Theme</vt:lpstr>
      <vt:lpstr>2_Office Theme</vt:lpstr>
      <vt:lpstr>Powers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279</cp:revision>
  <dcterms:created xsi:type="dcterms:W3CDTF">2021-05-31T08:15:25Z</dcterms:created>
  <dcterms:modified xsi:type="dcterms:W3CDTF">2021-11-05T17:50:17Z</dcterms:modified>
</cp:coreProperties>
</file>