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75" r:id="rId9"/>
    <p:sldId id="276" r:id="rId10"/>
    <p:sldId id="271" r:id="rId11"/>
    <p:sldId id="272" r:id="rId12"/>
    <p:sldId id="273" r:id="rId13"/>
    <p:sldId id="274" r:id="rId14"/>
    <p:sldId id="277" r:id="rId15"/>
    <p:sldId id="266" r:id="rId16"/>
    <p:sldId id="267" r:id="rId17"/>
    <p:sldId id="268" r:id="rId18"/>
    <p:sldId id="269" r:id="rId19"/>
    <p:sldId id="270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 Math" panose="02040503050406030204" pitchFamily="18" charset="0"/>
      <p:regular r:id="rId27"/>
    </p:embeddedFont>
    <p:embeddedFont>
      <p:font typeface="Myriad Pro" panose="020B0503030403020204" charset="0"/>
      <p:regular r:id="rId28"/>
      <p:bold r:id="rId29"/>
      <p:italic r:id="rId30"/>
    </p:embeddedFont>
    <p:embeddedFont>
      <p:font typeface="Myriad Pro Light" panose="020B060303040302020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ma Amacha" initials="RA" lastIdx="8" clrIdx="0">
    <p:extLst>
      <p:ext uri="{19B8F6BF-5375-455C-9EA6-DF929625EA0E}">
        <p15:presenceInfo xmlns:p15="http://schemas.microsoft.com/office/powerpoint/2012/main" userId="f224e99967485c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573CF8-6074-4CD3-9447-EB811FAFDAE4}" v="38" dt="2024-05-27T22:31:32.7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696"/>
  </p:normalViewPr>
  <p:slideViewPr>
    <p:cSldViewPr snapToGrid="0">
      <p:cViewPr varScale="1">
        <p:scale>
          <a:sx n="72" d="100"/>
          <a:sy n="72" d="100"/>
        </p:scale>
        <p:origin x="2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ableStyles" Target="tableStyle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bchi, Theresia" userId="e3b4379c-3e12-46aa-b3f1-cc2a9122e03d" providerId="ADAL" clId="{63573CF8-6074-4CD3-9447-EB811FAFDAE4}"/>
    <pc:docChg chg="modSld">
      <pc:chgData name="Tabchi, Theresia" userId="e3b4379c-3e12-46aa-b3f1-cc2a9122e03d" providerId="ADAL" clId="{63573CF8-6074-4CD3-9447-EB811FAFDAE4}" dt="2024-05-27T22:36:23.552" v="37" actId="20577"/>
      <pc:docMkLst>
        <pc:docMk/>
      </pc:docMkLst>
      <pc:sldChg chg="modSp">
        <pc:chgData name="Tabchi, Theresia" userId="e3b4379c-3e12-46aa-b3f1-cc2a9122e03d" providerId="ADAL" clId="{63573CF8-6074-4CD3-9447-EB811FAFDAE4}" dt="2024-05-27T22:31:27.376" v="36" actId="6549"/>
        <pc:sldMkLst>
          <pc:docMk/>
          <pc:sldMk cId="2553541075" sldId="260"/>
        </pc:sldMkLst>
        <pc:spChg chg="mod">
          <ac:chgData name="Tabchi, Theresia" userId="e3b4379c-3e12-46aa-b3f1-cc2a9122e03d" providerId="ADAL" clId="{63573CF8-6074-4CD3-9447-EB811FAFDAE4}" dt="2024-05-27T22:31:27.376" v="36" actId="6549"/>
          <ac:spMkLst>
            <pc:docMk/>
            <pc:sldMk cId="2553541075" sldId="260"/>
            <ac:spMk id="12" creationId="{B17EE9AC-EA1F-E64A-A160-8258CE99CB97}"/>
          </ac:spMkLst>
        </pc:spChg>
      </pc:sldChg>
      <pc:sldChg chg="modSp mod">
        <pc:chgData name="Tabchi, Theresia" userId="e3b4379c-3e12-46aa-b3f1-cc2a9122e03d" providerId="ADAL" clId="{63573CF8-6074-4CD3-9447-EB811FAFDAE4}" dt="2024-05-27T22:36:23.552" v="37" actId="20577"/>
        <pc:sldMkLst>
          <pc:docMk/>
          <pc:sldMk cId="496740632" sldId="273"/>
        </pc:sldMkLst>
        <pc:spChg chg="mod">
          <ac:chgData name="Tabchi, Theresia" userId="e3b4379c-3e12-46aa-b3f1-cc2a9122e03d" providerId="ADAL" clId="{63573CF8-6074-4CD3-9447-EB811FAFDAE4}" dt="2024-05-27T22:36:23.552" v="37" actId="20577"/>
          <ac:spMkLst>
            <pc:docMk/>
            <pc:sldMk cId="496740632" sldId="273"/>
            <ac:spMk id="11" creationId="{C5A4E74D-3A98-3349-A32A-5D0ED8A3FE7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049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9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53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2129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Objectives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938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52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C4AB20A-7DCC-FF46-9BBF-1541FB0EFF74}"/>
              </a:ext>
            </a:extLst>
          </p:cNvPr>
          <p:cNvSpPr/>
          <p:nvPr userDrawn="1"/>
        </p:nvSpPr>
        <p:spPr>
          <a:xfrm>
            <a:off x="0" y="0"/>
            <a:ext cx="6954504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38D559B1-2B77-6C45-B8B8-F33125D0B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11045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245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74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 err="1">
                <a:latin typeface="Myriad Pro Light" panose="020B0403030403020204" pitchFamily="34" charset="0"/>
              </a:rPr>
              <a:t>References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90878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Our Team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4824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</a:t>
            </a:r>
          </a:p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18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218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61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862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626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157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58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8184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477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EDCB9-71B5-4F56-A116-D3EC98E7ABB8}" type="datetimeFigureOut">
              <a:rPr lang="fr-FR" smtClean="0"/>
              <a:t>28/05/2024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A31B2-90CE-4C3A-8397-5E3E277912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795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7" r:id="rId15"/>
    <p:sldLayoutId id="2147483663" r:id="rId16"/>
    <p:sldLayoutId id="2147483664" r:id="rId17"/>
    <p:sldLayoutId id="2147483665" r:id="rId18"/>
    <p:sldLayoutId id="2147483666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1.png"/><Relationship Id="rId13" Type="http://schemas.openxmlformats.org/officeDocument/2006/relationships/image" Target="../media/image390.png"/><Relationship Id="rId3" Type="http://schemas.openxmlformats.org/officeDocument/2006/relationships/image" Target="../media/image290.png"/><Relationship Id="rId7" Type="http://schemas.openxmlformats.org/officeDocument/2006/relationships/image" Target="../media/image330.png"/><Relationship Id="rId12" Type="http://schemas.openxmlformats.org/officeDocument/2006/relationships/image" Target="../media/image380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0.png"/><Relationship Id="rId11" Type="http://schemas.openxmlformats.org/officeDocument/2006/relationships/image" Target="../media/image370.png"/><Relationship Id="rId5" Type="http://schemas.openxmlformats.org/officeDocument/2006/relationships/image" Target="../media/image310.png"/><Relationship Id="rId10" Type="http://schemas.openxmlformats.org/officeDocument/2006/relationships/image" Target="../media/image360.png"/><Relationship Id="rId4" Type="http://schemas.openxmlformats.org/officeDocument/2006/relationships/image" Target="../media/image300.png"/><Relationship Id="rId9" Type="http://schemas.openxmlformats.org/officeDocument/2006/relationships/image" Target="../media/image3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9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171.png"/><Relationship Id="rId4" Type="http://schemas.openxmlformats.org/officeDocument/2006/relationships/image" Target="../media/image16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68719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Grade:  Seven		</a:t>
            </a:r>
            <a:r>
              <a:rPr lang="fr-FR" sz="2400" dirty="0">
                <a:latin typeface="Myriad Pro" panose="020B0503030403020204" pitchFamily="34" charset="0"/>
              </a:rPr>
              <a:t>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1421928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Algebraic	</a:t>
            </a:r>
            <a:br>
              <a:rPr lang="en-US" sz="4800" b="1" dirty="0">
                <a:latin typeface="Myriad Pro" panose="020B0503030403020204" pitchFamily="34" charset="0"/>
              </a:rPr>
            </a:br>
            <a:r>
              <a:rPr lang="en-US" sz="4800" b="1" dirty="0">
                <a:latin typeface="Myriad Pro" panose="020B0503030403020204" pitchFamily="34" charset="0"/>
              </a:rPr>
              <a:t>expressions</a:t>
            </a:r>
            <a:endParaRPr lang="en-US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Mathematics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5097759" y="3559637"/>
            <a:ext cx="2061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Chapter</a:t>
            </a:r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 11_01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2150295-45DC-4D77-899F-83C58151BE98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" r="3970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546839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79242" y="27944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Similar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Monomials</a:t>
            </a:r>
            <a:endParaRPr lang="fr-FR" sz="3600" b="1" cap="all" dirty="0">
              <a:solidFill>
                <a:srgbClr val="00B0F0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06400" y="1179390"/>
            <a:ext cx="11453667" cy="417181"/>
          </a:xfrm>
          <a:prstGeom prst="rect">
            <a:avLst/>
          </a:prstGeom>
          <a:solidFill>
            <a:srgbClr val="DEEBF7"/>
          </a:solidFill>
        </p:spPr>
        <p:txBody>
          <a:bodyPr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1571703"/>
                <a:ext cx="11658305" cy="3319895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Example</a:t>
                </a:r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2 :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sz="20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For each of the pairs of Monomials below, say if they are similar or not</a:t>
                </a:r>
                <a:r>
                  <a:rPr lang="fr-FR" sz="20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2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2 </m:t>
                    </m:r>
                  </m:oMath>
                </a14:m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		b)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endParaRPr lang="fr-FR" sz="2000" b="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1571703"/>
                <a:ext cx="11658305" cy="3319895"/>
              </a:xfrm>
              <a:prstGeom prst="rect">
                <a:avLst/>
              </a:prstGeom>
              <a:blipFill>
                <a:blip r:embed="rId2"/>
                <a:stretch>
                  <a:fillRect l="-837" t="-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388552" y="1179389"/>
            <a:ext cx="11414896" cy="41718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 err="1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</a:t>
            </a: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: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Two monomials having the same literal part are called similar monomials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DA6DA181-CADB-4F59-97EC-A0CAA6610D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2780141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a) For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0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2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en-US" sz="20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:</a:t>
                </a:r>
                <a:endParaRPr lang="en-US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DA6DA181-CADB-4F59-97EC-A0CAA6610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2780141"/>
                <a:ext cx="11134246" cy="451510"/>
              </a:xfrm>
              <a:prstGeom prst="rect">
                <a:avLst/>
              </a:prstGeom>
              <a:blipFill>
                <a:blip r:embed="rId3"/>
                <a:stretch>
                  <a:fillRect l="-602" t="-6757" b="-12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3231651"/>
                <a:ext cx="5639127" cy="11930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fr-FR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is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the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literal part of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3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fr-FR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the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literal part of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2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Then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𝑥𝑦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2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𝑥𝑦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2 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are </a:t>
                </a: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similar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</a:p>
            </p:txBody>
          </p:sp>
        </mc:Choice>
        <mc:Fallback xmlns="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3231651"/>
                <a:ext cx="5639127" cy="1193034"/>
              </a:xfrm>
              <a:prstGeom prst="rect">
                <a:avLst/>
              </a:prstGeom>
              <a:blipFill>
                <a:blip r:embed="rId4"/>
                <a:stretch>
                  <a:fillRect l="-1189" t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2A222EF6-98EE-44CC-B162-36A1CC32F381}"/>
              </a:ext>
            </a:extLst>
          </p:cNvPr>
          <p:cNvSpPr txBox="1">
            <a:spLocks/>
          </p:cNvSpPr>
          <p:nvPr/>
        </p:nvSpPr>
        <p:spPr>
          <a:xfrm>
            <a:off x="6337264" y="3115661"/>
            <a:ext cx="5812787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Specify the literal part of each Monomial.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They have the same literal part.</a:t>
            </a:r>
            <a:endParaRPr lang="fr-FR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4676608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b) For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0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0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en-US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:</a:t>
                </a:r>
                <a:endParaRPr lang="en-US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4676608"/>
                <a:ext cx="11134246" cy="451510"/>
              </a:xfrm>
              <a:prstGeom prst="rect">
                <a:avLst/>
              </a:prstGeom>
              <a:blipFill>
                <a:blip r:embed="rId5"/>
                <a:stretch>
                  <a:fillRect l="-602" t="-6757" b="-12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F1F77E5-B5C1-489C-BAB6-0BD402F5A8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400" y="5054223"/>
                <a:ext cx="5930863" cy="11930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fr-FR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fr-FR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the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literal part of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fr-FR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fr-FR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fr-FR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is the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literal part of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Then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000" i="1" baseline="30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en-US" sz="2000" b="0" i="0" baseline="300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are non </a:t>
                </a: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similar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</a:p>
            </p:txBody>
          </p:sp>
        </mc:Choice>
        <mc:Fallback xmlns="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F1F77E5-B5C1-489C-BAB6-0BD402F5A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0" y="5054223"/>
                <a:ext cx="5930863" cy="1193034"/>
              </a:xfrm>
              <a:prstGeom prst="rect">
                <a:avLst/>
              </a:prstGeom>
              <a:blipFill>
                <a:blip r:embed="rId6"/>
                <a:stretch>
                  <a:fillRect l="-1131" t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2A222EF6-98EE-44CC-B162-36A1CC32F381}"/>
              </a:ext>
            </a:extLst>
          </p:cNvPr>
          <p:cNvSpPr txBox="1">
            <a:spLocks/>
          </p:cNvSpPr>
          <p:nvPr/>
        </p:nvSpPr>
        <p:spPr>
          <a:xfrm>
            <a:off x="6337263" y="5054223"/>
            <a:ext cx="5812787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Specify the literal part of each Monomial.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They don’t have the same literal part.</a:t>
            </a:r>
            <a:endParaRPr lang="fr-FR" sz="2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92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18" grpId="0" uiExpand="1" build="p"/>
      <p:bldP spid="19" grpId="0" uiExpand="1" build="p"/>
      <p:bldP spid="20" grpId="0" uiExpand="1" build="p"/>
      <p:bldP spid="22" grpId="0" uiExpand="1" build="p"/>
      <p:bldP spid="23" grpId="0" uiExpand="1" build="p"/>
      <p:bldP spid="2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|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Similar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Monomials</a:t>
            </a:r>
            <a:endParaRPr lang="fr-FR" sz="3600" b="1" cap="all" dirty="0">
              <a:solidFill>
                <a:srgbClr val="00B0F0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 :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Rami found six cards with monomials written on them.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Help him sort them into pairs of similar Monomials.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008C128-1753-4532-9C96-9AE7678712B8}"/>
                  </a:ext>
                </a:extLst>
              </p:cNvPr>
              <p:cNvSpPr txBox="1"/>
              <p:nvPr/>
            </p:nvSpPr>
            <p:spPr>
              <a:xfrm>
                <a:off x="587285" y="2600929"/>
                <a:ext cx="1512000" cy="523220"/>
              </a:xfrm>
              <a:prstGeom prst="rect">
                <a:avLst/>
              </a:prstGeom>
              <a:solidFill>
                <a:srgbClr val="CC00C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−3</m:t>
                      </m:r>
                      <m:sSup>
                        <m:sSupPr>
                          <m:ctrlPr>
                            <a:rPr lang="en-US" sz="2800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008C128-1753-4532-9C96-9AE767871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85" y="2600929"/>
                <a:ext cx="1512000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1BE447F-3F4D-49FE-82E6-4C164C957A42}"/>
                  </a:ext>
                </a:extLst>
              </p:cNvPr>
              <p:cNvSpPr txBox="1"/>
              <p:nvPr/>
            </p:nvSpPr>
            <p:spPr>
              <a:xfrm>
                <a:off x="2496461" y="2600929"/>
                <a:ext cx="1512000" cy="52322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x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1BE447F-3F4D-49FE-82E6-4C164C957A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6461" y="2600929"/>
                <a:ext cx="1512000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6252470-5A25-4073-9674-A6206A2C795A}"/>
                  </a:ext>
                </a:extLst>
              </p:cNvPr>
              <p:cNvSpPr txBox="1"/>
              <p:nvPr/>
            </p:nvSpPr>
            <p:spPr>
              <a:xfrm>
                <a:off x="4405635" y="2600929"/>
                <a:ext cx="1512000" cy="523220"/>
              </a:xfrm>
              <a:prstGeom prst="rect">
                <a:avLst/>
              </a:prstGeom>
              <a:solidFill>
                <a:srgbClr val="00CCFF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7</m:t>
                      </m:r>
                      <m:r>
                        <m:rPr>
                          <m:sty m:val="p"/>
                        </m:rP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6252470-5A25-4073-9674-A6206A2C79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5635" y="2600929"/>
                <a:ext cx="1512000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F216B8-7041-436E-8876-4FD833112D13}"/>
                  </a:ext>
                </a:extLst>
              </p:cNvPr>
              <p:cNvSpPr txBox="1"/>
              <p:nvPr/>
            </p:nvSpPr>
            <p:spPr>
              <a:xfrm>
                <a:off x="10133165" y="2600929"/>
                <a:ext cx="1512000" cy="52322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−11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F216B8-7041-436E-8876-4FD833112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3165" y="2600929"/>
                <a:ext cx="151200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0EE47AB-BB56-4D21-9B85-381A4AABD582}"/>
                  </a:ext>
                </a:extLst>
              </p:cNvPr>
              <p:cNvSpPr txBox="1"/>
              <p:nvPr/>
            </p:nvSpPr>
            <p:spPr>
              <a:xfrm>
                <a:off x="8248220" y="2600929"/>
                <a:ext cx="1512000" cy="523220"/>
              </a:xfrm>
              <a:prstGeom prst="rect">
                <a:avLst/>
              </a:prstGeom>
              <a:solidFill>
                <a:srgbClr val="FF0066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0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8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8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800" i="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0EE47AB-BB56-4D21-9B85-381A4AABD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8220" y="2600929"/>
                <a:ext cx="151200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F51B324-1FC6-4310-9A14-AD2898FCCEAD}"/>
                  </a:ext>
                </a:extLst>
              </p:cNvPr>
              <p:cNvSpPr txBox="1"/>
              <p:nvPr/>
            </p:nvSpPr>
            <p:spPr>
              <a:xfrm>
                <a:off x="6363275" y="2510391"/>
                <a:ext cx="1512000" cy="704295"/>
              </a:xfrm>
              <a:prstGeom prst="rect">
                <a:avLst/>
              </a:prstGeom>
              <a:solidFill>
                <a:srgbClr val="00CC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i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8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x</a:t>
                </a:r>
                <a:r>
                  <a:rPr lang="en-US" sz="280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3</a:t>
                </a:r>
                <a:endParaRPr lang="en-US" sz="28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F51B324-1FC6-4310-9A14-AD2898FCCE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275" y="2510391"/>
                <a:ext cx="1512000" cy="704295"/>
              </a:xfrm>
              <a:prstGeom prst="rect">
                <a:avLst/>
              </a:prstGeom>
              <a:blipFill>
                <a:blip r:embed="rId7"/>
                <a:stretch>
                  <a:fillRect b="-11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375C4858-F4D8-479A-97E4-B5F44C9FD3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919" y="3732919"/>
                <a:ext cx="2457158" cy="8240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3x</a:t>
                </a:r>
                <a:r>
                  <a:rPr lang="en-US" sz="2000" baseline="30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3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sSup>
                      <m:sSupPr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FF0066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Content Placeholder 3">
                <a:extLst>
                  <a:ext uri="{FF2B5EF4-FFF2-40B4-BE49-F238E27FC236}">
                    <a16:creationId xmlns:a16="http://schemas.microsoft.com/office/drawing/2014/main" id="{375C4858-F4D8-479A-97E4-B5F44C9FD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19" y="3732919"/>
                <a:ext cx="2457158" cy="8240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F999BBA8-6797-484A-8651-E8F1AA19753F}"/>
              </a:ext>
            </a:extLst>
          </p:cNvPr>
          <p:cNvSpPr txBox="1">
            <a:spLocks/>
          </p:cNvSpPr>
          <p:nvPr/>
        </p:nvSpPr>
        <p:spPr>
          <a:xfrm>
            <a:off x="586311" y="4541636"/>
            <a:ext cx="2457158" cy="5425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2y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x and 7xy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C95D859D-D719-418E-B936-7B2EFBDF65C1}"/>
              </a:ext>
            </a:extLst>
          </p:cNvPr>
          <p:cNvSpPr txBox="1">
            <a:spLocks/>
          </p:cNvSpPr>
          <p:nvPr/>
        </p:nvSpPr>
        <p:spPr>
          <a:xfrm>
            <a:off x="586311" y="5331410"/>
            <a:ext cx="2614089" cy="5425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2x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3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y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 and 11x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3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y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pitchFamily="34" charset="0"/>
                <a:cs typeface="Myriad Hebrew" panose="01010101010101010101" pitchFamily="50" charset="-79"/>
                <a:sym typeface="Symbol" panose="05050102010706020507" pitchFamily="18" charset="2"/>
              </a:rPr>
              <a:t>2</a:t>
            </a:r>
            <a:endParaRPr lang="en-US" sz="2000" dirty="0">
              <a:solidFill>
                <a:srgbClr val="FF0000"/>
              </a:solidFill>
              <a:latin typeface="Myriad Pro" panose="020B0503030403020204" pitchFamily="34" charset="0"/>
              <a:cs typeface="Myriad Hebrew" panose="01010101010101010101" pitchFamily="50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4319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Similar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Monomials</a:t>
            </a:r>
            <a:endParaRPr lang="fr-FR" sz="3600" b="1" cap="all" dirty="0">
              <a:solidFill>
                <a:srgbClr val="00B0F0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388551" y="2314823"/>
            <a:ext cx="11658305" cy="33198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Example 3 :</a:t>
            </a:r>
            <a:endParaRPr lang="fr-FR" sz="20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06400" y="1180632"/>
            <a:ext cx="11414896" cy="82399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Property:</a:t>
            </a:r>
            <a:r>
              <a:rPr lang="en-US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We can add or subtract two similar Monomials by adding or subtracting their coefficients and keeping the literal part.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551" y="3231651"/>
                <a:ext cx="2949735" cy="5420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+</m:t>
                    </m:r>
                    <m:d>
                      <m:dPr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</p:txBody>
          </p:sp>
        </mc:Choice>
        <mc:Fallback xmlns="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48885E5-8E12-474E-BBF5-23422163B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1" y="3231651"/>
                <a:ext cx="2949735" cy="5420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1205" y="2827802"/>
                <a:ext cx="5678424" cy="149975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400" b="0" i="1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and</a:t>
                </a: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en-US" sz="2400" b="0" i="1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are </a:t>
                </a:r>
                <a:r>
                  <a:rPr lang="fr-FR" sz="2400" b="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similar</a:t>
                </a:r>
                <a:r>
                  <a:rPr lang="fr-FR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We add the </a:t>
                </a: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coefficients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5+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</m:e>
                    </m:d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=5−2=3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We keep the literal part.</a:t>
                </a:r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205" y="2827802"/>
                <a:ext cx="5678424" cy="1499754"/>
              </a:xfrm>
              <a:prstGeom prst="rect">
                <a:avLst/>
              </a:prstGeom>
              <a:blipFill>
                <a:blip r:embed="rId3"/>
                <a:stretch>
                  <a:fillRect l="-1609" t="-2846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65715" y="3226616"/>
                <a:ext cx="670992" cy="45151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defPPr>
                  <a:defRPr lang="en-US"/>
                </a:defPPr>
                <a:lvl1pPr indent="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400" b="0" i="1">
                    <a:solidFill>
                      <a:srgbClr val="FF0066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14:m>
                  <m:oMath xmlns:m="http://schemas.openxmlformats.org/officeDocument/2006/math">
                    <m:r>
                      <a:rPr lang="en-US" sz="20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0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sSup>
                      <m:sSupPr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p>
                        <m:r>
                          <a:rPr lang="en-US" sz="2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715" y="3226616"/>
                <a:ext cx="670992" cy="451510"/>
              </a:xfrm>
              <a:prstGeom prst="rect">
                <a:avLst/>
              </a:prstGeom>
              <a:blipFill>
                <a:blip r:embed="rId4"/>
                <a:stretch>
                  <a:fillRect r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50311" y="4868526"/>
                <a:ext cx="255345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20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0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0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d>
                      <m:dPr>
                        <m:ctrlP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  <m:r>
                          <a:rPr lang="en-US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0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0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11" y="4868526"/>
                <a:ext cx="2553456" cy="400110"/>
              </a:xfrm>
              <a:prstGeom prst="rect">
                <a:avLst/>
              </a:prstGeom>
              <a:blipFill>
                <a:blip r:embed="rId5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346" y="4868525"/>
                <a:ext cx="863730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000" b="0" i="1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7</a:t>
                </a:r>
                <a14:m>
                  <m:oMath xmlns:m="http://schemas.openxmlformats.org/officeDocument/2006/math">
                    <m:r>
                      <a:rPr lang="en-US" sz="2000" b="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sSup>
                      <m:sSupPr>
                        <m:ctrlPr>
                          <a:rPr lang="en-US" sz="20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p>
                        <m:r>
                          <a:rPr lang="en-US" sz="20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Content Placeholder 3">
                <a:extLst>
                  <a:ext uri="{FF2B5EF4-FFF2-40B4-BE49-F238E27FC236}">
                    <a16:creationId xmlns:a16="http://schemas.microsoft.com/office/drawing/2014/main" id="{5C1D23C2-C5B6-48A1-B81E-A969C0341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346" y="4868525"/>
                <a:ext cx="863730" cy="451510"/>
              </a:xfrm>
              <a:prstGeom prst="rect">
                <a:avLst/>
              </a:prstGeom>
              <a:blipFill>
                <a:blip r:embed="rId6"/>
                <a:stretch>
                  <a:fillRect l="-7746" t="-5405" b="-14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1204" y="4785170"/>
                <a:ext cx="5678426" cy="16790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400" b="0" i="1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en-US" sz="2400" b="0" i="1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are </a:t>
                </a:r>
                <a:r>
                  <a:rPr lang="fr-FR" sz="2400" dirty="0" err="1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similar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  <a:endParaRPr lang="fr-FR" sz="2400" b="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b="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We subtract the coefficients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−2</m:t>
                        </m:r>
                      </m:e>
                    </m:d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=5+2=7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We keep the literal part</a:t>
                </a: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.</a:t>
                </a:r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2A222EF6-98EE-44CC-B162-36A1CC32F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204" y="4785170"/>
                <a:ext cx="5678426" cy="1679004"/>
              </a:xfrm>
              <a:prstGeom prst="rect">
                <a:avLst/>
              </a:prstGeom>
              <a:blipFill>
                <a:blip r:embed="rId7"/>
                <a:stretch>
                  <a:fillRect l="-1609" t="-2545" b="-1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674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1" grpId="0" animBg="1"/>
      <p:bldP spid="19" grpId="0" uiExpand="1" build="p"/>
      <p:bldP spid="20" grpId="0" uiExpand="1" build="p"/>
      <p:bldP spid="22" grpId="0" uiExpand="1" build="p"/>
      <p:bldP spid="3" grpId="0"/>
      <p:bldP spid="16" grpId="0" uiExpand="1" build="p"/>
      <p:bldP spid="1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Various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applications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350614" y="1188336"/>
            <a:ext cx="10976491" cy="527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5 :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For each of the operations below, choose the correct answer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94250" y="1964585"/>
                <a:ext cx="236782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−5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1964585"/>
                <a:ext cx="2367828" cy="369332"/>
              </a:xfrm>
              <a:prstGeom prst="rect">
                <a:avLst/>
              </a:prstGeom>
              <a:blipFill>
                <a:blip r:embed="rId2"/>
                <a:stretch>
                  <a:fillRect l="-2571" r="-771" b="-81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937413" y="2552414"/>
                <a:ext cx="87799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413" y="2552414"/>
                <a:ext cx="877996" cy="369332"/>
              </a:xfrm>
              <a:prstGeom prst="rect">
                <a:avLst/>
              </a:prstGeom>
              <a:blipFill>
                <a:blip r:embed="rId3"/>
                <a:stretch>
                  <a:fillRect l="-8333" t="-1667" r="-6944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464398" y="2552414"/>
                <a:ext cx="110722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𝑏𝑐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398" y="2552414"/>
                <a:ext cx="1107226" cy="369332"/>
              </a:xfrm>
              <a:prstGeom prst="rect">
                <a:avLst/>
              </a:prstGeom>
              <a:blipFill>
                <a:blip r:embed="rId4"/>
                <a:stretch>
                  <a:fillRect l="-1099" t="-1667" r="-5495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8220613" y="2552414"/>
                <a:ext cx="140743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0613" y="2552414"/>
                <a:ext cx="1407437" cy="369332"/>
              </a:xfrm>
              <a:prstGeom prst="rect">
                <a:avLst/>
              </a:prstGeom>
              <a:blipFill>
                <a:blip r:embed="rId5"/>
                <a:stretch>
                  <a:fillRect l="-870" t="-1667" r="-2174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5225143" y="2407448"/>
            <a:ext cx="1741714" cy="659263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94250" y="3728071"/>
                <a:ext cx="215270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3728071"/>
                <a:ext cx="2152704" cy="369332"/>
              </a:xfrm>
              <a:prstGeom prst="rect">
                <a:avLst/>
              </a:prstGeom>
              <a:blipFill>
                <a:blip r:embed="rId6"/>
                <a:stretch>
                  <a:fillRect l="-283" t="-1667" r="-1133" b="-2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937413" y="4199786"/>
                <a:ext cx="97000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413" y="4199786"/>
                <a:ext cx="970009" cy="369332"/>
              </a:xfrm>
              <a:prstGeom prst="rect">
                <a:avLst/>
              </a:prstGeom>
              <a:blipFill>
                <a:blip r:embed="rId7"/>
                <a:stretch>
                  <a:fillRect l="-1887" r="-2516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468470" y="4199786"/>
                <a:ext cx="74078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8470" y="4199786"/>
                <a:ext cx="740780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9016" r="-3279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8220613" y="4199786"/>
                <a:ext cx="97000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0613" y="4199786"/>
                <a:ext cx="970009" cy="369332"/>
              </a:xfrm>
              <a:prstGeom prst="rect">
                <a:avLst/>
              </a:prstGeom>
              <a:blipFill>
                <a:blip r:embed="rId9"/>
                <a:stretch>
                  <a:fillRect l="-1887" r="-2516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Oval 29"/>
          <p:cNvSpPr/>
          <p:nvPr/>
        </p:nvSpPr>
        <p:spPr>
          <a:xfrm>
            <a:off x="7834760" y="4054820"/>
            <a:ext cx="1741714" cy="659263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94250" y="5306891"/>
                <a:ext cx="231813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5306891"/>
                <a:ext cx="2318134" cy="369332"/>
              </a:xfrm>
              <a:prstGeom prst="rect">
                <a:avLst/>
              </a:prstGeom>
              <a:blipFill>
                <a:blip r:embed="rId10"/>
                <a:stretch>
                  <a:fillRect l="-263" t="-1667" r="-1053" b="-3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937412" y="5847158"/>
                <a:ext cx="112011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412" y="5847158"/>
                <a:ext cx="1120115" cy="369332"/>
              </a:xfrm>
              <a:prstGeom prst="rect">
                <a:avLst/>
              </a:prstGeom>
              <a:blipFill>
                <a:blip r:embed="rId11"/>
                <a:stretch>
                  <a:fillRect l="-1630" r="-2174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278802" y="5847158"/>
                <a:ext cx="96776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802" y="5847158"/>
                <a:ext cx="967765" cy="369332"/>
              </a:xfrm>
              <a:prstGeom prst="rect">
                <a:avLst/>
              </a:prstGeom>
              <a:blipFill>
                <a:blip r:embed="rId12"/>
                <a:stretch>
                  <a:fillRect l="-1887" r="-6918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8220613" y="5847157"/>
                <a:ext cx="2388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0613" y="5847157"/>
                <a:ext cx="238847" cy="369332"/>
              </a:xfrm>
              <a:prstGeom prst="rect">
                <a:avLst/>
              </a:prstGeom>
              <a:blipFill>
                <a:blip r:embed="rId13"/>
                <a:stretch>
                  <a:fillRect l="-30769" r="-30769" b="-655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Oval 34"/>
          <p:cNvSpPr/>
          <p:nvPr/>
        </p:nvSpPr>
        <p:spPr>
          <a:xfrm>
            <a:off x="7448908" y="5676223"/>
            <a:ext cx="1741714" cy="659263"/>
          </a:xfrm>
          <a:prstGeom prst="ellipse">
            <a:avLst/>
          </a:prstGeom>
          <a:noFill/>
          <a:ln w="2857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57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22" grpId="0"/>
      <p:bldP spid="23" grpId="0"/>
      <p:bldP spid="24" grpId="0"/>
      <p:bldP spid="4" grpId="0" animBg="1"/>
      <p:bldP spid="26" grpId="0"/>
      <p:bldP spid="27" grpId="0"/>
      <p:bldP spid="28" grpId="0"/>
      <p:bldP spid="29" grpId="0"/>
      <p:bldP spid="30" grpId="0" animBg="1"/>
      <p:bldP spid="31" grpId="0"/>
      <p:bldP spid="32" grpId="0"/>
      <p:bldP spid="33" grpId="0"/>
      <p:bldP spid="34" grpId="0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Various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applications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74843" y="1278871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6 :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Among the labels below, group those that are equal: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60399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399" y="2149251"/>
                <a:ext cx="1625600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219199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199" y="3111185"/>
                <a:ext cx="1625600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614056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056" y="3111185"/>
                <a:ext cx="1625600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693307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307" y="2149251"/>
                <a:ext cx="162560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893128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3128" y="2149251"/>
                <a:ext cx="1625600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242956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2956" y="3111185"/>
                <a:ext cx="1625600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092949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949" y="2149251"/>
                <a:ext cx="1625600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8592457" y="3111185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2457" y="3111185"/>
                <a:ext cx="1625600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9311367" y="2149251"/>
                <a:ext cx="1625600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1367" y="2149251"/>
                <a:ext cx="1625600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4843" y="4360282"/>
                <a:ext cx="1860539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=2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</m:oMath>
                  </m:oMathPara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43" y="4360282"/>
                <a:ext cx="1860539" cy="434686"/>
              </a:xfrm>
              <a:prstGeom prst="rect">
                <a:avLst/>
              </a:prstGeom>
              <a:blipFill>
                <a:blip r:embed="rId11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81084" y="4360282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084" y="4360282"/>
                <a:ext cx="1796711" cy="43468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81723" y="4360282"/>
                <a:ext cx="318010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+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=0</m:t>
                      </m:r>
                    </m:oMath>
                  </m:oMathPara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1723" y="4360282"/>
                <a:ext cx="3180106" cy="434686"/>
              </a:xfrm>
              <a:prstGeom prst="rect">
                <a:avLst/>
              </a:prstGeom>
              <a:blipFill>
                <a:blip r:embed="rId13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58499" y="4360282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=1×</m:t>
                      </m:r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</m:oMath>
                  </m:oMathPara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8499" y="4360282"/>
                <a:ext cx="1796711" cy="434686"/>
              </a:xfrm>
              <a:prstGeom prst="rect">
                <a:avLst/>
              </a:prstGeom>
              <a:blipFill>
                <a:blip r:embed="rId1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000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Select the appropriate exercises and problems from the textbook and/or your own resources.</a:t>
            </a:r>
          </a:p>
        </p:txBody>
      </p:sp>
    </p:spTree>
    <p:extLst>
      <p:ext uri="{BB962C8B-B14F-4D97-AF65-F5344CB8AC3E}">
        <p14:creationId xmlns:p14="http://schemas.microsoft.com/office/powerpoint/2010/main" val="17795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</a:t>
            </a:r>
            <a:endParaRPr lang="fr-FR" sz="3600" b="1" cap="all" dirty="0">
              <a:solidFill>
                <a:srgbClr val="00B0F0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253480" y="1240469"/>
            <a:ext cx="6109795" cy="2452709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53480" y="1240469"/>
            <a:ext cx="5975304" cy="236281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Definition:</a:t>
            </a:r>
            <a:r>
              <a:rPr lang="en-US" b="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Any expression presented as the product of a number by letters representing numbers is called a Monomial.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The Monomial consists of a numerical part called the "coefficient" and a literal part containing (a) variable (s).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255915" y="4299007"/>
            <a:ext cx="6107359" cy="80906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Definition: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Two Monomials with the same literal part are called Similar Monomials.</a:t>
            </a:r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7575937" y="4299008"/>
            <a:ext cx="3933891" cy="212145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Property: 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We can add or subtract two similar Monomials by adding or subtracting their coefficients and keeping the literal part.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7575937" y="1184639"/>
            <a:ext cx="3933892" cy="2567532"/>
          </a:xfrm>
          <a:prstGeom prst="rect">
            <a:avLst/>
          </a:prstGeom>
          <a:solidFill>
            <a:srgbClr val="DEEBF7"/>
          </a:solidFill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Property: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We can multiply two Monomials by multiplying the coefficients and then the literal parts. We apply the product rule to the powers of the variables.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7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animBg="1"/>
      <p:bldP spid="7" grpId="0" animBg="1"/>
      <p:bldP spid="8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Building up Mathematics – National Textbook - Grade 7</a:t>
            </a:r>
            <a:endParaRPr lang="ar-SA" sz="20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https://pxhere.com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64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Coordinator: Samer </a:t>
            </a:r>
            <a:r>
              <a:rPr lang="en-US" sz="2400" dirty="0" err="1">
                <a:latin typeface="Myriad Pro" panose="020B0503030403020204" pitchFamily="34" charset="0"/>
              </a:rPr>
              <a:t>Siefeldeen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Author</a:t>
            </a:r>
            <a:r>
              <a:rPr lang="fr-FR" sz="2400" dirty="0">
                <a:latin typeface="Myriad Pro" panose="020B0503030403020204" pitchFamily="34" charset="0"/>
              </a:rPr>
              <a:t> 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Reviewer </a:t>
            </a:r>
            <a:r>
              <a:rPr lang="fr-FR" sz="2400" dirty="0">
                <a:latin typeface="Myriad Pro" panose="020B0503030403020204" pitchFamily="34" charset="0"/>
              </a:rPr>
              <a:t>: Rima </a:t>
            </a:r>
            <a:r>
              <a:rPr lang="fr-FR" sz="2400" dirty="0" err="1">
                <a:latin typeface="Myriad Pro" panose="020B0503030403020204" pitchFamily="34" charset="0"/>
              </a:rPr>
              <a:t>Amacha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Language Editor</a:t>
            </a:r>
            <a:r>
              <a:rPr lang="fr-FR" sz="2400" dirty="0">
                <a:latin typeface="Myriad Pro" panose="020B0503030403020204" pitchFamily="34" charset="0"/>
              </a:rPr>
              <a:t> : Tatiana </a:t>
            </a:r>
            <a:r>
              <a:rPr lang="fr-FR" sz="2400" dirty="0" err="1">
                <a:latin typeface="Myriad Pro" panose="020B0503030403020204" pitchFamily="34" charset="0"/>
              </a:rPr>
              <a:t>Aweek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Translator</a:t>
            </a:r>
            <a:r>
              <a:rPr lang="fr-FR" sz="2400" dirty="0">
                <a:latin typeface="Myriad Pro" panose="020B0503030403020204" pitchFamily="34" charset="0"/>
              </a:rPr>
              <a:t> : Tarek Harmoush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Validator 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29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964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At the end of this lesson, students should be able to: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2" y="3589442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3245783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20529" y="355235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2005226" y="3574879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Recognize similar terms in an algebraic expression</a:t>
            </a: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.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82672" y="4385228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4044247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28221" y="431877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2005226" y="4338411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sz="20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educe similar terms in an algebraic expression.</a:t>
            </a:r>
            <a:endParaRPr lang="en-US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2" y="2427784"/>
            <a:ext cx="9026653" cy="9850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08297" y="2382904"/>
            <a:ext cx="737188" cy="111965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20529" y="271371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2005226" y="2396399"/>
            <a:ext cx="8173978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Understand the meaning of: “algebraic term”, “monomial”, “coefficient”, “variable”, “algebraic expression”</a:t>
            </a: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.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582671" y="5095905"/>
            <a:ext cx="9026653" cy="964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21349" y="4806018"/>
            <a:ext cx="737188" cy="1263779"/>
          </a:xfrm>
          <a:prstGeom prst="rect">
            <a:avLst/>
          </a:pr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2005226" y="5046745"/>
            <a:ext cx="8173978" cy="96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Perform operations on algebraic expressions (multiplication, expanding, factorization).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28221" y="522793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78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69610" y="1891263"/>
            <a:ext cx="59104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magician said: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Think of a numb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er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Subtract 4 from this number</a:t>
            </a:r>
            <a:endParaRPr lang="fr-FR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Multiply the result by</a:t>
            </a:r>
            <a:r>
              <a:rPr lang="fr-FR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Subtract 2 from the result</a:t>
            </a:r>
            <a:endParaRPr lang="fr-FR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Add 10 to the result</a:t>
            </a:r>
            <a:endParaRPr lang="fr-FR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endParaRPr lang="fr-FR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number you find is double of your original number </a:t>
            </a:r>
            <a:endParaRPr lang="fr-FR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endParaRPr lang="fr-FR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Can you reveal the magician’s secret ?</a:t>
            </a:r>
            <a:endParaRPr lang="fr-FR" sz="20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469610" y="1429598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Problem of the chapter: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a magie, montrer, étape, dessin animé, cirque, conjurer, divertissement, amusement, drôle, mains, chapeau, illusionniste, imagination, magique, magicien, homme, miracle, mystérieux, mystère, performance, Montrant, tour, sorcier, théâtre, cabaret, illustration, art, clipart, personnage fictif, Talent show"/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r="5984"/>
          <a:stretch>
            <a:fillRect/>
          </a:stretch>
        </p:blipFill>
        <p:spPr bwMode="auto">
          <a:xfrm>
            <a:off x="5932693" y="1288747"/>
            <a:ext cx="5219427" cy="469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54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2B7664C6-7782-4A57-90DB-50259AA99120}"/>
              </a:ext>
            </a:extLst>
          </p:cNvPr>
          <p:cNvSpPr txBox="1">
            <a:spLocks/>
          </p:cNvSpPr>
          <p:nvPr/>
        </p:nvSpPr>
        <p:spPr>
          <a:xfrm>
            <a:off x="402184" y="1282837"/>
            <a:ext cx="8225768" cy="51994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1) How many green tiles should you use to build a square frame of 3 side tiles? You can refer to the adjacent figure.</a:t>
            </a:r>
            <a:endParaRPr lang="fr-FR" sz="240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714260" y="2506597"/>
            <a:ext cx="7667740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For a square of side 3, you must use 3 × 4− 4 = 8 tiles ...</a:t>
            </a:r>
            <a:endParaRPr lang="fr-FR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37819F-7347-43FD-A4D4-93C42F5EE9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27" t="25744" r="70637" b="58185"/>
          <a:stretch/>
        </p:blipFill>
        <p:spPr>
          <a:xfrm>
            <a:off x="9754920" y="1282838"/>
            <a:ext cx="1175658" cy="1175657"/>
          </a:xfrm>
          <a:prstGeom prst="rect">
            <a:avLst/>
          </a:prstGeom>
        </p:spPr>
      </p:pic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73AAFEB3-60BF-4837-930A-C6A1C4918696}"/>
              </a:ext>
            </a:extLst>
          </p:cNvPr>
          <p:cNvSpPr txBox="1">
            <a:spLocks/>
          </p:cNvSpPr>
          <p:nvPr/>
        </p:nvSpPr>
        <p:spPr>
          <a:xfrm>
            <a:off x="402184" y="3616402"/>
            <a:ext cx="8083055" cy="646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2) What if there was a square frame with 5 tiles on the side?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C565FCB-76DE-47C2-9F24-A5B32F8635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841" t="20675" r="47211" b="52936"/>
          <a:stretch/>
        </p:blipFill>
        <p:spPr>
          <a:xfrm>
            <a:off x="9370292" y="3421841"/>
            <a:ext cx="1944914" cy="1930400"/>
          </a:xfrm>
          <a:prstGeom prst="rect">
            <a:avLst/>
          </a:prstGeom>
        </p:spPr>
      </p:pic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714260" y="4042206"/>
            <a:ext cx="7667740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For a square with side 5, you must use 5 × 4−4 = 16 tiles ...</a:t>
            </a:r>
            <a:endParaRPr lang="fr-FR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C1A4EED-5196-4F7C-9552-AC50A0DEC564}"/>
              </a:ext>
            </a:extLst>
          </p:cNvPr>
          <p:cNvSpPr txBox="1"/>
          <p:nvPr/>
        </p:nvSpPr>
        <p:spPr>
          <a:xfrm>
            <a:off x="402184" y="5017181"/>
            <a:ext cx="760611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3) Can you determine the number of tiles needed to build a square frame of side x?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8CF57EF6-C14F-430F-B506-E1949A753351}"/>
              </a:ext>
            </a:extLst>
          </p:cNvPr>
          <p:cNvSpPr txBox="1">
            <a:spLocks/>
          </p:cNvSpPr>
          <p:nvPr/>
        </p:nvSpPr>
        <p:spPr>
          <a:xfrm>
            <a:off x="714260" y="5774311"/>
            <a:ext cx="7164820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For a square of side x, we must use 𝑥 × 4− 4 tiles ...</a:t>
            </a:r>
            <a:endParaRPr lang="fr-FR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5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 animBg="1"/>
      <p:bldP spid="5" grpId="0"/>
      <p:bldP spid="17" grpId="0" uiExpand="1" build="p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en-US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Monomial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628067" y="1179390"/>
            <a:ext cx="11232000" cy="84917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28067" y="1611383"/>
            <a:ext cx="11193229" cy="41718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Definition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: </a:t>
            </a:r>
            <a:r>
              <a:rPr lang="en-US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Every expression presented in the form of a product of a number by letters representing numbers is called a monomial</a:t>
            </a:r>
            <a:r>
              <a:rPr lang="fr-FR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F1C34DF-99B3-470B-BC4A-C634E0733D87}"/>
              </a:ext>
            </a:extLst>
          </p:cNvPr>
          <p:cNvSpPr txBox="1">
            <a:spLocks/>
          </p:cNvSpPr>
          <p:nvPr/>
        </p:nvSpPr>
        <p:spPr>
          <a:xfrm>
            <a:off x="4499237" y="2234414"/>
            <a:ext cx="3193526" cy="119856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sz="5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sz="5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5 </a:t>
            </a:r>
            <a:r>
              <a:rPr lang="en-US" sz="54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x</a:t>
            </a:r>
            <a:r>
              <a:rPr lang="en-US" sz="5400" baseline="300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3</a:t>
            </a:r>
            <a:r>
              <a:rPr lang="en-US" sz="54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y</a:t>
            </a:r>
            <a:r>
              <a:rPr lang="en-US" sz="5400" baseline="30000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  <a:endParaRPr lang="en-US" sz="5400" dirty="0">
              <a:solidFill>
                <a:srgbClr val="0000FF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5F8FCF8-AA1D-4677-BD3E-42D5A2154D30}"/>
              </a:ext>
            </a:extLst>
          </p:cNvPr>
          <p:cNvGrpSpPr/>
          <p:nvPr/>
        </p:nvGrpSpPr>
        <p:grpSpPr>
          <a:xfrm>
            <a:off x="2025493" y="2465676"/>
            <a:ext cx="2417321" cy="798512"/>
            <a:chOff x="1977606" y="3791370"/>
            <a:chExt cx="2417321" cy="798512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8B885A1F-1D85-4D64-98A1-299A881C1CB9}"/>
                </a:ext>
              </a:extLst>
            </p:cNvPr>
            <p:cNvCxnSpPr>
              <a:cxnSpLocks/>
            </p:cNvCxnSpPr>
            <p:nvPr/>
          </p:nvCxnSpPr>
          <p:spPr>
            <a:xfrm>
              <a:off x="3636905" y="4188640"/>
              <a:ext cx="758022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Subtitle 2">
              <a:extLst>
                <a:ext uri="{FF2B5EF4-FFF2-40B4-BE49-F238E27FC236}">
                  <a16:creationId xmlns:a16="http://schemas.microsoft.com/office/drawing/2014/main" id="{DCB5E864-7F23-4E04-9029-2BBEA4EB1AF6}"/>
                </a:ext>
              </a:extLst>
            </p:cNvPr>
            <p:cNvSpPr txBox="1">
              <a:spLocks/>
            </p:cNvSpPr>
            <p:nvPr/>
          </p:nvSpPr>
          <p:spPr>
            <a:xfrm>
              <a:off x="1977606" y="3791370"/>
              <a:ext cx="1577829" cy="7985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ctr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810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556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r>
                <a:rPr lang="en-US" dirty="0">
                  <a:solidFill>
                    <a:srgbClr val="00B05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Monomial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E69DAA-F84D-4273-B87F-CC997888C89B}"/>
              </a:ext>
            </a:extLst>
          </p:cNvPr>
          <p:cNvGrpSpPr/>
          <p:nvPr/>
        </p:nvGrpSpPr>
        <p:grpSpPr>
          <a:xfrm>
            <a:off x="3393234" y="3090692"/>
            <a:ext cx="2781300" cy="1426287"/>
            <a:chOff x="3376601" y="4399148"/>
            <a:chExt cx="2781300" cy="1426287"/>
          </a:xfrm>
        </p:grpSpPr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26338C44-6EB2-4485-99BB-8675204F6C12}"/>
                </a:ext>
              </a:extLst>
            </p:cNvPr>
            <p:cNvSpPr txBox="1">
              <a:spLocks/>
            </p:cNvSpPr>
            <p:nvPr/>
          </p:nvSpPr>
          <p:spPr>
            <a:xfrm>
              <a:off x="3376601" y="5026923"/>
              <a:ext cx="2781300" cy="7985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ctr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810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556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r>
                <a:rPr lang="en-US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Coefficient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AF93272-940F-41C5-936A-C284FD969D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5601" y="4399148"/>
              <a:ext cx="340031" cy="5645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C31BF9E-7DEF-469B-A3AE-8A55CB4B6021}"/>
              </a:ext>
            </a:extLst>
          </p:cNvPr>
          <p:cNvGrpSpPr/>
          <p:nvPr/>
        </p:nvGrpSpPr>
        <p:grpSpPr>
          <a:xfrm>
            <a:off x="6174534" y="3097256"/>
            <a:ext cx="2781300" cy="1419723"/>
            <a:chOff x="6174534" y="4418050"/>
            <a:chExt cx="2781300" cy="1419723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11146CB2-AEDF-4600-9AC1-70971A108A81}"/>
                </a:ext>
              </a:extLst>
            </p:cNvPr>
            <p:cNvSpPr txBox="1">
              <a:spLocks/>
            </p:cNvSpPr>
            <p:nvPr/>
          </p:nvSpPr>
          <p:spPr>
            <a:xfrm>
              <a:off x="6174534" y="5039261"/>
              <a:ext cx="2781300" cy="7985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ctr" rtl="0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  <a:defRPr sz="2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L="914400" marR="0" lvl="1" indent="-3810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  <a:defRPr sz="2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2pPr>
              <a:lvl3pPr marL="1371600" marR="0" lvl="2" indent="-3556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  <a:def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3pPr>
              <a:lvl4pPr marL="1828800" marR="0" lvl="3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4pPr>
              <a:lvl5pPr marL="2286000" marR="0" lvl="4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5pPr>
              <a:lvl6pPr marL="2743200" marR="0" lvl="5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6pPr>
              <a:lvl7pPr marL="3200400" marR="0" lvl="6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7pPr>
              <a:lvl8pPr marL="3657600" marR="0" lvl="7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8pPr>
              <a:lvl9pPr marL="4114800" marR="0" lvl="8" indent="-342900" algn="ctr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  <a:defRPr sz="1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9pPr>
            </a:lstStyle>
            <a:p>
              <a:pPr marL="0" indent="0"/>
              <a:r>
                <a:rPr lang="en-US" dirty="0">
                  <a:solidFill>
                    <a:srgbClr val="0000FF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Literal</a:t>
              </a:r>
              <a:r>
                <a:rPr lang="fr-FR" dirty="0">
                  <a:solidFill>
                    <a:srgbClr val="0000FF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 part</a:t>
              </a:r>
              <a:endParaRPr lang="en-US" dirty="0">
                <a:solidFill>
                  <a:srgbClr val="0000FF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EC814F85-B571-4093-B02C-5DB4AA1F088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36189" y="4418050"/>
              <a:ext cx="448323" cy="422554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58CFD19-E4A8-42CB-B7A8-0EB392818EBC}"/>
              </a:ext>
            </a:extLst>
          </p:cNvPr>
          <p:cNvSpPr txBox="1"/>
          <p:nvPr/>
        </p:nvSpPr>
        <p:spPr>
          <a:xfrm>
            <a:off x="628067" y="4791610"/>
            <a:ext cx="108731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Remarks 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The monomial consists of a numerical part called « coefficient » and a literal part represented by the variable(s).</a:t>
            </a: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endParaRPr lang="en-US" sz="2400" b="1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 number is a monomial that does not contain a literal part (no variables).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65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61" grpId="0" animBg="1"/>
      <p:bldP spid="7" grpId="0" animBg="1"/>
      <p:bldP spid="21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monomial</a:t>
            </a:r>
            <a:endParaRPr lang="fr-FR" sz="3600" b="1" cap="all" dirty="0">
              <a:solidFill>
                <a:srgbClr val="00B0F0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20914" y="1134322"/>
            <a:ext cx="11503336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 : </a:t>
            </a:r>
            <a:r>
              <a:rPr lang="en-US" dirty="0">
                <a:latin typeface="Myriad Pro" panose="020B0503030403020204" pitchFamily="34" charset="0"/>
                <a:cs typeface="Times New Roman" panose="02020603050405020304" pitchFamily="18" charset="0"/>
              </a:rPr>
              <a:t>Indicate the coefficient, the variable (s), as well as the literal part of each of the monomials below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  <a:endParaRPr lang="fr-FR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028" y="2090756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1) The </a:t>
                </a:r>
                <a:r>
                  <a:rPr lang="en-US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monomial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b="0" spc="400" dirty="0">
                    <a:solidFill>
                      <a:schemeClr val="dk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7</a:t>
                </a:r>
                <a14:m>
                  <m:oMath xmlns:m="http://schemas.openxmlformats.org/officeDocument/2006/math">
                    <m:r>
                      <a:rPr lang="fr-FR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b="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28" y="2090756"/>
                <a:ext cx="11134246" cy="451510"/>
              </a:xfrm>
              <a:prstGeom prst="rect">
                <a:avLst/>
              </a:prstGeom>
              <a:blipFill>
                <a:blip r:embed="rId2"/>
                <a:stretch>
                  <a:fillRect l="-876" t="-9459" b="-33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A4B96493-D4CE-4B9C-866A-144C8FF3C9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5486" y="2430991"/>
                <a:ext cx="3421084" cy="119303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defPPr>
                  <a:defRPr lang="en-US"/>
                </a:defPPr>
                <a:lvl1pPr indent="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40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sym typeface="Symbol" panose="05050102010706020507" pitchFamily="18" charset="2"/>
                  </a:rPr>
                  <a:t>The coefficient </a:t>
                </a: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pitchFamily="34" charset="0"/>
                    <a:sym typeface="Symbol" panose="05050102010706020507" pitchFamily="18" charset="2"/>
                  </a:rPr>
                  <a:t>is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sym typeface="Symbol" panose="05050102010706020507" pitchFamily="18" charset="2"/>
                  </a:rPr>
                  <a:t> 7</a:t>
                </a:r>
              </a:p>
              <a:p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sym typeface="Symbol" panose="05050102010706020507" pitchFamily="18" charset="2"/>
                  </a:rPr>
                  <a:t>The </a:t>
                </a:r>
                <a:r>
                  <a:rPr lang="en-US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literal part is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  <a:p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The variable </a:t>
                </a:r>
                <a:r>
                  <a:rPr lang="fr-FR" sz="2000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is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A4B96493-D4CE-4B9C-866A-144C8FF3C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486" y="2430991"/>
                <a:ext cx="3421084" cy="1193034"/>
              </a:xfrm>
              <a:prstGeom prst="rect">
                <a:avLst/>
              </a:prstGeom>
              <a:blipFill>
                <a:blip r:embed="rId3"/>
                <a:stretch>
                  <a:fillRect l="-1779" t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5086650" y="2139997"/>
            <a:ext cx="7105350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coefficient is the numerical part.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literal part is the non-numerical part.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variable is the letter located in the literal part.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028" y="3655727"/>
                <a:ext cx="11134246" cy="45151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2) The </a:t>
                </a:r>
                <a:r>
                  <a:rPr lang="fr-FR" b="0" dirty="0" err="1">
                    <a:latin typeface="Myriad Pro" panose="020B0503030403020204" pitchFamily="34" charset="0"/>
                    <a:cs typeface="Times New Roman" panose="02020603050405020304" pitchFamily="18" charset="0"/>
                  </a:rPr>
                  <a:t>monomial</a:t>
                </a: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b="0" i="1" spc="400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lang="fr-FR" b="0" i="1" spc="400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𝑎𝑏</m:t>
                    </m:r>
                    <m:r>
                      <a:rPr lang="fr-FR" b="0" i="1" baseline="30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920BAC12-BFA9-416B-80BB-2A7A7495D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28" y="3655727"/>
                <a:ext cx="11134246" cy="451510"/>
              </a:xfrm>
              <a:prstGeom prst="rect">
                <a:avLst/>
              </a:prstGeom>
              <a:blipFill>
                <a:blip r:embed="rId4"/>
                <a:stretch>
                  <a:fillRect l="-876" t="-9459" b="-33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4B96493-D4CE-4B9C-866A-144C8FF3C916}"/>
              </a:ext>
            </a:extLst>
          </p:cNvPr>
          <p:cNvSpPr txBox="1">
            <a:spLocks/>
          </p:cNvSpPr>
          <p:nvPr/>
        </p:nvSpPr>
        <p:spPr>
          <a:xfrm>
            <a:off x="715487" y="4000957"/>
            <a:ext cx="3707437" cy="1193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sym typeface="Symbol" panose="05050102010706020507" pitchFamily="18" charset="2"/>
              </a:rPr>
              <a:t>The coefficient </a:t>
            </a:r>
            <a:r>
              <a:rPr lang="fr-FR" sz="2000" dirty="0" err="1">
                <a:solidFill>
                  <a:srgbClr val="FF0000"/>
                </a:solidFill>
                <a:latin typeface="Myriad Pro" panose="020B0503030403020204" pitchFamily="34" charset="0"/>
                <a:sym typeface="Symbol" panose="05050102010706020507" pitchFamily="18" charset="2"/>
              </a:rPr>
              <a:t>is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sym typeface="Symbol" panose="05050102010706020507" pitchFamily="18" charset="2"/>
              </a:rPr>
              <a:t> 4</a:t>
            </a:r>
          </a:p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sym typeface="Symbol" panose="05050102010706020507" pitchFamily="18" charset="2"/>
              </a:rPr>
              <a:t>The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</a:rPr>
              <a:t>literal part is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sym typeface="Symbol" panose="05050102010706020507" pitchFamily="18" charset="2"/>
              </a:rPr>
              <a:t>𝑎𝑏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pitchFamily="34" charset="0"/>
                <a:sym typeface="Symbol" panose="05050102010706020507" pitchFamily="18" charset="2"/>
              </a:rPr>
              <a:t>2</a:t>
            </a:r>
            <a:endParaRPr lang="fr-FR" sz="2000" baseline="30000" dirty="0">
              <a:solidFill>
                <a:srgbClr val="FF0000"/>
              </a:solidFill>
              <a:latin typeface="Myriad Pro" panose="020B0503030403020204" pitchFamily="34" charset="0"/>
            </a:endParaRPr>
          </a:p>
          <a:p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The variables are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sym typeface="Symbol" panose="05050102010706020507" pitchFamily="18" charset="2"/>
              </a:rPr>
              <a:t>𝑎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 and </a:t>
            </a:r>
            <a:r>
              <a:rPr lang="fr-FR" sz="2000" i="1" dirty="0">
                <a:solidFill>
                  <a:srgbClr val="FF0000"/>
                </a:solidFill>
                <a:latin typeface="Myriad Pro" panose="020B0503030403020204" pitchFamily="34" charset="0"/>
              </a:rPr>
              <a:t>b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5086650" y="3881482"/>
            <a:ext cx="7105350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coefficient is the numerical part.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literal part is the non-numerical part.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variable is the letter located in the literal part.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7AC06FB-C24F-49C0-8CB9-7C8A50738DAE}"/>
              </a:ext>
            </a:extLst>
          </p:cNvPr>
          <p:cNvSpPr txBox="1">
            <a:spLocks/>
          </p:cNvSpPr>
          <p:nvPr/>
        </p:nvSpPr>
        <p:spPr>
          <a:xfrm>
            <a:off x="394028" y="5188755"/>
            <a:ext cx="3332419" cy="411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3) The </a:t>
            </a:r>
            <a:r>
              <a:rPr lang="fr-FR" b="0" dirty="0" err="1">
                <a:latin typeface="Myriad Pro" panose="020B0503030403020204" pitchFamily="34" charset="0"/>
                <a:cs typeface="Times New Roman" panose="02020603050405020304" pitchFamily="18" charset="0"/>
              </a:rPr>
              <a:t>monomial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5</a:t>
            </a:r>
            <a:r>
              <a:rPr 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A4B96493-D4CE-4B9C-866A-144C8FF3C916}"/>
              </a:ext>
            </a:extLst>
          </p:cNvPr>
          <p:cNvSpPr txBox="1">
            <a:spLocks/>
          </p:cNvSpPr>
          <p:nvPr/>
        </p:nvSpPr>
        <p:spPr>
          <a:xfrm>
            <a:off x="715487" y="5539221"/>
            <a:ext cx="3043712" cy="1193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coefficient </a:t>
            </a:r>
            <a:r>
              <a:rPr lang="fr-FR" sz="2000" dirty="0" err="1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is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5</a:t>
            </a:r>
            <a:endParaRPr lang="fr-FR" sz="20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There </a:t>
            </a:r>
            <a:r>
              <a:rPr lang="fr-FR" sz="2000" dirty="0" err="1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is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no </a:t>
            </a:r>
            <a:r>
              <a:rPr lang="fr-FR" sz="2000" dirty="0" err="1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literal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part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There </a:t>
            </a:r>
            <a:r>
              <a:rPr lang="fr-FR" sz="2000" dirty="0" err="1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is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no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variables.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13C83C84-7DA3-4F07-90B5-6F21A3CE662A}"/>
              </a:ext>
            </a:extLst>
          </p:cNvPr>
          <p:cNvSpPr txBox="1">
            <a:spLocks/>
          </p:cNvSpPr>
          <p:nvPr/>
        </p:nvSpPr>
        <p:spPr>
          <a:xfrm>
            <a:off x="5086650" y="5499507"/>
            <a:ext cx="7105350" cy="116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 coefficient is the numerical part.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There is no literal part.</a:t>
            </a: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20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 uiExpand="1" build="p"/>
      <p:bldP spid="6" grpId="0" uiExpand="1" build="p"/>
      <p:bldP spid="7" grpId="0" uiExpand="1" build="p"/>
      <p:bldP spid="8" grpId="0" uiExpand="1" build="p"/>
      <p:bldP spid="9" grpId="0" uiExpand="1" build="p"/>
      <p:bldP spid="10" grpId="0" uiExpand="1" build="p"/>
      <p:bldP spid="12" grpId="0" uiExpand="1" build="p"/>
      <p:bldP spid="13" grpId="0" uiExpand="1" build="p"/>
      <p:bldP spid="1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03304" y="1302348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2 : Complete appropriately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2">
                <a:extLst>
                  <a:ext uri="{FF2B5EF4-FFF2-40B4-BE49-F238E27FC236}">
                    <a16:creationId xmlns:a16="http://schemas.microsoft.com/office/drawing/2014/main" id="{32F987AB-F2DB-4199-9D78-26223E7443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443478"/>
                  </p:ext>
                </p:extLst>
              </p:nvPr>
            </p:nvGraphicFramePr>
            <p:xfrm>
              <a:off x="494250" y="1827512"/>
              <a:ext cx="11036492" cy="445407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59123">
                      <a:extLst>
                        <a:ext uri="{9D8B030D-6E8A-4147-A177-3AD203B41FA5}">
                          <a16:colId xmlns:a16="http://schemas.microsoft.com/office/drawing/2014/main" val="3254887072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934985878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09997111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229350470"/>
                        </a:ext>
                      </a:extLst>
                    </a:gridCol>
                  </a:tblGrid>
                  <a:tr h="49489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Monomial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Coefficient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Literal part </a:t>
                          </a:r>
                          <a:endParaRPr lang="fr-FR" sz="20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Variable(s)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97409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kern="1200" spc="4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ea typeface="+mn-ea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r>
                            <a:rPr lang="fr-FR" sz="2000" baseline="30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2657466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</a:t>
                          </a:r>
                          <a:r>
                            <a:rPr lang="fr-FR" sz="2000" spc="4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m</a:t>
                          </a:r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n</a:t>
                          </a:r>
                          <a:r>
                            <a:rPr lang="fr-FR" sz="2000" baseline="30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2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14463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85591570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fr-FR" sz="2000" spc="400" baseline="30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fr-FR" sz="20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q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38452883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4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20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20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99739164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1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000" i="1" noProof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fr-FR" sz="2000" i="1" baseline="30000" noProof="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692027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2">
                <a:extLst>
                  <a:ext uri="{FF2B5EF4-FFF2-40B4-BE49-F238E27FC236}">
                    <a16:creationId xmlns:a16="http://schemas.microsoft.com/office/drawing/2014/main" id="{32F987AB-F2DB-4199-9D78-26223E7443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443478"/>
                  </p:ext>
                </p:extLst>
              </p:nvPr>
            </p:nvGraphicFramePr>
            <p:xfrm>
              <a:off x="494250" y="1827512"/>
              <a:ext cx="11036492" cy="445407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59123">
                      <a:extLst>
                        <a:ext uri="{9D8B030D-6E8A-4147-A177-3AD203B41FA5}">
                          <a16:colId xmlns:a16="http://schemas.microsoft.com/office/drawing/2014/main" val="3254887072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934985878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09997111"/>
                        </a:ext>
                      </a:extLst>
                    </a:gridCol>
                    <a:gridCol w="2759123">
                      <a:extLst>
                        <a:ext uri="{9D8B030D-6E8A-4147-A177-3AD203B41FA5}">
                          <a16:colId xmlns:a16="http://schemas.microsoft.com/office/drawing/2014/main" val="4229350470"/>
                        </a:ext>
                      </a:extLst>
                    </a:gridCol>
                  </a:tblGrid>
                  <a:tr h="49489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Monomial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Coefficient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Literal part </a:t>
                          </a:r>
                          <a:endParaRPr lang="fr-FR" sz="2000" noProof="0" dirty="0"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Variable(s)</a:t>
                          </a:r>
                        </a:p>
                      </a:txBody>
                      <a:tcPr>
                        <a:solidFill>
                          <a:srgbClr val="00CC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97409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kern="1200" spc="4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ea typeface="+mn-ea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r>
                            <a:rPr lang="fr-FR" sz="2000" baseline="30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2657466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</a:t>
                          </a:r>
                          <a:r>
                            <a:rPr lang="fr-FR" sz="2000" spc="4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m</a:t>
                          </a:r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n</a:t>
                          </a:r>
                          <a:r>
                            <a:rPr lang="fr-FR" sz="2000" baseline="30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2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21446347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85591570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fr-FR" sz="2000" spc="400" baseline="30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fr-FR" sz="2000" baseline="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</a:rPr>
                            <a:t>q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38452883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4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20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b="1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</a:t>
                          </a:r>
                          <a:endParaRPr lang="fr-FR" sz="2000" b="1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997391648"/>
                      </a:ext>
                    </a:extLst>
                  </a:tr>
                  <a:tr h="659863"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noProof="0" dirty="0">
                              <a:solidFill>
                                <a:schemeClr val="tx1"/>
                              </a:solidFill>
                              <a:latin typeface="Myriad Pro" panose="020B0503030403020204" pitchFamily="34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1</a:t>
                          </a:r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00664" t="-582407" r="-101106" b="-1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2000" noProof="0" dirty="0">
                            <a:solidFill>
                              <a:schemeClr val="tx1"/>
                            </a:solidFill>
                            <a:latin typeface="Myriad Pro" panose="020B0503030403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692027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B19DC7A-2E2C-49B8-ABF2-3283D63D925A}"/>
              </a:ext>
            </a:extLst>
          </p:cNvPr>
          <p:cNvSpPr txBox="1">
            <a:spLocks/>
          </p:cNvSpPr>
          <p:nvPr/>
        </p:nvSpPr>
        <p:spPr>
          <a:xfrm>
            <a:off x="4357980" y="2418422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81BE069-7D73-4954-96DA-A9AAFF7CB681}"/>
              </a:ext>
            </a:extLst>
          </p:cNvPr>
          <p:cNvSpPr txBox="1">
            <a:spLocks/>
          </p:cNvSpPr>
          <p:nvPr/>
        </p:nvSpPr>
        <p:spPr>
          <a:xfrm>
            <a:off x="7101548" y="2418422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</a:t>
            </a:r>
            <a:r>
              <a:rPr lang="en-US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5</a:t>
            </a: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C449167-5AA0-4125-A36A-2A0FD5A0BF7D}"/>
              </a:ext>
            </a:extLst>
          </p:cNvPr>
          <p:cNvSpPr txBox="1">
            <a:spLocks/>
          </p:cNvSpPr>
          <p:nvPr/>
        </p:nvSpPr>
        <p:spPr>
          <a:xfrm>
            <a:off x="9845116" y="2418422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B7C1-5C77-4835-B07B-51B90EC68619}"/>
              </a:ext>
            </a:extLst>
          </p:cNvPr>
          <p:cNvSpPr txBox="1">
            <a:spLocks/>
          </p:cNvSpPr>
          <p:nvPr/>
        </p:nvSpPr>
        <p:spPr>
          <a:xfrm>
            <a:off x="4357980" y="3085315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1</a:t>
            </a: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04F4929-FAC8-453B-8B21-1E44B1C36006}"/>
              </a:ext>
            </a:extLst>
          </p:cNvPr>
          <p:cNvSpPr txBox="1">
            <a:spLocks/>
          </p:cNvSpPr>
          <p:nvPr/>
        </p:nvSpPr>
        <p:spPr>
          <a:xfrm>
            <a:off x="7016490" y="3085315"/>
            <a:ext cx="756093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spc="400" dirty="0"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  <a:r>
              <a:rPr lang="en-US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EC89B78-2900-4373-A302-36B78FBEB498}"/>
              </a:ext>
            </a:extLst>
          </p:cNvPr>
          <p:cNvSpPr txBox="1">
            <a:spLocks/>
          </p:cNvSpPr>
          <p:nvPr/>
        </p:nvSpPr>
        <p:spPr>
          <a:xfrm>
            <a:off x="9760058" y="3087201"/>
            <a:ext cx="756093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m, n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B3978D6D-C9E6-4F3B-A503-31A0B8C63BDF}"/>
              </a:ext>
            </a:extLst>
          </p:cNvPr>
          <p:cNvSpPr txBox="1">
            <a:spLocks/>
          </p:cNvSpPr>
          <p:nvPr/>
        </p:nvSpPr>
        <p:spPr>
          <a:xfrm>
            <a:off x="4357980" y="3752208"/>
            <a:ext cx="585979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0</a:t>
            </a: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686B8AE-7DEA-4F97-8126-8A4307EBC03C}"/>
              </a:ext>
            </a:extLst>
          </p:cNvPr>
          <p:cNvSpPr txBox="1">
            <a:spLocks/>
          </p:cNvSpPr>
          <p:nvPr/>
        </p:nvSpPr>
        <p:spPr>
          <a:xfrm>
            <a:off x="6980841" y="3636104"/>
            <a:ext cx="756093" cy="6668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endParaRPr lang="en-US" sz="3600" b="1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BC0923D9-0806-48F5-9249-01E811B72C46}"/>
              </a:ext>
            </a:extLst>
          </p:cNvPr>
          <p:cNvSpPr txBox="1">
            <a:spLocks/>
          </p:cNvSpPr>
          <p:nvPr/>
        </p:nvSpPr>
        <p:spPr>
          <a:xfrm>
            <a:off x="9845116" y="3636103"/>
            <a:ext cx="756093" cy="6668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endParaRPr lang="en-US" sz="3600" b="1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F391CE-7023-4035-B060-89BAA672449A}"/>
              </a:ext>
            </a:extLst>
          </p:cNvPr>
          <p:cNvSpPr txBox="1">
            <a:spLocks/>
          </p:cNvSpPr>
          <p:nvPr/>
        </p:nvSpPr>
        <p:spPr>
          <a:xfrm>
            <a:off x="1402597" y="4415743"/>
            <a:ext cx="1101176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spc="400" dirty="0">
                <a:latin typeface="Myriad Pro" panose="020B0503030403020204" pitchFamily="34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  <a:r>
              <a:rPr lang="en-US" sz="2400" spc="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q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E00472B7-0608-48AF-B995-896373A7BBB6}"/>
              </a:ext>
            </a:extLst>
          </p:cNvPr>
          <p:cNvSpPr txBox="1">
            <a:spLocks/>
          </p:cNvSpPr>
          <p:nvPr/>
        </p:nvSpPr>
        <p:spPr>
          <a:xfrm>
            <a:off x="9765719" y="4415743"/>
            <a:ext cx="756093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p, q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4A47198-FF00-4070-A222-81864D8752B4}"/>
              </a:ext>
            </a:extLst>
          </p:cNvPr>
          <p:cNvSpPr txBox="1">
            <a:spLocks/>
          </p:cNvSpPr>
          <p:nvPr/>
        </p:nvSpPr>
        <p:spPr>
          <a:xfrm>
            <a:off x="1402597" y="5083525"/>
            <a:ext cx="1101176" cy="434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Myriad Pro" panose="020B050303040302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4</a:t>
            </a: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EE49E34-BFBA-4574-A94D-4E9B66DEEB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2597" y="5689315"/>
                <a:ext cx="1101176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</m:t>
                      </m:r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𝑥</m:t>
                      </m:r>
                      <m:r>
                        <a:rPr lang="en-US" sz="2400" i="1" baseline="30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3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CEE49E34-BFBA-4574-A94D-4E9B66DEE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597" y="5689315"/>
                <a:ext cx="1101176" cy="434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ABEB88C4-ED11-441A-ACF1-3A2FD6E79E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60057" y="5744285"/>
                <a:ext cx="756093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ABEB88C4-ED11-441A-ACF1-3A2FD6E79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0057" y="5744285"/>
                <a:ext cx="756093" cy="43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monomial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802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</a:t>
            </a:r>
            <a:r>
              <a:rPr lang="fr-FR" sz="3600" b="1" cap="all" dirty="0" err="1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Monomial</a:t>
            </a:r>
            <a:endParaRPr lang="fr-FR" sz="3600" b="1" cap="all" dirty="0">
              <a:solidFill>
                <a:srgbClr val="00B0F0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80000" y="1125646"/>
            <a:ext cx="11232000" cy="93285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518771" y="1538423"/>
            <a:ext cx="11193229" cy="41718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r-FR" dirty="0" err="1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Property</a:t>
            </a: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:</a:t>
            </a:r>
            <a:r>
              <a:rPr lang="fr-FR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We can multiply two monomials by multiplying the coefficients and then the variable parts . We apply the rule of product to the powers of the variables</a:t>
            </a:r>
            <a:endParaRPr lang="fr-FR" sz="2000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8CFD19-E4A8-42CB-B7A8-0EB392818EBC}"/>
              </a:ext>
            </a:extLst>
          </p:cNvPr>
          <p:cNvSpPr txBox="1"/>
          <p:nvPr/>
        </p:nvSpPr>
        <p:spPr>
          <a:xfrm>
            <a:off x="480000" y="2368382"/>
            <a:ext cx="108731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Example 1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18771" y="3139932"/>
                <a:ext cx="297401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71" y="3139932"/>
                <a:ext cx="2974019" cy="369332"/>
              </a:xfrm>
              <a:prstGeom prst="rect">
                <a:avLst/>
              </a:prstGeom>
              <a:blipFill rotWithShape="0">
                <a:blip r:embed="rId2"/>
                <a:stretch>
                  <a:fillRect r="-615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96115" y="2928769"/>
                <a:ext cx="6515885" cy="11609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Multiply the coefficients :</a:t>
                </a:r>
                <a:b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3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×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−4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=−12</m:t>
                      </m:r>
                    </m:oMath>
                  </m:oMathPara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 err="1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Multiply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the </a:t>
                </a:r>
                <a:r>
                  <a:rPr lang="fr-FR" sz="2000" dirty="0" err="1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literal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parts: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2+2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𝑦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115" y="2928769"/>
                <a:ext cx="6515885" cy="1160990"/>
              </a:xfrm>
              <a:prstGeom prst="rect">
                <a:avLst/>
              </a:prstGeom>
              <a:blipFill>
                <a:blip r:embed="rId3"/>
                <a:stretch>
                  <a:fillRect l="-935" t="-2094" b="-204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492790" y="3089598"/>
                <a:ext cx="1508618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𝟏𝟐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2790" y="3089598"/>
                <a:ext cx="1508618" cy="470000"/>
              </a:xfrm>
              <a:prstGeom prst="rect">
                <a:avLst/>
              </a:prstGeom>
              <a:blipFill>
                <a:blip r:embed="rId4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18771" y="5034046"/>
                <a:ext cx="280717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𝑎𝑏𝑐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71" y="5034046"/>
                <a:ext cx="2807179" cy="369332"/>
              </a:xfrm>
              <a:prstGeom prst="rect">
                <a:avLst/>
              </a:prstGeom>
              <a:blipFill>
                <a:blip r:embed="rId5"/>
                <a:stretch>
                  <a:fillRect r="-434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96115" y="4822883"/>
                <a:ext cx="6763656" cy="11609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 err="1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Multiply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the coefficients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	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(−2)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×5=−10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 err="1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Multiply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the </a:t>
                </a:r>
                <a:r>
                  <a:rPr lang="fr-FR" sz="2000" dirty="0" err="1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literal</a:t>
                </a:r>
                <a:r>
                  <a:rPr lang="fr-FR" sz="2000" dirty="0"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parts 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0070C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	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𝑎𝑏𝑐</m:t>
                        </m:r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1+1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1+3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𝑐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𝑎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𝑐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13C83C84-7DA3-4F07-90B5-6F21A3CE6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115" y="4822883"/>
                <a:ext cx="6763656" cy="1160990"/>
              </a:xfrm>
              <a:prstGeom prst="rect">
                <a:avLst/>
              </a:prstGeom>
              <a:blipFill>
                <a:blip r:embed="rId6"/>
                <a:stretch>
                  <a:fillRect l="-901" t="-2094" b="-20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492790" y="4983712"/>
                <a:ext cx="168014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𝟏𝟎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2790" y="4983712"/>
                <a:ext cx="1680140" cy="470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65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61" grpId="0" animBg="1"/>
      <p:bldP spid="21" grpId="0" uiExpand="1" build="p"/>
      <p:bldP spid="2" grpId="0"/>
      <p:bldP spid="18" grpId="0" uiExpand="1" build="p"/>
      <p:bldP spid="3" grpId="0"/>
      <p:bldP spid="22" grpId="0"/>
      <p:bldP spid="23" grpId="0" uiExpand="1" build="p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Various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applications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 :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Carry out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89141" y="2149251"/>
                <a:ext cx="6096000" cy="39401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×2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−3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</a:pP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indent="-457200">
                  <a:spcBef>
                    <a:spcPts val="0"/>
                  </a:spcBef>
                  <a:buSzPts val="28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×5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141" y="2149251"/>
                <a:ext cx="6096000" cy="3940181"/>
              </a:xfrm>
              <a:prstGeom prst="rect">
                <a:avLst/>
              </a:prstGeom>
              <a:blipFill>
                <a:blip r:embed="rId2"/>
                <a:stretch>
                  <a:fillRect l="-1800" t="-2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6" y="2149251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−12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5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6" y="2149251"/>
                <a:ext cx="1796711" cy="434686"/>
              </a:xfrm>
              <a:prstGeom prst="rect">
                <a:avLst/>
              </a:prstGeom>
              <a:blipFill>
                <a:blip r:embed="rId3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8" y="3145573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9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8" y="3145573"/>
                <a:ext cx="1796711" cy="434686"/>
              </a:xfrm>
              <a:prstGeom prst="rect">
                <a:avLst/>
              </a:prstGeom>
              <a:blipFill>
                <a:blip r:embed="rId4"/>
                <a:stretch>
                  <a:fillRect b="-197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7" y="4400159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−6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7" y="4400159"/>
                <a:ext cx="1796711" cy="434686"/>
              </a:xfrm>
              <a:prstGeom prst="rect">
                <a:avLst/>
              </a:prstGeom>
              <a:blipFill>
                <a:blip r:embed="rId5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96086" y="5613824"/>
                <a:ext cx="1796711" cy="4346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m:t>−11</m:t>
                      </m:r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𝑦</m:t>
                          </m:r>
                        </m:e>
                        <m:sup>
                          <m:r>
                            <a:rPr lang="en-US" sz="24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dirty="0">
                  <a:solidFill>
                    <a:srgbClr val="FF0066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Content Placeholder 3">
                <a:extLst>
                  <a:ext uri="{FF2B5EF4-FFF2-40B4-BE49-F238E27FC236}">
                    <a16:creationId xmlns:a16="http://schemas.microsoft.com/office/drawing/2014/main" id="{8CF57EF6-C14F-430F-B506-E1949A75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086" y="5613824"/>
                <a:ext cx="1796711" cy="434686"/>
              </a:xfrm>
              <a:prstGeom prst="rect">
                <a:avLst/>
              </a:prstGeom>
              <a:blipFill>
                <a:blip r:embed="rId6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974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</TotalTime>
  <Words>1352</Words>
  <Application>Microsoft Office PowerPoint</Application>
  <PresentationFormat>Widescreen</PresentationFormat>
  <Paragraphs>214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Myriad Pro Light</vt:lpstr>
      <vt:lpstr>Calibri</vt:lpstr>
      <vt:lpstr>Wingdings</vt:lpstr>
      <vt:lpstr>Cambria Math</vt:lpstr>
      <vt:lpstr>Calibri Light</vt:lpstr>
      <vt:lpstr>Myriad Pro</vt:lpstr>
      <vt:lpstr>Office Theme</vt:lpstr>
      <vt:lpstr>Algebraic 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Expressions algébriques</dc:title>
  <dc:creator>Personal</dc:creator>
  <cp:lastModifiedBy>Tabchi, Theresia</cp:lastModifiedBy>
  <cp:revision>104</cp:revision>
  <dcterms:created xsi:type="dcterms:W3CDTF">2021-07-23T13:54:29Z</dcterms:created>
  <dcterms:modified xsi:type="dcterms:W3CDTF">2024-05-27T22:36:57Z</dcterms:modified>
</cp:coreProperties>
</file>