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notesSlides/notesSlide19.xml" ContentType="application/vnd.openxmlformats-officedocument.presentationml.notesSlide+xml"/>
  <Override PartName="/ppt/tags/tag31.xml" ContentType="application/vnd.openxmlformats-officedocument.presentationml.tags+xml"/>
  <Override PartName="/ppt/notesSlides/notesSlide20.xml" ContentType="application/vnd.openxmlformats-officedocument.presentationml.notesSlide+xml"/>
  <Override PartName="/ppt/tags/tag32.xml" ContentType="application/vnd.openxmlformats-officedocument.presentationml.tags+xml"/>
  <Override PartName="/ppt/notesSlides/notesSlide21.xml" ContentType="application/vnd.openxmlformats-officedocument.presentationml.notesSlide+xml"/>
  <Override PartName="/ppt/tags/tag33.xml" ContentType="application/vnd.openxmlformats-officedocument.presentationml.tags+xml"/>
  <Override PartName="/ppt/notesSlides/notesSlide22.xml" ContentType="application/vnd.openxmlformats-officedocument.presentationml.notesSlide+xml"/>
  <Override PartName="/ppt/tags/tag34.xml" ContentType="application/vnd.openxmlformats-officedocument.presentationml.tags+xml"/>
  <Override PartName="/ppt/notesSlides/notesSlide23.xml" ContentType="application/vnd.openxmlformats-officedocument.presentationml.notesSlide+xml"/>
  <Override PartName="/ppt/tags/tag35.xml" ContentType="application/vnd.openxmlformats-officedocument.presentationml.tags+xml"/>
  <Override PartName="/ppt/notesSlides/notesSlide24.xml" ContentType="application/vnd.openxmlformats-officedocument.presentationml.notesSlide+xml"/>
  <Override PartName="/ppt/tags/tag36.xml" ContentType="application/vnd.openxmlformats-officedocument.presentationml.tags+xml"/>
  <Override PartName="/ppt/notesSlides/notesSlide25.xml" ContentType="application/vnd.openxmlformats-officedocument.presentationml.notesSlide+xml"/>
  <Override PartName="/ppt/tags/tag37.xml" ContentType="application/vnd.openxmlformats-officedocument.presentationml.tags+xml"/>
  <Override PartName="/ppt/notesSlides/notesSlide26.xml" ContentType="application/vnd.openxmlformats-officedocument.presentationml.notesSlide+xml"/>
  <Override PartName="/ppt/tags/tag38.xml" ContentType="application/vnd.openxmlformats-officedocument.presentationml.tags+xml"/>
  <Override PartName="/ppt/notesSlides/notesSlide2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tags/tag40.xml" ContentType="application/vnd.openxmlformats-officedocument.presentationml.tags+xml"/>
  <Override PartName="/ppt/notesSlides/notesSlide29.xml" ContentType="application/vnd.openxmlformats-officedocument.presentationml.notesSlide+xml"/>
  <Override PartName="/ppt/tags/tag41.xml" ContentType="application/vnd.openxmlformats-officedocument.presentationml.tags+xml"/>
  <Override PartName="/ppt/notesSlides/notesSlide30.xml" ContentType="application/vnd.openxmlformats-officedocument.presentationml.notesSlide+xml"/>
  <Override PartName="/ppt/tags/tag42.xml" ContentType="application/vnd.openxmlformats-officedocument.presentationml.tags+xml"/>
  <Override PartName="/ppt/notesSlides/notesSlide31.xml" ContentType="application/vnd.openxmlformats-officedocument.presentationml.notesSlide+xml"/>
  <Override PartName="/ppt/tags/tag43.xml" ContentType="application/vnd.openxmlformats-officedocument.presentationml.tags+xml"/>
  <Override PartName="/ppt/notesSlides/notesSlide32.xml" ContentType="application/vnd.openxmlformats-officedocument.presentationml.notesSlide+xml"/>
  <Override PartName="/ppt/tags/tag44.xml" ContentType="application/vnd.openxmlformats-officedocument.presentationml.tags+xml"/>
  <Override PartName="/ppt/notesSlides/notesSlide33.xml" ContentType="application/vnd.openxmlformats-officedocument.presentationml.notesSlide+xml"/>
  <Override PartName="/ppt/tags/tag4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9" r:id="rId5"/>
  </p:sldMasterIdLst>
  <p:notesMasterIdLst>
    <p:notesMasterId r:id="rId40"/>
  </p:notesMasterIdLst>
  <p:sldIdLst>
    <p:sldId id="2064" r:id="rId6"/>
    <p:sldId id="523" r:id="rId7"/>
    <p:sldId id="1713" r:id="rId8"/>
    <p:sldId id="542" r:id="rId9"/>
    <p:sldId id="1757" r:id="rId10"/>
    <p:sldId id="527" r:id="rId11"/>
    <p:sldId id="633" r:id="rId12"/>
    <p:sldId id="1819" r:id="rId13"/>
    <p:sldId id="1821" r:id="rId14"/>
    <p:sldId id="1820" r:id="rId15"/>
    <p:sldId id="1782" r:id="rId16"/>
    <p:sldId id="1783" r:id="rId17"/>
    <p:sldId id="2065" r:id="rId18"/>
    <p:sldId id="1784" r:id="rId19"/>
    <p:sldId id="1785" r:id="rId20"/>
    <p:sldId id="1719" r:id="rId21"/>
    <p:sldId id="528" r:id="rId22"/>
    <p:sldId id="1787" r:id="rId23"/>
    <p:sldId id="1822" r:id="rId24"/>
    <p:sldId id="467" r:id="rId25"/>
    <p:sldId id="1823" r:id="rId26"/>
    <p:sldId id="1727" r:id="rId27"/>
    <p:sldId id="1795" r:id="rId28"/>
    <p:sldId id="529" r:id="rId29"/>
    <p:sldId id="501" r:id="rId30"/>
    <p:sldId id="1825" r:id="rId31"/>
    <p:sldId id="1798" r:id="rId32"/>
    <p:sldId id="1826" r:id="rId33"/>
    <p:sldId id="1824" r:id="rId34"/>
    <p:sldId id="1827" r:id="rId35"/>
    <p:sldId id="1775" r:id="rId36"/>
    <p:sldId id="1828" r:id="rId37"/>
    <p:sldId id="1829" r:id="rId38"/>
    <p:sldId id="1655" r:id="rId39"/>
  </p:sldIdLst>
  <p:sldSz cx="12192000" cy="6858000"/>
  <p:notesSz cx="6858000" cy="9144000"/>
  <p:custDataLst>
    <p:tags r:id="rId41"/>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496" userDrawn="1">
          <p15:clr>
            <a:srgbClr val="A4A3A4"/>
          </p15:clr>
        </p15:guide>
        <p15:guide id="2" pos="3840" userDrawn="1">
          <p15:clr>
            <a:srgbClr val="A4A3A4"/>
          </p15:clr>
        </p15:guide>
      </p15:sldGuideLst>
    </p:ext>
    <p:ext uri="{2D200454-40CA-4A62-9FC3-DE9A4176ACB9}">
      <p15:notesGuideLst xmlns:p15="http://schemas.microsoft.com/office/powerpoint/2012/main"/>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Zeina Hijazi" initials="ZH" lastIdx="242" clrIdx="13">
    <p:extLst>
      <p:ext uri="{19B8F6BF-5375-455C-9EA6-DF929625EA0E}">
        <p15:presenceInfo xmlns:p15="http://schemas.microsoft.com/office/powerpoint/2012/main" userId="f0300d29df198785" providerId="Windows Live"/>
      </p:ext>
    </p:extLst>
  </p:cmAuthor>
  <p:cmAuthor id="14" name="Araz Keoroghlian" initials="AK" lastIdx="1" clrIdx="14">
    <p:extLst>
      <p:ext uri="{19B8F6BF-5375-455C-9EA6-DF929625EA0E}">
        <p15:presenceInfo xmlns:p15="http://schemas.microsoft.com/office/powerpoint/2012/main" userId="S::Araz.Keoroghlian@qitabi.org::a1a4266b-6ca5-4740-a844-176f53d2bad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8AD7"/>
    <a:srgbClr val="085091"/>
    <a:srgbClr val="0B5395"/>
    <a:srgbClr val="74C274"/>
    <a:srgbClr val="8ED179"/>
    <a:srgbClr val="0076A3"/>
    <a:srgbClr val="59B4E1"/>
    <a:srgbClr val="578CC3"/>
    <a:srgbClr val="C7E6F5"/>
    <a:srgbClr val="DAF3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44" autoAdjust="0"/>
    <p:restoredTop sz="70729" autoAdjust="0"/>
  </p:normalViewPr>
  <p:slideViewPr>
    <p:cSldViewPr snapToGrid="0">
      <p:cViewPr varScale="1">
        <p:scale>
          <a:sx n="60" d="100"/>
          <a:sy n="60" d="100"/>
        </p:scale>
        <p:origin x="1666" y="58"/>
      </p:cViewPr>
      <p:guideLst>
        <p:guide orient="horz" pos="2496"/>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p:cViewPr varScale="1">
        <p:scale>
          <a:sx n="66" d="100"/>
          <a:sy n="66" d="100"/>
        </p:scale>
        <p:origin x="1854"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0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20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20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202" Type="http://schemas.openxmlformats.org/officeDocument/2006/relationships/commentAuthors" Target="commentAuthors.xml"/><Relationship Id="rId8" Type="http://schemas.openxmlformats.org/officeDocument/2006/relationships/slide" Target="slides/slide3.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cs typeface="Arial" panose="020B0604020202020204" pitchFamily="34" charset="0"/>
              </a:defRPr>
            </a:lvl1pPr>
          </a:lstStyle>
          <a:p>
            <a:pPr algn="r">
              <a:buSzPts val="1200"/>
            </a:pPr>
            <a:fld id="{00000000-1234-1234-1234-123412341234}" type="slidenum">
              <a:rPr lang="fr-FR" sz="1200" smtClean="0">
                <a:solidFill>
                  <a:schemeClr val="dk1"/>
                </a:solidFill>
                <a:ea typeface="Calibri"/>
                <a:sym typeface="Calibri"/>
              </a:rPr>
              <a:pPr algn="r">
                <a:buSzPts val="1200"/>
              </a:pPr>
              <a:t>‹#›</a:t>
            </a:fld>
            <a:endParaRPr lang="fr-FR" sz="1200" dirty="0">
              <a:solidFill>
                <a:schemeClr val="dk1"/>
              </a:solidFill>
              <a:ea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b12e75e382_2_2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gb12e75e382_2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What do you notice?</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0" dirty="0">
              <a:solidFill>
                <a:schemeClr val="bg1"/>
              </a:solidFill>
              <a:effectLst/>
              <a:latin typeface="Comic Sans MS"/>
              <a:sym typeface="Comic Sans MS"/>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3 heights in the triangle are concurrent. </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They meet at the same point inside the triangle. </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But this is an acute triangle. So, let’s see if it is the same for obtuse triangles and right triangles.”</a:t>
            </a:r>
            <a:endParaRPr lang="en-US" sz="1000" b="1" i="1" u="none" strike="noStrike" cap="none" dirty="0">
              <a:solidFill>
                <a:schemeClr val="bg1"/>
              </a:solidFill>
              <a:latin typeface="Comic Sans MS"/>
              <a:cs typeface="Calibri"/>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0" dirty="0">
              <a:solidFill>
                <a:schemeClr val="bg1"/>
              </a:solidFill>
              <a:effectLst/>
              <a:latin typeface="Comic Sans MS"/>
              <a:sym typeface="Comic Sans M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10</a:t>
            </a:fld>
            <a:endParaRPr lang="en-US">
              <a:latin typeface="Comic Sans MS" panose="030F0702030302020204" pitchFamily="66" charset="0"/>
            </a:endParaRPr>
          </a:p>
        </p:txBody>
      </p:sp>
    </p:spTree>
    <p:extLst>
      <p:ext uri="{BB962C8B-B14F-4D97-AF65-F5344CB8AC3E}">
        <p14:creationId xmlns:p14="http://schemas.microsoft.com/office/powerpoint/2010/main" val="1805055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Draw the 3 heights in triangle ABC</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pPr marL="0" marR="0" lvl="0" indent="0" rtl="0">
              <a:lnSpc>
                <a:spcPct val="106000"/>
              </a:lnSpc>
              <a:spcBef>
                <a:spcPts val="0"/>
              </a:spcBef>
              <a:spcAft>
                <a:spcPts val="800"/>
              </a:spcAft>
              <a:buFont typeface="Calibri" panose="020F0502020204030204" pitchFamily="34" charset="0"/>
              <a:buNone/>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11</a:t>
            </a:fld>
            <a:endParaRPr lang="en-US">
              <a:latin typeface="Comic Sans MS" panose="030F0702030302020204" pitchFamily="66" charset="0"/>
            </a:endParaRPr>
          </a:p>
        </p:txBody>
      </p:sp>
    </p:spTree>
    <p:extLst>
      <p:ext uri="{BB962C8B-B14F-4D97-AF65-F5344CB8AC3E}">
        <p14:creationId xmlns:p14="http://schemas.microsoft.com/office/powerpoint/2010/main" val="12614080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Draw the 3 heights in triangle ABC</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pPr marL="514350" marR="0">
              <a:lnSpc>
                <a:spcPct val="107000"/>
              </a:lnSpc>
              <a:spcBef>
                <a:spcPts val="0"/>
              </a:spcBef>
              <a:spcAft>
                <a:spcPts val="800"/>
              </a:spcAft>
            </a:pPr>
            <a:endPar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12</a:t>
            </a:fld>
            <a:endParaRPr lang="en-US">
              <a:latin typeface="Comic Sans MS" panose="030F0702030302020204" pitchFamily="66" charset="0"/>
            </a:endParaRPr>
          </a:p>
        </p:txBody>
      </p:sp>
    </p:spTree>
    <p:extLst>
      <p:ext uri="{BB962C8B-B14F-4D97-AF65-F5344CB8AC3E}">
        <p14:creationId xmlns:p14="http://schemas.microsoft.com/office/powerpoint/2010/main" val="3439452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“If we elongate the three heights, w</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hat do you notice?</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0" dirty="0">
              <a:solidFill>
                <a:schemeClr val="bg1"/>
              </a:solidFill>
              <a:effectLst/>
              <a:latin typeface="Comic Sans MS"/>
              <a:sym typeface="Comic Sans MS"/>
            </a:endParaRPr>
          </a:p>
          <a:p>
            <a:r>
              <a:rPr lang="en-US" sz="10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3 heights in the triangle are concurrent. They meet at the same point outside the triangle. </a:t>
            </a:r>
          </a:p>
          <a:p>
            <a:endPar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endParaRP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Notice how we have elongated the sides? We can do this because each side which is a segment, is part of a straight line.</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So, for an obtuse triangle, the height is the perpendicular drawn from the vertex to the opposite side or to the line holding the opposite side.”</a:t>
            </a:r>
            <a:endParaRPr lang="en-US" sz="1000" b="1" i="1" u="none" strike="noStrike" cap="none" dirty="0">
              <a:solidFill>
                <a:schemeClr val="bg1"/>
              </a:solidFill>
              <a:latin typeface="Comic Sans MS"/>
              <a:cs typeface="Calibri"/>
              <a:sym typeface="Comic Sans MS"/>
            </a:endParaRPr>
          </a:p>
          <a:p>
            <a:pPr marL="514350" marR="0">
              <a:lnSpc>
                <a:spcPct val="107000"/>
              </a:lnSpc>
              <a:spcBef>
                <a:spcPts val="0"/>
              </a:spcBef>
              <a:spcAft>
                <a:spcPts val="800"/>
              </a:spcAft>
            </a:pPr>
            <a:endPar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13</a:t>
            </a:fld>
            <a:endParaRPr lang="en-US">
              <a:latin typeface="Comic Sans MS" panose="030F0702030302020204" pitchFamily="66" charset="0"/>
            </a:endParaRPr>
          </a:p>
        </p:txBody>
      </p:sp>
    </p:spTree>
    <p:extLst>
      <p:ext uri="{BB962C8B-B14F-4D97-AF65-F5344CB8AC3E}">
        <p14:creationId xmlns:p14="http://schemas.microsoft.com/office/powerpoint/2010/main" val="39865049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Draw the 3 heights in triangle ABC</a:t>
            </a:r>
            <a:r>
              <a:rPr lang="en-US" sz="1000" b="1" i="1" u="none" strike="noStrike" cap="none" dirty="0">
                <a:solidFill>
                  <a:schemeClr val="bg1"/>
                </a:solidFill>
                <a:latin typeface="Comic Sans MS"/>
                <a:cs typeface="Calibri"/>
                <a:sym typeface="Comic Sans MS"/>
              </a:rPr>
              <a:t>. This time it is a right triangle.”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pPr marL="0" marR="0" lvl="0" indent="0" rtl="0">
              <a:lnSpc>
                <a:spcPct val="106000"/>
              </a:lnSpc>
              <a:spcBef>
                <a:spcPts val="0"/>
              </a:spcBef>
              <a:spcAft>
                <a:spcPts val="800"/>
              </a:spcAft>
              <a:buFont typeface="Calibri" panose="020F0502020204030204" pitchFamily="34" charset="0"/>
              <a:buNone/>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14</a:t>
            </a:fld>
            <a:endParaRPr lang="en-US">
              <a:latin typeface="Comic Sans MS" panose="030F0702030302020204" pitchFamily="66" charset="0"/>
            </a:endParaRPr>
          </a:p>
        </p:txBody>
      </p:sp>
    </p:spTree>
    <p:extLst>
      <p:ext uri="{BB962C8B-B14F-4D97-AF65-F5344CB8AC3E}">
        <p14:creationId xmlns:p14="http://schemas.microsoft.com/office/powerpoint/2010/main" val="26870696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What do you notice?</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0" dirty="0">
              <a:solidFill>
                <a:schemeClr val="bg1"/>
              </a:solidFill>
              <a:effectLst/>
              <a:latin typeface="Comic Sans MS"/>
              <a:sym typeface="Comic Sans MS"/>
            </a:endParaRPr>
          </a:p>
          <a:p>
            <a:r>
              <a:rPr lang="en-US" sz="10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3 heights in the triangle are concurrent. They meet at the same point. </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2 sides [AB] and [AC] are perpendicular so they represent 2 of the heights issued from B and C.</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third height is issued from A and perpendicular to [BC].</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point of concurrency is A, the vertex of the right angle.” </a:t>
            </a:r>
          </a:p>
          <a:p>
            <a:pPr marL="51435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15</a:t>
            </a:fld>
            <a:endParaRPr lang="en-US">
              <a:latin typeface="Comic Sans MS" panose="030F0702030302020204" pitchFamily="66" charset="0"/>
            </a:endParaRPr>
          </a:p>
        </p:txBody>
      </p:sp>
    </p:spTree>
    <p:extLst>
      <p:ext uri="{BB962C8B-B14F-4D97-AF65-F5344CB8AC3E}">
        <p14:creationId xmlns:p14="http://schemas.microsoft.com/office/powerpoint/2010/main" val="4808527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From these activities, you learned how to draw the three heights in a triangle. </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We noticed that the three heights are concurrent, so it is enough to draw 2 heights and deduce the construction of the third one.</a:t>
            </a:r>
          </a:p>
          <a:p>
            <a:endPar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endParaRP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Keep in mind that:</a:t>
            </a:r>
          </a:p>
          <a:p>
            <a:pPr>
              <a:buFontTx/>
              <a:buChar char="-"/>
            </a:pP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In an acute triangle, the meeting point of the three heights is inside the triangle, </a:t>
            </a:r>
          </a:p>
          <a:p>
            <a:pPr>
              <a:buFontTx/>
              <a:buChar char="-"/>
            </a:pP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In an obtuse triangle, the meeting point of the three heights is outside the triangle, and </a:t>
            </a:r>
          </a:p>
          <a:p>
            <a:pPr>
              <a:buFontTx/>
              <a:buChar char="-"/>
            </a:pP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In a right triangle, the meeting point is the vertex of the right angle</a:t>
            </a:r>
            <a:r>
              <a:rPr lang="en-US" sz="1000" b="1" i="1" u="none" strike="noStrike" cap="none" dirty="0">
                <a:solidFill>
                  <a:schemeClr val="bg1"/>
                </a:solidFill>
                <a:latin typeface="Comic Sans MS"/>
                <a:cs typeface="Calibri"/>
                <a:sym typeface="Comic Sans MS"/>
              </a:rPr>
              <a:t>.”</a:t>
            </a:r>
          </a:p>
          <a:p>
            <a:pPr marL="0" marR="0" lvl="0" indent="0" rtl="0">
              <a:lnSpc>
                <a:spcPct val="106000"/>
              </a:lnSpc>
              <a:spcBef>
                <a:spcPts val="0"/>
              </a:spcBef>
              <a:spcAft>
                <a:spcPts val="800"/>
              </a:spcAft>
              <a:buFont typeface="Calibri" panose="020F0502020204030204" pitchFamily="34" charset="0"/>
              <a:buNone/>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16</a:t>
            </a:fld>
            <a:endParaRPr lang="en-US">
              <a:latin typeface="Comic Sans MS" panose="030F0702030302020204" pitchFamily="66" charset="0"/>
            </a:endParaRPr>
          </a:p>
        </p:txBody>
      </p:sp>
    </p:spTree>
    <p:extLst>
      <p:ext uri="{BB962C8B-B14F-4D97-AF65-F5344CB8AC3E}">
        <p14:creationId xmlns:p14="http://schemas.microsoft.com/office/powerpoint/2010/main" val="3006349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cs typeface="Arial" panose="020B0604020202020204" pitchFamily="34" charset="0"/>
              </a:rPr>
            </a:br>
            <a:endParaRPr lang="en-US" sz="1200" b="1" dirty="0">
              <a:solidFill>
                <a:schemeClr val="bg1"/>
              </a:solidFill>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17</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3949765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In triangle ABC, 2 heights are already drawn for you.</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Without using the set-square draw the third height in triangle ABC</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2 angle bisectors are drawn.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Without using the protractor or the compass, find the bisector of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𝑨𝑪𝑩)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3</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rPr>
                  <a:t>To the teacher</a:t>
                </a: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 Remind students that the bisector of an angle is the semi straight line issued from the vertex so to draw the third bisector connect the third vertex and the point of concurrency, since the 3 bisectors in a triangle are concurrent.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18</a:t>
            </a:fld>
            <a:endParaRPr lang="en-US">
              <a:latin typeface="Comic Sans MS" panose="030F0702030302020204" pitchFamily="66" charset="0"/>
            </a:endParaRPr>
          </a:p>
        </p:txBody>
      </p:sp>
    </p:spTree>
    <p:extLst>
      <p:ext uri="{BB962C8B-B14F-4D97-AF65-F5344CB8AC3E}">
        <p14:creationId xmlns:p14="http://schemas.microsoft.com/office/powerpoint/2010/main" val="15075901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three heights in a triangle are concurrent. </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So, from point B, we draw the third height such that it passes through the intersecting point of the first 2 heights.</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And since this is an acute triangle, the point of intersection of the heights, is inside the triangle.”</a:t>
            </a:r>
          </a:p>
          <a:p>
            <a:endPar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19</a:t>
            </a:fld>
            <a:endParaRPr lang="en-US">
              <a:latin typeface="Comic Sans MS" panose="030F0702030302020204" pitchFamily="66" charset="0"/>
            </a:endParaRPr>
          </a:p>
        </p:txBody>
      </p:sp>
    </p:spTree>
    <p:extLst>
      <p:ext uri="{BB962C8B-B14F-4D97-AF65-F5344CB8AC3E}">
        <p14:creationId xmlns:p14="http://schemas.microsoft.com/office/powerpoint/2010/main" val="2160114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2</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4226824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Use the set-square to draw the three heights in triangle RST</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2 angle bisectors are drawn.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Without using the protractor or the compass, find the bisector of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𝑨𝑪𝑩)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3</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rPr>
                  <a:t>To the teacher</a:t>
                </a: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 Remind students that the bisector of an angle is the semi straight line issued from the vertex so to draw the third bisector connect the third vertex and the point of concurrency, since the 3 bisectors in a triangle are concurrent.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20</a:t>
            </a:fld>
            <a:endParaRPr lang="en-US">
              <a:latin typeface="Comic Sans MS" panose="030F0702030302020204" pitchFamily="66" charset="0"/>
            </a:endParaRPr>
          </a:p>
        </p:txBody>
      </p:sp>
    </p:spTree>
    <p:extLst>
      <p:ext uri="{BB962C8B-B14F-4D97-AF65-F5344CB8AC3E}">
        <p14:creationId xmlns:p14="http://schemas.microsoft.com/office/powerpoint/2010/main" val="1409993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Triangle RST is an obtuse triangle, so the concurrency point is outside the triangle.</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That is why, from S, we draw the height relative to the line holding side [RT], and from T, we draw the height relative to the line holding the side [SR].</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third height is issued from R and passes through the intersecting point of the 2 other heights.”</a:t>
            </a:r>
          </a:p>
          <a:p>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21</a:t>
            </a:fld>
            <a:endParaRPr lang="en-US">
              <a:latin typeface="Comic Sans MS" panose="030F0702030302020204" pitchFamily="66" charset="0"/>
            </a:endParaRPr>
          </a:p>
        </p:txBody>
      </p:sp>
    </p:spTree>
    <p:extLst>
      <p:ext uri="{BB962C8B-B14F-4D97-AF65-F5344CB8AC3E}">
        <p14:creationId xmlns:p14="http://schemas.microsoft.com/office/powerpoint/2010/main" val="36987464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Use the instruments in the toolbox to draw segment [MN] of length 6 cm.</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Then at M, draw a perpendicular straight line to [MN] and mark point P on it such that MP = 5 cm.</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Lastly, draw segment [PN]</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Given segment [AB].</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A, draw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𝑩𝑨𝒙)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that measures 70</a:t>
                </a:r>
                <a:r>
                  <a:rPr lang="en-US" sz="1800"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B, draw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𝑨𝑩𝒚)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that measures 50</a:t>
                </a:r>
                <a:r>
                  <a:rPr lang="en-US" sz="1800"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Let M be the intersecting point of [Ax) and [By)</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22</a:t>
            </a:fld>
            <a:endParaRPr lang="en-US">
              <a:latin typeface="Comic Sans MS" panose="030F0702030302020204" pitchFamily="66" charset="0"/>
            </a:endParaRPr>
          </a:p>
        </p:txBody>
      </p:sp>
    </p:spTree>
    <p:extLst>
      <p:ext uri="{BB962C8B-B14F-4D97-AF65-F5344CB8AC3E}">
        <p14:creationId xmlns:p14="http://schemas.microsoft.com/office/powerpoint/2010/main" val="26331895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You have drawn a triangle knowing the length of 2 sides and the measurement of the angle between them.</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This is the SAS (side angle side) case.</a:t>
            </a:r>
          </a:p>
          <a:p>
            <a:endPar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endParaRP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Where is the point of concurrency of the heights in triangle MNP located?</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point of concurrency of the heights in triangle MNP is point M, the vertex of the right angle since triangle MNP is a right triangle.”</a:t>
            </a:r>
          </a:p>
          <a:p>
            <a:endParaRPr lang="en-US" sz="1000" b="1" i="1" u="none" strike="noStrike" cap="none"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sym typeface="Comic Sans MS"/>
            </a:endParaRPr>
          </a:p>
          <a:p>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Ask students to draw other triangles with different measures, applying the SAS case.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23</a:t>
            </a:fld>
            <a:endParaRPr lang="en-US">
              <a:latin typeface="Comic Sans MS" panose="030F0702030302020204" pitchFamily="66" charset="0"/>
            </a:endParaRPr>
          </a:p>
        </p:txBody>
      </p:sp>
    </p:spTree>
    <p:extLst>
      <p:ext uri="{BB962C8B-B14F-4D97-AF65-F5344CB8AC3E}">
        <p14:creationId xmlns:p14="http://schemas.microsoft.com/office/powerpoint/2010/main" val="41408079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effectLs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dirty="0">
              <a:solidFill>
                <a:schemeClr val="bg1"/>
              </a:solidFill>
              <a:latin typeface="Comic Sans MS" panose="030F0702030302020204" pitchFamily="66"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cs typeface="Arial" panose="020B0604020202020204" pitchFamily="34" charset="0"/>
              </a:rPr>
            </a:br>
            <a:endParaRPr lang="en-US" sz="1200" b="1" dirty="0">
              <a:solidFill>
                <a:schemeClr val="bg1"/>
              </a:solidFill>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24</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5326270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True or false? (TG) is the height issued from 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US" sz="1200" b="1" i="1" u="sng" dirty="0">
                  <a:effectLst/>
                  <a:latin typeface="Arial" panose="020B0604020202020204" pitchFamily="34" charset="0"/>
                  <a:ea typeface="Calibri" panose="020F0502020204030204" pitchFamily="34" charset="0"/>
                  <a:cs typeface="Arial" panose="020B0604020202020204" pitchFamily="34" charset="0"/>
                </a:endParaRPr>
              </a:p>
              <a:p>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i="1" u="sng" dirty="0">
                    <a:effectLst/>
                    <a:latin typeface="Arial" panose="020B0604020202020204" pitchFamily="34" charset="0"/>
                    <a:ea typeface="Calibri" panose="020F0502020204030204" pitchFamily="34"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Now count to 10 and I am sure you can do it.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Check your understanding</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rPr>
                  <a:t>Construct triangle LMN such that LM = 10 cm,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𝑳𝑴𝑵) ̂=𝟑𝟎° </a:t>
                </a:r>
                <a:r>
                  <a:rPr lang="en-US" sz="1800" b="1"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and</a:t>
                </a:r>
                <a:r>
                  <a:rPr lang="en-US" sz="1800" b="1" dirty="0">
                    <a:effectLst/>
                    <a:latin typeface="Calibri" panose="020F0502020204030204" pitchFamily="34" charset="0"/>
                    <a:ea typeface="Times New Roman" panose="02020603050405020304" pitchFamily="18" charset="0"/>
                  </a:rPr>
                  <a:t>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𝑴𝑳𝑵) ̂=𝟏𝟏𝟎° </a:t>
                </a:r>
                <a:r>
                  <a:rPr lang="en-US" sz="1800" b="1" dirty="0">
                    <a:effectLst/>
                    <a:latin typeface="Calibri" panose="020F0502020204030204" pitchFamily="34" charset="0"/>
                    <a:ea typeface="Times New Roman" panose="02020603050405020304" pitchFamily="18" charset="0"/>
                  </a:rPr>
                  <a:t>.</a:t>
                </a: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5</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indent="457200">
                  <a:lnSpc>
                    <a:spcPct val="107000"/>
                  </a:lnSpc>
                  <a:spcBef>
                    <a:spcPts val="0"/>
                  </a:spcBef>
                  <a:spcAft>
                    <a:spcPts val="800"/>
                  </a:spcAft>
                </a:pPr>
                <a:r>
                  <a:rPr lang="en-US" sz="1800" b="1" u="sng" dirty="0">
                    <a:effectLst/>
                    <a:highlight>
                      <a:srgbClr val="00FF00"/>
                    </a:highlight>
                    <a:latin typeface="Arial" panose="020B0604020202020204" pitchFamily="34" charset="0"/>
                    <a:ea typeface="Calibri" panose="020F0502020204030204" pitchFamily="34" charset="0"/>
                    <a:cs typeface="Arial" panose="020B0604020202020204" pitchFamily="34" charset="0"/>
                  </a:rPr>
                  <a:t>For the teacher: </a:t>
                </a:r>
                <a:endParaRPr lang="en-US" sz="1800"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write the steps they followed in constructing the triangle and the bisectors.</a:t>
                </a:r>
              </a:p>
              <a:p>
                <a:pPr marL="51435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Encourage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25</a:t>
            </a:fld>
            <a:endParaRPr lang="en-US">
              <a:latin typeface="Comic Sans MS" panose="030F0702030302020204" pitchFamily="66" charset="0"/>
            </a:endParaRPr>
          </a:p>
        </p:txBody>
      </p:sp>
    </p:spTree>
    <p:extLst>
      <p:ext uri="{BB962C8B-B14F-4D97-AF65-F5344CB8AC3E}">
        <p14:creationId xmlns:p14="http://schemas.microsoft.com/office/powerpoint/2010/main" val="23499105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p>
          <a:p>
            <a:r>
              <a:rPr lang="en-US" sz="1200" b="0" u="none" dirty="0">
                <a:effectLst/>
              </a:rPr>
              <a:t>Teacher corrects the activity interactively.</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It is false as (TG) is not perpendicular to (HK)</a:t>
            </a:r>
            <a:r>
              <a:rPr lang="en-US" sz="1200" b="1" i="1" u="none" strike="noStrike" cap="none" dirty="0">
                <a:solidFill>
                  <a:schemeClr val="bg1"/>
                </a:solidFill>
                <a:latin typeface="Comic Sans MS"/>
                <a:cs typeface="Calibri"/>
                <a:sym typeface="Comic Sans MS"/>
              </a:rPr>
              <a:t>.”</a:t>
            </a:r>
          </a:p>
          <a:p>
            <a:pPr marL="514350" marR="0">
              <a:lnSpc>
                <a:spcPct val="107000"/>
              </a:lnSpc>
              <a:spcBef>
                <a:spcPts val="0"/>
              </a:spcBef>
              <a:spcAft>
                <a:spcPts val="800"/>
              </a:spcAft>
            </a:pPr>
            <a:endParaRPr lang="en-GB" sz="1800" b="1" i="1" dirty="0">
              <a:solidFill>
                <a:schemeClr val="bg1"/>
              </a:solidFill>
              <a:latin typeface="Comic Sans MS"/>
              <a:cs typeface="Calibri" panose="020F0502020204030204" pitchFamily="34" charset="0"/>
              <a:sym typeface="Comic Sans M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26</a:t>
            </a:fld>
            <a:endParaRPr lang="en-US">
              <a:latin typeface="Comic Sans MS" panose="030F0702030302020204" pitchFamily="66" charset="0"/>
            </a:endParaRPr>
          </a:p>
        </p:txBody>
      </p:sp>
    </p:spTree>
    <p:extLst>
      <p:ext uri="{BB962C8B-B14F-4D97-AF65-F5344CB8AC3E}">
        <p14:creationId xmlns:p14="http://schemas.microsoft.com/office/powerpoint/2010/main" val="4054597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True or false? (SB) is the height issued from 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US" sz="1200" b="1" i="1" u="sng"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GB" sz="1800" b="1" i="1" dirty="0">
                  <a:solidFill>
                    <a:schemeClr val="bg1"/>
                  </a:solidFill>
                  <a:latin typeface="Comic Sans MS"/>
                  <a:cs typeface="Calibri" panose="020F0502020204030204" pitchFamily="34" charset="0"/>
                  <a:sym typeface="Comic Sans MS"/>
                </a:endParaRPr>
              </a:p>
            </p:txBody>
          </p:sp>
        </mc:Choice>
        <mc:Fallback xmlns="">
          <p:sp>
            <p:nvSpPr>
              <p:cNvPr id="3" name="Notes Placeholder 2"/>
              <p:cNvSpPr>
                <a:spLocks noGrp="1"/>
              </p:cNvSpPr>
              <p:nvPr>
                <p:ph type="body" idx="1"/>
              </p:nvPr>
            </p:nvSpPr>
            <p:spPr/>
            <p:txBody>
              <a:bodyPr/>
              <a:lstStyle/>
              <a:p>
                <a:r>
                  <a:rPr lang="en-US" sz="1200" b="1" i="1" u="sng" dirty="0">
                    <a:effectLst/>
                    <a:latin typeface="Arial" panose="020B0604020202020204" pitchFamily="34" charset="0"/>
                    <a:ea typeface="Calibri" panose="020F0502020204030204" pitchFamily="34"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Now count to 10 and I am sure you can do it.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Check your understanding</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rPr>
                  <a:t>Construct triangle LMN such that LM = 10 cm,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𝑳𝑴𝑵) ̂=𝟑𝟎° </a:t>
                </a:r>
                <a:r>
                  <a:rPr lang="en-US" sz="1800" b="1"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and</a:t>
                </a:r>
                <a:r>
                  <a:rPr lang="en-US" sz="1800" b="1" dirty="0">
                    <a:effectLst/>
                    <a:latin typeface="Calibri" panose="020F0502020204030204" pitchFamily="34" charset="0"/>
                    <a:ea typeface="Times New Roman" panose="02020603050405020304" pitchFamily="18" charset="0"/>
                  </a:rPr>
                  <a:t>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𝑴𝑳𝑵) ̂=𝟏𝟏𝟎° </a:t>
                </a:r>
                <a:r>
                  <a:rPr lang="en-US" sz="1800" b="1" dirty="0">
                    <a:effectLst/>
                    <a:latin typeface="Calibri" panose="020F0502020204030204" pitchFamily="34" charset="0"/>
                    <a:ea typeface="Times New Roman" panose="02020603050405020304" pitchFamily="18" charset="0"/>
                  </a:rPr>
                  <a:t>.</a:t>
                </a: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5</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indent="457200">
                  <a:lnSpc>
                    <a:spcPct val="107000"/>
                  </a:lnSpc>
                  <a:spcBef>
                    <a:spcPts val="0"/>
                  </a:spcBef>
                  <a:spcAft>
                    <a:spcPts val="800"/>
                  </a:spcAft>
                </a:pPr>
                <a:r>
                  <a:rPr lang="en-US" sz="1800" b="1" u="sng" dirty="0">
                    <a:effectLst/>
                    <a:highlight>
                      <a:srgbClr val="00FF00"/>
                    </a:highlight>
                    <a:latin typeface="Arial" panose="020B0604020202020204" pitchFamily="34" charset="0"/>
                    <a:ea typeface="Calibri" panose="020F0502020204030204" pitchFamily="34" charset="0"/>
                    <a:cs typeface="Arial" panose="020B0604020202020204" pitchFamily="34" charset="0"/>
                  </a:rPr>
                  <a:t>For the teacher: </a:t>
                </a:r>
                <a:endParaRPr lang="en-US" sz="1800"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write the steps they followed in constructing the triangle and the bisectors.</a:t>
                </a:r>
              </a:p>
              <a:p>
                <a:pPr marL="51435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Encourage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27</a:t>
            </a:fld>
            <a:endParaRPr lang="en-US">
              <a:latin typeface="Comic Sans MS" panose="030F0702030302020204" pitchFamily="66" charset="0"/>
            </a:endParaRPr>
          </a:p>
        </p:txBody>
      </p:sp>
    </p:spTree>
    <p:extLst>
      <p:ext uri="{BB962C8B-B14F-4D97-AF65-F5344CB8AC3E}">
        <p14:creationId xmlns:p14="http://schemas.microsoft.com/office/powerpoint/2010/main" val="25881344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p>
          <a:p>
            <a:r>
              <a:rPr lang="en-US" sz="1200" b="0" u="none" dirty="0">
                <a:effectLst/>
              </a:rPr>
              <a:t>Teacher corrects the activity interactively.</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It is false as (SB) is not perpendicular to (CK)</a:t>
            </a:r>
            <a:r>
              <a:rPr lang="en-US" sz="1200" b="1" i="1" u="none" strike="noStrike" cap="none" dirty="0">
                <a:solidFill>
                  <a:schemeClr val="bg1"/>
                </a:solidFill>
                <a:latin typeface="Comic Sans MS"/>
                <a:cs typeface="Calibri"/>
                <a:sym typeface="Comic Sans MS"/>
              </a:rPr>
              <a:t>.”</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28</a:t>
            </a:fld>
            <a:endParaRPr lang="en-US">
              <a:latin typeface="Comic Sans MS" panose="030F0702030302020204" pitchFamily="66" charset="0"/>
            </a:endParaRPr>
          </a:p>
        </p:txBody>
      </p:sp>
    </p:spTree>
    <p:extLst>
      <p:ext uri="{BB962C8B-B14F-4D97-AF65-F5344CB8AC3E}">
        <p14:creationId xmlns:p14="http://schemas.microsoft.com/office/powerpoint/2010/main" val="24118212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True or false? (RE) is the height issued from 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pPr marL="514350" marR="0">
              <a:lnSpc>
                <a:spcPct val="107000"/>
              </a:lnSpc>
              <a:spcBef>
                <a:spcPts val="0"/>
              </a:spcBef>
              <a:spcAft>
                <a:spcPts val="800"/>
              </a:spcAft>
            </a:pPr>
            <a:endParaRPr lang="en-GB" sz="1800" b="1" dirty="0">
              <a:solidFill>
                <a:schemeClr val="bg1"/>
              </a:solidFill>
              <a:latin typeface="Comic Sans MS"/>
              <a:sym typeface="Comic Sans MS"/>
            </a:endParaRPr>
          </a:p>
          <a:p>
            <a:pPr marL="514350" marR="0">
              <a:lnSpc>
                <a:spcPct val="107000"/>
              </a:lnSpc>
              <a:spcBef>
                <a:spcPts val="0"/>
              </a:spcBef>
              <a:spcAft>
                <a:spcPts val="800"/>
              </a:spcAft>
            </a:pPr>
            <a:endParaRPr lang="en-GB" sz="1800" b="1" i="1" dirty="0">
              <a:solidFill>
                <a:schemeClr val="bg1"/>
              </a:solidFill>
              <a:latin typeface="Comic Sans MS"/>
              <a:cs typeface="Calibri" panose="020F0502020204030204" pitchFamily="34" charset="0"/>
              <a:sym typeface="Comic Sans M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29</a:t>
            </a:fld>
            <a:endParaRPr lang="en-US">
              <a:latin typeface="Comic Sans MS" panose="030F0702030302020204" pitchFamily="66" charset="0"/>
            </a:endParaRPr>
          </a:p>
        </p:txBody>
      </p:sp>
    </p:spTree>
    <p:extLst>
      <p:ext uri="{BB962C8B-B14F-4D97-AF65-F5344CB8AC3E}">
        <p14:creationId xmlns:p14="http://schemas.microsoft.com/office/powerpoint/2010/main" val="20461755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Hello.</a:t>
            </a:r>
          </a:p>
          <a:p>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In the previous sessions we learned how to construct the angle bisectors and the perpendicular bisectors in a triangle.</a:t>
            </a:r>
          </a:p>
          <a:p>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Today we will construct another special line in a triangle</a:t>
            </a:r>
            <a:r>
              <a:rPr lang="en-US" sz="1200" b="1" i="1" u="none" strike="noStrike" cap="none" dirty="0">
                <a:solidFill>
                  <a:schemeClr val="bg1"/>
                </a:solidFill>
                <a:latin typeface="Comic Sans MS"/>
                <a:cs typeface="Calibri"/>
                <a:sym typeface="Comic Sans MS"/>
              </a:rPr>
              <a:t>.”</a:t>
            </a:r>
          </a:p>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en-US" b="1" u="sng" dirty="0">
              <a:solidFill>
                <a:srgbClr val="595959"/>
              </a:solidFill>
              <a:latin typeface="Comic Sans MS"/>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3206635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p>
          <a:p>
            <a:r>
              <a:rPr lang="en-US" sz="1200" b="0" u="none" dirty="0">
                <a:effectLst/>
              </a:rPr>
              <a:t>Teacher corrects the activity interactively.</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It is true as (RE) is perpendicular to (FD)</a:t>
            </a:r>
            <a:r>
              <a:rPr lang="en-US" sz="1200" b="1" i="1" u="none" strike="noStrike" cap="none" dirty="0">
                <a:solidFill>
                  <a:schemeClr val="bg1"/>
                </a:solidFill>
                <a:latin typeface="Comic Sans MS"/>
                <a:cs typeface="Calibri"/>
                <a:sym typeface="Comic Sans MS"/>
              </a:rPr>
              <a:t>.</a:t>
            </a:r>
          </a:p>
          <a:p>
            <a:r>
              <a:rPr lang="en-US" sz="1200" b="1" i="1" u="none" strike="noStrike" cap="none" dirty="0">
                <a:solidFill>
                  <a:schemeClr val="bg1"/>
                </a:solidFill>
                <a:latin typeface="Comic Sans MS"/>
                <a:cs typeface="Calibri"/>
                <a:sym typeface="Comic Sans MS"/>
              </a:rPr>
              <a:t>The height is the perpendicular issued from the vertex to the opposite side.”</a:t>
            </a:r>
          </a:p>
          <a:p>
            <a:endParaRPr lang="en-US" sz="1200" b="1" i="1" u="none" strike="noStrike" cap="none" dirty="0">
              <a:solidFill>
                <a:schemeClr val="bg1"/>
              </a:solidFill>
              <a:latin typeface="Comic Sans MS"/>
              <a:cs typeface="Calibri"/>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30</a:t>
            </a:fld>
            <a:endParaRPr lang="en-US">
              <a:latin typeface="Comic Sans MS" panose="030F0702030302020204" pitchFamily="66" charset="0"/>
            </a:endParaRPr>
          </a:p>
        </p:txBody>
      </p:sp>
    </p:spTree>
    <p:extLst>
      <p:ext uri="{BB962C8B-B14F-4D97-AF65-F5344CB8AC3E}">
        <p14:creationId xmlns:p14="http://schemas.microsoft.com/office/powerpoint/2010/main" val="29277509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Fill in the blank. The correct location of the point of concurrency of the 3 heights in triangle ABC is?</a:t>
            </a:r>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US" sz="1800" b="0" u="none" dirty="0">
              <a:effectLst/>
            </a:endParaRPr>
          </a:p>
          <a:p>
            <a:r>
              <a:rPr lang="en-US" sz="1800" b="0" u="none" dirty="0">
                <a:effectLst/>
              </a:rPr>
              <a:t>Teacher corrects the activity interactively.</a:t>
            </a:r>
          </a:p>
          <a:p>
            <a:r>
              <a:rPr lang="en-US" sz="1800" b="0" dirty="0">
                <a:solidFill>
                  <a:schemeClr val="bg1"/>
                </a:solidFill>
                <a:latin typeface="Comic Sans MS"/>
                <a:sym typeface="Comic Sans MS"/>
              </a:rPr>
              <a:t>Teacher says: </a:t>
            </a:r>
            <a:r>
              <a:rPr lang="en-US" sz="1800" b="1" i="1" u="none" strike="noStrike" cap="none" dirty="0">
                <a:solidFill>
                  <a:schemeClr val="bg1"/>
                </a:solidFill>
                <a:latin typeface="Comic Sans MS"/>
                <a:cs typeface="Calibri"/>
                <a:sym typeface="Comic Sans MS"/>
              </a:rPr>
              <a:t>“</a:t>
            </a:r>
            <a:r>
              <a:rPr lang="en-US" sz="18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ABC is an obtuse triangle.</a:t>
            </a:r>
          </a:p>
          <a:p>
            <a:r>
              <a:rPr lang="en-US" sz="18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point of concurrency of the 3 heights in triangle ABC is outside the triangle</a:t>
            </a:r>
            <a:r>
              <a:rPr lang="en-US" sz="1800" b="1" i="1" u="none" strike="noStrike" cap="none" dirty="0">
                <a:solidFill>
                  <a:schemeClr val="bg1"/>
                </a:solidFill>
                <a:latin typeface="Comic Sans MS"/>
                <a:cs typeface="Calibri"/>
                <a:sym typeface="Comic Sans MS"/>
              </a:rPr>
              <a:t>.”</a:t>
            </a: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31</a:t>
            </a:fld>
            <a:endParaRPr lang="en-US">
              <a:latin typeface="Comic Sans MS" panose="030F0702030302020204" pitchFamily="66" charset="0"/>
            </a:endParaRPr>
          </a:p>
        </p:txBody>
      </p:sp>
    </p:spTree>
    <p:extLst>
      <p:ext uri="{BB962C8B-B14F-4D97-AF65-F5344CB8AC3E}">
        <p14:creationId xmlns:p14="http://schemas.microsoft.com/office/powerpoint/2010/main" val="35019613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Fill in the blank. The correct location of the point of concurrency of the 3 heights in triangle DEF is?</a:t>
            </a:r>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US" sz="1800" b="0" u="none" dirty="0">
              <a:effectLst/>
            </a:endParaRPr>
          </a:p>
          <a:p>
            <a:r>
              <a:rPr lang="en-US" sz="1800" b="0" u="none" dirty="0">
                <a:effectLst/>
              </a:rPr>
              <a:t>Teacher corrects the activity interactively.</a:t>
            </a:r>
          </a:p>
          <a:p>
            <a:r>
              <a:rPr lang="en-US" sz="1800" b="0" dirty="0">
                <a:solidFill>
                  <a:schemeClr val="bg1"/>
                </a:solidFill>
                <a:latin typeface="Comic Sans MS"/>
                <a:sym typeface="Comic Sans MS"/>
              </a:rPr>
              <a:t>Teacher says: </a:t>
            </a:r>
            <a:r>
              <a:rPr lang="en-US" sz="1800" b="1" i="1" u="none" strike="noStrike" cap="none" dirty="0">
                <a:solidFill>
                  <a:schemeClr val="bg1"/>
                </a:solidFill>
                <a:latin typeface="Comic Sans MS"/>
                <a:cs typeface="Calibri"/>
                <a:sym typeface="Comic Sans MS"/>
              </a:rPr>
              <a:t>“</a:t>
            </a:r>
            <a:r>
              <a:rPr lang="en-US" sz="18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DEF is a right triangle.</a:t>
            </a:r>
          </a:p>
          <a:p>
            <a:r>
              <a:rPr lang="en-US" sz="18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point of concurrency of the 3 heights in triangle DEF is on the vertex of the right angle, point E.</a:t>
            </a:r>
            <a:r>
              <a:rPr lang="en-US" sz="1800" b="1" i="1" u="none" strike="noStrike" cap="none" dirty="0">
                <a:solidFill>
                  <a:schemeClr val="bg1"/>
                </a:solidFill>
                <a:latin typeface="Comic Sans MS"/>
                <a:cs typeface="Calibri"/>
                <a:sym typeface="Comic Sans MS"/>
              </a:rPr>
              <a:t>”</a:t>
            </a: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32</a:t>
            </a:fld>
            <a:endParaRPr lang="en-US">
              <a:latin typeface="Comic Sans MS" panose="030F0702030302020204" pitchFamily="66" charset="0"/>
            </a:endParaRPr>
          </a:p>
        </p:txBody>
      </p:sp>
    </p:spTree>
    <p:extLst>
      <p:ext uri="{BB962C8B-B14F-4D97-AF65-F5344CB8AC3E}">
        <p14:creationId xmlns:p14="http://schemas.microsoft.com/office/powerpoint/2010/main" val="40465178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Fill in the blank. The correct location of the point of concurrency of the 3 heights in triangle GHI is?</a:t>
            </a:r>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US" sz="1200" b="0" u="none" dirty="0">
              <a:effectLst/>
            </a:endParaRPr>
          </a:p>
          <a:p>
            <a:r>
              <a:rPr lang="en-US" sz="1200" b="0" u="none" dirty="0">
                <a:effectLst/>
              </a:rPr>
              <a:t>Teacher corrects the activity interactively.</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GHI is an acute triangle.</a:t>
            </a:r>
          </a:p>
          <a:p>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point of concurrency of the 3 heights in triangle GHI is inside the triangle.</a:t>
            </a:r>
            <a:r>
              <a:rPr lang="en-US" sz="1200" b="1" i="1" u="none" strike="noStrike" cap="none" dirty="0">
                <a:solidFill>
                  <a:schemeClr val="bg1"/>
                </a:solidFill>
                <a:latin typeface="Comic Sans MS"/>
                <a:cs typeface="Calibri"/>
                <a:sym typeface="Comic Sans MS"/>
              </a:rPr>
              <a:t>”</a:t>
            </a:r>
          </a:p>
          <a:p>
            <a:endParaRPr lang="en-US" sz="1200" b="1" i="1" u="sng"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33</a:t>
            </a:fld>
            <a:endParaRPr lang="en-US">
              <a:latin typeface="Comic Sans MS" panose="030F0702030302020204" pitchFamily="66" charset="0"/>
            </a:endParaRPr>
          </a:p>
        </p:txBody>
      </p:sp>
    </p:spTree>
    <p:extLst>
      <p:ext uri="{BB962C8B-B14F-4D97-AF65-F5344CB8AC3E}">
        <p14:creationId xmlns:p14="http://schemas.microsoft.com/office/powerpoint/2010/main" val="873216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By the end of this session, you will be able to draw the three heights in a triangle and know that they are concurrent</a:t>
            </a:r>
            <a:r>
              <a:rPr lang="en-US" sz="1200" b="1" i="1" u="none" strike="noStrike" cap="none" dirty="0">
                <a:solidFill>
                  <a:schemeClr val="bg1"/>
                </a:solidFill>
                <a:latin typeface="Comic Sans MS"/>
                <a:cs typeface="Calibri"/>
                <a:sym typeface="Comic Sans MS"/>
              </a:rPr>
              <a:t>.”</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4</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281163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Let’s start with a small activity.</a:t>
            </a:r>
          </a:p>
          <a:p>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Take a sheet of paper and draw any triangle</a:t>
            </a:r>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complete the activity.</a:t>
            </a:r>
            <a:endParaRPr lang="en-US" sz="1200" b="0" dirty="0">
              <a:solidFill>
                <a:schemeClr val="bg1"/>
              </a:solidFill>
              <a:effectLst/>
              <a:latin typeface="Comic Sans MS"/>
              <a:sym typeface="Comic Sans MS"/>
            </a:endParaRPr>
          </a:p>
          <a:p>
            <a:pPr marL="514350" marR="0">
              <a:lnSpc>
                <a:spcPct val="107000"/>
              </a:lnSpc>
              <a:spcBef>
                <a:spcPts val="0"/>
              </a:spcBef>
              <a:spcAft>
                <a:spcPts val="800"/>
              </a:spcAft>
            </a:pP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457200" marR="0">
              <a:lnSpc>
                <a:spcPct val="106000"/>
              </a:lnSpc>
              <a:spcBef>
                <a:spcPts val="0"/>
              </a:spcBef>
              <a:spcAft>
                <a:spcPts val="0"/>
              </a:spcAft>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Remind students that the height is the perpendicular drawn from the vertex to the opposite side.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a:lnSpc>
                <a:spcPct val="106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The height is also the shortest distance from the vertex to the opposite side.</a:t>
            </a:r>
          </a:p>
          <a:p>
            <a:endParaRPr lang="en-US" sz="1800" b="0" u="none" dirty="0">
              <a:effectLst/>
            </a:endParaRPr>
          </a:p>
          <a:p>
            <a:r>
              <a:rPr lang="en-US" sz="1800" b="0" u="none" dirty="0">
                <a:effectLst/>
              </a:rPr>
              <a:t>Teacher corrects the activity interactively.</a:t>
            </a:r>
          </a:p>
          <a:p>
            <a:r>
              <a:rPr lang="en-US" sz="1800" b="0" dirty="0">
                <a:solidFill>
                  <a:schemeClr val="bg1"/>
                </a:solidFill>
                <a:latin typeface="Comic Sans MS"/>
                <a:sym typeface="Comic Sans MS"/>
              </a:rPr>
              <a:t>Teacher says: </a:t>
            </a:r>
            <a:r>
              <a:rPr lang="en-US" sz="1800" b="1" i="1" u="none" strike="noStrike" cap="none" dirty="0">
                <a:solidFill>
                  <a:schemeClr val="bg1"/>
                </a:solidFill>
                <a:latin typeface="Comic Sans MS"/>
                <a:cs typeface="Calibri"/>
                <a:sym typeface="Comic Sans MS"/>
              </a:rPr>
              <a:t>“</a:t>
            </a:r>
            <a:r>
              <a:rPr lang="en-US" sz="18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Now use you scissors and cut the triangle</a:t>
            </a:r>
            <a:r>
              <a:rPr lang="en-US" sz="18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complete the activity.</a:t>
            </a:r>
            <a:endParaRPr lang="en-US" sz="1800" b="0" dirty="0">
              <a:solidFill>
                <a:schemeClr val="bg1"/>
              </a:solidFill>
              <a:effectLst/>
              <a:latin typeface="Comic Sans MS"/>
              <a:sym typeface="Comic Sans MS"/>
            </a:endParaRPr>
          </a:p>
          <a:p>
            <a:pPr marL="457200" marR="0">
              <a:lnSpc>
                <a:spcPct val="106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r>
              <a:rPr lang="en-US" sz="1800" b="0" u="none" dirty="0">
                <a:effectLst/>
              </a:rPr>
              <a:t>Teacher corrects the activity interactively.</a:t>
            </a:r>
          </a:p>
          <a:p>
            <a:r>
              <a:rPr lang="en-US" sz="1800" b="0" dirty="0">
                <a:solidFill>
                  <a:schemeClr val="bg1"/>
                </a:solidFill>
                <a:latin typeface="Comic Sans MS"/>
                <a:sym typeface="Comic Sans MS"/>
              </a:rPr>
              <a:t>Teacher says: </a:t>
            </a:r>
            <a:r>
              <a:rPr lang="en-US" sz="1800" b="1" i="1" u="none" strike="noStrike" cap="none" dirty="0">
                <a:solidFill>
                  <a:schemeClr val="bg1"/>
                </a:solidFill>
                <a:latin typeface="Comic Sans MS"/>
                <a:cs typeface="Calibri"/>
                <a:sym typeface="Comic Sans MS"/>
              </a:rPr>
              <a:t>“</a:t>
            </a:r>
            <a:r>
              <a:rPr lang="en-US" sz="18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Fold the triangle so that a side overlaps itself and the fold contains the opposite vertex.</a:t>
            </a:r>
            <a:r>
              <a:rPr lang="en-US" sz="18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complete the activity.</a:t>
            </a:r>
            <a:endParaRPr lang="en-US" sz="1800" b="0" dirty="0">
              <a:solidFill>
                <a:schemeClr val="bg1"/>
              </a:solidFill>
              <a:effectLst/>
              <a:latin typeface="Comic Sans MS"/>
              <a:sym typeface="Comic Sans MS"/>
            </a:endParaRPr>
          </a:p>
          <a:p>
            <a:pPr marL="457200" marR="0">
              <a:lnSpc>
                <a:spcPct val="106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r>
              <a:rPr lang="en-US" sz="1800" b="0" u="none" dirty="0">
                <a:effectLst/>
              </a:rPr>
              <a:t>Teacher corrects the activity interactively.</a:t>
            </a:r>
          </a:p>
          <a:p>
            <a:r>
              <a:rPr lang="en-US" sz="1800" b="0" dirty="0">
                <a:solidFill>
                  <a:schemeClr val="bg1"/>
                </a:solidFill>
                <a:latin typeface="Comic Sans MS"/>
                <a:sym typeface="Comic Sans MS"/>
              </a:rPr>
              <a:t>Teacher says: </a:t>
            </a:r>
            <a:r>
              <a:rPr lang="en-US" sz="1800" b="1" i="1" u="none" strike="noStrike" cap="none" dirty="0">
                <a:solidFill>
                  <a:schemeClr val="bg1"/>
                </a:solidFill>
                <a:latin typeface="Comic Sans MS"/>
                <a:cs typeface="Calibri"/>
                <a:sym typeface="Comic Sans MS"/>
              </a:rPr>
              <a:t>“</a:t>
            </a:r>
            <a:r>
              <a:rPr lang="en-US" sz="18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Open your triangle and draw the line along the fold.</a:t>
            </a:r>
          </a:p>
          <a:p>
            <a:r>
              <a:rPr lang="en-US" sz="18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What do you notice?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complete the activity.</a:t>
            </a:r>
            <a:endParaRPr lang="en-US" sz="1800" b="0" dirty="0">
              <a:solidFill>
                <a:schemeClr val="bg1"/>
              </a:solidFill>
              <a:effectLst/>
              <a:latin typeface="Comic Sans MS"/>
              <a:sym typeface="Comic Sans MS"/>
            </a:endParaRPr>
          </a:p>
          <a:p>
            <a:endParaRPr lang="en-US" sz="18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endParaRPr>
          </a:p>
          <a:p>
            <a:r>
              <a:rPr lang="en-US" sz="1800" b="0" u="none" dirty="0">
                <a:effectLst/>
              </a:rPr>
              <a:t>Teacher corrects the activity interactively.</a:t>
            </a:r>
          </a:p>
          <a:p>
            <a:r>
              <a:rPr lang="en-US" sz="1800" b="0" dirty="0">
                <a:solidFill>
                  <a:schemeClr val="bg1"/>
                </a:solidFill>
                <a:latin typeface="Comic Sans MS"/>
                <a:sym typeface="Comic Sans MS"/>
              </a:rPr>
              <a:t>Teacher says: </a:t>
            </a:r>
            <a:r>
              <a:rPr lang="en-US" sz="1800" b="1" i="1" u="none" strike="noStrike" cap="none" dirty="0">
                <a:solidFill>
                  <a:schemeClr val="bg1"/>
                </a:solidFill>
                <a:latin typeface="Comic Sans MS"/>
                <a:cs typeface="Calibri"/>
                <a:sym typeface="Comic Sans MS"/>
              </a:rPr>
              <a:t>“</a:t>
            </a:r>
            <a:r>
              <a:rPr lang="en-US" sz="18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fold is perpendicular to the opposite side.</a:t>
            </a:r>
          </a:p>
          <a:p>
            <a:r>
              <a:rPr lang="en-US" sz="18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You have actually drawn the altitude or the height of your triangle.</a:t>
            </a:r>
          </a:p>
          <a:p>
            <a:r>
              <a:rPr lang="en-US" sz="18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It is the line issued from the vertex and perpendicular to the opposite side.</a:t>
            </a:r>
          </a:p>
          <a:p>
            <a:r>
              <a:rPr lang="en-US" sz="18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Repeat this activity from other vertices.</a:t>
            </a:r>
            <a:r>
              <a:rPr lang="en-US" sz="18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complete the activity.</a:t>
            </a:r>
            <a:endParaRPr lang="en-US" sz="1800" b="0" dirty="0">
              <a:solidFill>
                <a:schemeClr val="bg1"/>
              </a:solidFill>
              <a:effectLst/>
              <a:latin typeface="Comic Sans MS"/>
              <a:sym typeface="Comic Sans MS"/>
            </a:endParaRPr>
          </a:p>
          <a:p>
            <a:pPr marL="514350" marR="0">
              <a:lnSpc>
                <a:spcPct val="107000"/>
              </a:lnSpc>
              <a:spcBef>
                <a:spcPts val="0"/>
              </a:spcBef>
              <a:spcAft>
                <a:spcPts val="800"/>
              </a:spcAft>
            </a:pPr>
            <a:endParaRPr lang="en-US" sz="18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r>
              <a:rPr lang="en-US" sz="1800" b="0" u="none" dirty="0">
                <a:effectLst/>
              </a:rPr>
              <a:t>Teacher corrects the activity interactively.</a:t>
            </a:r>
          </a:p>
          <a:p>
            <a:r>
              <a:rPr lang="en-US" sz="1800" b="0" dirty="0">
                <a:solidFill>
                  <a:schemeClr val="bg1"/>
                </a:solidFill>
                <a:latin typeface="Comic Sans MS"/>
                <a:sym typeface="Comic Sans MS"/>
              </a:rPr>
              <a:t>Teacher says: </a:t>
            </a:r>
            <a:r>
              <a:rPr lang="en-US" sz="1800" b="1" i="1" u="none" strike="noStrike" cap="none" dirty="0">
                <a:solidFill>
                  <a:schemeClr val="bg1"/>
                </a:solidFill>
                <a:latin typeface="Comic Sans MS"/>
                <a:cs typeface="Calibri"/>
                <a:sym typeface="Comic Sans MS"/>
              </a:rPr>
              <a:t>“</a:t>
            </a:r>
            <a:r>
              <a:rPr lang="en-US" sz="18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What do you notice?</a:t>
            </a:r>
            <a:r>
              <a:rPr lang="en-US" sz="18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complete the activity.</a:t>
            </a:r>
            <a:endParaRPr lang="en-US" sz="1800" b="0" dirty="0">
              <a:solidFill>
                <a:schemeClr val="bg1"/>
              </a:solidFill>
              <a:effectLst/>
              <a:latin typeface="Comic Sans MS"/>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0" u="sng" dirty="0">
              <a:solidFill>
                <a:schemeClr val="bg1"/>
              </a:solidFill>
              <a:effectLst/>
              <a:highlight>
                <a:srgbClr val="00FFFF"/>
              </a:highlight>
              <a:latin typeface="Comic Sans MS"/>
              <a:ea typeface="Times New Roman" panose="02020603050405020304" pitchFamily="18" charset="0"/>
              <a:cs typeface="Arial" panose="020B0604020202020204" pitchFamily="34" charset="0"/>
              <a:sym typeface="Comic Sans MS"/>
            </a:endParaRPr>
          </a:p>
          <a:p>
            <a:r>
              <a:rPr lang="en-US" sz="1800" b="0" u="none" dirty="0">
                <a:effectLst/>
              </a:rPr>
              <a:t>Teacher corrects the activity interactively.</a:t>
            </a:r>
          </a:p>
          <a:p>
            <a:r>
              <a:rPr lang="en-US" sz="1800" b="0" dirty="0">
                <a:solidFill>
                  <a:schemeClr val="bg1"/>
                </a:solidFill>
                <a:latin typeface="Comic Sans MS"/>
                <a:sym typeface="Comic Sans MS"/>
              </a:rPr>
              <a:t>Teacher says: </a:t>
            </a:r>
            <a:r>
              <a:rPr lang="en-US" sz="1800" b="1" i="1" u="none" strike="noStrike" cap="none" dirty="0">
                <a:solidFill>
                  <a:schemeClr val="bg1"/>
                </a:solidFill>
                <a:latin typeface="Comic Sans MS"/>
                <a:cs typeface="Calibri"/>
                <a:sym typeface="Comic Sans MS"/>
              </a:rPr>
              <a:t>“</a:t>
            </a:r>
            <a:r>
              <a:rPr lang="en-US" sz="18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By folding the triangle each time, the line resulting from the fold is the height issued from the vertex and perpendicular to the opposite side.</a:t>
            </a:r>
          </a:p>
          <a:p>
            <a:r>
              <a:rPr lang="en-US" sz="18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We get 3 lines, each issued from one of the vertices of the triangle. </a:t>
            </a:r>
          </a:p>
          <a:p>
            <a:r>
              <a:rPr lang="en-US" sz="18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So, the triangle has 3 heights that also meet at the same point inside the triangle.</a:t>
            </a:r>
            <a:r>
              <a:rPr lang="en-US" sz="1800" b="1" i="1" u="none" strike="noStrike" cap="none" dirty="0">
                <a:solidFill>
                  <a:schemeClr val="bg1"/>
                </a:solidFill>
                <a:latin typeface="Comic Sans MS"/>
                <a:cs typeface="Calibri"/>
                <a:sym typeface="Comic Sans MS"/>
              </a:rPr>
              <a:t>”</a:t>
            </a:r>
          </a:p>
          <a:p>
            <a:endParaRPr lang="en-GB" sz="1800" dirty="0">
              <a:latin typeface="Arial" panose="020B0604020202020204" pitchFamily="34" charset="0"/>
              <a:cs typeface="Arial" panose="020B0604020202020204" pitchFamily="34" charset="0"/>
            </a:endParaRPr>
          </a:p>
          <a:p>
            <a:endParaRPr lang="en-GB" sz="1800" dirty="0">
              <a:latin typeface="Arial" panose="020B0604020202020204" pitchFamily="34" charset="0"/>
              <a:cs typeface="Arial" panose="020B0604020202020204" pitchFamily="34" charset="0"/>
            </a:endParaRPr>
          </a:p>
          <a:p>
            <a:pPr marL="457200" marR="0">
              <a:lnSpc>
                <a:spcPct val="106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5</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33458092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cs typeface="Arial" panose="020B0604020202020204" pitchFamily="34" charset="0"/>
              </a:rPr>
            </a:br>
            <a:endParaRPr lang="en-US" sz="1200" b="1" dirty="0">
              <a:solidFill>
                <a:schemeClr val="bg1"/>
              </a:solidFill>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6</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Use your set square to draw the height issued from A to the opposite side [BC]</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0" u="none" dirty="0">
                  <a:solidFill>
                    <a:schemeClr val="bg1"/>
                  </a:solidFill>
                  <a:effectLst/>
                  <a:highlight>
                    <a:srgbClr val="00FF00"/>
                  </a:highlight>
                  <a:latin typeface="Comic Sans MS"/>
                  <a:ea typeface="Calibri" panose="020F0502020204030204" pitchFamily="34" charset="0"/>
                  <a:cs typeface="Arial" panose="020B0604020202020204" pitchFamily="34" charset="0"/>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u="none"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T</a:t>
                </a: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he angle bisector and the height are issued from the vertex of the triangle.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rtl="0">
                  <a:lnSpc>
                    <a:spcPct val="106000"/>
                  </a:lnSpc>
                  <a:spcBef>
                    <a:spcPts val="0"/>
                  </a:spcBef>
                  <a:spcAft>
                    <a:spcPts val="800"/>
                  </a:spcAft>
                  <a:buFont typeface="Calibri" panose="020F0502020204030204" pitchFamily="34" charset="0"/>
                  <a:buNone/>
                </a:pPr>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457200" marR="0">
                  <a:lnSpc>
                    <a:spcPct val="106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Use your protractor and draw the bisector of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𝑪𝑨𝑩)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00"/>
                    </a:highlight>
                    <a:latin typeface="Calibri" panose="020F0502020204030204" pitchFamily="34" charset="0"/>
                    <a:ea typeface="Calibri" panose="020F0502020204030204" pitchFamily="34" charset="0"/>
                    <a:cs typeface="Arial" panose="020B0604020202020204" pitchFamily="34" charset="0"/>
                  </a:rPr>
                  <a:t>To the teacher</a:t>
                </a: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Remind students of drawing the bisector of an angle using a protractor or a compass.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7</a:t>
            </a:fld>
            <a:endParaRPr lang="en-US">
              <a:latin typeface="Comic Sans MS" panose="030F0702030302020204" pitchFamily="66" charset="0"/>
            </a:endParaRPr>
          </a:p>
        </p:txBody>
      </p:sp>
    </p:spTree>
    <p:extLst>
      <p:ext uri="{BB962C8B-B14F-4D97-AF65-F5344CB8AC3E}">
        <p14:creationId xmlns:p14="http://schemas.microsoft.com/office/powerpoint/2010/main" val="749282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Now draw the height issued from B to the opposite side [AC]</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pPr marL="0" marR="0" lvl="0" indent="0" rtl="0">
              <a:lnSpc>
                <a:spcPct val="106000"/>
              </a:lnSpc>
              <a:spcBef>
                <a:spcPts val="0"/>
              </a:spcBef>
              <a:spcAft>
                <a:spcPts val="800"/>
              </a:spcAft>
              <a:buFont typeface="Calibri" panose="020F0502020204030204" pitchFamily="34" charset="0"/>
              <a:buNone/>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8</a:t>
            </a:fld>
            <a:endParaRPr lang="en-US">
              <a:latin typeface="Comic Sans MS" panose="030F0702030302020204" pitchFamily="66" charset="0"/>
            </a:endParaRPr>
          </a:p>
        </p:txBody>
      </p:sp>
    </p:spTree>
    <p:extLst>
      <p:ext uri="{BB962C8B-B14F-4D97-AF65-F5344CB8AC3E}">
        <p14:creationId xmlns:p14="http://schemas.microsoft.com/office/powerpoint/2010/main" val="2675299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And draw the height issued from C to the opposite side [AB]</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pPr marL="0" marR="0" lvl="0" indent="0" rtl="0">
              <a:lnSpc>
                <a:spcPct val="106000"/>
              </a:lnSpc>
              <a:spcBef>
                <a:spcPts val="0"/>
              </a:spcBef>
              <a:spcAft>
                <a:spcPts val="800"/>
              </a:spcAft>
              <a:buFont typeface="Calibri" panose="020F0502020204030204" pitchFamily="34" charset="0"/>
              <a:buNone/>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9</a:t>
            </a:fld>
            <a:endParaRPr lang="en-US">
              <a:latin typeface="Comic Sans MS" panose="030F0702030302020204" pitchFamily="66" charset="0"/>
            </a:endParaRPr>
          </a:p>
        </p:txBody>
      </p:sp>
    </p:spTree>
    <p:extLst>
      <p:ext uri="{BB962C8B-B14F-4D97-AF65-F5344CB8AC3E}">
        <p14:creationId xmlns:p14="http://schemas.microsoft.com/office/powerpoint/2010/main" val="39737326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78"/>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253356"/>
              </a:buClr>
              <a:buSzPts val="4400"/>
              <a:buFont typeface="Calibri"/>
              <a:buNone/>
              <a:defRPr sz="44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8"/>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224F76"/>
                </a:solidFill>
                <a:latin typeface="Comic Sans MS" panose="030F0702030302020204" pitchFamily="66" charset="0"/>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0" name="Google Shape;20;p7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1" name="Google Shape;21;p7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2" name="Google Shape;22;p7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9pPr>
          </a:lstStyle>
          <a:p>
            <a:fld id="{00000000-1234-1234-1234-123412341234}" type="slidenum">
              <a:rPr lang="fr-FR" smtClean="0"/>
              <a:pPr/>
              <a:t>‹#›</a:t>
            </a:fld>
            <a:endParaRPr lang="fr-FR" dirty="0"/>
          </a:p>
        </p:txBody>
      </p:sp>
      <p:cxnSp>
        <p:nvCxnSpPr>
          <p:cNvPr id="23" name="Google Shape;23;p78"/>
          <p:cNvCxnSpPr/>
          <p:nvPr/>
        </p:nvCxnSpPr>
        <p:spPr>
          <a:xfrm rot="10800000">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24" name="Google Shape;24;p78"/>
          <p:cNvPicPr preferRelativeResize="0"/>
          <p:nvPr/>
        </p:nvPicPr>
        <p:blipFill rotWithShape="1">
          <a:blip r:embed="rId3">
            <a:alphaModFix/>
          </a:blip>
          <a:srcRect/>
          <a:stretch/>
        </p:blipFill>
        <p:spPr>
          <a:xfrm>
            <a:off x="3113412" y="-9184"/>
            <a:ext cx="5971525" cy="4921794"/>
          </a:xfrm>
          <a:prstGeom prst="rect">
            <a:avLst/>
          </a:prstGeom>
          <a:noFill/>
          <a:ln>
            <a:noFill/>
          </a:ln>
        </p:spPr>
      </p:pic>
      <p:pic>
        <p:nvPicPr>
          <p:cNvPr id="9" name="Picture 8">
            <a:extLst>
              <a:ext uri="{FF2B5EF4-FFF2-40B4-BE49-F238E27FC236}">
                <a16:creationId xmlns:a16="http://schemas.microsoft.com/office/drawing/2014/main" id="{0E6AB4AA-0162-4CD9-9344-1436495983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2C4D15-71B1-4028-B46F-4EE71232F863}" type="datetimeFigureOut">
              <a:rPr lang="en-US" smtClean="0"/>
              <a:t>8/11/2023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550103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3940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2C4D15-71B1-4028-B46F-4EE71232F863}" type="datetimeFigureOut">
              <a:rPr lang="en-US" smtClean="0"/>
              <a:t>8/11/2023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952185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2C4D15-71B1-4028-B46F-4EE71232F863}" type="datetimeFigureOut">
              <a:rPr lang="en-US" smtClean="0"/>
              <a:t>8/11/2023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5811716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2C4D15-71B1-4028-B46F-4EE71232F863}" type="datetimeFigureOut">
              <a:rPr lang="en-US" smtClean="0"/>
              <a:t>8/11/2023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20892900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2C4D15-71B1-4028-B46F-4EE71232F863}" type="datetimeFigureOut">
              <a:rPr lang="en-US" smtClean="0"/>
              <a:t>8/11/2023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910833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C4D15-71B1-4028-B46F-4EE71232F863}" type="datetimeFigureOut">
              <a:rPr lang="en-US" smtClean="0"/>
              <a:t>8/11/2023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69928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8/11/2023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195593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8/11/2023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213438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8/11/2023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832933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8/11/2023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581241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3CBD9-FB64-4910-AC0F-11198A49C2B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8C4E409E-EDAE-4805-AB3E-22CFFF0C7052}"/>
              </a:ext>
            </a:extLst>
          </p:cNvPr>
          <p:cNvSpPr>
            <a:spLocks noGrp="1"/>
          </p:cNvSpPr>
          <p:nvPr>
            <p:ph type="dt" idx="10"/>
          </p:nvPr>
        </p:nvSpPr>
        <p:spPr/>
        <p:txBody>
          <a:bodyPr/>
          <a:lstStyle/>
          <a:p>
            <a:endParaRPr lang="en-US"/>
          </a:p>
        </p:txBody>
      </p:sp>
      <p:sp>
        <p:nvSpPr>
          <p:cNvPr id="4" name="Footer Placeholder 3">
            <a:extLst>
              <a:ext uri="{FF2B5EF4-FFF2-40B4-BE49-F238E27FC236}">
                <a16:creationId xmlns:a16="http://schemas.microsoft.com/office/drawing/2014/main" id="{0F7B34BA-43D4-4286-8534-0171D6E6087D}"/>
              </a:ext>
            </a:extLst>
          </p:cNvPr>
          <p:cNvSpPr>
            <a:spLocks noGrp="1"/>
          </p:cNvSpPr>
          <p:nvPr>
            <p:ph type="ftr" idx="11"/>
          </p:nvPr>
        </p:nvSpPr>
        <p:spPr/>
        <p:txBody>
          <a:bodyPr/>
          <a:lstStyle/>
          <a:p>
            <a:endParaRPr lang="en-US"/>
          </a:p>
        </p:txBody>
      </p:sp>
      <p:sp>
        <p:nvSpPr>
          <p:cNvPr id="5" name="Slide Number Placeholder 4">
            <a:extLst>
              <a:ext uri="{FF2B5EF4-FFF2-40B4-BE49-F238E27FC236}">
                <a16:creationId xmlns:a16="http://schemas.microsoft.com/office/drawing/2014/main" id="{40234500-51CA-4351-AD6E-55B6333AB47D}"/>
              </a:ext>
            </a:extLst>
          </p:cNvPr>
          <p:cNvSpPr>
            <a:spLocks noGrp="1"/>
          </p:cNvSpPr>
          <p:nvPr>
            <p:ph type="sldNum" idx="12"/>
          </p:nvPr>
        </p:nvSpPr>
        <p:spPr/>
        <p:txBody>
          <a:bodyPr/>
          <a:lstStyle/>
          <a:p>
            <a:fld id="{00000000-1234-1234-1234-123412341234}" type="slidenum">
              <a:rPr lang="fr-FR" smtClean="0"/>
              <a:pPr/>
              <a:t>‹#›</a:t>
            </a:fld>
            <a:endParaRPr lang="fr-FR"/>
          </a:p>
        </p:txBody>
      </p:sp>
    </p:spTree>
    <p:extLst>
      <p:ext uri="{BB962C8B-B14F-4D97-AF65-F5344CB8AC3E}">
        <p14:creationId xmlns:p14="http://schemas.microsoft.com/office/powerpoint/2010/main" val="1872719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dirty="0"/>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dirty="0"/>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dirty="0">
                <a:solidFill>
                  <a:srgbClr val="253356"/>
                </a:solidFill>
                <a:latin typeface="Comic Sans MS" panose="030F0702030302020204" pitchFamily="66" charset="0"/>
                <a:ea typeface="Calibri"/>
                <a:cs typeface="Arial" panose="020B0604020202020204" pitchFamily="34" charset="0"/>
                <a:sym typeface="Calibri"/>
              </a:rPr>
              <a:t>CLICK TO EDIT MASTER TITLE STYLE</a:t>
            </a:r>
            <a:endParaRPr sz="1400" b="0" i="0" u="none" strike="noStrike" cap="none" dirty="0">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dirty="0"/>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5.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2"/>
    </p:custDataLst>
  </p:cSld>
  <p:clrMap bg1="lt1" tx1="dk1" bg2="dk2" tx2="lt2" accent1="accent1" accent2="accent2" accent3="accent3" accent4="accent4" accent5="accent5" accent6="accent6" hlink="hlink" folHlink="folHlink"/>
  <p:sldLayoutIdLst>
    <p:sldLayoutId id="2147483649" r:id="rId1"/>
    <p:sldLayoutId id="2147483650" r:id="rId2"/>
    <p:sldLayoutId id="214748367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C4D15-71B1-4028-B46F-4EE71232F863}" type="datetimeFigureOut">
              <a:rPr lang="en-US" smtClean="0"/>
              <a:t>8/11/2023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9E340D-D49F-4060-B830-48E207260F1E}" type="slidenum">
              <a:rPr lang="en-US" smtClean="0"/>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368" y="0"/>
            <a:ext cx="12187263" cy="6858000"/>
          </a:xfrm>
          <a:prstGeom prst="rect">
            <a:avLst/>
          </a:prstGeom>
        </p:spPr>
      </p:pic>
    </p:spTree>
    <p:extLst>
      <p:ext uri="{BB962C8B-B14F-4D97-AF65-F5344CB8AC3E}">
        <p14:creationId xmlns:p14="http://schemas.microsoft.com/office/powerpoint/2010/main" val="399231273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16.png"/><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image" Target="../media/image16.png"/><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image" Target="../media/image16.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5.xml"/><Relationship Id="rId5" Type="http://schemas.openxmlformats.org/officeDocument/2006/relationships/image" Target="../media/image16.png"/><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6.xml"/><Relationship Id="rId5" Type="http://schemas.openxmlformats.org/officeDocument/2006/relationships/image" Target="../media/image16.png"/><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20.e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9.xml"/><Relationship Id="rId5" Type="http://schemas.openxmlformats.org/officeDocument/2006/relationships/image" Target="../media/image15.jp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18.png"/><Relationship Id="rId5" Type="http://schemas.openxmlformats.org/officeDocument/2006/relationships/image" Target="../media/image15.jp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0.sv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image" Target="../media/image17.png"/><Relationship Id="rId5" Type="http://schemas.openxmlformats.org/officeDocument/2006/relationships/image" Target="../media/image15.jp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18.png"/><Relationship Id="rId5" Type="http://schemas.openxmlformats.org/officeDocument/2006/relationships/image" Target="../media/image15.jp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notesSlide" Target="../notesSlides/notesSlide22.xml"/><Relationship Id="rId7"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ags" Target="../tags/tag33.xml"/><Relationship Id="rId6" Type="http://schemas.openxmlformats.org/officeDocument/2006/relationships/image" Target="../media/image21.png"/><Relationship Id="rId5" Type="http://schemas.openxmlformats.org/officeDocument/2006/relationships/image" Target="../media/image16.png"/><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4.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8.xml"/><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9.xm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40.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1.xml"/><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12.xml"/><Relationship Id="rId1" Type="http://schemas.openxmlformats.org/officeDocument/2006/relationships/tags" Target="../tags/tag4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5.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6.xml"/><Relationship Id="rId6" Type="http://schemas.openxmlformats.org/officeDocument/2006/relationships/image" Target="../media/image12.png"/><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4.sv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6" name="Picture 5">
            <a:extLst>
              <a:ext uri="{FF2B5EF4-FFF2-40B4-BE49-F238E27FC236}">
                <a16:creationId xmlns:a16="http://schemas.microsoft.com/office/drawing/2014/main" id="{65CFFB8E-535A-4D95-8B71-EBB6025158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2968" y="5345616"/>
            <a:ext cx="5846064" cy="774192"/>
          </a:xfrm>
          <a:prstGeom prst="rect">
            <a:avLst/>
          </a:prstGeom>
        </p:spPr>
      </p:pic>
      <p:pic>
        <p:nvPicPr>
          <p:cNvPr id="7" name="Picture 6">
            <a:extLst>
              <a:ext uri="{FF2B5EF4-FFF2-40B4-BE49-F238E27FC236}">
                <a16:creationId xmlns:a16="http://schemas.microsoft.com/office/drawing/2014/main" id="{C08E5E07-FD69-4F1E-B300-72B3EEA84743}"/>
              </a:ext>
            </a:extLst>
          </p:cNvPr>
          <p:cNvPicPr>
            <a:picLocks noChangeAspect="1"/>
          </p:cNvPicPr>
          <p:nvPr/>
        </p:nvPicPr>
        <p:blipFill rotWithShape="1">
          <a:blip r:embed="rId5">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sp>
        <p:nvSpPr>
          <p:cNvPr id="10" name="Rectangle 9">
            <a:extLst>
              <a:ext uri="{FF2B5EF4-FFF2-40B4-BE49-F238E27FC236}">
                <a16:creationId xmlns:a16="http://schemas.microsoft.com/office/drawing/2014/main" id="{AB8A2BC7-AAF4-4E6F-AC4E-74DF3906CA0E}"/>
              </a:ext>
            </a:extLst>
          </p:cNvPr>
          <p:cNvSpPr/>
          <p:nvPr/>
        </p:nvSpPr>
        <p:spPr>
          <a:xfrm>
            <a:off x="418009" y="6283446"/>
            <a:ext cx="11355977" cy="553998"/>
          </a:xfrm>
          <a:prstGeom prst="rect">
            <a:avLst/>
          </a:prstGeom>
        </p:spPr>
        <p:txBody>
          <a:bodyPr wrap="square">
            <a:spAutoFit/>
          </a:bodyPr>
          <a:lstStyle/>
          <a:p>
            <a:pPr marL="0" marR="0" lvl="0" indent="0" algn="ctr" defTabSz="914400" rtl="0" eaLnBrk="1" fontAlgn="auto" latinLnBrk="0" hangingPunct="1">
              <a:lnSpc>
                <a:spcPts val="12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3C3C3B"/>
                </a:solidFill>
                <a:effectLst/>
                <a:uLnTx/>
                <a:uFillTx/>
                <a:latin typeface="Neo Sans" pitchFamily="2" charset="0"/>
                <a:cs typeface="Neo Sans Arabic Light" panose="020B0304030504040204" pitchFamily="34" charset="-78"/>
                <a:sym typeface="Arial"/>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Joint Academic Department (JAD) and the Equipment Installations and Material Support Bureau (EIMSB) at the Centre of</a:t>
            </a:r>
          </a:p>
          <a:p>
            <a:pPr marL="0" marR="0" lvl="0" indent="0" algn="ctr" defTabSz="914400" rtl="0" eaLnBrk="1" fontAlgn="auto" latinLnBrk="0" hangingPunct="1">
              <a:lnSpc>
                <a:spcPts val="12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3C3C3B"/>
                </a:solidFill>
                <a:effectLst/>
                <a:uLnTx/>
                <a:uFillTx/>
                <a:latin typeface="Neo Sans" pitchFamily="2" charset="0"/>
                <a:cs typeface="Neo Sans Arabic Light" panose="020B0304030504040204" pitchFamily="34" charset="-78"/>
                <a:sym typeface="Arial"/>
              </a:rPr>
              <a:t>Educational Research and Development (CERD) with the support of USAID-funded QITABI 2 project.</a:t>
            </a:r>
          </a:p>
        </p:txBody>
      </p:sp>
      <p:cxnSp>
        <p:nvCxnSpPr>
          <p:cNvPr id="12" name="Straight Connector 11">
            <a:extLst>
              <a:ext uri="{FF2B5EF4-FFF2-40B4-BE49-F238E27FC236}">
                <a16:creationId xmlns:a16="http://schemas.microsoft.com/office/drawing/2014/main" id="{CCA6E59B-A94A-4A06-B43E-8DFA6BD4116F}"/>
              </a:ext>
            </a:extLst>
          </p:cNvPr>
          <p:cNvCxnSpPr/>
          <p:nvPr/>
        </p:nvCxnSpPr>
        <p:spPr>
          <a:xfrm>
            <a:off x="404949" y="6147229"/>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44348F5-CD29-8954-8605-FFF0E08CFDD3}"/>
              </a:ext>
            </a:extLst>
          </p:cNvPr>
          <p:cNvSpPr txBox="1"/>
          <p:nvPr/>
        </p:nvSpPr>
        <p:spPr>
          <a:xfrm>
            <a:off x="-4330" y="3151473"/>
            <a:ext cx="7000876" cy="830997"/>
          </a:xfrm>
          <a:prstGeom prst="rect">
            <a:avLst/>
          </a:prstGeom>
          <a:solidFill>
            <a:schemeClr val="accent5">
              <a:lumMod val="40000"/>
              <a:lumOff val="60000"/>
            </a:schemeClr>
          </a:solidFill>
        </p:spPr>
        <p:txBody>
          <a:bodyPr wrap="square" lIns="91440" tIns="45720" rIns="91440" bIns="45720" rtlCol="0" anchor="t">
            <a:spAutoFit/>
          </a:bodyPr>
          <a:lstStyle/>
          <a:p>
            <a:pPr lvl="3">
              <a:buSzPts val="2000"/>
            </a:pPr>
            <a:r>
              <a:rPr lang="en-US" sz="4800" b="1" dirty="0">
                <a:solidFill>
                  <a:schemeClr val="accent2">
                    <a:lumMod val="75000"/>
                  </a:schemeClr>
                </a:solidFill>
                <a:latin typeface="Comic Sans MS"/>
              </a:rPr>
              <a:t> Grade 6 – Chapter 12</a:t>
            </a:r>
            <a:endParaRPr lang="en-US" sz="4800" b="1" dirty="0">
              <a:solidFill>
                <a:schemeClr val="accent2">
                  <a:lumMod val="75000"/>
                </a:schemeClr>
              </a:solidFill>
              <a:latin typeface="Comic Sans MS" panose="030F0702030302020204" pitchFamily="66" charset="0"/>
            </a:endParaRPr>
          </a:p>
        </p:txBody>
      </p:sp>
      <p:sp>
        <p:nvSpPr>
          <p:cNvPr id="13" name="TextBox 12">
            <a:extLst>
              <a:ext uri="{FF2B5EF4-FFF2-40B4-BE49-F238E27FC236}">
                <a16:creationId xmlns:a16="http://schemas.microsoft.com/office/drawing/2014/main" id="{71CC844E-D159-DFB6-920F-B069809B3693}"/>
              </a:ext>
            </a:extLst>
          </p:cNvPr>
          <p:cNvSpPr txBox="1"/>
          <p:nvPr/>
        </p:nvSpPr>
        <p:spPr>
          <a:xfrm>
            <a:off x="-8659" y="2445086"/>
            <a:ext cx="7009534" cy="707886"/>
          </a:xfrm>
          <a:prstGeom prst="rect">
            <a:avLst/>
          </a:prstGeom>
          <a:solidFill>
            <a:schemeClr val="accent2">
              <a:lumMod val="75000"/>
            </a:schemeClr>
          </a:solidFill>
        </p:spPr>
        <p:txBody>
          <a:bodyPr wrap="square" lIns="91440" tIns="45720" rIns="91440" bIns="45720" rtlCol="0" anchor="t">
            <a:spAutoFit/>
          </a:bodyPr>
          <a:lstStyle/>
          <a:p>
            <a:pPr lvl="1" algn="ctr">
              <a:buSzPts val="2000"/>
            </a:pPr>
            <a:r>
              <a:rPr lang="en-US" sz="4000" b="1" dirty="0">
                <a:solidFill>
                  <a:schemeClr val="bg1"/>
                </a:solidFill>
                <a:latin typeface="Comic Sans MS"/>
              </a:rPr>
              <a:t>Triangles</a:t>
            </a:r>
            <a:endParaRPr lang="en-US" sz="1050" b="1" dirty="0">
              <a:solidFill>
                <a:schemeClr val="bg1"/>
              </a:solidFill>
              <a:latin typeface="Comic Sans MS" panose="030F0702030302020204" pitchFamily="66" charset="0"/>
            </a:endParaRPr>
          </a:p>
        </p:txBody>
      </p:sp>
      <p:pic>
        <p:nvPicPr>
          <p:cNvPr id="3" name="Picture 2" descr="A picture containing building, window&#10;&#10;Description automatically generated">
            <a:extLst>
              <a:ext uri="{FF2B5EF4-FFF2-40B4-BE49-F238E27FC236}">
                <a16:creationId xmlns:a16="http://schemas.microsoft.com/office/drawing/2014/main" id="{40AAA95D-2510-220B-5F4C-800C8D47CF42}"/>
              </a:ext>
            </a:extLst>
          </p:cNvPr>
          <p:cNvPicPr>
            <a:picLocks noChangeAspect="1"/>
          </p:cNvPicPr>
          <p:nvPr/>
        </p:nvPicPr>
        <p:blipFill>
          <a:blip r:embed="rId6"/>
          <a:stretch>
            <a:fillRect/>
          </a:stretch>
        </p:blipFill>
        <p:spPr>
          <a:xfrm>
            <a:off x="7765143" y="1569416"/>
            <a:ext cx="3164113" cy="3164113"/>
          </a:xfrm>
          <a:prstGeom prst="ellipse">
            <a:avLst/>
          </a:prstGeom>
          <a:ln>
            <a:noFill/>
          </a:ln>
          <a:effectLst>
            <a:softEdge rad="112500"/>
          </a:effectLst>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lvl="1">
              <a:buSzPts val="6000"/>
            </a:pPr>
            <a:r>
              <a:rPr lang="en-US" sz="3200" b="1" dirty="0">
                <a:solidFill>
                  <a:schemeClr val="bg1"/>
                </a:solidFill>
                <a:latin typeface="Comic Sans MS"/>
                <a:sym typeface="Comic Sans MS"/>
              </a:rPr>
              <a:t>  </a:t>
            </a:r>
            <a:r>
              <a:rPr lang="en-US" sz="3200" b="1" dirty="0">
                <a:solidFill>
                  <a:schemeClr val="bg1"/>
                </a:solidFill>
                <a:latin typeface="+mj-lt"/>
                <a:cs typeface="Calibri" panose="020F0502020204030204" pitchFamily="34" charset="0"/>
              </a:rPr>
              <a:t>The three heights are concurrent</a:t>
            </a:r>
            <a:endParaRPr lang="en-US" sz="3200" dirty="0">
              <a:solidFill>
                <a:schemeClr val="bg1"/>
              </a:solidFill>
              <a:effectLst/>
              <a:latin typeface="+mj-lt"/>
              <a:ea typeface="Calibri" panose="020F0502020204030204" pitchFamily="34" charset="0"/>
              <a:cs typeface="Arial" panose="020B0604020202020204" pitchFamily="34" charset="0"/>
            </a:endParaRPr>
          </a:p>
        </p:txBody>
      </p:sp>
      <p:pic>
        <p:nvPicPr>
          <p:cNvPr id="6" name="Picture 5" descr="A picture containing shape&#10;&#10;Description automatically generated">
            <a:extLst>
              <a:ext uri="{FF2B5EF4-FFF2-40B4-BE49-F238E27FC236}">
                <a16:creationId xmlns:a16="http://schemas.microsoft.com/office/drawing/2014/main" id="{6918FCAF-A184-DF3D-F518-7852B27DF998}"/>
              </a:ext>
            </a:extLst>
          </p:cNvPr>
          <p:cNvPicPr>
            <a:picLocks noChangeAspect="1"/>
          </p:cNvPicPr>
          <p:nvPr/>
        </p:nvPicPr>
        <p:blipFill rotWithShape="1">
          <a:blip r:embed="rId4">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7" name="Rectangle: Rounded Corners 6">
            <a:extLst>
              <a:ext uri="{FF2B5EF4-FFF2-40B4-BE49-F238E27FC236}">
                <a16:creationId xmlns:a16="http://schemas.microsoft.com/office/drawing/2014/main" id="{4DA68436-02A8-EC8A-6DE2-DF7E79FDC881}"/>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text&#10;&#10;Description automatically generated">
            <a:extLst>
              <a:ext uri="{FF2B5EF4-FFF2-40B4-BE49-F238E27FC236}">
                <a16:creationId xmlns:a16="http://schemas.microsoft.com/office/drawing/2014/main" id="{73C0D436-B05A-C484-6791-3442CE431D04}"/>
              </a:ext>
            </a:extLst>
          </p:cNvPr>
          <p:cNvPicPr>
            <a:picLocks noChangeAspect="1"/>
          </p:cNvPicPr>
          <p:nvPr/>
        </p:nvPicPr>
        <p:blipFill>
          <a:blip r:embed="rId5"/>
          <a:stretch>
            <a:fillRect/>
          </a:stretch>
        </p:blipFill>
        <p:spPr>
          <a:xfrm>
            <a:off x="9794183" y="1630680"/>
            <a:ext cx="1696301" cy="1272226"/>
          </a:xfrm>
          <a:prstGeom prst="rect">
            <a:avLst/>
          </a:prstGeom>
        </p:spPr>
      </p:pic>
      <p:sp>
        <p:nvSpPr>
          <p:cNvPr id="19" name="TextBox 18">
            <a:extLst>
              <a:ext uri="{FF2B5EF4-FFF2-40B4-BE49-F238E27FC236}">
                <a16:creationId xmlns:a16="http://schemas.microsoft.com/office/drawing/2014/main" id="{3248F550-25DF-4788-89D6-EC57C8BB4731}"/>
              </a:ext>
            </a:extLst>
          </p:cNvPr>
          <p:cNvSpPr txBox="1"/>
          <p:nvPr/>
        </p:nvSpPr>
        <p:spPr>
          <a:xfrm>
            <a:off x="2461845" y="1336428"/>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20" name="Isosceles Triangle 6">
            <a:extLst>
              <a:ext uri="{FF2B5EF4-FFF2-40B4-BE49-F238E27FC236}">
                <a16:creationId xmlns:a16="http://schemas.microsoft.com/office/drawing/2014/main" id="{DE54686D-90E7-4B26-B6AC-7E1144EAAC2D}"/>
              </a:ext>
            </a:extLst>
          </p:cNvPr>
          <p:cNvSpPr/>
          <p:nvPr/>
        </p:nvSpPr>
        <p:spPr>
          <a:xfrm>
            <a:off x="1038238" y="1730092"/>
            <a:ext cx="8070593" cy="3607778"/>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Lst>
            <a:ahLst/>
            <a:cxnLst>
              <a:cxn ang="0">
                <a:pos x="connsiteX0" y="connsiteY0"/>
              </a:cxn>
              <a:cxn ang="0">
                <a:pos x="connsiteX1" y="connsiteY1"/>
              </a:cxn>
              <a:cxn ang="0">
                <a:pos x="connsiteX2" y="connsiteY2"/>
              </a:cxn>
              <a:cxn ang="0">
                <a:pos x="connsiteX3" y="connsiteY3"/>
              </a:cxn>
            </a:cxnLst>
            <a:rect l="l" t="t" r="r" b="b"/>
            <a:pathLst>
              <a:path w="8070593" h="3607778">
                <a:moveTo>
                  <a:pt x="0" y="3607778"/>
                </a:moveTo>
                <a:lnTo>
                  <a:pt x="1860666" y="0"/>
                </a:lnTo>
                <a:lnTo>
                  <a:pt x="8070593" y="3596053"/>
                </a:lnTo>
                <a:lnTo>
                  <a:pt x="0" y="360777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0FB32EC9-57E4-433C-915F-F4BD8BD07243}"/>
              </a:ext>
            </a:extLst>
          </p:cNvPr>
          <p:cNvSpPr txBox="1"/>
          <p:nvPr/>
        </p:nvSpPr>
        <p:spPr>
          <a:xfrm>
            <a:off x="633046" y="548640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23" name="TextBox 22">
            <a:extLst>
              <a:ext uri="{FF2B5EF4-FFF2-40B4-BE49-F238E27FC236}">
                <a16:creationId xmlns:a16="http://schemas.microsoft.com/office/drawing/2014/main" id="{C6D8348E-F0C9-4E2E-9008-4601034EC22E}"/>
              </a:ext>
            </a:extLst>
          </p:cNvPr>
          <p:cNvSpPr txBox="1"/>
          <p:nvPr/>
        </p:nvSpPr>
        <p:spPr>
          <a:xfrm>
            <a:off x="8757148" y="548640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cxnSp>
        <p:nvCxnSpPr>
          <p:cNvPr id="24" name="HeighFromC">
            <a:extLst>
              <a:ext uri="{FF2B5EF4-FFF2-40B4-BE49-F238E27FC236}">
                <a16:creationId xmlns:a16="http://schemas.microsoft.com/office/drawing/2014/main" id="{1E3080D3-A417-4DEC-9480-A609690AAFD2}"/>
              </a:ext>
            </a:extLst>
          </p:cNvPr>
          <p:cNvCxnSpPr/>
          <p:nvPr/>
        </p:nvCxnSpPr>
        <p:spPr>
          <a:xfrm>
            <a:off x="2900504" y="1759047"/>
            <a:ext cx="0" cy="357882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8B245C54-2D26-4F23-83C8-4C21B6C18850}"/>
              </a:ext>
            </a:extLst>
          </p:cNvPr>
          <p:cNvSpPr/>
          <p:nvPr/>
        </p:nvSpPr>
        <p:spPr>
          <a:xfrm>
            <a:off x="1015378" y="5284763"/>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0AE2AA8F-9E2F-43A3-8F85-3270BD8B1F49}"/>
              </a:ext>
            </a:extLst>
          </p:cNvPr>
          <p:cNvSpPr/>
          <p:nvPr/>
        </p:nvSpPr>
        <p:spPr>
          <a:xfrm>
            <a:off x="2851798" y="1687069"/>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B19E08E5-CD0B-4EA2-8EFC-788A229D3754}"/>
              </a:ext>
            </a:extLst>
          </p:cNvPr>
          <p:cNvSpPr/>
          <p:nvPr/>
        </p:nvSpPr>
        <p:spPr>
          <a:xfrm>
            <a:off x="9056366" y="5277861"/>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a:extLst>
              <a:ext uri="{FF2B5EF4-FFF2-40B4-BE49-F238E27FC236}">
                <a16:creationId xmlns:a16="http://schemas.microsoft.com/office/drawing/2014/main" id="{D15C782C-C90C-49A1-9EB9-6A970D8E7EFE}"/>
              </a:ext>
            </a:extLst>
          </p:cNvPr>
          <p:cNvCxnSpPr>
            <a:cxnSpLocks/>
            <a:endCxn id="20" idx="2"/>
          </p:cNvCxnSpPr>
          <p:nvPr/>
        </p:nvCxnSpPr>
        <p:spPr>
          <a:xfrm>
            <a:off x="2697956" y="2112169"/>
            <a:ext cx="6410875" cy="321397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3" name="Height1">
            <a:extLst>
              <a:ext uri="{FF2B5EF4-FFF2-40B4-BE49-F238E27FC236}">
                <a16:creationId xmlns:a16="http://schemas.microsoft.com/office/drawing/2014/main" id="{A65114CB-CEAA-4885-BCFB-7DF28156BEB1}"/>
              </a:ext>
            </a:extLst>
          </p:cNvPr>
          <p:cNvCxnSpPr>
            <a:cxnSpLocks/>
          </p:cNvCxnSpPr>
          <p:nvPr/>
        </p:nvCxnSpPr>
        <p:spPr>
          <a:xfrm flipV="1">
            <a:off x="1038238" y="1866658"/>
            <a:ext cx="2068376" cy="3471212"/>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2A762965-A0F1-4456-DEB8-77B8B56755B1}"/>
              </a:ext>
            </a:extLst>
          </p:cNvPr>
          <p:cNvSpPr/>
          <p:nvPr/>
        </p:nvSpPr>
        <p:spPr>
          <a:xfrm flipH="1" flipV="1">
            <a:off x="2835288" y="2141709"/>
            <a:ext cx="137160" cy="137160"/>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110937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Draw the three heights in triangle ABC.</a:t>
            </a:r>
            <a:endParaRPr lang="en-US" sz="3200" dirty="0">
              <a:solidFill>
                <a:schemeClr val="bg1"/>
              </a:solidFill>
              <a:effectLst/>
              <a:latin typeface="+mj-lt"/>
              <a:ea typeface="Calibri" panose="020F0502020204030204" pitchFamily="34" charset="0"/>
              <a:cs typeface="Arial" panose="020B0604020202020204" pitchFamily="34" charset="0"/>
            </a:endParaRPr>
          </a:p>
        </p:txBody>
      </p:sp>
      <p:pic>
        <p:nvPicPr>
          <p:cNvPr id="3" name="Picture 2" descr="A picture containing shape&#10;&#10;Description automatically generated">
            <a:extLst>
              <a:ext uri="{FF2B5EF4-FFF2-40B4-BE49-F238E27FC236}">
                <a16:creationId xmlns:a16="http://schemas.microsoft.com/office/drawing/2014/main" id="{7720286E-CD2E-CC5F-B5D4-ADD30C1DB92B}"/>
              </a:ext>
            </a:extLst>
          </p:cNvPr>
          <p:cNvPicPr>
            <a:picLocks noChangeAspect="1"/>
          </p:cNvPicPr>
          <p:nvPr/>
        </p:nvPicPr>
        <p:blipFill rotWithShape="1">
          <a:blip r:embed="rId4">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4" name="Rectangle: Rounded Corners 3">
            <a:extLst>
              <a:ext uri="{FF2B5EF4-FFF2-40B4-BE49-F238E27FC236}">
                <a16:creationId xmlns:a16="http://schemas.microsoft.com/office/drawing/2014/main" id="{F729486B-75F6-8A66-BB7B-248FD12ABB02}"/>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text&#10;&#10;Description automatically generated">
            <a:extLst>
              <a:ext uri="{FF2B5EF4-FFF2-40B4-BE49-F238E27FC236}">
                <a16:creationId xmlns:a16="http://schemas.microsoft.com/office/drawing/2014/main" id="{735F48CF-9B48-AAFF-FB50-4CEBA20F213F}"/>
              </a:ext>
            </a:extLst>
          </p:cNvPr>
          <p:cNvPicPr>
            <a:picLocks noChangeAspect="1"/>
          </p:cNvPicPr>
          <p:nvPr/>
        </p:nvPicPr>
        <p:blipFill>
          <a:blip r:embed="rId5"/>
          <a:stretch>
            <a:fillRect/>
          </a:stretch>
        </p:blipFill>
        <p:spPr>
          <a:xfrm>
            <a:off x="9794183" y="1630680"/>
            <a:ext cx="1696301" cy="1272226"/>
          </a:xfrm>
          <a:prstGeom prst="rect">
            <a:avLst/>
          </a:prstGeom>
        </p:spPr>
      </p:pic>
      <p:sp>
        <p:nvSpPr>
          <p:cNvPr id="13" name="TextBox 12">
            <a:extLst>
              <a:ext uri="{FF2B5EF4-FFF2-40B4-BE49-F238E27FC236}">
                <a16:creationId xmlns:a16="http://schemas.microsoft.com/office/drawing/2014/main" id="{AECED665-692A-9B72-EAB7-81BE7ACDB624}"/>
              </a:ext>
            </a:extLst>
          </p:cNvPr>
          <p:cNvSpPr txBox="1"/>
          <p:nvPr/>
        </p:nvSpPr>
        <p:spPr>
          <a:xfrm>
            <a:off x="2314326" y="1209481"/>
            <a:ext cx="404549" cy="241357"/>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20" name="TextBox 19">
            <a:extLst>
              <a:ext uri="{FF2B5EF4-FFF2-40B4-BE49-F238E27FC236}">
                <a16:creationId xmlns:a16="http://schemas.microsoft.com/office/drawing/2014/main" id="{5E7E22E5-7C39-BE4D-0C0F-EA984BA6013C}"/>
              </a:ext>
            </a:extLst>
          </p:cNvPr>
          <p:cNvSpPr txBox="1"/>
          <p:nvPr/>
        </p:nvSpPr>
        <p:spPr>
          <a:xfrm>
            <a:off x="7975498" y="3137279"/>
            <a:ext cx="404549" cy="241357"/>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21" name="Isosceles Triangle 6">
            <a:extLst>
              <a:ext uri="{FF2B5EF4-FFF2-40B4-BE49-F238E27FC236}">
                <a16:creationId xmlns:a16="http://schemas.microsoft.com/office/drawing/2014/main" id="{2BD89062-FA0D-B762-1874-04D35D2F0122}"/>
              </a:ext>
            </a:extLst>
          </p:cNvPr>
          <p:cNvSpPr/>
          <p:nvPr/>
        </p:nvSpPr>
        <p:spPr>
          <a:xfrm>
            <a:off x="2678421" y="1575940"/>
            <a:ext cx="5486765" cy="1573469"/>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 name="connsiteX0" fmla="*/ 674190 w 8744783"/>
              <a:gd name="connsiteY0" fmla="*/ 3422583 h 3422583"/>
              <a:gd name="connsiteX1" fmla="*/ 0 w 8744783"/>
              <a:gd name="connsiteY1" fmla="*/ 0 h 3422583"/>
              <a:gd name="connsiteX2" fmla="*/ 8744783 w 8744783"/>
              <a:gd name="connsiteY2" fmla="*/ 3410858 h 3422583"/>
              <a:gd name="connsiteX3" fmla="*/ 674190 w 8744783"/>
              <a:gd name="connsiteY3" fmla="*/ 3422583 h 3422583"/>
              <a:gd name="connsiteX0" fmla="*/ 1611739 w 8744783"/>
              <a:gd name="connsiteY0" fmla="*/ 3411008 h 3411008"/>
              <a:gd name="connsiteX1" fmla="*/ 0 w 8744783"/>
              <a:gd name="connsiteY1" fmla="*/ 0 h 3411008"/>
              <a:gd name="connsiteX2" fmla="*/ 8744783 w 8744783"/>
              <a:gd name="connsiteY2" fmla="*/ 3410858 h 3411008"/>
              <a:gd name="connsiteX3" fmla="*/ 1611739 w 8744783"/>
              <a:gd name="connsiteY3" fmla="*/ 3411008 h 3411008"/>
            </a:gdLst>
            <a:ahLst/>
            <a:cxnLst>
              <a:cxn ang="0">
                <a:pos x="connsiteX0" y="connsiteY0"/>
              </a:cxn>
              <a:cxn ang="0">
                <a:pos x="connsiteX1" y="connsiteY1"/>
              </a:cxn>
              <a:cxn ang="0">
                <a:pos x="connsiteX2" y="connsiteY2"/>
              </a:cxn>
              <a:cxn ang="0">
                <a:pos x="connsiteX3" y="connsiteY3"/>
              </a:cxn>
            </a:cxnLst>
            <a:rect l="l" t="t" r="r" b="b"/>
            <a:pathLst>
              <a:path w="8744783" h="3411008">
                <a:moveTo>
                  <a:pt x="1611739" y="3411008"/>
                </a:moveTo>
                <a:lnTo>
                  <a:pt x="0" y="0"/>
                </a:lnTo>
                <a:lnTo>
                  <a:pt x="8744783" y="3410858"/>
                </a:lnTo>
                <a:lnTo>
                  <a:pt x="1611739" y="341100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35C64CF6-F15B-AA0B-D9A0-1664220D7027}"/>
              </a:ext>
            </a:extLst>
          </p:cNvPr>
          <p:cNvSpPr txBox="1"/>
          <p:nvPr/>
        </p:nvSpPr>
        <p:spPr>
          <a:xfrm>
            <a:off x="3272419" y="3126600"/>
            <a:ext cx="404549" cy="241357"/>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23" name="Oval 22">
            <a:extLst>
              <a:ext uri="{FF2B5EF4-FFF2-40B4-BE49-F238E27FC236}">
                <a16:creationId xmlns:a16="http://schemas.microsoft.com/office/drawing/2014/main" id="{BA6972F6-240F-17F6-3BF0-B0A918AE5E7E}"/>
              </a:ext>
            </a:extLst>
          </p:cNvPr>
          <p:cNvSpPr/>
          <p:nvPr/>
        </p:nvSpPr>
        <p:spPr>
          <a:xfrm>
            <a:off x="8084277"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F40B8152-8B85-17EF-F200-1620BF0990B2}"/>
              </a:ext>
            </a:extLst>
          </p:cNvPr>
          <p:cNvSpPr/>
          <p:nvPr/>
        </p:nvSpPr>
        <p:spPr>
          <a:xfrm>
            <a:off x="3654671"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C7E6DE37-AE91-EC28-290F-A4ED71D80E79}"/>
              </a:ext>
            </a:extLst>
          </p:cNvPr>
          <p:cNvSpPr/>
          <p:nvPr/>
        </p:nvSpPr>
        <p:spPr>
          <a:xfrm>
            <a:off x="2646890" y="1547204"/>
            <a:ext cx="80909" cy="7516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78908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AB07CFA1-4076-65E7-D367-5B0BE82949C3}"/>
              </a:ext>
            </a:extLst>
          </p:cNvPr>
          <p:cNvSpPr/>
          <p:nvPr/>
        </p:nvSpPr>
        <p:spPr>
          <a:xfrm rot="3668627">
            <a:off x="5004583" y="5020530"/>
            <a:ext cx="111001" cy="15098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CABAC7D2-7B38-DEBF-E07C-5066E25AC75E}"/>
              </a:ext>
            </a:extLst>
          </p:cNvPr>
          <p:cNvSpPr/>
          <p:nvPr/>
        </p:nvSpPr>
        <p:spPr>
          <a:xfrm rot="1123576">
            <a:off x="4029621" y="1995785"/>
            <a:ext cx="150980" cy="11100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E38A5E0A-27CE-D1A5-7026-7982FF3E6033}"/>
              </a:ext>
            </a:extLst>
          </p:cNvPr>
          <p:cNvSpPr/>
          <p:nvPr/>
        </p:nvSpPr>
        <p:spPr>
          <a:xfrm>
            <a:off x="2692798" y="3051885"/>
            <a:ext cx="150980" cy="11100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GB" sz="3200" b="1" dirty="0">
                <a:solidFill>
                  <a:schemeClr val="bg1"/>
                </a:solidFill>
                <a:latin typeface="+mj-lt"/>
                <a:cs typeface="Calibri" panose="020F0502020204030204" pitchFamily="34" charset="0"/>
              </a:rPr>
              <a:t>Draw the three heights in triangle ABC.</a:t>
            </a:r>
          </a:p>
        </p:txBody>
      </p:sp>
      <p:cxnSp>
        <p:nvCxnSpPr>
          <p:cNvPr id="17" name="Straight Connector 16">
            <a:extLst>
              <a:ext uri="{FF2B5EF4-FFF2-40B4-BE49-F238E27FC236}">
                <a16:creationId xmlns:a16="http://schemas.microsoft.com/office/drawing/2014/main" id="{B1F31C08-B2DE-DB90-A3F4-B3861FF5563A}"/>
              </a:ext>
            </a:extLst>
          </p:cNvPr>
          <p:cNvCxnSpPr>
            <a:cxnSpLocks/>
          </p:cNvCxnSpPr>
          <p:nvPr/>
        </p:nvCxnSpPr>
        <p:spPr>
          <a:xfrm>
            <a:off x="3718044" y="3194809"/>
            <a:ext cx="1427386" cy="2159908"/>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37A0ED4-7FAD-DDAD-2CFC-B921F0F0AB8C}"/>
              </a:ext>
            </a:extLst>
          </p:cNvPr>
          <p:cNvCxnSpPr>
            <a:cxnSpLocks/>
          </p:cNvCxnSpPr>
          <p:nvPr/>
        </p:nvCxnSpPr>
        <p:spPr>
          <a:xfrm flipH="1">
            <a:off x="1979109" y="3165466"/>
            <a:ext cx="1707385" cy="5456"/>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3403F6FB-CA73-E0F9-8505-2AFFF41409E8}"/>
              </a:ext>
            </a:extLst>
          </p:cNvPr>
          <p:cNvSpPr txBox="1"/>
          <p:nvPr/>
        </p:nvSpPr>
        <p:spPr>
          <a:xfrm>
            <a:off x="2314326" y="1209481"/>
            <a:ext cx="404549" cy="241357"/>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6" name="TextBox 5">
            <a:extLst>
              <a:ext uri="{FF2B5EF4-FFF2-40B4-BE49-F238E27FC236}">
                <a16:creationId xmlns:a16="http://schemas.microsoft.com/office/drawing/2014/main" id="{2B286CBC-D93E-E3C4-CFF9-1A830BEEB310}"/>
              </a:ext>
            </a:extLst>
          </p:cNvPr>
          <p:cNvSpPr txBox="1"/>
          <p:nvPr/>
        </p:nvSpPr>
        <p:spPr>
          <a:xfrm>
            <a:off x="7975498" y="3137279"/>
            <a:ext cx="404549" cy="241357"/>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cxnSp>
        <p:nvCxnSpPr>
          <p:cNvPr id="11" name="HeightFromA">
            <a:extLst>
              <a:ext uri="{FF2B5EF4-FFF2-40B4-BE49-F238E27FC236}">
                <a16:creationId xmlns:a16="http://schemas.microsoft.com/office/drawing/2014/main" id="{565D51A4-2369-20EF-883B-31D112972BCD}"/>
              </a:ext>
            </a:extLst>
          </p:cNvPr>
          <p:cNvCxnSpPr>
            <a:cxnSpLocks/>
            <a:stCxn id="7" idx="0"/>
          </p:cNvCxnSpPr>
          <p:nvPr/>
        </p:nvCxnSpPr>
        <p:spPr>
          <a:xfrm flipV="1">
            <a:off x="3695126" y="1968500"/>
            <a:ext cx="349824" cy="115006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Isosceles Triangle 6">
            <a:extLst>
              <a:ext uri="{FF2B5EF4-FFF2-40B4-BE49-F238E27FC236}">
                <a16:creationId xmlns:a16="http://schemas.microsoft.com/office/drawing/2014/main" id="{4DFE5C01-75C8-B83E-7CF9-EA4FFD2154A3}"/>
              </a:ext>
            </a:extLst>
          </p:cNvPr>
          <p:cNvSpPr/>
          <p:nvPr/>
        </p:nvSpPr>
        <p:spPr>
          <a:xfrm>
            <a:off x="2678421" y="1575940"/>
            <a:ext cx="5486765" cy="1573469"/>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 name="connsiteX0" fmla="*/ 674190 w 8744783"/>
              <a:gd name="connsiteY0" fmla="*/ 3422583 h 3422583"/>
              <a:gd name="connsiteX1" fmla="*/ 0 w 8744783"/>
              <a:gd name="connsiteY1" fmla="*/ 0 h 3422583"/>
              <a:gd name="connsiteX2" fmla="*/ 8744783 w 8744783"/>
              <a:gd name="connsiteY2" fmla="*/ 3410858 h 3422583"/>
              <a:gd name="connsiteX3" fmla="*/ 674190 w 8744783"/>
              <a:gd name="connsiteY3" fmla="*/ 3422583 h 3422583"/>
              <a:gd name="connsiteX0" fmla="*/ 1611739 w 8744783"/>
              <a:gd name="connsiteY0" fmla="*/ 3411008 h 3411008"/>
              <a:gd name="connsiteX1" fmla="*/ 0 w 8744783"/>
              <a:gd name="connsiteY1" fmla="*/ 0 h 3411008"/>
              <a:gd name="connsiteX2" fmla="*/ 8744783 w 8744783"/>
              <a:gd name="connsiteY2" fmla="*/ 3410858 h 3411008"/>
              <a:gd name="connsiteX3" fmla="*/ 1611739 w 8744783"/>
              <a:gd name="connsiteY3" fmla="*/ 3411008 h 3411008"/>
            </a:gdLst>
            <a:ahLst/>
            <a:cxnLst>
              <a:cxn ang="0">
                <a:pos x="connsiteX0" y="connsiteY0"/>
              </a:cxn>
              <a:cxn ang="0">
                <a:pos x="connsiteX1" y="connsiteY1"/>
              </a:cxn>
              <a:cxn ang="0">
                <a:pos x="connsiteX2" y="connsiteY2"/>
              </a:cxn>
              <a:cxn ang="0">
                <a:pos x="connsiteX3" y="connsiteY3"/>
              </a:cxn>
            </a:cxnLst>
            <a:rect l="l" t="t" r="r" b="b"/>
            <a:pathLst>
              <a:path w="8744783" h="3411008">
                <a:moveTo>
                  <a:pt x="1611739" y="3411008"/>
                </a:moveTo>
                <a:lnTo>
                  <a:pt x="0" y="0"/>
                </a:lnTo>
                <a:lnTo>
                  <a:pt x="8744783" y="3410858"/>
                </a:lnTo>
                <a:lnTo>
                  <a:pt x="1611739" y="341100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F52E9114-32FF-4D0C-2339-1299DF1ECB30}"/>
              </a:ext>
            </a:extLst>
          </p:cNvPr>
          <p:cNvCxnSpPr>
            <a:cxnSpLocks/>
            <a:stCxn id="3" idx="1"/>
            <a:endCxn id="28" idx="1"/>
          </p:cNvCxnSpPr>
          <p:nvPr/>
        </p:nvCxnSpPr>
        <p:spPr>
          <a:xfrm>
            <a:off x="2678421" y="1575940"/>
            <a:ext cx="14377" cy="153144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B62BB01-783E-452C-A50D-1E03471AEF01}"/>
              </a:ext>
            </a:extLst>
          </p:cNvPr>
          <p:cNvCxnSpPr>
            <a:cxnSpLocks/>
            <a:endCxn id="8" idx="6"/>
          </p:cNvCxnSpPr>
          <p:nvPr/>
        </p:nvCxnSpPr>
        <p:spPr>
          <a:xfrm flipV="1">
            <a:off x="5038725" y="3156148"/>
            <a:ext cx="3126461" cy="201782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9ADE544C-D4A2-80F9-C332-020C105D8F4D}"/>
              </a:ext>
            </a:extLst>
          </p:cNvPr>
          <p:cNvSpPr/>
          <p:nvPr/>
        </p:nvSpPr>
        <p:spPr>
          <a:xfrm>
            <a:off x="8084277"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FDAB46B2-CD68-0638-E7E3-35EEC0B7F379}"/>
              </a:ext>
            </a:extLst>
          </p:cNvPr>
          <p:cNvSpPr/>
          <p:nvPr/>
        </p:nvSpPr>
        <p:spPr>
          <a:xfrm>
            <a:off x="3654671"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68CEF18C-1124-4984-47AD-E134662E084F}"/>
              </a:ext>
            </a:extLst>
          </p:cNvPr>
          <p:cNvSpPr/>
          <p:nvPr/>
        </p:nvSpPr>
        <p:spPr>
          <a:xfrm>
            <a:off x="2646890" y="1547204"/>
            <a:ext cx="80909" cy="7516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E7D280C-9C99-783D-196F-C1472329C575}"/>
              </a:ext>
            </a:extLst>
          </p:cNvPr>
          <p:cNvSpPr txBox="1"/>
          <p:nvPr/>
        </p:nvSpPr>
        <p:spPr>
          <a:xfrm>
            <a:off x="3272419" y="3126600"/>
            <a:ext cx="404549" cy="241357"/>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pic>
        <p:nvPicPr>
          <p:cNvPr id="30" name="setsquare">
            <a:extLst>
              <a:ext uri="{FF2B5EF4-FFF2-40B4-BE49-F238E27FC236}">
                <a16:creationId xmlns:a16="http://schemas.microsoft.com/office/drawing/2014/main" id="{AF6B97B5-65D0-4830-BE7E-9265775D6B56}"/>
              </a:ext>
            </a:extLst>
          </p:cNvPr>
          <p:cNvPicPr>
            <a:picLocks noChangeAspect="1"/>
          </p:cNvPicPr>
          <p:nvPr/>
        </p:nvPicPr>
        <p:blipFill>
          <a:blip r:embed="rId4">
            <a:alphaModFix amt="70000"/>
          </a:blip>
          <a:srcRect/>
          <a:stretch/>
        </p:blipFill>
        <p:spPr>
          <a:xfrm rot="982527" flipH="1" flipV="1">
            <a:off x="3755631" y="2113739"/>
            <a:ext cx="3141771" cy="5335911"/>
          </a:xfrm>
          <a:prstGeom prst="rect">
            <a:avLst/>
          </a:prstGeom>
        </p:spPr>
      </p:pic>
      <p:pic>
        <p:nvPicPr>
          <p:cNvPr id="32" name="Pencil1" descr="A picture containing text&#10;&#10;Description automatically generated">
            <a:extLst>
              <a:ext uri="{FF2B5EF4-FFF2-40B4-BE49-F238E27FC236}">
                <a16:creationId xmlns:a16="http://schemas.microsoft.com/office/drawing/2014/main" id="{CAE5AA57-BEC4-4631-8C1A-8A8BCF3D79C5}"/>
              </a:ext>
            </a:extLst>
          </p:cNvPr>
          <p:cNvPicPr>
            <a:picLocks noChangeAspect="1"/>
          </p:cNvPicPr>
          <p:nvPr/>
        </p:nvPicPr>
        <p:blipFill>
          <a:blip r:embed="rId5"/>
          <a:stretch>
            <a:fillRect/>
          </a:stretch>
        </p:blipFill>
        <p:spPr>
          <a:xfrm rot="15883323">
            <a:off x="1923405" y="1833891"/>
            <a:ext cx="2100756" cy="1575567"/>
          </a:xfrm>
          <a:prstGeom prst="rect">
            <a:avLst/>
          </a:prstGeom>
        </p:spPr>
      </p:pic>
      <p:pic>
        <p:nvPicPr>
          <p:cNvPr id="33" name="setsquare2">
            <a:extLst>
              <a:ext uri="{FF2B5EF4-FFF2-40B4-BE49-F238E27FC236}">
                <a16:creationId xmlns:a16="http://schemas.microsoft.com/office/drawing/2014/main" id="{FBD16C31-EC47-4C1A-B7EF-5F6F328C542B}"/>
              </a:ext>
            </a:extLst>
          </p:cNvPr>
          <p:cNvPicPr>
            <a:picLocks noChangeAspect="1"/>
          </p:cNvPicPr>
          <p:nvPr/>
        </p:nvPicPr>
        <p:blipFill>
          <a:blip r:embed="rId4">
            <a:alphaModFix amt="70000"/>
          </a:blip>
          <a:srcRect/>
          <a:stretch/>
        </p:blipFill>
        <p:spPr>
          <a:xfrm rot="14220344" flipH="1" flipV="1">
            <a:off x="3064692" y="-2414725"/>
            <a:ext cx="3141771" cy="5335911"/>
          </a:xfrm>
          <a:prstGeom prst="rect">
            <a:avLst/>
          </a:prstGeom>
        </p:spPr>
      </p:pic>
      <p:pic>
        <p:nvPicPr>
          <p:cNvPr id="40" name="Pencil2" descr="A picture containing text&#10;&#10;Description automatically generated">
            <a:extLst>
              <a:ext uri="{FF2B5EF4-FFF2-40B4-BE49-F238E27FC236}">
                <a16:creationId xmlns:a16="http://schemas.microsoft.com/office/drawing/2014/main" id="{6FF1B8C4-591A-4368-9A28-BBCC093E721A}"/>
              </a:ext>
            </a:extLst>
          </p:cNvPr>
          <p:cNvPicPr>
            <a:picLocks noChangeAspect="1"/>
          </p:cNvPicPr>
          <p:nvPr/>
        </p:nvPicPr>
        <p:blipFill>
          <a:blip r:embed="rId5"/>
          <a:stretch>
            <a:fillRect/>
          </a:stretch>
        </p:blipFill>
        <p:spPr>
          <a:xfrm rot="15883323">
            <a:off x="1934880" y="1899498"/>
            <a:ext cx="2100756" cy="1575567"/>
          </a:xfrm>
          <a:prstGeom prst="rect">
            <a:avLst/>
          </a:prstGeom>
        </p:spPr>
      </p:pic>
      <p:pic>
        <p:nvPicPr>
          <p:cNvPr id="41" name="Pencil2" descr="A picture containing text&#10;&#10;Description automatically generated">
            <a:extLst>
              <a:ext uri="{FF2B5EF4-FFF2-40B4-BE49-F238E27FC236}">
                <a16:creationId xmlns:a16="http://schemas.microsoft.com/office/drawing/2014/main" id="{24821364-3DE2-43B6-ABF3-4B9E0B9A3BCE}"/>
              </a:ext>
            </a:extLst>
          </p:cNvPr>
          <p:cNvPicPr>
            <a:picLocks noChangeAspect="1"/>
          </p:cNvPicPr>
          <p:nvPr/>
        </p:nvPicPr>
        <p:blipFill>
          <a:blip r:embed="rId5"/>
          <a:stretch>
            <a:fillRect/>
          </a:stretch>
        </p:blipFill>
        <p:spPr>
          <a:xfrm rot="4422474">
            <a:off x="7883230" y="2764711"/>
            <a:ext cx="2100756" cy="1575567"/>
          </a:xfrm>
          <a:prstGeom prst="rect">
            <a:avLst/>
          </a:prstGeom>
        </p:spPr>
      </p:pic>
      <p:pic>
        <p:nvPicPr>
          <p:cNvPr id="42" name="setsquare3">
            <a:extLst>
              <a:ext uri="{FF2B5EF4-FFF2-40B4-BE49-F238E27FC236}">
                <a16:creationId xmlns:a16="http://schemas.microsoft.com/office/drawing/2014/main" id="{D5FF7CA0-66C6-4EAD-AAA3-36AFF02E82BA}"/>
              </a:ext>
            </a:extLst>
          </p:cNvPr>
          <p:cNvPicPr>
            <a:picLocks noChangeAspect="1"/>
          </p:cNvPicPr>
          <p:nvPr/>
        </p:nvPicPr>
        <p:blipFill>
          <a:blip r:embed="rId4">
            <a:alphaModFix amt="70000"/>
          </a:blip>
          <a:srcRect/>
          <a:stretch/>
        </p:blipFill>
        <p:spPr>
          <a:xfrm rot="10800000" flipH="1" flipV="1">
            <a:off x="4324103" y="-1864300"/>
            <a:ext cx="3141771" cy="5335911"/>
          </a:xfrm>
          <a:prstGeom prst="rect">
            <a:avLst/>
          </a:prstGeom>
        </p:spPr>
      </p:pic>
      <p:pic>
        <p:nvPicPr>
          <p:cNvPr id="45" name="Pencil4" descr="A picture containing text&#10;&#10;Description automatically generated">
            <a:extLst>
              <a:ext uri="{FF2B5EF4-FFF2-40B4-BE49-F238E27FC236}">
                <a16:creationId xmlns:a16="http://schemas.microsoft.com/office/drawing/2014/main" id="{586F4488-070B-4ADC-A5E8-2D08A06E7DB6}"/>
              </a:ext>
            </a:extLst>
          </p:cNvPr>
          <p:cNvPicPr>
            <a:picLocks noChangeAspect="1"/>
          </p:cNvPicPr>
          <p:nvPr/>
        </p:nvPicPr>
        <p:blipFill>
          <a:blip r:embed="rId5"/>
          <a:stretch>
            <a:fillRect/>
          </a:stretch>
        </p:blipFill>
        <p:spPr>
          <a:xfrm rot="15883323">
            <a:off x="908424" y="330607"/>
            <a:ext cx="2100756" cy="1575567"/>
          </a:xfrm>
          <a:prstGeom prst="rect">
            <a:avLst/>
          </a:prstGeom>
        </p:spPr>
      </p:pic>
    </p:spTree>
    <p:custDataLst>
      <p:tags r:id="rId1"/>
    </p:custDataLst>
    <p:extLst>
      <p:ext uri="{BB962C8B-B14F-4D97-AF65-F5344CB8AC3E}">
        <p14:creationId xmlns:p14="http://schemas.microsoft.com/office/powerpoint/2010/main" val="4208057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path" presetSubtype="0" accel="50000" decel="50000" fill="hold" nodeType="clickEffect">
                                  <p:stCondLst>
                                    <p:cond delay="0"/>
                                  </p:stCondLst>
                                  <p:childTnLst>
                                    <p:animMotion origin="layout" path="M 1.04167E-6 -2.22222E-6 L -0.0655 -0.03148 " pathEditMode="relative" rAng="0" ptsTypes="AA">
                                      <p:cBhvr>
                                        <p:cTn id="13" dur="2000" fill="hold"/>
                                        <p:tgtEl>
                                          <p:spTgt spid="30"/>
                                        </p:tgtEl>
                                        <p:attrNameLst>
                                          <p:attrName>ppt_x</p:attrName>
                                          <p:attrName>ppt_y</p:attrName>
                                        </p:attrNameLst>
                                      </p:cBhvr>
                                      <p:rCtr x="-3281" y="-1574"/>
                                    </p:animMotion>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fill="hold"/>
                                        <p:tgtEl>
                                          <p:spTgt spid="32"/>
                                        </p:tgtEl>
                                        <p:attrNameLst>
                                          <p:attrName>ppt_x</p:attrName>
                                        </p:attrNameLst>
                                      </p:cBhvr>
                                      <p:tavLst>
                                        <p:tav tm="0">
                                          <p:val>
                                            <p:strVal val="0-#ppt_w/2"/>
                                          </p:val>
                                        </p:tav>
                                        <p:tav tm="100000">
                                          <p:val>
                                            <p:strVal val="#ppt_x"/>
                                          </p:val>
                                        </p:tav>
                                      </p:tavLst>
                                    </p:anim>
                                    <p:anim calcmode="lin" valueType="num">
                                      <p:cBhvr additive="base">
                                        <p:cTn id="19"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path" presetSubtype="0" accel="50000" decel="50000" fill="hold" nodeType="clickEffect">
                                  <p:stCondLst>
                                    <p:cond delay="0"/>
                                  </p:stCondLst>
                                  <p:childTnLst>
                                    <p:animMotion origin="layout" path="M -2.08333E-7 4.07407E-6 L 0.02865 -0.1676 " pathEditMode="relative" rAng="0" ptsTypes="AA">
                                      <p:cBhvr>
                                        <p:cTn id="23" dur="500" fill="hold"/>
                                        <p:tgtEl>
                                          <p:spTgt spid="32"/>
                                        </p:tgtEl>
                                        <p:attrNameLst>
                                          <p:attrName>ppt_x</p:attrName>
                                          <p:attrName>ppt_y</p:attrName>
                                        </p:attrNameLst>
                                      </p:cBhvr>
                                      <p:rCtr x="1432" y="-8380"/>
                                    </p:animMotion>
                                  </p:childTnLst>
                                </p:cTn>
                              </p:par>
                              <p:par>
                                <p:cTn id="24" presetID="22" presetClass="entr" presetSubtype="4"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heel(1)">
                                      <p:cBhvr>
                                        <p:cTn id="31" dur="250"/>
                                        <p:tgtEl>
                                          <p:spTgt spid="3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32"/>
                                        </p:tgtEl>
                                      </p:cBhvr>
                                    </p:animEffect>
                                    <p:set>
                                      <p:cBhvr>
                                        <p:cTn id="36" dur="1" fill="hold">
                                          <p:stCondLst>
                                            <p:cond delay="499"/>
                                          </p:stCondLst>
                                        </p:cTn>
                                        <p:tgtEl>
                                          <p:spTgt spid="32"/>
                                        </p:tgtEl>
                                        <p:attrNameLst>
                                          <p:attrName>style.visibility</p:attrName>
                                        </p:attrNameLst>
                                      </p:cBhvr>
                                      <p:to>
                                        <p:strVal val="hidden"/>
                                      </p:to>
                                    </p:set>
                                  </p:childTnLst>
                                </p:cTn>
                              </p:par>
                            </p:childTnLst>
                          </p:cTn>
                        </p:par>
                        <p:par>
                          <p:cTn id="37" fill="hold">
                            <p:stCondLst>
                              <p:cond delay="500"/>
                            </p:stCondLst>
                            <p:childTnLst>
                              <p:par>
                                <p:cTn id="38" presetID="10" presetClass="exit" presetSubtype="0" fill="hold" nodeType="afterEffect">
                                  <p:stCondLst>
                                    <p:cond delay="0"/>
                                  </p:stCondLst>
                                  <p:childTnLst>
                                    <p:animEffect transition="out" filter="fade">
                                      <p:cBhvr>
                                        <p:cTn id="39" dur="500"/>
                                        <p:tgtEl>
                                          <p:spTgt spid="30"/>
                                        </p:tgtEl>
                                      </p:cBhvr>
                                    </p:animEffect>
                                    <p:set>
                                      <p:cBhvr>
                                        <p:cTn id="40" dur="1" fill="hold">
                                          <p:stCondLst>
                                            <p:cond delay="499"/>
                                          </p:stCondLst>
                                        </p:cTn>
                                        <p:tgtEl>
                                          <p:spTgt spid="30"/>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nodeType="click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1000"/>
                                        <p:tgtEl>
                                          <p:spTgt spid="33"/>
                                        </p:tgtEl>
                                      </p:cBhvr>
                                    </p:animEffect>
                                    <p:anim calcmode="lin" valueType="num">
                                      <p:cBhvr>
                                        <p:cTn id="46" dur="1000" fill="hold"/>
                                        <p:tgtEl>
                                          <p:spTgt spid="33"/>
                                        </p:tgtEl>
                                        <p:attrNameLst>
                                          <p:attrName>ppt_x</p:attrName>
                                        </p:attrNameLst>
                                      </p:cBhvr>
                                      <p:tavLst>
                                        <p:tav tm="0">
                                          <p:val>
                                            <p:strVal val="#ppt_x"/>
                                          </p:val>
                                        </p:tav>
                                        <p:tav tm="100000">
                                          <p:val>
                                            <p:strVal val="#ppt_x"/>
                                          </p:val>
                                        </p:tav>
                                      </p:tavLst>
                                    </p:anim>
                                    <p:anim calcmode="lin" valueType="num">
                                      <p:cBhvr>
                                        <p:cTn id="4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path" presetSubtype="0" accel="50000" decel="50000" fill="hold" nodeType="clickEffect">
                                  <p:stCondLst>
                                    <p:cond delay="0"/>
                                  </p:stCondLst>
                                  <p:childTnLst>
                                    <p:animMotion origin="layout" path="M 1.66667E-6 4.44444E-6 L 0.14206 0.38379 " pathEditMode="relative" rAng="0" ptsTypes="AA">
                                      <p:cBhvr>
                                        <p:cTn id="51" dur="2000" fill="hold"/>
                                        <p:tgtEl>
                                          <p:spTgt spid="33"/>
                                        </p:tgtEl>
                                        <p:attrNameLst>
                                          <p:attrName>ppt_x</p:attrName>
                                          <p:attrName>ppt_y</p:attrName>
                                        </p:attrNameLst>
                                      </p:cBhvr>
                                      <p:rCtr x="7096" y="19190"/>
                                    </p:animMotion>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nodeType="click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500" fill="hold"/>
                                        <p:tgtEl>
                                          <p:spTgt spid="40"/>
                                        </p:tgtEl>
                                        <p:attrNameLst>
                                          <p:attrName>ppt_x</p:attrName>
                                        </p:attrNameLst>
                                      </p:cBhvr>
                                      <p:tavLst>
                                        <p:tav tm="0">
                                          <p:val>
                                            <p:strVal val="0-#ppt_w/2"/>
                                          </p:val>
                                        </p:tav>
                                        <p:tav tm="100000">
                                          <p:val>
                                            <p:strVal val="#ppt_x"/>
                                          </p:val>
                                        </p:tav>
                                      </p:tavLst>
                                    </p:anim>
                                    <p:anim calcmode="lin" valueType="num">
                                      <p:cBhvr additive="base">
                                        <p:cTn id="57"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path" presetSubtype="0" accel="50000" decel="50000" fill="hold" nodeType="clickEffect">
                                  <p:stCondLst>
                                    <p:cond delay="0"/>
                                  </p:stCondLst>
                                  <p:childTnLst>
                                    <p:animMotion origin="layout" path="M -1.66667E-6 1.85185E-6 L 0.11706 0.31273 " pathEditMode="relative" rAng="0" ptsTypes="AA">
                                      <p:cBhvr>
                                        <p:cTn id="61" dur="500" fill="hold"/>
                                        <p:tgtEl>
                                          <p:spTgt spid="40"/>
                                        </p:tgtEl>
                                        <p:attrNameLst>
                                          <p:attrName>ppt_x</p:attrName>
                                          <p:attrName>ppt_y</p:attrName>
                                        </p:attrNameLst>
                                      </p:cBhvr>
                                      <p:rCtr x="5846" y="15625"/>
                                    </p:animMotion>
                                  </p:childTnLst>
                                </p:cTn>
                              </p:par>
                              <p:par>
                                <p:cTn id="62" presetID="22" presetClass="entr" presetSubtype="8" fill="hold"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nodeType="clickEffect">
                                  <p:stCondLst>
                                    <p:cond delay="0"/>
                                  </p:stCondLst>
                                  <p:childTnLst>
                                    <p:animEffect transition="out" filter="fade">
                                      <p:cBhvr>
                                        <p:cTn id="68" dur="500"/>
                                        <p:tgtEl>
                                          <p:spTgt spid="40"/>
                                        </p:tgtEl>
                                      </p:cBhvr>
                                    </p:animEffect>
                                    <p:set>
                                      <p:cBhvr>
                                        <p:cTn id="69" dur="1" fill="hold">
                                          <p:stCondLst>
                                            <p:cond delay="499"/>
                                          </p:stCondLst>
                                        </p:cTn>
                                        <p:tgtEl>
                                          <p:spTgt spid="40"/>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2" presetClass="entr" presetSubtype="2" fill="hold" nodeType="click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additive="base">
                                        <p:cTn id="74" dur="500" fill="hold"/>
                                        <p:tgtEl>
                                          <p:spTgt spid="41"/>
                                        </p:tgtEl>
                                        <p:attrNameLst>
                                          <p:attrName>ppt_x</p:attrName>
                                        </p:attrNameLst>
                                      </p:cBhvr>
                                      <p:tavLst>
                                        <p:tav tm="0">
                                          <p:val>
                                            <p:strVal val="1+#ppt_w/2"/>
                                          </p:val>
                                        </p:tav>
                                        <p:tav tm="100000">
                                          <p:val>
                                            <p:strVal val="#ppt_x"/>
                                          </p:val>
                                        </p:tav>
                                      </p:tavLst>
                                    </p:anim>
                                    <p:anim calcmode="lin" valueType="num">
                                      <p:cBhvr additive="base">
                                        <p:cTn id="75"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path" presetSubtype="0" accel="50000" decel="50000" fill="hold" nodeType="clickEffect">
                                  <p:stCondLst>
                                    <p:cond delay="0"/>
                                  </p:stCondLst>
                                  <p:childTnLst>
                                    <p:animMotion origin="layout" path="M -2.29167E-6 4.44444E-6 L -0.25638 0.29421 " pathEditMode="relative" rAng="0" ptsTypes="AA">
                                      <p:cBhvr>
                                        <p:cTn id="79" dur="500" fill="hold"/>
                                        <p:tgtEl>
                                          <p:spTgt spid="41"/>
                                        </p:tgtEl>
                                        <p:attrNameLst>
                                          <p:attrName>ppt_x</p:attrName>
                                          <p:attrName>ppt_y</p:attrName>
                                        </p:attrNameLst>
                                      </p:cBhvr>
                                      <p:rCtr x="-12826" y="14699"/>
                                    </p:animMotion>
                                  </p:childTnLst>
                                </p:cTn>
                              </p:par>
                              <p:par>
                                <p:cTn id="80" presetID="22" presetClass="entr" presetSubtype="2" fill="hold" nodeType="with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wipe(right)">
                                      <p:cBhvr>
                                        <p:cTn id="82" dur="500"/>
                                        <p:tgtEl>
                                          <p:spTgt spid="23"/>
                                        </p:tgtEl>
                                      </p:cBhvr>
                                    </p:animEffect>
                                  </p:childTnLst>
                                </p:cTn>
                              </p:par>
                            </p:childTnLst>
                          </p:cTn>
                        </p:par>
                        <p:par>
                          <p:cTn id="83" fill="hold">
                            <p:stCondLst>
                              <p:cond delay="500"/>
                            </p:stCondLst>
                            <p:childTnLst>
                              <p:par>
                                <p:cTn id="84" presetID="21" presetClass="entr" presetSubtype="1"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wheel(1)">
                                      <p:cBhvr>
                                        <p:cTn id="86" dur="250"/>
                                        <p:tgtEl>
                                          <p:spTgt spid="29"/>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nodeType="clickEffect">
                                  <p:stCondLst>
                                    <p:cond delay="0"/>
                                  </p:stCondLst>
                                  <p:childTnLst>
                                    <p:animEffect transition="out" filter="fade">
                                      <p:cBhvr>
                                        <p:cTn id="90" dur="500"/>
                                        <p:tgtEl>
                                          <p:spTgt spid="41"/>
                                        </p:tgtEl>
                                      </p:cBhvr>
                                    </p:animEffect>
                                    <p:set>
                                      <p:cBhvr>
                                        <p:cTn id="91" dur="1" fill="hold">
                                          <p:stCondLst>
                                            <p:cond delay="499"/>
                                          </p:stCondLst>
                                        </p:cTn>
                                        <p:tgtEl>
                                          <p:spTgt spid="41"/>
                                        </p:tgtEl>
                                        <p:attrNameLst>
                                          <p:attrName>style.visibility</p:attrName>
                                        </p:attrNameLst>
                                      </p:cBhvr>
                                      <p:to>
                                        <p:strVal val="hidden"/>
                                      </p:to>
                                    </p:set>
                                  </p:childTnLst>
                                </p:cTn>
                              </p:par>
                            </p:childTnLst>
                          </p:cTn>
                        </p:par>
                        <p:par>
                          <p:cTn id="92" fill="hold">
                            <p:stCondLst>
                              <p:cond delay="500"/>
                            </p:stCondLst>
                            <p:childTnLst>
                              <p:par>
                                <p:cTn id="93" presetID="10" presetClass="exit" presetSubtype="0" fill="hold" nodeType="afterEffect">
                                  <p:stCondLst>
                                    <p:cond delay="0"/>
                                  </p:stCondLst>
                                  <p:childTnLst>
                                    <p:animEffect transition="out" filter="fade">
                                      <p:cBhvr>
                                        <p:cTn id="94" dur="500"/>
                                        <p:tgtEl>
                                          <p:spTgt spid="33"/>
                                        </p:tgtEl>
                                      </p:cBhvr>
                                    </p:animEffect>
                                    <p:set>
                                      <p:cBhvr>
                                        <p:cTn id="95" dur="1" fill="hold">
                                          <p:stCondLst>
                                            <p:cond delay="499"/>
                                          </p:stCondLst>
                                        </p:cTn>
                                        <p:tgtEl>
                                          <p:spTgt spid="33"/>
                                        </p:tgtEl>
                                        <p:attrNameLst>
                                          <p:attrName>style.visibility</p:attrName>
                                        </p:attrNameLst>
                                      </p:cBhvr>
                                      <p:to>
                                        <p:strVal val="hidden"/>
                                      </p:to>
                                    </p:set>
                                  </p:childTnLst>
                                </p:cTn>
                              </p:par>
                            </p:childTnLst>
                          </p:cTn>
                        </p:par>
                      </p:childTnLst>
                    </p:cTn>
                  </p:par>
                  <p:par>
                    <p:cTn id="96" fill="hold">
                      <p:stCondLst>
                        <p:cond delay="indefinite"/>
                      </p:stCondLst>
                      <p:childTnLst>
                        <p:par>
                          <p:cTn id="97" fill="hold">
                            <p:stCondLst>
                              <p:cond delay="0"/>
                            </p:stCondLst>
                            <p:childTnLst>
                              <p:par>
                                <p:cTn id="98" presetID="47" presetClass="entr" presetSubtype="0" fill="hold" nodeType="clickEffect">
                                  <p:stCondLst>
                                    <p:cond delay="0"/>
                                  </p:stCondLst>
                                  <p:childTnLst>
                                    <p:set>
                                      <p:cBhvr>
                                        <p:cTn id="99" dur="1" fill="hold">
                                          <p:stCondLst>
                                            <p:cond delay="0"/>
                                          </p:stCondLst>
                                        </p:cTn>
                                        <p:tgtEl>
                                          <p:spTgt spid="42"/>
                                        </p:tgtEl>
                                        <p:attrNameLst>
                                          <p:attrName>style.visibility</p:attrName>
                                        </p:attrNameLst>
                                      </p:cBhvr>
                                      <p:to>
                                        <p:strVal val="visible"/>
                                      </p:to>
                                    </p:set>
                                    <p:animEffect transition="in" filter="fade">
                                      <p:cBhvr>
                                        <p:cTn id="100" dur="1000"/>
                                        <p:tgtEl>
                                          <p:spTgt spid="42"/>
                                        </p:tgtEl>
                                      </p:cBhvr>
                                    </p:animEffect>
                                    <p:anim calcmode="lin" valueType="num">
                                      <p:cBhvr>
                                        <p:cTn id="101" dur="1000" fill="hold"/>
                                        <p:tgtEl>
                                          <p:spTgt spid="42"/>
                                        </p:tgtEl>
                                        <p:attrNameLst>
                                          <p:attrName>ppt_x</p:attrName>
                                        </p:attrNameLst>
                                      </p:cBhvr>
                                      <p:tavLst>
                                        <p:tav tm="0">
                                          <p:val>
                                            <p:strVal val="#ppt_x"/>
                                          </p:val>
                                        </p:tav>
                                        <p:tav tm="100000">
                                          <p:val>
                                            <p:strVal val="#ppt_x"/>
                                          </p:val>
                                        </p:tav>
                                      </p:tavLst>
                                    </p:anim>
                                    <p:anim calcmode="lin" valueType="num">
                                      <p:cBhvr>
                                        <p:cTn id="10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42" presetClass="path" presetSubtype="0" accel="50000" decel="50000" fill="hold" nodeType="clickEffect">
                                  <p:stCondLst>
                                    <p:cond delay="0"/>
                                  </p:stCondLst>
                                  <p:childTnLst>
                                    <p:animMotion origin="layout" path="M -3.54167E-6 3.7037E-7 L -0.36054 0.00486 " pathEditMode="relative" rAng="0" ptsTypes="AA">
                                      <p:cBhvr>
                                        <p:cTn id="106" dur="2000" fill="hold"/>
                                        <p:tgtEl>
                                          <p:spTgt spid="42"/>
                                        </p:tgtEl>
                                        <p:attrNameLst>
                                          <p:attrName>ppt_x</p:attrName>
                                          <p:attrName>ppt_y</p:attrName>
                                        </p:attrNameLst>
                                      </p:cBhvr>
                                      <p:rCtr x="-18034" y="231"/>
                                    </p:animMotion>
                                  </p:childTnLst>
                                </p:cTn>
                              </p:par>
                            </p:childTnLst>
                          </p:cTn>
                        </p:par>
                      </p:childTnLst>
                    </p:cTn>
                  </p:par>
                  <p:par>
                    <p:cTn id="107" fill="hold">
                      <p:stCondLst>
                        <p:cond delay="indefinite"/>
                      </p:stCondLst>
                      <p:childTnLst>
                        <p:par>
                          <p:cTn id="108" fill="hold">
                            <p:stCondLst>
                              <p:cond delay="0"/>
                            </p:stCondLst>
                            <p:childTnLst>
                              <p:par>
                                <p:cTn id="109" presetID="22" presetClass="entr" presetSubtype="2" fill="hold" nodeType="click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wipe(right)">
                                      <p:cBhvr>
                                        <p:cTn id="111" dur="500"/>
                                        <p:tgtEl>
                                          <p:spTgt spid="27"/>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8" fill="hold" nodeType="clickEffect">
                                  <p:stCondLst>
                                    <p:cond delay="0"/>
                                  </p:stCondLst>
                                  <p:childTnLst>
                                    <p:set>
                                      <p:cBhvr>
                                        <p:cTn id="115" dur="1" fill="hold">
                                          <p:stCondLst>
                                            <p:cond delay="0"/>
                                          </p:stCondLst>
                                        </p:cTn>
                                        <p:tgtEl>
                                          <p:spTgt spid="45"/>
                                        </p:tgtEl>
                                        <p:attrNameLst>
                                          <p:attrName>style.visibility</p:attrName>
                                        </p:attrNameLst>
                                      </p:cBhvr>
                                      <p:to>
                                        <p:strVal val="visible"/>
                                      </p:to>
                                    </p:set>
                                    <p:anim calcmode="lin" valueType="num">
                                      <p:cBhvr additive="base">
                                        <p:cTn id="116" dur="500" fill="hold"/>
                                        <p:tgtEl>
                                          <p:spTgt spid="45"/>
                                        </p:tgtEl>
                                        <p:attrNameLst>
                                          <p:attrName>ppt_x</p:attrName>
                                        </p:attrNameLst>
                                      </p:cBhvr>
                                      <p:tavLst>
                                        <p:tav tm="0">
                                          <p:val>
                                            <p:strVal val="0-#ppt_w/2"/>
                                          </p:val>
                                        </p:tav>
                                        <p:tav tm="100000">
                                          <p:val>
                                            <p:strVal val="#ppt_x"/>
                                          </p:val>
                                        </p:tav>
                                      </p:tavLst>
                                    </p:anim>
                                    <p:anim calcmode="lin" valueType="num">
                                      <p:cBhvr additive="base">
                                        <p:cTn id="117"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42" presetClass="path" presetSubtype="0" accel="50000" decel="50000" fill="hold" nodeType="clickEffect">
                                  <p:stCondLst>
                                    <p:cond delay="0"/>
                                  </p:stCondLst>
                                  <p:childTnLst>
                                    <p:animMotion origin="layout" path="M 2.91667E-6 -2.96296E-6 L 0.00169 0.21898 " pathEditMode="relative" rAng="0" ptsTypes="AA">
                                      <p:cBhvr>
                                        <p:cTn id="121" dur="500" fill="hold"/>
                                        <p:tgtEl>
                                          <p:spTgt spid="45"/>
                                        </p:tgtEl>
                                        <p:attrNameLst>
                                          <p:attrName>ppt_x</p:attrName>
                                          <p:attrName>ppt_y</p:attrName>
                                        </p:attrNameLst>
                                      </p:cBhvr>
                                      <p:rCtr x="78" y="10949"/>
                                    </p:animMotion>
                                  </p:childTnLst>
                                </p:cTn>
                              </p:par>
                              <p:par>
                                <p:cTn id="122" presetID="22" presetClass="entr" presetSubtype="1" fill="hold" nodeType="withEffect">
                                  <p:stCondLst>
                                    <p:cond delay="0"/>
                                  </p:stCondLst>
                                  <p:childTnLst>
                                    <p:set>
                                      <p:cBhvr>
                                        <p:cTn id="123" dur="1" fill="hold">
                                          <p:stCondLst>
                                            <p:cond delay="0"/>
                                          </p:stCondLst>
                                        </p:cTn>
                                        <p:tgtEl>
                                          <p:spTgt spid="14"/>
                                        </p:tgtEl>
                                        <p:attrNameLst>
                                          <p:attrName>style.visibility</p:attrName>
                                        </p:attrNameLst>
                                      </p:cBhvr>
                                      <p:to>
                                        <p:strVal val="visible"/>
                                      </p:to>
                                    </p:set>
                                    <p:animEffect transition="in" filter="wipe(up)">
                                      <p:cBhvr>
                                        <p:cTn id="124" dur="500"/>
                                        <p:tgtEl>
                                          <p:spTgt spid="14"/>
                                        </p:tgtEl>
                                      </p:cBhvr>
                                    </p:animEffect>
                                  </p:childTnLst>
                                </p:cTn>
                              </p:par>
                            </p:childTnLst>
                          </p:cTn>
                        </p:par>
                      </p:childTnLst>
                    </p:cTn>
                  </p:par>
                  <p:par>
                    <p:cTn id="125" fill="hold">
                      <p:stCondLst>
                        <p:cond delay="indefinite"/>
                      </p:stCondLst>
                      <p:childTnLst>
                        <p:par>
                          <p:cTn id="126" fill="hold">
                            <p:stCondLst>
                              <p:cond delay="0"/>
                            </p:stCondLst>
                            <p:childTnLst>
                              <p:par>
                                <p:cTn id="127" presetID="21" presetClass="entr" presetSubtype="1" fill="hold" grpId="0" nodeType="clickEffect">
                                  <p:stCondLst>
                                    <p:cond delay="0"/>
                                  </p:stCondLst>
                                  <p:childTnLst>
                                    <p:set>
                                      <p:cBhvr>
                                        <p:cTn id="128" dur="1" fill="hold">
                                          <p:stCondLst>
                                            <p:cond delay="0"/>
                                          </p:stCondLst>
                                        </p:cTn>
                                        <p:tgtEl>
                                          <p:spTgt spid="28"/>
                                        </p:tgtEl>
                                        <p:attrNameLst>
                                          <p:attrName>style.visibility</p:attrName>
                                        </p:attrNameLst>
                                      </p:cBhvr>
                                      <p:to>
                                        <p:strVal val="visible"/>
                                      </p:to>
                                    </p:set>
                                    <p:animEffect transition="in" filter="wheel(1)">
                                      <p:cBhvr>
                                        <p:cTn id="129" dur="250"/>
                                        <p:tgtEl>
                                          <p:spTgt spid="28"/>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nodeType="clickEffect">
                                  <p:stCondLst>
                                    <p:cond delay="0"/>
                                  </p:stCondLst>
                                  <p:childTnLst>
                                    <p:animEffect transition="out" filter="fade">
                                      <p:cBhvr>
                                        <p:cTn id="133" dur="500"/>
                                        <p:tgtEl>
                                          <p:spTgt spid="45"/>
                                        </p:tgtEl>
                                      </p:cBhvr>
                                    </p:animEffect>
                                    <p:set>
                                      <p:cBhvr>
                                        <p:cTn id="134" dur="1" fill="hold">
                                          <p:stCondLst>
                                            <p:cond delay="499"/>
                                          </p:stCondLst>
                                        </p:cTn>
                                        <p:tgtEl>
                                          <p:spTgt spid="45"/>
                                        </p:tgtEl>
                                        <p:attrNameLst>
                                          <p:attrName>style.visibility</p:attrName>
                                        </p:attrNameLst>
                                      </p:cBhvr>
                                      <p:to>
                                        <p:strVal val="hidden"/>
                                      </p:to>
                                    </p:set>
                                  </p:childTnLst>
                                </p:cTn>
                              </p:par>
                            </p:childTnLst>
                          </p:cTn>
                        </p:par>
                        <p:par>
                          <p:cTn id="135" fill="hold">
                            <p:stCondLst>
                              <p:cond delay="500"/>
                            </p:stCondLst>
                            <p:childTnLst>
                              <p:par>
                                <p:cTn id="136" presetID="10" presetClass="exit" presetSubtype="0" fill="hold" nodeType="afterEffect">
                                  <p:stCondLst>
                                    <p:cond delay="0"/>
                                  </p:stCondLst>
                                  <p:childTnLst>
                                    <p:animEffect transition="out" filter="fade">
                                      <p:cBhvr>
                                        <p:cTn id="137" dur="500"/>
                                        <p:tgtEl>
                                          <p:spTgt spid="42"/>
                                        </p:tgtEl>
                                      </p:cBhvr>
                                    </p:animEffect>
                                    <p:set>
                                      <p:cBhvr>
                                        <p:cTn id="138" dur="1" fill="hold">
                                          <p:stCondLst>
                                            <p:cond delay="499"/>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P spid="2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AB07CFA1-4076-65E7-D367-5B0BE82949C3}"/>
              </a:ext>
            </a:extLst>
          </p:cNvPr>
          <p:cNvSpPr/>
          <p:nvPr/>
        </p:nvSpPr>
        <p:spPr>
          <a:xfrm rot="3668627">
            <a:off x="5004583" y="5020530"/>
            <a:ext cx="111001" cy="15098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CABAC7D2-7B38-DEBF-E07C-5066E25AC75E}"/>
              </a:ext>
            </a:extLst>
          </p:cNvPr>
          <p:cNvSpPr/>
          <p:nvPr/>
        </p:nvSpPr>
        <p:spPr>
          <a:xfrm rot="1123576">
            <a:off x="4029621" y="1995785"/>
            <a:ext cx="150980" cy="11100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E38A5E0A-27CE-D1A5-7026-7982FF3E6033}"/>
              </a:ext>
            </a:extLst>
          </p:cNvPr>
          <p:cNvSpPr/>
          <p:nvPr/>
        </p:nvSpPr>
        <p:spPr>
          <a:xfrm>
            <a:off x="2692798" y="3051885"/>
            <a:ext cx="150980" cy="11100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The three heights are concurrent.</a:t>
            </a:r>
            <a:endParaRPr lang="en-US" sz="3200" dirty="0">
              <a:solidFill>
                <a:schemeClr val="bg1"/>
              </a:solidFill>
              <a:effectLst/>
              <a:latin typeface="+mj-lt"/>
              <a:ea typeface="Calibri" panose="020F0502020204030204" pitchFamily="34" charset="0"/>
              <a:cs typeface="Arial" panose="020B0604020202020204" pitchFamily="34" charset="0"/>
            </a:endParaRPr>
          </a:p>
        </p:txBody>
      </p:sp>
      <p:cxnSp>
        <p:nvCxnSpPr>
          <p:cNvPr id="17" name="Straight Connector 16">
            <a:extLst>
              <a:ext uri="{FF2B5EF4-FFF2-40B4-BE49-F238E27FC236}">
                <a16:creationId xmlns:a16="http://schemas.microsoft.com/office/drawing/2014/main" id="{B1F31C08-B2DE-DB90-A3F4-B3861FF5563A}"/>
              </a:ext>
            </a:extLst>
          </p:cNvPr>
          <p:cNvCxnSpPr>
            <a:cxnSpLocks/>
          </p:cNvCxnSpPr>
          <p:nvPr/>
        </p:nvCxnSpPr>
        <p:spPr>
          <a:xfrm>
            <a:off x="3718044" y="3194809"/>
            <a:ext cx="1427386" cy="2159908"/>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37A0ED4-7FAD-DDAD-2CFC-B921F0F0AB8C}"/>
              </a:ext>
            </a:extLst>
          </p:cNvPr>
          <p:cNvCxnSpPr>
            <a:cxnSpLocks/>
          </p:cNvCxnSpPr>
          <p:nvPr/>
        </p:nvCxnSpPr>
        <p:spPr>
          <a:xfrm flipH="1">
            <a:off x="1979109" y="3165466"/>
            <a:ext cx="1707385" cy="5456"/>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3403F6FB-CA73-E0F9-8505-2AFFF41409E8}"/>
              </a:ext>
            </a:extLst>
          </p:cNvPr>
          <p:cNvSpPr txBox="1"/>
          <p:nvPr/>
        </p:nvSpPr>
        <p:spPr>
          <a:xfrm>
            <a:off x="2314326" y="1209481"/>
            <a:ext cx="404549" cy="241357"/>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6" name="TextBox 5">
            <a:extLst>
              <a:ext uri="{FF2B5EF4-FFF2-40B4-BE49-F238E27FC236}">
                <a16:creationId xmlns:a16="http://schemas.microsoft.com/office/drawing/2014/main" id="{2B286CBC-D93E-E3C4-CFF9-1A830BEEB310}"/>
              </a:ext>
            </a:extLst>
          </p:cNvPr>
          <p:cNvSpPr txBox="1"/>
          <p:nvPr/>
        </p:nvSpPr>
        <p:spPr>
          <a:xfrm>
            <a:off x="7975498" y="3137279"/>
            <a:ext cx="404549" cy="241357"/>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cxnSp>
        <p:nvCxnSpPr>
          <p:cNvPr id="11" name="HeightFromA">
            <a:extLst>
              <a:ext uri="{FF2B5EF4-FFF2-40B4-BE49-F238E27FC236}">
                <a16:creationId xmlns:a16="http://schemas.microsoft.com/office/drawing/2014/main" id="{565D51A4-2369-20EF-883B-31D112972BCD}"/>
              </a:ext>
            </a:extLst>
          </p:cNvPr>
          <p:cNvCxnSpPr>
            <a:cxnSpLocks/>
            <a:stCxn id="7" idx="0"/>
          </p:cNvCxnSpPr>
          <p:nvPr/>
        </p:nvCxnSpPr>
        <p:spPr>
          <a:xfrm flipV="1">
            <a:off x="3695126" y="1968500"/>
            <a:ext cx="349824" cy="115006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Isosceles Triangle 6">
            <a:extLst>
              <a:ext uri="{FF2B5EF4-FFF2-40B4-BE49-F238E27FC236}">
                <a16:creationId xmlns:a16="http://schemas.microsoft.com/office/drawing/2014/main" id="{4DFE5C01-75C8-B83E-7CF9-EA4FFD2154A3}"/>
              </a:ext>
            </a:extLst>
          </p:cNvPr>
          <p:cNvSpPr/>
          <p:nvPr/>
        </p:nvSpPr>
        <p:spPr>
          <a:xfrm>
            <a:off x="2678421" y="1575940"/>
            <a:ext cx="5486765" cy="1573469"/>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 name="connsiteX0" fmla="*/ 674190 w 8744783"/>
              <a:gd name="connsiteY0" fmla="*/ 3422583 h 3422583"/>
              <a:gd name="connsiteX1" fmla="*/ 0 w 8744783"/>
              <a:gd name="connsiteY1" fmla="*/ 0 h 3422583"/>
              <a:gd name="connsiteX2" fmla="*/ 8744783 w 8744783"/>
              <a:gd name="connsiteY2" fmla="*/ 3410858 h 3422583"/>
              <a:gd name="connsiteX3" fmla="*/ 674190 w 8744783"/>
              <a:gd name="connsiteY3" fmla="*/ 3422583 h 3422583"/>
              <a:gd name="connsiteX0" fmla="*/ 1611739 w 8744783"/>
              <a:gd name="connsiteY0" fmla="*/ 3411008 h 3411008"/>
              <a:gd name="connsiteX1" fmla="*/ 0 w 8744783"/>
              <a:gd name="connsiteY1" fmla="*/ 0 h 3411008"/>
              <a:gd name="connsiteX2" fmla="*/ 8744783 w 8744783"/>
              <a:gd name="connsiteY2" fmla="*/ 3410858 h 3411008"/>
              <a:gd name="connsiteX3" fmla="*/ 1611739 w 8744783"/>
              <a:gd name="connsiteY3" fmla="*/ 3411008 h 3411008"/>
            </a:gdLst>
            <a:ahLst/>
            <a:cxnLst>
              <a:cxn ang="0">
                <a:pos x="connsiteX0" y="connsiteY0"/>
              </a:cxn>
              <a:cxn ang="0">
                <a:pos x="connsiteX1" y="connsiteY1"/>
              </a:cxn>
              <a:cxn ang="0">
                <a:pos x="connsiteX2" y="connsiteY2"/>
              </a:cxn>
              <a:cxn ang="0">
                <a:pos x="connsiteX3" y="connsiteY3"/>
              </a:cxn>
            </a:cxnLst>
            <a:rect l="l" t="t" r="r" b="b"/>
            <a:pathLst>
              <a:path w="8744783" h="3411008">
                <a:moveTo>
                  <a:pt x="1611739" y="3411008"/>
                </a:moveTo>
                <a:lnTo>
                  <a:pt x="0" y="0"/>
                </a:lnTo>
                <a:lnTo>
                  <a:pt x="8744783" y="3410858"/>
                </a:lnTo>
                <a:lnTo>
                  <a:pt x="1611739" y="341100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F52E9114-32FF-4D0C-2339-1299DF1ECB30}"/>
              </a:ext>
            </a:extLst>
          </p:cNvPr>
          <p:cNvCxnSpPr>
            <a:cxnSpLocks/>
            <a:stCxn id="3" idx="1"/>
            <a:endCxn id="28" idx="1"/>
          </p:cNvCxnSpPr>
          <p:nvPr/>
        </p:nvCxnSpPr>
        <p:spPr>
          <a:xfrm>
            <a:off x="2678421" y="1575940"/>
            <a:ext cx="14377" cy="153144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B62BB01-783E-452C-A50D-1E03471AEF01}"/>
              </a:ext>
            </a:extLst>
          </p:cNvPr>
          <p:cNvCxnSpPr>
            <a:cxnSpLocks/>
            <a:endCxn id="8" idx="6"/>
          </p:cNvCxnSpPr>
          <p:nvPr/>
        </p:nvCxnSpPr>
        <p:spPr>
          <a:xfrm flipV="1">
            <a:off x="5038725" y="3156148"/>
            <a:ext cx="3126461" cy="201782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9ADE544C-D4A2-80F9-C332-020C105D8F4D}"/>
              </a:ext>
            </a:extLst>
          </p:cNvPr>
          <p:cNvSpPr/>
          <p:nvPr/>
        </p:nvSpPr>
        <p:spPr>
          <a:xfrm>
            <a:off x="8084277"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FDAB46B2-CD68-0638-E7E3-35EEC0B7F379}"/>
              </a:ext>
            </a:extLst>
          </p:cNvPr>
          <p:cNvSpPr/>
          <p:nvPr/>
        </p:nvSpPr>
        <p:spPr>
          <a:xfrm>
            <a:off x="3654671"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68CEF18C-1124-4984-47AD-E134662E084F}"/>
              </a:ext>
            </a:extLst>
          </p:cNvPr>
          <p:cNvSpPr/>
          <p:nvPr/>
        </p:nvSpPr>
        <p:spPr>
          <a:xfrm>
            <a:off x="2646890" y="1547204"/>
            <a:ext cx="80909" cy="7516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E7D280C-9C99-783D-196F-C1472329C575}"/>
              </a:ext>
            </a:extLst>
          </p:cNvPr>
          <p:cNvSpPr txBox="1"/>
          <p:nvPr/>
        </p:nvSpPr>
        <p:spPr>
          <a:xfrm>
            <a:off x="3272419" y="3126600"/>
            <a:ext cx="404549" cy="241357"/>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pic>
        <p:nvPicPr>
          <p:cNvPr id="32" name="Pencil1" descr="A picture containing text&#10;&#10;Description automatically generated">
            <a:extLst>
              <a:ext uri="{FF2B5EF4-FFF2-40B4-BE49-F238E27FC236}">
                <a16:creationId xmlns:a16="http://schemas.microsoft.com/office/drawing/2014/main" id="{CAE5AA57-BEC4-4631-8C1A-8A8BCF3D79C5}"/>
              </a:ext>
            </a:extLst>
          </p:cNvPr>
          <p:cNvPicPr>
            <a:picLocks noChangeAspect="1"/>
          </p:cNvPicPr>
          <p:nvPr/>
        </p:nvPicPr>
        <p:blipFill>
          <a:blip r:embed="rId4"/>
          <a:stretch>
            <a:fillRect/>
          </a:stretch>
        </p:blipFill>
        <p:spPr>
          <a:xfrm rot="272215">
            <a:off x="2267680" y="1816180"/>
            <a:ext cx="2100756" cy="1575567"/>
          </a:xfrm>
          <a:prstGeom prst="rect">
            <a:avLst/>
          </a:prstGeom>
        </p:spPr>
      </p:pic>
      <p:cxnSp>
        <p:nvCxnSpPr>
          <p:cNvPr id="25" name="Straight Connector 24">
            <a:extLst>
              <a:ext uri="{FF2B5EF4-FFF2-40B4-BE49-F238E27FC236}">
                <a16:creationId xmlns:a16="http://schemas.microsoft.com/office/drawing/2014/main" id="{533AC820-2C15-477B-A889-675B15A9BCCE}"/>
              </a:ext>
            </a:extLst>
          </p:cNvPr>
          <p:cNvCxnSpPr>
            <a:cxnSpLocks/>
          </p:cNvCxnSpPr>
          <p:nvPr/>
        </p:nvCxnSpPr>
        <p:spPr>
          <a:xfrm>
            <a:off x="2691519" y="3190478"/>
            <a:ext cx="35320" cy="3762303"/>
          </a:xfrm>
          <a:prstGeom prst="line">
            <a:avLst/>
          </a:prstGeom>
          <a:ln w="19050">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5BD7F0F-531F-4145-87FA-1D80363564C6}"/>
              </a:ext>
            </a:extLst>
          </p:cNvPr>
          <p:cNvCxnSpPr>
            <a:cxnSpLocks/>
          </p:cNvCxnSpPr>
          <p:nvPr/>
        </p:nvCxnSpPr>
        <p:spPr>
          <a:xfrm flipH="1">
            <a:off x="2286966" y="5202371"/>
            <a:ext cx="2715987" cy="1750410"/>
          </a:xfrm>
          <a:prstGeom prst="line">
            <a:avLst/>
          </a:prstGeom>
          <a:ln w="19050">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752A26D-2B2A-42A9-B2A3-A4AC6456274D}"/>
              </a:ext>
            </a:extLst>
          </p:cNvPr>
          <p:cNvCxnSpPr>
            <a:cxnSpLocks/>
            <a:stCxn id="3" idx="0"/>
          </p:cNvCxnSpPr>
          <p:nvPr/>
        </p:nvCxnSpPr>
        <p:spPr>
          <a:xfrm flipH="1">
            <a:off x="2639334" y="3149409"/>
            <a:ext cx="1050345" cy="3839901"/>
          </a:xfrm>
          <a:prstGeom prst="line">
            <a:avLst/>
          </a:prstGeom>
          <a:ln w="19050">
            <a:solidFill>
              <a:srgbClr val="C00000"/>
            </a:solidFill>
            <a:prstDash val="lgDash"/>
          </a:ln>
        </p:spPr>
        <p:style>
          <a:lnRef idx="1">
            <a:schemeClr val="accent1"/>
          </a:lnRef>
          <a:fillRef idx="0">
            <a:schemeClr val="accent1"/>
          </a:fillRef>
          <a:effectRef idx="0">
            <a:schemeClr val="accent1"/>
          </a:effectRef>
          <a:fontRef idx="minor">
            <a:schemeClr val="tx1"/>
          </a:fontRef>
        </p:style>
      </p:cxnSp>
      <p:pic>
        <p:nvPicPr>
          <p:cNvPr id="37" name="ruler1">
            <a:extLst>
              <a:ext uri="{FF2B5EF4-FFF2-40B4-BE49-F238E27FC236}">
                <a16:creationId xmlns:a16="http://schemas.microsoft.com/office/drawing/2014/main" id="{AFED6343-CF21-4941-B469-31A08585C05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5400000">
            <a:off x="-1791774" y="4527191"/>
            <a:ext cx="7490479" cy="1464305"/>
          </a:xfrm>
          <a:prstGeom prst="rect">
            <a:avLst/>
          </a:prstGeom>
        </p:spPr>
      </p:pic>
      <p:pic>
        <p:nvPicPr>
          <p:cNvPr id="38" name="ruler2">
            <a:extLst>
              <a:ext uri="{FF2B5EF4-FFF2-40B4-BE49-F238E27FC236}">
                <a16:creationId xmlns:a16="http://schemas.microsoft.com/office/drawing/2014/main" id="{3E83F4AF-5A3D-41A2-ADB7-2605CA2F550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6347412">
            <a:off x="-1281680" y="3997765"/>
            <a:ext cx="7490479" cy="1464305"/>
          </a:xfrm>
          <a:prstGeom prst="rect">
            <a:avLst/>
          </a:prstGeom>
        </p:spPr>
      </p:pic>
      <p:pic>
        <p:nvPicPr>
          <p:cNvPr id="39" name="Pencil2" descr="A picture containing text&#10;&#10;Description automatically generated">
            <a:extLst>
              <a:ext uri="{FF2B5EF4-FFF2-40B4-BE49-F238E27FC236}">
                <a16:creationId xmlns:a16="http://schemas.microsoft.com/office/drawing/2014/main" id="{7E23B42B-EB46-4B4F-B071-3FAACAD7CDBC}"/>
              </a:ext>
            </a:extLst>
          </p:cNvPr>
          <p:cNvPicPr>
            <a:picLocks noChangeAspect="1"/>
          </p:cNvPicPr>
          <p:nvPr/>
        </p:nvPicPr>
        <p:blipFill>
          <a:blip r:embed="rId4"/>
          <a:stretch>
            <a:fillRect/>
          </a:stretch>
        </p:blipFill>
        <p:spPr>
          <a:xfrm rot="272215">
            <a:off x="3335990" y="1809093"/>
            <a:ext cx="2100756" cy="1575567"/>
          </a:xfrm>
          <a:prstGeom prst="rect">
            <a:avLst/>
          </a:prstGeom>
        </p:spPr>
      </p:pic>
      <p:pic>
        <p:nvPicPr>
          <p:cNvPr id="43" name="ruler3">
            <a:extLst>
              <a:ext uri="{FF2B5EF4-FFF2-40B4-BE49-F238E27FC236}">
                <a16:creationId xmlns:a16="http://schemas.microsoft.com/office/drawing/2014/main" id="{90DC7C76-F3E0-47B4-AE19-417E8F405FD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19644174">
            <a:off x="1884193" y="4985066"/>
            <a:ext cx="7490479" cy="1464305"/>
          </a:xfrm>
          <a:prstGeom prst="rect">
            <a:avLst/>
          </a:prstGeom>
        </p:spPr>
      </p:pic>
      <p:pic>
        <p:nvPicPr>
          <p:cNvPr id="44" name="Pencil3" descr="A picture containing text&#10;&#10;Description automatically generated">
            <a:extLst>
              <a:ext uri="{FF2B5EF4-FFF2-40B4-BE49-F238E27FC236}">
                <a16:creationId xmlns:a16="http://schemas.microsoft.com/office/drawing/2014/main" id="{55305299-C46D-4A58-972F-8578B737E9FF}"/>
              </a:ext>
            </a:extLst>
          </p:cNvPr>
          <p:cNvPicPr>
            <a:picLocks noChangeAspect="1"/>
          </p:cNvPicPr>
          <p:nvPr/>
        </p:nvPicPr>
        <p:blipFill>
          <a:blip r:embed="rId4"/>
          <a:stretch>
            <a:fillRect/>
          </a:stretch>
        </p:blipFill>
        <p:spPr>
          <a:xfrm rot="16651538">
            <a:off x="3381846" y="3686314"/>
            <a:ext cx="2100756" cy="1575567"/>
          </a:xfrm>
          <a:prstGeom prst="rect">
            <a:avLst/>
          </a:prstGeom>
        </p:spPr>
      </p:pic>
      <p:sp>
        <p:nvSpPr>
          <p:cNvPr id="20" name="Oval 19">
            <a:extLst>
              <a:ext uri="{FF2B5EF4-FFF2-40B4-BE49-F238E27FC236}">
                <a16:creationId xmlns:a16="http://schemas.microsoft.com/office/drawing/2014/main" id="{FE6F3E45-884D-46AF-BA6F-8C18A03C7769}"/>
              </a:ext>
            </a:extLst>
          </p:cNvPr>
          <p:cNvSpPr/>
          <p:nvPr/>
        </p:nvSpPr>
        <p:spPr>
          <a:xfrm>
            <a:off x="2616286" y="6521342"/>
            <a:ext cx="235421" cy="23542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143773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nodeType="clickEffect">
                                  <p:stCondLst>
                                    <p:cond delay="0"/>
                                  </p:stCondLst>
                                  <p:childTnLst>
                                    <p:animMotion origin="layout" path="M 4.58333E-6 3.7037E-7 L 0.00377 0.53681 " pathEditMode="relative" rAng="0" ptsTypes="AA">
                                      <p:cBhvr>
                                        <p:cTn id="17" dur="500" fill="hold"/>
                                        <p:tgtEl>
                                          <p:spTgt spid="32"/>
                                        </p:tgtEl>
                                        <p:attrNameLst>
                                          <p:attrName>ppt_x</p:attrName>
                                          <p:attrName>ppt_y</p:attrName>
                                        </p:attrNameLst>
                                      </p:cBhvr>
                                      <p:rCtr x="182" y="26829"/>
                                    </p:animMotion>
                                  </p:childTnLst>
                                </p:cTn>
                              </p:par>
                              <p:par>
                                <p:cTn id="18" presetID="22" presetClass="entr" presetSubtype="1"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up)">
                                      <p:cBhvr>
                                        <p:cTn id="20" dur="500"/>
                                        <p:tgtEl>
                                          <p:spTgt spid="25"/>
                                        </p:tgtEl>
                                      </p:cBhvr>
                                    </p:animEffect>
                                  </p:childTnLst>
                                </p:cTn>
                              </p:par>
                            </p:childTnLst>
                          </p:cTn>
                        </p:par>
                        <p:par>
                          <p:cTn id="21" fill="hold">
                            <p:stCondLst>
                              <p:cond delay="500"/>
                            </p:stCondLst>
                            <p:childTnLst>
                              <p:par>
                                <p:cTn id="22" presetID="10" presetClass="exit" presetSubtype="0" fill="hold" nodeType="afterEffect">
                                  <p:stCondLst>
                                    <p:cond delay="0"/>
                                  </p:stCondLst>
                                  <p:childTnLst>
                                    <p:animEffect transition="out" filter="fade">
                                      <p:cBhvr>
                                        <p:cTn id="23" dur="500"/>
                                        <p:tgtEl>
                                          <p:spTgt spid="37"/>
                                        </p:tgtEl>
                                      </p:cBhvr>
                                    </p:animEffect>
                                    <p:set>
                                      <p:cBhvr>
                                        <p:cTn id="24" dur="1" fill="hold">
                                          <p:stCondLst>
                                            <p:cond delay="499"/>
                                          </p:stCondLst>
                                        </p:cTn>
                                        <p:tgtEl>
                                          <p:spTgt spid="37"/>
                                        </p:tgtEl>
                                        <p:attrNameLst>
                                          <p:attrName>style.visibility</p:attrName>
                                        </p:attrNameLst>
                                      </p:cBhvr>
                                      <p:to>
                                        <p:strVal val="hidden"/>
                                      </p:to>
                                    </p:set>
                                  </p:childTnLst>
                                </p:cTn>
                              </p:par>
                            </p:childTnLst>
                          </p:cTn>
                        </p:par>
                        <p:par>
                          <p:cTn id="25" fill="hold">
                            <p:stCondLst>
                              <p:cond delay="1000"/>
                            </p:stCondLst>
                            <p:childTnLst>
                              <p:par>
                                <p:cTn id="26" presetID="10" presetClass="exit" presetSubtype="0" fill="hold" nodeType="afterEffect">
                                  <p:stCondLst>
                                    <p:cond delay="0"/>
                                  </p:stCondLst>
                                  <p:childTnLst>
                                    <p:animEffect transition="out" filter="fade">
                                      <p:cBhvr>
                                        <p:cTn id="27" dur="500"/>
                                        <p:tgtEl>
                                          <p:spTgt spid="32"/>
                                        </p:tgtEl>
                                      </p:cBhvr>
                                    </p:animEffect>
                                    <p:set>
                                      <p:cBhvr>
                                        <p:cTn id="28" dur="1" fill="hold">
                                          <p:stCondLst>
                                            <p:cond delay="499"/>
                                          </p:stCondLst>
                                        </p:cTn>
                                        <p:tgtEl>
                                          <p:spTgt spid="3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fill="hold"/>
                                        <p:tgtEl>
                                          <p:spTgt spid="38"/>
                                        </p:tgtEl>
                                        <p:attrNameLst>
                                          <p:attrName>ppt_x</p:attrName>
                                        </p:attrNameLst>
                                      </p:cBhvr>
                                      <p:tavLst>
                                        <p:tav tm="0">
                                          <p:val>
                                            <p:strVal val="0-#ppt_w/2"/>
                                          </p:val>
                                        </p:tav>
                                        <p:tav tm="100000">
                                          <p:val>
                                            <p:strVal val="#ppt_x"/>
                                          </p:val>
                                        </p:tav>
                                      </p:tavLst>
                                    </p:anim>
                                    <p:anim calcmode="lin" valueType="num">
                                      <p:cBhvr additive="base">
                                        <p:cTn id="34"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path" presetSubtype="0" accel="50000" decel="50000" fill="hold" nodeType="clickEffect">
                                  <p:stCondLst>
                                    <p:cond delay="0"/>
                                  </p:stCondLst>
                                  <p:childTnLst>
                                    <p:animMotion origin="layout" path="M 4.375E-6 -3.7037E-6 L -0.08425 0.53774 " pathEditMode="relative" rAng="0" ptsTypes="AA">
                                      <p:cBhvr>
                                        <p:cTn id="43" dur="500" fill="hold"/>
                                        <p:tgtEl>
                                          <p:spTgt spid="39"/>
                                        </p:tgtEl>
                                        <p:attrNameLst>
                                          <p:attrName>ppt_x</p:attrName>
                                          <p:attrName>ppt_y</p:attrName>
                                        </p:attrNameLst>
                                      </p:cBhvr>
                                      <p:rCtr x="-4219" y="26875"/>
                                    </p:animMotion>
                                  </p:childTnLst>
                                </p:cTn>
                              </p:par>
                              <p:par>
                                <p:cTn id="44" presetID="22" presetClass="entr" presetSubtype="1" fill="hold"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up)">
                                      <p:cBhvr>
                                        <p:cTn id="46" dur="500"/>
                                        <p:tgtEl>
                                          <p:spTgt spid="35"/>
                                        </p:tgtEl>
                                      </p:cBhvr>
                                    </p:animEffect>
                                  </p:childTnLst>
                                </p:cTn>
                              </p:par>
                            </p:childTnLst>
                          </p:cTn>
                        </p:par>
                        <p:par>
                          <p:cTn id="47" fill="hold">
                            <p:stCondLst>
                              <p:cond delay="500"/>
                            </p:stCondLst>
                            <p:childTnLst>
                              <p:par>
                                <p:cTn id="48" presetID="10" presetClass="exit" presetSubtype="0" fill="hold" nodeType="afterEffect">
                                  <p:stCondLst>
                                    <p:cond delay="0"/>
                                  </p:stCondLst>
                                  <p:childTnLst>
                                    <p:animEffect transition="out" filter="fade">
                                      <p:cBhvr>
                                        <p:cTn id="49" dur="500"/>
                                        <p:tgtEl>
                                          <p:spTgt spid="38"/>
                                        </p:tgtEl>
                                      </p:cBhvr>
                                    </p:animEffect>
                                    <p:set>
                                      <p:cBhvr>
                                        <p:cTn id="50" dur="1" fill="hold">
                                          <p:stCondLst>
                                            <p:cond delay="499"/>
                                          </p:stCondLst>
                                        </p:cTn>
                                        <p:tgtEl>
                                          <p:spTgt spid="38"/>
                                        </p:tgtEl>
                                        <p:attrNameLst>
                                          <p:attrName>style.visibility</p:attrName>
                                        </p:attrNameLst>
                                      </p:cBhvr>
                                      <p:to>
                                        <p:strVal val="hidden"/>
                                      </p:to>
                                    </p:set>
                                  </p:childTnLst>
                                </p:cTn>
                              </p:par>
                            </p:childTnLst>
                          </p:cTn>
                        </p:par>
                        <p:par>
                          <p:cTn id="51" fill="hold">
                            <p:stCondLst>
                              <p:cond delay="1000"/>
                            </p:stCondLst>
                            <p:childTnLst>
                              <p:par>
                                <p:cTn id="52" presetID="10" presetClass="exit" presetSubtype="0" fill="hold" nodeType="afterEffect">
                                  <p:stCondLst>
                                    <p:cond delay="0"/>
                                  </p:stCondLst>
                                  <p:childTnLst>
                                    <p:animEffect transition="out" filter="fade">
                                      <p:cBhvr>
                                        <p:cTn id="53" dur="500"/>
                                        <p:tgtEl>
                                          <p:spTgt spid="39"/>
                                        </p:tgtEl>
                                      </p:cBhvr>
                                    </p:animEffect>
                                    <p:set>
                                      <p:cBhvr>
                                        <p:cTn id="54" dur="1" fill="hold">
                                          <p:stCondLst>
                                            <p:cond delay="499"/>
                                          </p:stCondLst>
                                        </p:cTn>
                                        <p:tgtEl>
                                          <p:spTgt spid="39"/>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nodeType="clickEffect">
                                  <p:stCondLst>
                                    <p:cond delay="0"/>
                                  </p:stCondLst>
                                  <p:childTnLst>
                                    <p:set>
                                      <p:cBhvr>
                                        <p:cTn id="58" dur="1" fill="hold">
                                          <p:stCondLst>
                                            <p:cond delay="0"/>
                                          </p:stCondLst>
                                        </p:cTn>
                                        <p:tgtEl>
                                          <p:spTgt spid="43"/>
                                        </p:tgtEl>
                                        <p:attrNameLst>
                                          <p:attrName>style.visibility</p:attrName>
                                        </p:attrNameLst>
                                      </p:cBhvr>
                                      <p:to>
                                        <p:strVal val="visible"/>
                                      </p:to>
                                    </p:set>
                                    <p:anim calcmode="lin" valueType="num">
                                      <p:cBhvr additive="base">
                                        <p:cTn id="59" dur="500" fill="hold"/>
                                        <p:tgtEl>
                                          <p:spTgt spid="43"/>
                                        </p:tgtEl>
                                        <p:attrNameLst>
                                          <p:attrName>ppt_x</p:attrName>
                                        </p:attrNameLst>
                                      </p:cBhvr>
                                      <p:tavLst>
                                        <p:tav tm="0">
                                          <p:val>
                                            <p:strVal val="0-#ppt_w/2"/>
                                          </p:val>
                                        </p:tav>
                                        <p:tav tm="100000">
                                          <p:val>
                                            <p:strVal val="#ppt_x"/>
                                          </p:val>
                                        </p:tav>
                                      </p:tavLst>
                                    </p:anim>
                                    <p:anim calcmode="lin" valueType="num">
                                      <p:cBhvr additive="base">
                                        <p:cTn id="60"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500"/>
                                        <p:tgtEl>
                                          <p:spTgt spid="44"/>
                                        </p:tgtEl>
                                      </p:cBhvr>
                                    </p:animEffect>
                                  </p:childTnLst>
                                </p:cTn>
                              </p:par>
                            </p:childTnLst>
                          </p:cTn>
                        </p:par>
                      </p:childTnLst>
                    </p:cTn>
                  </p:par>
                  <p:par>
                    <p:cTn id="66" fill="hold">
                      <p:stCondLst>
                        <p:cond delay="indefinite"/>
                      </p:stCondLst>
                      <p:childTnLst>
                        <p:par>
                          <p:cTn id="67" fill="hold">
                            <p:stCondLst>
                              <p:cond delay="0"/>
                            </p:stCondLst>
                            <p:childTnLst>
                              <p:par>
                                <p:cTn id="68" presetID="42" presetClass="path" presetSubtype="0" accel="50000" decel="50000" fill="hold" nodeType="clickEffect">
                                  <p:stCondLst>
                                    <p:cond delay="0"/>
                                  </p:stCondLst>
                                  <p:childTnLst>
                                    <p:animMotion origin="layout" path="M -1.66667E-6 -4.81481E-6 L -0.20469 0.25533 " pathEditMode="relative" rAng="0" ptsTypes="AA">
                                      <p:cBhvr>
                                        <p:cTn id="69" dur="500" fill="hold"/>
                                        <p:tgtEl>
                                          <p:spTgt spid="44"/>
                                        </p:tgtEl>
                                        <p:attrNameLst>
                                          <p:attrName>ppt_x</p:attrName>
                                          <p:attrName>ppt_y</p:attrName>
                                        </p:attrNameLst>
                                      </p:cBhvr>
                                      <p:rCtr x="-10234" y="12755"/>
                                    </p:animMotion>
                                  </p:childTnLst>
                                </p:cTn>
                              </p:par>
                              <p:par>
                                <p:cTn id="70" presetID="22" presetClass="entr" presetSubtype="1" fill="hold" nodeType="with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wipe(up)">
                                      <p:cBhvr>
                                        <p:cTn id="72" dur="500"/>
                                        <p:tgtEl>
                                          <p:spTgt spid="34"/>
                                        </p:tgtEl>
                                      </p:cBhvr>
                                    </p:animEffect>
                                  </p:childTnLst>
                                </p:cTn>
                              </p:par>
                            </p:childTnLst>
                          </p:cTn>
                        </p:par>
                        <p:par>
                          <p:cTn id="73" fill="hold">
                            <p:stCondLst>
                              <p:cond delay="500"/>
                            </p:stCondLst>
                            <p:childTnLst>
                              <p:par>
                                <p:cTn id="74" presetID="10" presetClass="exit" presetSubtype="0" fill="hold" nodeType="afterEffect">
                                  <p:stCondLst>
                                    <p:cond delay="0"/>
                                  </p:stCondLst>
                                  <p:childTnLst>
                                    <p:animEffect transition="out" filter="fade">
                                      <p:cBhvr>
                                        <p:cTn id="75" dur="500"/>
                                        <p:tgtEl>
                                          <p:spTgt spid="43"/>
                                        </p:tgtEl>
                                      </p:cBhvr>
                                    </p:animEffect>
                                    <p:set>
                                      <p:cBhvr>
                                        <p:cTn id="76" dur="1" fill="hold">
                                          <p:stCondLst>
                                            <p:cond delay="499"/>
                                          </p:stCondLst>
                                        </p:cTn>
                                        <p:tgtEl>
                                          <p:spTgt spid="43"/>
                                        </p:tgtEl>
                                        <p:attrNameLst>
                                          <p:attrName>style.visibility</p:attrName>
                                        </p:attrNameLst>
                                      </p:cBhvr>
                                      <p:to>
                                        <p:strVal val="hidden"/>
                                      </p:to>
                                    </p:set>
                                  </p:childTnLst>
                                </p:cTn>
                              </p:par>
                            </p:childTnLst>
                          </p:cTn>
                        </p:par>
                        <p:par>
                          <p:cTn id="77" fill="hold">
                            <p:stCondLst>
                              <p:cond delay="1000"/>
                            </p:stCondLst>
                            <p:childTnLst>
                              <p:par>
                                <p:cTn id="78" presetID="10" presetClass="exit" presetSubtype="0" fill="hold" nodeType="afterEffect">
                                  <p:stCondLst>
                                    <p:cond delay="0"/>
                                  </p:stCondLst>
                                  <p:childTnLst>
                                    <p:animEffect transition="out" filter="fade">
                                      <p:cBhvr>
                                        <p:cTn id="79" dur="500"/>
                                        <p:tgtEl>
                                          <p:spTgt spid="44"/>
                                        </p:tgtEl>
                                      </p:cBhvr>
                                    </p:animEffect>
                                    <p:set>
                                      <p:cBhvr>
                                        <p:cTn id="80" dur="1" fill="hold">
                                          <p:stCondLst>
                                            <p:cond delay="499"/>
                                          </p:stCondLst>
                                        </p:cTn>
                                        <p:tgtEl>
                                          <p:spTgt spid="44"/>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21" presetClass="entr" presetSubtype="1"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wheel(1)">
                                      <p:cBhvr>
                                        <p:cTn id="8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Draw the three heights in triangle ABC.</a:t>
            </a:r>
            <a:endParaRPr lang="en-US" sz="3200" dirty="0">
              <a:solidFill>
                <a:schemeClr val="bg1"/>
              </a:solidFill>
              <a:effectLst/>
              <a:latin typeface="+mj-lt"/>
              <a:ea typeface="Calibri" panose="020F050202020403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12A3BF2F-5DB3-86E5-7CE6-AABB94246FA2}"/>
              </a:ext>
            </a:extLst>
          </p:cNvPr>
          <p:cNvGrpSpPr/>
          <p:nvPr/>
        </p:nvGrpSpPr>
        <p:grpSpPr>
          <a:xfrm>
            <a:off x="9921240" y="1630680"/>
            <a:ext cx="1910620" cy="4069080"/>
            <a:chOff x="9921240" y="1630680"/>
            <a:chExt cx="1910620" cy="4069080"/>
          </a:xfrm>
        </p:grpSpPr>
        <p:pic>
          <p:nvPicPr>
            <p:cNvPr id="5" name="Picture 4" descr="A picture containing shape&#10;&#10;Description automatically generated">
              <a:extLst>
                <a:ext uri="{FF2B5EF4-FFF2-40B4-BE49-F238E27FC236}">
                  <a16:creationId xmlns:a16="http://schemas.microsoft.com/office/drawing/2014/main" id="{2CC2468E-CA5B-12A0-ED85-3DCFFCCCEA7F}"/>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grpSp>
          <p:nvGrpSpPr>
            <p:cNvPr id="6" name="Group 5">
              <a:extLst>
                <a:ext uri="{FF2B5EF4-FFF2-40B4-BE49-F238E27FC236}">
                  <a16:creationId xmlns:a16="http://schemas.microsoft.com/office/drawing/2014/main" id="{F79C10D4-1FA8-5FDB-A8E9-43C66AABD61E}"/>
                </a:ext>
              </a:extLst>
            </p:cNvPr>
            <p:cNvGrpSpPr/>
            <p:nvPr/>
          </p:nvGrpSpPr>
          <p:grpSpPr>
            <a:xfrm>
              <a:off x="9921240" y="1630680"/>
              <a:ext cx="1910620" cy="4069080"/>
              <a:chOff x="9921240" y="1630680"/>
              <a:chExt cx="1910620" cy="4069080"/>
            </a:xfrm>
          </p:grpSpPr>
          <p:sp>
            <p:nvSpPr>
              <p:cNvPr id="7" name="Rectangle: Rounded Corners 6">
                <a:extLst>
                  <a:ext uri="{FF2B5EF4-FFF2-40B4-BE49-F238E27FC236}">
                    <a16:creationId xmlns:a16="http://schemas.microsoft.com/office/drawing/2014/main" id="{15D2B044-3AE1-0552-8D0A-29DFB2476466}"/>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shape&#10;&#10;Description automatically generated">
                <a:extLst>
                  <a:ext uri="{FF2B5EF4-FFF2-40B4-BE49-F238E27FC236}">
                    <a16:creationId xmlns:a16="http://schemas.microsoft.com/office/drawing/2014/main" id="{7154D26E-7205-0E5D-2E93-3B1D2EF8E558}"/>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451C75F9-62C5-936D-4CEA-8E0BB41E8CD3}"/>
                  </a:ext>
                </a:extLst>
              </p:cNvPr>
              <p:cNvPicPr>
                <a:picLocks noChangeAspect="1"/>
              </p:cNvPicPr>
              <p:nvPr/>
            </p:nvPicPr>
            <p:blipFill>
              <a:blip r:embed="rId5"/>
              <a:stretch>
                <a:fillRect/>
              </a:stretch>
            </p:blipFill>
            <p:spPr>
              <a:xfrm>
                <a:off x="10135559" y="2616603"/>
                <a:ext cx="1696301" cy="1272226"/>
              </a:xfrm>
              <a:prstGeom prst="rect">
                <a:avLst/>
              </a:prstGeom>
            </p:spPr>
          </p:pic>
        </p:grpSp>
      </p:grpSp>
      <p:sp>
        <p:nvSpPr>
          <p:cNvPr id="10" name="Right Triangle 9">
            <a:extLst>
              <a:ext uri="{FF2B5EF4-FFF2-40B4-BE49-F238E27FC236}">
                <a16:creationId xmlns:a16="http://schemas.microsoft.com/office/drawing/2014/main" id="{FE799E73-10EE-311F-FE92-21E85ABA0FB0}"/>
              </a:ext>
            </a:extLst>
          </p:cNvPr>
          <p:cNvSpPr/>
          <p:nvPr/>
        </p:nvSpPr>
        <p:spPr>
          <a:xfrm>
            <a:off x="1562790" y="2094807"/>
            <a:ext cx="6749935" cy="3092335"/>
          </a:xfrm>
          <a:prstGeom prst="rtTriangl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A5C2E3C-4718-2F0B-A11B-5BE41EC16040}"/>
              </a:ext>
            </a:extLst>
          </p:cNvPr>
          <p:cNvSpPr txBox="1"/>
          <p:nvPr/>
        </p:nvSpPr>
        <p:spPr>
          <a:xfrm>
            <a:off x="1156393" y="1706555"/>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12" name="TextBox 11">
            <a:extLst>
              <a:ext uri="{FF2B5EF4-FFF2-40B4-BE49-F238E27FC236}">
                <a16:creationId xmlns:a16="http://schemas.microsoft.com/office/drawing/2014/main" id="{BFCC5C1A-76EA-9768-F10B-AABAC4E3B1FB}"/>
              </a:ext>
            </a:extLst>
          </p:cNvPr>
          <p:cNvSpPr txBox="1"/>
          <p:nvPr/>
        </p:nvSpPr>
        <p:spPr>
          <a:xfrm>
            <a:off x="1156394" y="5107415"/>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14" name="TextBox 13">
            <a:extLst>
              <a:ext uri="{FF2B5EF4-FFF2-40B4-BE49-F238E27FC236}">
                <a16:creationId xmlns:a16="http://schemas.microsoft.com/office/drawing/2014/main" id="{EB1250E2-31F8-7765-BA03-9C319546BBF9}"/>
              </a:ext>
            </a:extLst>
          </p:cNvPr>
          <p:cNvSpPr txBox="1"/>
          <p:nvPr/>
        </p:nvSpPr>
        <p:spPr>
          <a:xfrm>
            <a:off x="8182187" y="513471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15" name="Oval 14">
            <a:extLst>
              <a:ext uri="{FF2B5EF4-FFF2-40B4-BE49-F238E27FC236}">
                <a16:creationId xmlns:a16="http://schemas.microsoft.com/office/drawing/2014/main" id="{6836B635-2538-F7D6-2E04-78975F91574E}"/>
              </a:ext>
            </a:extLst>
          </p:cNvPr>
          <p:cNvSpPr/>
          <p:nvPr/>
        </p:nvSpPr>
        <p:spPr>
          <a:xfrm>
            <a:off x="1493218" y="5107415"/>
            <a:ext cx="128953" cy="16295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DD7F6AD6-4752-DA82-55E0-311C8CFC2B50}"/>
              </a:ext>
            </a:extLst>
          </p:cNvPr>
          <p:cNvSpPr/>
          <p:nvPr/>
        </p:nvSpPr>
        <p:spPr>
          <a:xfrm>
            <a:off x="8184092" y="5092422"/>
            <a:ext cx="128953" cy="16295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08A7F8BA-A83C-24B5-CBF1-04633E9E8F57}"/>
              </a:ext>
            </a:extLst>
          </p:cNvPr>
          <p:cNvSpPr/>
          <p:nvPr/>
        </p:nvSpPr>
        <p:spPr>
          <a:xfrm>
            <a:off x="1537623" y="2066143"/>
            <a:ext cx="128953" cy="16295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9933418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The three heights are concurrent.</a:t>
            </a:r>
            <a:endParaRPr lang="en-US" sz="3200" dirty="0">
              <a:solidFill>
                <a:schemeClr val="bg1"/>
              </a:solidFill>
              <a:effectLst/>
              <a:latin typeface="+mj-lt"/>
              <a:ea typeface="Calibri" panose="020F0502020204030204" pitchFamily="34" charset="0"/>
              <a:cs typeface="Arial" panose="020B0604020202020204" pitchFamily="34" charset="0"/>
            </a:endParaRPr>
          </a:p>
        </p:txBody>
      </p:sp>
      <p:pic>
        <p:nvPicPr>
          <p:cNvPr id="6" name="Picture 5" descr="A picture containing shape&#10;&#10;Description automatically generated">
            <a:extLst>
              <a:ext uri="{FF2B5EF4-FFF2-40B4-BE49-F238E27FC236}">
                <a16:creationId xmlns:a16="http://schemas.microsoft.com/office/drawing/2014/main" id="{317F9623-8BD1-5132-6C42-932B048C46EC}"/>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grpSp>
        <p:nvGrpSpPr>
          <p:cNvPr id="7" name="Group 6">
            <a:extLst>
              <a:ext uri="{FF2B5EF4-FFF2-40B4-BE49-F238E27FC236}">
                <a16:creationId xmlns:a16="http://schemas.microsoft.com/office/drawing/2014/main" id="{7C0BE5CE-5E68-EA93-D377-13BC029F4E29}"/>
              </a:ext>
            </a:extLst>
          </p:cNvPr>
          <p:cNvGrpSpPr/>
          <p:nvPr/>
        </p:nvGrpSpPr>
        <p:grpSpPr>
          <a:xfrm>
            <a:off x="9921240" y="1630680"/>
            <a:ext cx="1910620" cy="4069080"/>
            <a:chOff x="9921240" y="1630680"/>
            <a:chExt cx="1910620" cy="4069080"/>
          </a:xfrm>
        </p:grpSpPr>
        <p:sp>
          <p:nvSpPr>
            <p:cNvPr id="8" name="Rectangle: Rounded Corners 7">
              <a:extLst>
                <a:ext uri="{FF2B5EF4-FFF2-40B4-BE49-F238E27FC236}">
                  <a16:creationId xmlns:a16="http://schemas.microsoft.com/office/drawing/2014/main" id="{15702DD1-CFEC-732A-C3EA-45B3F4C5B0D9}"/>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shape&#10;&#10;Description automatically generated">
              <a:extLst>
                <a:ext uri="{FF2B5EF4-FFF2-40B4-BE49-F238E27FC236}">
                  <a16:creationId xmlns:a16="http://schemas.microsoft.com/office/drawing/2014/main" id="{65C2EC39-A36D-F6FF-6510-8D7745767DCE}"/>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10" name="Picture 9" descr="A picture containing text&#10;&#10;Description automatically generated">
              <a:extLst>
                <a:ext uri="{FF2B5EF4-FFF2-40B4-BE49-F238E27FC236}">
                  <a16:creationId xmlns:a16="http://schemas.microsoft.com/office/drawing/2014/main" id="{5475D95E-2AF7-3BB9-AEFE-6F454693ED7D}"/>
                </a:ext>
              </a:extLst>
            </p:cNvPr>
            <p:cNvPicPr>
              <a:picLocks noChangeAspect="1"/>
            </p:cNvPicPr>
            <p:nvPr/>
          </p:nvPicPr>
          <p:blipFill>
            <a:blip r:embed="rId5"/>
            <a:stretch>
              <a:fillRect/>
            </a:stretch>
          </p:blipFill>
          <p:spPr>
            <a:xfrm>
              <a:off x="10135559" y="2616603"/>
              <a:ext cx="1696301" cy="1272226"/>
            </a:xfrm>
            <a:prstGeom prst="rect">
              <a:avLst/>
            </a:prstGeom>
          </p:spPr>
        </p:pic>
      </p:grpSp>
      <p:sp>
        <p:nvSpPr>
          <p:cNvPr id="11" name="Right Triangle 10">
            <a:extLst>
              <a:ext uri="{FF2B5EF4-FFF2-40B4-BE49-F238E27FC236}">
                <a16:creationId xmlns:a16="http://schemas.microsoft.com/office/drawing/2014/main" id="{9C84FD4E-1C6A-B2DC-57DD-3C9232BAEACD}"/>
              </a:ext>
            </a:extLst>
          </p:cNvPr>
          <p:cNvSpPr/>
          <p:nvPr/>
        </p:nvSpPr>
        <p:spPr>
          <a:xfrm>
            <a:off x="1562790" y="2094807"/>
            <a:ext cx="6749935" cy="3092335"/>
          </a:xfrm>
          <a:prstGeom prst="rtTriangl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EC7D3168-380F-409F-6BF8-2C6E4DD04415}"/>
              </a:ext>
            </a:extLst>
          </p:cNvPr>
          <p:cNvSpPr txBox="1"/>
          <p:nvPr/>
        </p:nvSpPr>
        <p:spPr>
          <a:xfrm>
            <a:off x="1156393" y="1706555"/>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13" name="TextBox 12">
            <a:extLst>
              <a:ext uri="{FF2B5EF4-FFF2-40B4-BE49-F238E27FC236}">
                <a16:creationId xmlns:a16="http://schemas.microsoft.com/office/drawing/2014/main" id="{F709BEF6-01D6-4F61-208F-8C4A5F5F5B97}"/>
              </a:ext>
            </a:extLst>
          </p:cNvPr>
          <p:cNvSpPr txBox="1"/>
          <p:nvPr/>
        </p:nvSpPr>
        <p:spPr>
          <a:xfrm>
            <a:off x="1156394" y="5107415"/>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15" name="TextBox 14">
            <a:extLst>
              <a:ext uri="{FF2B5EF4-FFF2-40B4-BE49-F238E27FC236}">
                <a16:creationId xmlns:a16="http://schemas.microsoft.com/office/drawing/2014/main" id="{9E95250C-D5CC-3F5C-847A-754F4E883ACE}"/>
              </a:ext>
            </a:extLst>
          </p:cNvPr>
          <p:cNvSpPr txBox="1"/>
          <p:nvPr/>
        </p:nvSpPr>
        <p:spPr>
          <a:xfrm>
            <a:off x="8182187" y="513471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cxnSp>
        <p:nvCxnSpPr>
          <p:cNvPr id="26" name="Straight Connector 25">
            <a:extLst>
              <a:ext uri="{FF2B5EF4-FFF2-40B4-BE49-F238E27FC236}">
                <a16:creationId xmlns:a16="http://schemas.microsoft.com/office/drawing/2014/main" id="{D0092D66-D134-9B44-CDB2-8F6116A055B8}"/>
              </a:ext>
            </a:extLst>
          </p:cNvPr>
          <p:cNvCxnSpPr>
            <a:cxnSpLocks/>
          </p:cNvCxnSpPr>
          <p:nvPr/>
        </p:nvCxnSpPr>
        <p:spPr>
          <a:xfrm flipV="1">
            <a:off x="1550636" y="2713323"/>
            <a:ext cx="1337707" cy="247556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5BABD462-4716-3284-D53E-AFC79D3CB8F8}"/>
              </a:ext>
            </a:extLst>
          </p:cNvPr>
          <p:cNvSpPr/>
          <p:nvPr/>
        </p:nvSpPr>
        <p:spPr>
          <a:xfrm>
            <a:off x="1569513" y="4942139"/>
            <a:ext cx="246743" cy="22382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FBD11041-BFFC-4C32-A66F-E3FD9ACDAB5B}"/>
              </a:ext>
            </a:extLst>
          </p:cNvPr>
          <p:cNvCxnSpPr>
            <a:cxnSpLocks/>
            <a:stCxn id="19" idx="6"/>
            <a:endCxn id="20" idx="6"/>
          </p:cNvCxnSpPr>
          <p:nvPr/>
        </p:nvCxnSpPr>
        <p:spPr>
          <a:xfrm>
            <a:off x="1610058" y="5172185"/>
            <a:ext cx="6748387" cy="1583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9F8E98A9-2B9A-2375-F393-297142101DB5}"/>
              </a:ext>
            </a:extLst>
          </p:cNvPr>
          <p:cNvSpPr/>
          <p:nvPr/>
        </p:nvSpPr>
        <p:spPr>
          <a:xfrm rot="1660850">
            <a:off x="2824295" y="2757827"/>
            <a:ext cx="246743" cy="22382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7FEF9E0E-F7D8-CE01-95C4-D8207A41F8DF}"/>
              </a:ext>
            </a:extLst>
          </p:cNvPr>
          <p:cNvSpPr/>
          <p:nvPr/>
        </p:nvSpPr>
        <p:spPr>
          <a:xfrm>
            <a:off x="1518618" y="5126465"/>
            <a:ext cx="91440" cy="91440"/>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7FA9D2D0-2BD8-5CCB-F56A-BF72791693EF}"/>
              </a:ext>
            </a:extLst>
          </p:cNvPr>
          <p:cNvSpPr/>
          <p:nvPr/>
        </p:nvSpPr>
        <p:spPr>
          <a:xfrm>
            <a:off x="8267005" y="5142297"/>
            <a:ext cx="91440" cy="91440"/>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26108AA8-998E-B365-825E-5F07D3E87BBA}"/>
              </a:ext>
            </a:extLst>
          </p:cNvPr>
          <p:cNvSpPr/>
          <p:nvPr/>
        </p:nvSpPr>
        <p:spPr>
          <a:xfrm>
            <a:off x="1537623" y="2066143"/>
            <a:ext cx="91440" cy="91440"/>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a:extLst>
              <a:ext uri="{FF2B5EF4-FFF2-40B4-BE49-F238E27FC236}">
                <a16:creationId xmlns:a16="http://schemas.microsoft.com/office/drawing/2014/main" id="{9B621128-8A6E-40CF-AFD4-9024C454B2F0}"/>
              </a:ext>
            </a:extLst>
          </p:cNvPr>
          <p:cNvCxnSpPr>
            <a:cxnSpLocks/>
            <a:stCxn id="19" idx="0"/>
            <a:endCxn id="21" idx="1"/>
          </p:cNvCxnSpPr>
          <p:nvPr/>
        </p:nvCxnSpPr>
        <p:spPr>
          <a:xfrm flipH="1" flipV="1">
            <a:off x="1551014" y="2079534"/>
            <a:ext cx="13324" cy="3046931"/>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967298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heel(1)">
                                      <p:cBhvr>
                                        <p:cTn id="12" dur="25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up)">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heel(1)">
                                      <p:cBhvr>
                                        <p:cTn id="22" dur="25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right)">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buFont typeface="Comic Sans MS"/>
            </a:pPr>
            <a:r>
              <a:rPr lang="en-US" sz="3200" b="1" dirty="0">
                <a:solidFill>
                  <a:schemeClr val="bg1"/>
                </a:solidFill>
                <a:latin typeface="Comic Sans MS"/>
                <a:sym typeface="Comic Sans MS"/>
              </a:rPr>
              <a:t>Heights</a:t>
            </a:r>
            <a:endParaRPr lang="en-US" sz="3200" b="1" dirty="0">
              <a:solidFill>
                <a:schemeClr val="bg1"/>
              </a:solidFill>
              <a:latin typeface="Comic Sans MS"/>
            </a:endParaRPr>
          </a:p>
        </p:txBody>
      </p:sp>
      <p:grpSp>
        <p:nvGrpSpPr>
          <p:cNvPr id="4" name="Group 3">
            <a:extLst>
              <a:ext uri="{FF2B5EF4-FFF2-40B4-BE49-F238E27FC236}">
                <a16:creationId xmlns:a16="http://schemas.microsoft.com/office/drawing/2014/main" id="{B394EBAC-8232-49C0-B56C-C232755E4224}"/>
              </a:ext>
            </a:extLst>
          </p:cNvPr>
          <p:cNvGrpSpPr/>
          <p:nvPr/>
        </p:nvGrpSpPr>
        <p:grpSpPr>
          <a:xfrm>
            <a:off x="2223299" y="1268234"/>
            <a:ext cx="5239598" cy="2816458"/>
            <a:chOff x="3137409" y="350185"/>
            <a:chExt cx="5858141" cy="3148945"/>
          </a:xfrm>
        </p:grpSpPr>
        <p:grpSp>
          <p:nvGrpSpPr>
            <p:cNvPr id="3" name="Group 2">
              <a:extLst>
                <a:ext uri="{FF2B5EF4-FFF2-40B4-BE49-F238E27FC236}">
                  <a16:creationId xmlns:a16="http://schemas.microsoft.com/office/drawing/2014/main" id="{FBD7E2C7-5364-4CBA-AE7A-820AD907094B}"/>
                </a:ext>
              </a:extLst>
            </p:cNvPr>
            <p:cNvGrpSpPr/>
            <p:nvPr/>
          </p:nvGrpSpPr>
          <p:grpSpPr>
            <a:xfrm>
              <a:off x="3137409" y="350185"/>
              <a:ext cx="5594250" cy="2988497"/>
              <a:chOff x="455448" y="971422"/>
              <a:chExt cx="8692358" cy="4643537"/>
            </a:xfrm>
          </p:grpSpPr>
          <p:sp>
            <p:nvSpPr>
              <p:cNvPr id="50" name="Isosceles Triangle 6">
                <a:extLst>
                  <a:ext uri="{FF2B5EF4-FFF2-40B4-BE49-F238E27FC236}">
                    <a16:creationId xmlns:a16="http://schemas.microsoft.com/office/drawing/2014/main" id="{D7A96054-FD56-48D1-BA00-782DB76F71AE}"/>
                  </a:ext>
                </a:extLst>
              </p:cNvPr>
              <p:cNvSpPr/>
              <p:nvPr/>
            </p:nvSpPr>
            <p:spPr>
              <a:xfrm>
                <a:off x="1038238" y="1730092"/>
                <a:ext cx="8070593" cy="3607778"/>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Lst>
                <a:ahLst/>
                <a:cxnLst>
                  <a:cxn ang="0">
                    <a:pos x="connsiteX0" y="connsiteY0"/>
                  </a:cxn>
                  <a:cxn ang="0">
                    <a:pos x="connsiteX1" y="connsiteY1"/>
                  </a:cxn>
                  <a:cxn ang="0">
                    <a:pos x="connsiteX2" y="connsiteY2"/>
                  </a:cxn>
                  <a:cxn ang="0">
                    <a:pos x="connsiteX3" y="connsiteY3"/>
                  </a:cxn>
                </a:cxnLst>
                <a:rect l="l" t="t" r="r" b="b"/>
                <a:pathLst>
                  <a:path w="8070593" h="3607778">
                    <a:moveTo>
                      <a:pt x="0" y="3607778"/>
                    </a:moveTo>
                    <a:lnTo>
                      <a:pt x="1860666" y="0"/>
                    </a:lnTo>
                    <a:lnTo>
                      <a:pt x="8070593" y="3596053"/>
                    </a:lnTo>
                    <a:lnTo>
                      <a:pt x="0" y="360777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id="{645AF9F8-E277-4B80-AE84-03B07C319604}"/>
                  </a:ext>
                </a:extLst>
              </p:cNvPr>
              <p:cNvSpPr txBox="1"/>
              <p:nvPr/>
            </p:nvSpPr>
            <p:spPr>
              <a:xfrm>
                <a:off x="455448" y="5091739"/>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cxnSp>
            <p:nvCxnSpPr>
              <p:cNvPr id="52" name="HeighFromC">
                <a:extLst>
                  <a:ext uri="{FF2B5EF4-FFF2-40B4-BE49-F238E27FC236}">
                    <a16:creationId xmlns:a16="http://schemas.microsoft.com/office/drawing/2014/main" id="{0FEFBAD1-F83E-4B2E-95DA-820804382B14}"/>
                  </a:ext>
                </a:extLst>
              </p:cNvPr>
              <p:cNvCxnSpPr/>
              <p:nvPr/>
            </p:nvCxnSpPr>
            <p:spPr>
              <a:xfrm>
                <a:off x="2900504" y="1759047"/>
                <a:ext cx="0" cy="357882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3" name="Oval 52">
                <a:extLst>
                  <a:ext uri="{FF2B5EF4-FFF2-40B4-BE49-F238E27FC236}">
                    <a16:creationId xmlns:a16="http://schemas.microsoft.com/office/drawing/2014/main" id="{1511A768-97E4-4B02-8ACD-614EA143FEE6}"/>
                  </a:ext>
                </a:extLst>
              </p:cNvPr>
              <p:cNvSpPr/>
              <p:nvPr/>
            </p:nvSpPr>
            <p:spPr>
              <a:xfrm>
                <a:off x="1015378" y="5284763"/>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17804B9B-EF4C-4513-ADCC-A1F1BCCF7A26}"/>
                  </a:ext>
                </a:extLst>
              </p:cNvPr>
              <p:cNvSpPr/>
              <p:nvPr/>
            </p:nvSpPr>
            <p:spPr>
              <a:xfrm>
                <a:off x="2851798" y="1687069"/>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EBF25381-5E84-4F4B-A91E-A9A7E3DEF82A}"/>
                  </a:ext>
                </a:extLst>
              </p:cNvPr>
              <p:cNvSpPr/>
              <p:nvPr/>
            </p:nvSpPr>
            <p:spPr>
              <a:xfrm>
                <a:off x="9056366" y="5277861"/>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7" name="Straight Connector 66">
                <a:extLst>
                  <a:ext uri="{FF2B5EF4-FFF2-40B4-BE49-F238E27FC236}">
                    <a16:creationId xmlns:a16="http://schemas.microsoft.com/office/drawing/2014/main" id="{F97528EC-4D3B-48CB-BE54-D71F27171495}"/>
                  </a:ext>
                </a:extLst>
              </p:cNvPr>
              <p:cNvCxnSpPr>
                <a:cxnSpLocks/>
                <a:endCxn id="50" idx="2"/>
              </p:cNvCxnSpPr>
              <p:nvPr/>
            </p:nvCxnSpPr>
            <p:spPr>
              <a:xfrm>
                <a:off x="2697956" y="2112169"/>
                <a:ext cx="6410875" cy="321397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8" name="Height1">
                <a:extLst>
                  <a:ext uri="{FF2B5EF4-FFF2-40B4-BE49-F238E27FC236}">
                    <a16:creationId xmlns:a16="http://schemas.microsoft.com/office/drawing/2014/main" id="{175D4548-CDA1-4CB5-928D-E0D41672F254}"/>
                  </a:ext>
                </a:extLst>
              </p:cNvPr>
              <p:cNvCxnSpPr>
                <a:cxnSpLocks/>
              </p:cNvCxnSpPr>
              <p:nvPr/>
            </p:nvCxnSpPr>
            <p:spPr>
              <a:xfrm flipV="1">
                <a:off x="1038238" y="1866658"/>
                <a:ext cx="2068376" cy="3471212"/>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0" name="Oval 69">
                <a:extLst>
                  <a:ext uri="{FF2B5EF4-FFF2-40B4-BE49-F238E27FC236}">
                    <a16:creationId xmlns:a16="http://schemas.microsoft.com/office/drawing/2014/main" id="{0F42F44D-AA40-46AB-B22E-EA205F706FEF}"/>
                  </a:ext>
                </a:extLst>
              </p:cNvPr>
              <p:cNvSpPr/>
              <p:nvPr/>
            </p:nvSpPr>
            <p:spPr>
              <a:xfrm flipH="1" flipV="1">
                <a:off x="2835288" y="2141709"/>
                <a:ext cx="137160" cy="137160"/>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a:extLst>
                  <a:ext uri="{FF2B5EF4-FFF2-40B4-BE49-F238E27FC236}">
                    <a16:creationId xmlns:a16="http://schemas.microsoft.com/office/drawing/2014/main" id="{7C9F09D0-52F6-4C7D-BAEE-54CE79208F9A}"/>
                  </a:ext>
                </a:extLst>
              </p:cNvPr>
              <p:cNvSpPr txBox="1"/>
              <p:nvPr/>
            </p:nvSpPr>
            <p:spPr>
              <a:xfrm>
                <a:off x="2620853" y="971422"/>
                <a:ext cx="644769" cy="812981"/>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grpSp>
        <p:sp>
          <p:nvSpPr>
            <p:cNvPr id="74" name="TextBox 73">
              <a:extLst>
                <a:ext uri="{FF2B5EF4-FFF2-40B4-BE49-F238E27FC236}">
                  <a16:creationId xmlns:a16="http://schemas.microsoft.com/office/drawing/2014/main" id="{586B47BD-5AFC-4009-B033-085315C5EF5A}"/>
                </a:ext>
              </a:extLst>
            </p:cNvPr>
            <p:cNvSpPr txBox="1"/>
            <p:nvPr/>
          </p:nvSpPr>
          <p:spPr>
            <a:xfrm>
              <a:off x="8672810" y="2975910"/>
              <a:ext cx="322740"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grpSp>
      <p:grpSp>
        <p:nvGrpSpPr>
          <p:cNvPr id="5" name="Group 4">
            <a:extLst>
              <a:ext uri="{FF2B5EF4-FFF2-40B4-BE49-F238E27FC236}">
                <a16:creationId xmlns:a16="http://schemas.microsoft.com/office/drawing/2014/main" id="{E3F1F861-1586-4674-8FB6-96B99490CE5C}"/>
              </a:ext>
            </a:extLst>
          </p:cNvPr>
          <p:cNvGrpSpPr/>
          <p:nvPr/>
        </p:nvGrpSpPr>
        <p:grpSpPr>
          <a:xfrm>
            <a:off x="756782" y="3710365"/>
            <a:ext cx="4506945" cy="2671535"/>
            <a:chOff x="1156393" y="1361554"/>
            <a:chExt cx="7202052" cy="4269081"/>
          </a:xfrm>
        </p:grpSpPr>
        <p:sp>
          <p:nvSpPr>
            <p:cNvPr id="78" name="Right Triangle 77">
              <a:extLst>
                <a:ext uri="{FF2B5EF4-FFF2-40B4-BE49-F238E27FC236}">
                  <a16:creationId xmlns:a16="http://schemas.microsoft.com/office/drawing/2014/main" id="{C7B471BC-E7BC-4437-83FC-34BC2D8A6665}"/>
                </a:ext>
              </a:extLst>
            </p:cNvPr>
            <p:cNvSpPr/>
            <p:nvPr/>
          </p:nvSpPr>
          <p:spPr>
            <a:xfrm>
              <a:off x="1562790" y="2094807"/>
              <a:ext cx="6749935" cy="3092335"/>
            </a:xfrm>
            <a:prstGeom prst="rtTriangl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TextBox 80">
              <a:extLst>
                <a:ext uri="{FF2B5EF4-FFF2-40B4-BE49-F238E27FC236}">
                  <a16:creationId xmlns:a16="http://schemas.microsoft.com/office/drawing/2014/main" id="{7790093E-1EF6-45C0-82F5-50EACA2E66C3}"/>
                </a:ext>
              </a:extLst>
            </p:cNvPr>
            <p:cNvSpPr txBox="1"/>
            <p:nvPr/>
          </p:nvSpPr>
          <p:spPr>
            <a:xfrm>
              <a:off x="1156393" y="1361554"/>
              <a:ext cx="644770"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83" name="TextBox 82">
              <a:extLst>
                <a:ext uri="{FF2B5EF4-FFF2-40B4-BE49-F238E27FC236}">
                  <a16:creationId xmlns:a16="http://schemas.microsoft.com/office/drawing/2014/main" id="{EF2B2B08-EE52-4E9A-AB46-C32151123AF4}"/>
                </a:ext>
              </a:extLst>
            </p:cNvPr>
            <p:cNvSpPr txBox="1"/>
            <p:nvPr/>
          </p:nvSpPr>
          <p:spPr>
            <a:xfrm>
              <a:off x="1156394" y="5107415"/>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cxnSp>
          <p:nvCxnSpPr>
            <p:cNvPr id="90" name="Straight Connector 89">
              <a:extLst>
                <a:ext uri="{FF2B5EF4-FFF2-40B4-BE49-F238E27FC236}">
                  <a16:creationId xmlns:a16="http://schemas.microsoft.com/office/drawing/2014/main" id="{F95EE3FB-922C-4C4B-8248-FB2B9D0A30D5}"/>
                </a:ext>
              </a:extLst>
            </p:cNvPr>
            <p:cNvCxnSpPr>
              <a:cxnSpLocks/>
            </p:cNvCxnSpPr>
            <p:nvPr/>
          </p:nvCxnSpPr>
          <p:spPr>
            <a:xfrm flipV="1">
              <a:off x="1550636" y="2713323"/>
              <a:ext cx="1337707" cy="247556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91" name="Rectangle 90">
              <a:extLst>
                <a:ext uri="{FF2B5EF4-FFF2-40B4-BE49-F238E27FC236}">
                  <a16:creationId xmlns:a16="http://schemas.microsoft.com/office/drawing/2014/main" id="{CC468F09-DBE7-496B-ACEE-021B9A8DC161}"/>
                </a:ext>
              </a:extLst>
            </p:cNvPr>
            <p:cNvSpPr/>
            <p:nvPr/>
          </p:nvSpPr>
          <p:spPr>
            <a:xfrm>
              <a:off x="1569513" y="4942139"/>
              <a:ext cx="246743" cy="22382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 name="Straight Connector 91">
              <a:extLst>
                <a:ext uri="{FF2B5EF4-FFF2-40B4-BE49-F238E27FC236}">
                  <a16:creationId xmlns:a16="http://schemas.microsoft.com/office/drawing/2014/main" id="{2490CA26-28DC-4833-A2C8-E877CCED7419}"/>
                </a:ext>
              </a:extLst>
            </p:cNvPr>
            <p:cNvCxnSpPr>
              <a:cxnSpLocks/>
              <a:stCxn id="94" idx="6"/>
              <a:endCxn id="95" idx="6"/>
            </p:cNvCxnSpPr>
            <p:nvPr/>
          </p:nvCxnSpPr>
          <p:spPr>
            <a:xfrm>
              <a:off x="1610058" y="5172185"/>
              <a:ext cx="6748387" cy="1583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93" name="Rectangle 92">
              <a:extLst>
                <a:ext uri="{FF2B5EF4-FFF2-40B4-BE49-F238E27FC236}">
                  <a16:creationId xmlns:a16="http://schemas.microsoft.com/office/drawing/2014/main" id="{EFD0CD36-794E-4022-BC92-45C98E1DE2F5}"/>
                </a:ext>
              </a:extLst>
            </p:cNvPr>
            <p:cNvSpPr/>
            <p:nvPr/>
          </p:nvSpPr>
          <p:spPr>
            <a:xfrm rot="1660850">
              <a:off x="2824295" y="2757827"/>
              <a:ext cx="246743" cy="22382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a:extLst>
                <a:ext uri="{FF2B5EF4-FFF2-40B4-BE49-F238E27FC236}">
                  <a16:creationId xmlns:a16="http://schemas.microsoft.com/office/drawing/2014/main" id="{5EE4DC8E-DF48-4862-8211-A8A80910A203}"/>
                </a:ext>
              </a:extLst>
            </p:cNvPr>
            <p:cNvSpPr/>
            <p:nvPr/>
          </p:nvSpPr>
          <p:spPr>
            <a:xfrm>
              <a:off x="1518618" y="5126465"/>
              <a:ext cx="91440" cy="91440"/>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a:extLst>
                <a:ext uri="{FF2B5EF4-FFF2-40B4-BE49-F238E27FC236}">
                  <a16:creationId xmlns:a16="http://schemas.microsoft.com/office/drawing/2014/main" id="{A2EC1D04-A36B-4036-9D82-1CCB5A93822E}"/>
                </a:ext>
              </a:extLst>
            </p:cNvPr>
            <p:cNvSpPr/>
            <p:nvPr/>
          </p:nvSpPr>
          <p:spPr>
            <a:xfrm>
              <a:off x="8267005" y="5142297"/>
              <a:ext cx="91440" cy="91440"/>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a:extLst>
                <a:ext uri="{FF2B5EF4-FFF2-40B4-BE49-F238E27FC236}">
                  <a16:creationId xmlns:a16="http://schemas.microsoft.com/office/drawing/2014/main" id="{2485C200-917B-4CCD-836F-C7E5E9682952}"/>
                </a:ext>
              </a:extLst>
            </p:cNvPr>
            <p:cNvSpPr/>
            <p:nvPr/>
          </p:nvSpPr>
          <p:spPr>
            <a:xfrm>
              <a:off x="1537623" y="2066143"/>
              <a:ext cx="91440" cy="91440"/>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7" name="Straight Connector 96">
              <a:extLst>
                <a:ext uri="{FF2B5EF4-FFF2-40B4-BE49-F238E27FC236}">
                  <a16:creationId xmlns:a16="http://schemas.microsoft.com/office/drawing/2014/main" id="{1256BEF5-5676-4027-93E0-3358AA766565}"/>
                </a:ext>
              </a:extLst>
            </p:cNvPr>
            <p:cNvCxnSpPr>
              <a:cxnSpLocks/>
              <a:stCxn id="94" idx="0"/>
              <a:endCxn id="96" idx="1"/>
            </p:cNvCxnSpPr>
            <p:nvPr/>
          </p:nvCxnSpPr>
          <p:spPr>
            <a:xfrm flipH="1" flipV="1">
              <a:off x="1551014" y="2079534"/>
              <a:ext cx="13324" cy="3046931"/>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98" name="TextBox 97">
            <a:extLst>
              <a:ext uri="{FF2B5EF4-FFF2-40B4-BE49-F238E27FC236}">
                <a16:creationId xmlns:a16="http://schemas.microsoft.com/office/drawing/2014/main" id="{774538D0-70DD-4DA9-BC08-DC646BC0A53E}"/>
              </a:ext>
            </a:extLst>
          </p:cNvPr>
          <p:cNvSpPr txBox="1"/>
          <p:nvPr/>
        </p:nvSpPr>
        <p:spPr>
          <a:xfrm>
            <a:off x="5292050" y="6076304"/>
            <a:ext cx="322740"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grpSp>
        <p:nvGrpSpPr>
          <p:cNvPr id="99" name="Group 98">
            <a:extLst>
              <a:ext uri="{FF2B5EF4-FFF2-40B4-BE49-F238E27FC236}">
                <a16:creationId xmlns:a16="http://schemas.microsoft.com/office/drawing/2014/main" id="{D80164F7-5FCA-4527-BCC4-5EE33781EB02}"/>
              </a:ext>
            </a:extLst>
          </p:cNvPr>
          <p:cNvGrpSpPr/>
          <p:nvPr/>
        </p:nvGrpSpPr>
        <p:grpSpPr>
          <a:xfrm>
            <a:off x="7759761" y="2332780"/>
            <a:ext cx="4243139" cy="4049120"/>
            <a:chOff x="2131509" y="1033456"/>
            <a:chExt cx="6400938" cy="6108254"/>
          </a:xfrm>
        </p:grpSpPr>
        <p:sp>
          <p:nvSpPr>
            <p:cNvPr id="100" name="Rectangle 99">
              <a:extLst>
                <a:ext uri="{FF2B5EF4-FFF2-40B4-BE49-F238E27FC236}">
                  <a16:creationId xmlns:a16="http://schemas.microsoft.com/office/drawing/2014/main" id="{D16DACF1-32E7-4B40-9124-1EAD56604814}"/>
                </a:ext>
              </a:extLst>
            </p:cNvPr>
            <p:cNvSpPr/>
            <p:nvPr/>
          </p:nvSpPr>
          <p:spPr>
            <a:xfrm rot="3668627">
              <a:off x="5156983" y="5172930"/>
              <a:ext cx="111001" cy="15098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a:extLst>
                <a:ext uri="{FF2B5EF4-FFF2-40B4-BE49-F238E27FC236}">
                  <a16:creationId xmlns:a16="http://schemas.microsoft.com/office/drawing/2014/main" id="{04F03C33-FF34-4D33-82A0-65888F6AC326}"/>
                </a:ext>
              </a:extLst>
            </p:cNvPr>
            <p:cNvSpPr/>
            <p:nvPr/>
          </p:nvSpPr>
          <p:spPr>
            <a:xfrm rot="1123576">
              <a:off x="4182021" y="2148185"/>
              <a:ext cx="150980" cy="11100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a:extLst>
                <a:ext uri="{FF2B5EF4-FFF2-40B4-BE49-F238E27FC236}">
                  <a16:creationId xmlns:a16="http://schemas.microsoft.com/office/drawing/2014/main" id="{49ABCD5B-8B8A-47B7-A383-407B95E9047D}"/>
                </a:ext>
              </a:extLst>
            </p:cNvPr>
            <p:cNvSpPr/>
            <p:nvPr/>
          </p:nvSpPr>
          <p:spPr>
            <a:xfrm>
              <a:off x="2845198" y="3204285"/>
              <a:ext cx="150980" cy="11100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3" name="Straight Connector 102">
              <a:extLst>
                <a:ext uri="{FF2B5EF4-FFF2-40B4-BE49-F238E27FC236}">
                  <a16:creationId xmlns:a16="http://schemas.microsoft.com/office/drawing/2014/main" id="{7A82FA3F-9887-43C7-8D8F-E0230AA6C642}"/>
                </a:ext>
              </a:extLst>
            </p:cNvPr>
            <p:cNvCxnSpPr>
              <a:cxnSpLocks/>
            </p:cNvCxnSpPr>
            <p:nvPr/>
          </p:nvCxnSpPr>
          <p:spPr>
            <a:xfrm>
              <a:off x="3870444" y="3347209"/>
              <a:ext cx="1427386" cy="2159908"/>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5477895E-F544-4034-905D-56A76EF9B1AD}"/>
                </a:ext>
              </a:extLst>
            </p:cNvPr>
            <p:cNvCxnSpPr>
              <a:cxnSpLocks/>
            </p:cNvCxnSpPr>
            <p:nvPr/>
          </p:nvCxnSpPr>
          <p:spPr>
            <a:xfrm flipH="1">
              <a:off x="2131509" y="3317866"/>
              <a:ext cx="1707385" cy="5456"/>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sp>
          <p:nvSpPr>
            <p:cNvPr id="105" name="TextBox 104">
              <a:extLst>
                <a:ext uri="{FF2B5EF4-FFF2-40B4-BE49-F238E27FC236}">
                  <a16:creationId xmlns:a16="http://schemas.microsoft.com/office/drawing/2014/main" id="{227974A2-BD21-472A-8493-0478322E020A}"/>
                </a:ext>
              </a:extLst>
            </p:cNvPr>
            <p:cNvSpPr txBox="1"/>
            <p:nvPr/>
          </p:nvSpPr>
          <p:spPr>
            <a:xfrm>
              <a:off x="2466726" y="1033456"/>
              <a:ext cx="404549" cy="241357"/>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106" name="TextBox 105">
              <a:extLst>
                <a:ext uri="{FF2B5EF4-FFF2-40B4-BE49-F238E27FC236}">
                  <a16:creationId xmlns:a16="http://schemas.microsoft.com/office/drawing/2014/main" id="{97CC7B44-D415-427A-9F98-5B5378121F26}"/>
                </a:ext>
              </a:extLst>
            </p:cNvPr>
            <p:cNvSpPr txBox="1"/>
            <p:nvPr/>
          </p:nvSpPr>
          <p:spPr>
            <a:xfrm>
              <a:off x="8127898" y="3289679"/>
              <a:ext cx="404549" cy="241357"/>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cxnSp>
          <p:nvCxnSpPr>
            <p:cNvPr id="107" name="HeightFromA">
              <a:extLst>
                <a:ext uri="{FF2B5EF4-FFF2-40B4-BE49-F238E27FC236}">
                  <a16:creationId xmlns:a16="http://schemas.microsoft.com/office/drawing/2014/main" id="{532527B9-B891-44ED-AC44-7FDFCF3BFB52}"/>
                </a:ext>
              </a:extLst>
            </p:cNvPr>
            <p:cNvCxnSpPr>
              <a:cxnSpLocks/>
              <a:stCxn id="112" idx="0"/>
            </p:cNvCxnSpPr>
            <p:nvPr/>
          </p:nvCxnSpPr>
          <p:spPr>
            <a:xfrm flipV="1">
              <a:off x="3847526" y="2120900"/>
              <a:ext cx="349824" cy="115006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08" name="Isosceles Triangle 6">
              <a:extLst>
                <a:ext uri="{FF2B5EF4-FFF2-40B4-BE49-F238E27FC236}">
                  <a16:creationId xmlns:a16="http://schemas.microsoft.com/office/drawing/2014/main" id="{DE18153B-E047-4B53-87C7-70EA197E0B47}"/>
                </a:ext>
              </a:extLst>
            </p:cNvPr>
            <p:cNvSpPr/>
            <p:nvPr/>
          </p:nvSpPr>
          <p:spPr>
            <a:xfrm>
              <a:off x="2830821" y="1728340"/>
              <a:ext cx="5486765" cy="1573469"/>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 name="connsiteX0" fmla="*/ 674190 w 8744783"/>
                <a:gd name="connsiteY0" fmla="*/ 3422583 h 3422583"/>
                <a:gd name="connsiteX1" fmla="*/ 0 w 8744783"/>
                <a:gd name="connsiteY1" fmla="*/ 0 h 3422583"/>
                <a:gd name="connsiteX2" fmla="*/ 8744783 w 8744783"/>
                <a:gd name="connsiteY2" fmla="*/ 3410858 h 3422583"/>
                <a:gd name="connsiteX3" fmla="*/ 674190 w 8744783"/>
                <a:gd name="connsiteY3" fmla="*/ 3422583 h 3422583"/>
                <a:gd name="connsiteX0" fmla="*/ 1611739 w 8744783"/>
                <a:gd name="connsiteY0" fmla="*/ 3411008 h 3411008"/>
                <a:gd name="connsiteX1" fmla="*/ 0 w 8744783"/>
                <a:gd name="connsiteY1" fmla="*/ 0 h 3411008"/>
                <a:gd name="connsiteX2" fmla="*/ 8744783 w 8744783"/>
                <a:gd name="connsiteY2" fmla="*/ 3410858 h 3411008"/>
                <a:gd name="connsiteX3" fmla="*/ 1611739 w 8744783"/>
                <a:gd name="connsiteY3" fmla="*/ 3411008 h 3411008"/>
              </a:gdLst>
              <a:ahLst/>
              <a:cxnLst>
                <a:cxn ang="0">
                  <a:pos x="connsiteX0" y="connsiteY0"/>
                </a:cxn>
                <a:cxn ang="0">
                  <a:pos x="connsiteX1" y="connsiteY1"/>
                </a:cxn>
                <a:cxn ang="0">
                  <a:pos x="connsiteX2" y="connsiteY2"/>
                </a:cxn>
                <a:cxn ang="0">
                  <a:pos x="connsiteX3" y="connsiteY3"/>
                </a:cxn>
              </a:cxnLst>
              <a:rect l="l" t="t" r="r" b="b"/>
              <a:pathLst>
                <a:path w="8744783" h="3411008">
                  <a:moveTo>
                    <a:pt x="1611739" y="3411008"/>
                  </a:moveTo>
                  <a:lnTo>
                    <a:pt x="0" y="0"/>
                  </a:lnTo>
                  <a:lnTo>
                    <a:pt x="8744783" y="3410858"/>
                  </a:lnTo>
                  <a:lnTo>
                    <a:pt x="1611739" y="341100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9" name="Straight Connector 108">
              <a:extLst>
                <a:ext uri="{FF2B5EF4-FFF2-40B4-BE49-F238E27FC236}">
                  <a16:creationId xmlns:a16="http://schemas.microsoft.com/office/drawing/2014/main" id="{945EC0E7-3FA5-4B62-B5AA-50A5ED3A6CE9}"/>
                </a:ext>
              </a:extLst>
            </p:cNvPr>
            <p:cNvCxnSpPr>
              <a:cxnSpLocks/>
              <a:stCxn id="108" idx="1"/>
              <a:endCxn id="102" idx="1"/>
            </p:cNvCxnSpPr>
            <p:nvPr/>
          </p:nvCxnSpPr>
          <p:spPr>
            <a:xfrm>
              <a:off x="2830821" y="1728340"/>
              <a:ext cx="14377" cy="153144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6C81C4AF-AEB7-414A-B29A-BD72C90C594B}"/>
                </a:ext>
              </a:extLst>
            </p:cNvPr>
            <p:cNvCxnSpPr>
              <a:cxnSpLocks/>
              <a:endCxn id="111" idx="6"/>
            </p:cNvCxnSpPr>
            <p:nvPr/>
          </p:nvCxnSpPr>
          <p:spPr>
            <a:xfrm flipV="1">
              <a:off x="5191125" y="3308548"/>
              <a:ext cx="3126461" cy="201782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11" name="Oval 110">
              <a:extLst>
                <a:ext uri="{FF2B5EF4-FFF2-40B4-BE49-F238E27FC236}">
                  <a16:creationId xmlns:a16="http://schemas.microsoft.com/office/drawing/2014/main" id="{7B7CD7E3-F38C-488D-AE4A-AA03C0AE717D}"/>
                </a:ext>
              </a:extLst>
            </p:cNvPr>
            <p:cNvSpPr/>
            <p:nvPr/>
          </p:nvSpPr>
          <p:spPr>
            <a:xfrm>
              <a:off x="8236677" y="32709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A30B6AFD-872C-43AB-9BEE-B49D432C11D0}"/>
                </a:ext>
              </a:extLst>
            </p:cNvPr>
            <p:cNvSpPr/>
            <p:nvPr/>
          </p:nvSpPr>
          <p:spPr>
            <a:xfrm>
              <a:off x="3807071" y="32709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7F556706-EC8E-48B1-B266-872DEED993A8}"/>
                </a:ext>
              </a:extLst>
            </p:cNvPr>
            <p:cNvSpPr/>
            <p:nvPr/>
          </p:nvSpPr>
          <p:spPr>
            <a:xfrm>
              <a:off x="2799290" y="1699604"/>
              <a:ext cx="80909" cy="7516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TextBox 113">
              <a:extLst>
                <a:ext uri="{FF2B5EF4-FFF2-40B4-BE49-F238E27FC236}">
                  <a16:creationId xmlns:a16="http://schemas.microsoft.com/office/drawing/2014/main" id="{36BCD2F2-82C8-4C7A-92B4-D94F241B2E94}"/>
                </a:ext>
              </a:extLst>
            </p:cNvPr>
            <p:cNvSpPr txBox="1"/>
            <p:nvPr/>
          </p:nvSpPr>
          <p:spPr>
            <a:xfrm>
              <a:off x="3424819" y="3279000"/>
              <a:ext cx="404549" cy="241357"/>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cxnSp>
          <p:nvCxnSpPr>
            <p:cNvPr id="115" name="Straight Connector 114">
              <a:extLst>
                <a:ext uri="{FF2B5EF4-FFF2-40B4-BE49-F238E27FC236}">
                  <a16:creationId xmlns:a16="http://schemas.microsoft.com/office/drawing/2014/main" id="{ECB1FCE5-E561-43BF-A2AC-65DC89766346}"/>
                </a:ext>
              </a:extLst>
            </p:cNvPr>
            <p:cNvCxnSpPr>
              <a:cxnSpLocks/>
            </p:cNvCxnSpPr>
            <p:nvPr/>
          </p:nvCxnSpPr>
          <p:spPr>
            <a:xfrm>
              <a:off x="2843919" y="3342878"/>
              <a:ext cx="35320" cy="3762303"/>
            </a:xfrm>
            <a:prstGeom prst="line">
              <a:avLst/>
            </a:prstGeom>
            <a:ln w="19050">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845D292C-0806-471F-8682-67204CB91858}"/>
                </a:ext>
              </a:extLst>
            </p:cNvPr>
            <p:cNvCxnSpPr>
              <a:cxnSpLocks/>
            </p:cNvCxnSpPr>
            <p:nvPr/>
          </p:nvCxnSpPr>
          <p:spPr>
            <a:xfrm flipH="1">
              <a:off x="2439366" y="5354771"/>
              <a:ext cx="2715987" cy="1750410"/>
            </a:xfrm>
            <a:prstGeom prst="line">
              <a:avLst/>
            </a:prstGeom>
            <a:ln w="19050">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0709CFF9-E4F1-448A-983A-A5A796DE957D}"/>
                </a:ext>
              </a:extLst>
            </p:cNvPr>
            <p:cNvCxnSpPr>
              <a:cxnSpLocks/>
              <a:stCxn id="108" idx="0"/>
            </p:cNvCxnSpPr>
            <p:nvPr/>
          </p:nvCxnSpPr>
          <p:spPr>
            <a:xfrm flipH="1">
              <a:off x="2791734" y="3301809"/>
              <a:ext cx="1050345" cy="3839901"/>
            </a:xfrm>
            <a:prstGeom prst="line">
              <a:avLst/>
            </a:prstGeom>
            <a:ln w="19050">
              <a:solidFill>
                <a:srgbClr val="C00000"/>
              </a:solidFill>
              <a:prstDash val="lgDash"/>
            </a:ln>
          </p:spPr>
          <p:style>
            <a:lnRef idx="1">
              <a:schemeClr val="accent1"/>
            </a:lnRef>
            <a:fillRef idx="0">
              <a:schemeClr val="accent1"/>
            </a:fillRef>
            <a:effectRef idx="0">
              <a:schemeClr val="accent1"/>
            </a:effectRef>
            <a:fontRef idx="minor">
              <a:schemeClr val="tx1"/>
            </a:fontRef>
          </p:style>
        </p:cxnSp>
        <p:sp>
          <p:nvSpPr>
            <p:cNvPr id="118" name="Oval 117">
              <a:extLst>
                <a:ext uri="{FF2B5EF4-FFF2-40B4-BE49-F238E27FC236}">
                  <a16:creationId xmlns:a16="http://schemas.microsoft.com/office/drawing/2014/main" id="{75F38895-B16E-478E-8322-0553B1EBAB10}"/>
                </a:ext>
              </a:extLst>
            </p:cNvPr>
            <p:cNvSpPr/>
            <p:nvPr/>
          </p:nvSpPr>
          <p:spPr>
            <a:xfrm>
              <a:off x="2768686" y="6673742"/>
              <a:ext cx="235421" cy="23542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5177708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1024128" y="4308468"/>
            <a:ext cx="10143544" cy="1830975"/>
          </a:xfrm>
          <a:prstGeom prst="rect">
            <a:avLst/>
          </a:prstGeom>
          <a:solidFill>
            <a:schemeClr val="tx2"/>
          </a:solidFill>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pPr>
            <a:r>
              <a:rPr lang="en-US" sz="4800" dirty="0">
                <a:solidFill>
                  <a:schemeClr val="accent1">
                    <a:lumMod val="50000"/>
                  </a:schemeClr>
                </a:solidFill>
                <a:latin typeface="Comic Sans MS" panose="030F0702030302020204" pitchFamily="66" charset="0"/>
              </a:rPr>
              <a:t>Mastery of math facts and fluency </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729341" y="1134668"/>
            <a:ext cx="2733118" cy="3299987"/>
          </a:xfrm>
          <a:prstGeom prst="rect">
            <a:avLst/>
          </a:prstGeom>
        </p:spPr>
      </p:pic>
    </p:spTree>
    <p:custDataLst>
      <p:tags r:id="rId1"/>
    </p:custDataLst>
    <p:extLst>
      <p:ext uri="{BB962C8B-B14F-4D97-AF65-F5344CB8AC3E}">
        <p14:creationId xmlns:p14="http://schemas.microsoft.com/office/powerpoint/2010/main" val="31617878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662588F-2E2F-A30A-00B7-50D3FC83CE25}"/>
              </a:ext>
            </a:extLst>
          </p:cNvPr>
          <p:cNvSpPr txBox="1"/>
          <p:nvPr/>
        </p:nvSpPr>
        <p:spPr>
          <a:xfrm>
            <a:off x="1981673" y="5206927"/>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cxnSp>
        <p:nvCxnSpPr>
          <p:cNvPr id="19" name="Straight Connector 18">
            <a:extLst>
              <a:ext uri="{FF2B5EF4-FFF2-40B4-BE49-F238E27FC236}">
                <a16:creationId xmlns:a16="http://schemas.microsoft.com/office/drawing/2014/main" id="{6EB50B77-1143-171C-BFC2-3D6EF7CF4003}"/>
              </a:ext>
            </a:extLst>
          </p:cNvPr>
          <p:cNvCxnSpPr/>
          <p:nvPr/>
        </p:nvCxnSpPr>
        <p:spPr>
          <a:xfrm flipV="1">
            <a:off x="2485291" y="2368062"/>
            <a:ext cx="2520463" cy="290732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0AC74ED-A9EB-9E87-2F84-A45E97B804F2}"/>
              </a:ext>
            </a:extLst>
          </p:cNvPr>
          <p:cNvCxnSpPr>
            <a:stCxn id="10" idx="0"/>
          </p:cNvCxnSpPr>
          <p:nvPr/>
        </p:nvCxnSpPr>
        <p:spPr>
          <a:xfrm flipH="1">
            <a:off x="3282462" y="1702970"/>
            <a:ext cx="1" cy="386797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third height in triangle ABC.</a:t>
            </a:r>
            <a:endParaRPr lang="en-US" sz="3200" b="1" dirty="0">
              <a:solidFill>
                <a:schemeClr val="bg1"/>
              </a:solidFill>
              <a:latin typeface="Comic Sans MS"/>
            </a:endParaRPr>
          </a:p>
        </p:txBody>
      </p:sp>
      <p:sp>
        <p:nvSpPr>
          <p:cNvPr id="13" name="TextBox 12">
            <a:extLst>
              <a:ext uri="{FF2B5EF4-FFF2-40B4-BE49-F238E27FC236}">
                <a16:creationId xmlns:a16="http://schemas.microsoft.com/office/drawing/2014/main" id="{BC98B69B-0B42-4295-9888-2B8F2569D7CF}"/>
              </a:ext>
            </a:extLst>
          </p:cNvPr>
          <p:cNvSpPr txBox="1"/>
          <p:nvPr/>
        </p:nvSpPr>
        <p:spPr>
          <a:xfrm>
            <a:off x="9529482" y="136956"/>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lIns="91440" tIns="45720" rIns="91440" bIns="45720" anchor="t">
            <a:spAutoFit/>
          </a:bodyPr>
          <a:lstStyle/>
          <a:p>
            <a:pPr algn="ctr"/>
            <a:r>
              <a:rPr lang="en-GB" dirty="0">
                <a:solidFill>
                  <a:schemeClr val="tx1">
                    <a:lumMod val="50000"/>
                    <a:lumOff val="50000"/>
                  </a:schemeClr>
                </a:solidFill>
                <a:latin typeface="+mj-lt"/>
              </a:rPr>
              <a:t>Applications</a:t>
            </a:r>
            <a:endParaRPr lang="en-US" dirty="0"/>
          </a:p>
        </p:txBody>
      </p:sp>
      <p:sp>
        <p:nvSpPr>
          <p:cNvPr id="3" name="Rectangle: Rounded Corners 2">
            <a:extLst>
              <a:ext uri="{FF2B5EF4-FFF2-40B4-BE49-F238E27FC236}">
                <a16:creationId xmlns:a16="http://schemas.microsoft.com/office/drawing/2014/main" id="{58BED5D7-9544-FBF5-3C02-CC24125367E4}"/>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13042291-78F0-ED52-E908-F81B2C893693}"/>
              </a:ext>
            </a:extLst>
          </p:cNvPr>
          <p:cNvGrpSpPr/>
          <p:nvPr/>
        </p:nvGrpSpPr>
        <p:grpSpPr>
          <a:xfrm>
            <a:off x="9794183" y="1630680"/>
            <a:ext cx="1696301" cy="2677287"/>
            <a:chOff x="9794183" y="1630680"/>
            <a:chExt cx="1696301" cy="2677287"/>
          </a:xfrm>
        </p:grpSpPr>
        <p:pic>
          <p:nvPicPr>
            <p:cNvPr id="5" name="Picture 4" descr="A picture containing text&#10;&#10;Description automatically generated">
              <a:extLst>
                <a:ext uri="{FF2B5EF4-FFF2-40B4-BE49-F238E27FC236}">
                  <a16:creationId xmlns:a16="http://schemas.microsoft.com/office/drawing/2014/main" id="{FA902671-C7D2-432F-81DE-B471C3C4EFFB}"/>
                </a:ext>
              </a:extLst>
            </p:cNvPr>
            <p:cNvPicPr>
              <a:picLocks noChangeAspect="1"/>
            </p:cNvPicPr>
            <p:nvPr/>
          </p:nvPicPr>
          <p:blipFill>
            <a:blip r:embed="rId4"/>
            <a:stretch>
              <a:fillRect/>
            </a:stretch>
          </p:blipFill>
          <p:spPr>
            <a:xfrm>
              <a:off x="9794183" y="1630680"/>
              <a:ext cx="1696301" cy="1272226"/>
            </a:xfrm>
            <a:prstGeom prst="rect">
              <a:avLst/>
            </a:prstGeom>
          </p:spPr>
        </p:pic>
        <p:pic>
          <p:nvPicPr>
            <p:cNvPr id="6" name="Picture 5" descr="A picture containing shape&#10;&#10;Description automatically generated">
              <a:extLst>
                <a:ext uri="{FF2B5EF4-FFF2-40B4-BE49-F238E27FC236}">
                  <a16:creationId xmlns:a16="http://schemas.microsoft.com/office/drawing/2014/main" id="{DDFCA2DC-2AF4-5254-8645-5FD25C1C5862}"/>
                </a:ext>
              </a:extLst>
            </p:cNvPr>
            <p:cNvPicPr>
              <a:picLocks noChangeAspect="1"/>
            </p:cNvPicPr>
            <p:nvPr/>
          </p:nvPicPr>
          <p:blipFill rotWithShape="1">
            <a:blip r:embed="rId5">
              <a:clrChange>
                <a:clrFrom>
                  <a:srgbClr val="FFFFFF"/>
                </a:clrFrom>
                <a:clrTo>
                  <a:srgbClr val="FFFFFF">
                    <a:alpha val="0"/>
                  </a:srgbClr>
                </a:clrTo>
              </a:clrChange>
            </a:blip>
            <a:srcRect l="45913" t="4796" r="42731" b="54203"/>
            <a:stretch/>
          </p:blipFill>
          <p:spPr>
            <a:xfrm>
              <a:off x="10782300" y="2837591"/>
              <a:ext cx="407245" cy="1470376"/>
            </a:xfrm>
            <a:prstGeom prst="rect">
              <a:avLst/>
            </a:prstGeom>
          </p:spPr>
        </p:pic>
      </p:grpSp>
      <p:sp>
        <p:nvSpPr>
          <p:cNvPr id="8" name="Isosceles Triangle 7">
            <a:extLst>
              <a:ext uri="{FF2B5EF4-FFF2-40B4-BE49-F238E27FC236}">
                <a16:creationId xmlns:a16="http://schemas.microsoft.com/office/drawing/2014/main" id="{ABF0369E-5E57-0316-3281-B8C7A3CF4A83}"/>
              </a:ext>
            </a:extLst>
          </p:cNvPr>
          <p:cNvSpPr/>
          <p:nvPr/>
        </p:nvSpPr>
        <p:spPr>
          <a:xfrm>
            <a:off x="2485292" y="1723291"/>
            <a:ext cx="5216770" cy="3552093"/>
          </a:xfrm>
          <a:custGeom>
            <a:avLst/>
            <a:gdLst>
              <a:gd name="connsiteX0" fmla="*/ 0 w 3305908"/>
              <a:gd name="connsiteY0" fmla="*/ 2561258 h 2561258"/>
              <a:gd name="connsiteX1" fmla="*/ 1652954 w 3305908"/>
              <a:gd name="connsiteY1" fmla="*/ 0 h 2561258"/>
              <a:gd name="connsiteX2" fmla="*/ 3305908 w 3305908"/>
              <a:gd name="connsiteY2" fmla="*/ 2561258 h 2561258"/>
              <a:gd name="connsiteX3" fmla="*/ 0 w 3305908"/>
              <a:gd name="connsiteY3" fmla="*/ 2561258 h 2561258"/>
              <a:gd name="connsiteX0" fmla="*/ 0 w 3305908"/>
              <a:gd name="connsiteY0" fmla="*/ 2690212 h 2690212"/>
              <a:gd name="connsiteX1" fmla="*/ 762000 w 3305908"/>
              <a:gd name="connsiteY1" fmla="*/ 0 h 2690212"/>
              <a:gd name="connsiteX2" fmla="*/ 3305908 w 3305908"/>
              <a:gd name="connsiteY2" fmla="*/ 2690212 h 2690212"/>
              <a:gd name="connsiteX3" fmla="*/ 0 w 3305908"/>
              <a:gd name="connsiteY3" fmla="*/ 2690212 h 2690212"/>
              <a:gd name="connsiteX0" fmla="*/ 0 w 5216770"/>
              <a:gd name="connsiteY0" fmla="*/ 2690212 h 2690212"/>
              <a:gd name="connsiteX1" fmla="*/ 762000 w 5216770"/>
              <a:gd name="connsiteY1" fmla="*/ 0 h 2690212"/>
              <a:gd name="connsiteX2" fmla="*/ 5216770 w 5216770"/>
              <a:gd name="connsiteY2" fmla="*/ 2643320 h 2690212"/>
              <a:gd name="connsiteX3" fmla="*/ 0 w 5216770"/>
              <a:gd name="connsiteY3" fmla="*/ 2690212 h 2690212"/>
            </a:gdLst>
            <a:ahLst/>
            <a:cxnLst>
              <a:cxn ang="0">
                <a:pos x="connsiteX0" y="connsiteY0"/>
              </a:cxn>
              <a:cxn ang="0">
                <a:pos x="connsiteX1" y="connsiteY1"/>
              </a:cxn>
              <a:cxn ang="0">
                <a:pos x="connsiteX2" y="connsiteY2"/>
              </a:cxn>
              <a:cxn ang="0">
                <a:pos x="connsiteX3" y="connsiteY3"/>
              </a:cxn>
            </a:cxnLst>
            <a:rect l="l" t="t" r="r" b="b"/>
            <a:pathLst>
              <a:path w="5216770" h="2690212">
                <a:moveTo>
                  <a:pt x="0" y="2690212"/>
                </a:moveTo>
                <a:lnTo>
                  <a:pt x="762000" y="0"/>
                </a:lnTo>
                <a:lnTo>
                  <a:pt x="5216770" y="2643320"/>
                </a:lnTo>
                <a:lnTo>
                  <a:pt x="0" y="2690212"/>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79A3C8C-93BD-00F5-E7DE-E87C753BDCB1}"/>
              </a:ext>
            </a:extLst>
          </p:cNvPr>
          <p:cNvSpPr/>
          <p:nvPr/>
        </p:nvSpPr>
        <p:spPr>
          <a:xfrm>
            <a:off x="3212124" y="1702970"/>
            <a:ext cx="140677" cy="136911"/>
          </a:xfrm>
          <a:prstGeom prst="ellipse">
            <a:avLst/>
          </a:prstGeom>
          <a:solidFill>
            <a:schemeClr val="tx2">
              <a:lumMod val="25000"/>
            </a:schemeClr>
          </a:solidFill>
          <a:ln>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6F79DE7B-3BAD-EACB-E49B-2E0D1DBCE313}"/>
              </a:ext>
            </a:extLst>
          </p:cNvPr>
          <p:cNvSpPr/>
          <p:nvPr/>
        </p:nvSpPr>
        <p:spPr>
          <a:xfrm>
            <a:off x="2414953" y="5206928"/>
            <a:ext cx="140677" cy="136911"/>
          </a:xfrm>
          <a:prstGeom prst="ellipse">
            <a:avLst/>
          </a:prstGeom>
          <a:solidFill>
            <a:schemeClr val="tx2">
              <a:lumMod val="25000"/>
            </a:schemeClr>
          </a:solidFill>
          <a:ln>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0EC135C8-EB63-460F-4A92-98AC03EB65CE}"/>
              </a:ext>
            </a:extLst>
          </p:cNvPr>
          <p:cNvSpPr/>
          <p:nvPr/>
        </p:nvSpPr>
        <p:spPr>
          <a:xfrm>
            <a:off x="7561385" y="5138472"/>
            <a:ext cx="140677" cy="136911"/>
          </a:xfrm>
          <a:prstGeom prst="ellipse">
            <a:avLst/>
          </a:prstGeom>
          <a:solidFill>
            <a:schemeClr val="tx2">
              <a:lumMod val="25000"/>
            </a:schemeClr>
          </a:solidFill>
          <a:ln>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11AA69F9-6013-BBD8-E8A9-123AA4375656}"/>
              </a:ext>
            </a:extLst>
          </p:cNvPr>
          <p:cNvSpPr txBox="1"/>
          <p:nvPr/>
        </p:nvSpPr>
        <p:spPr>
          <a:xfrm>
            <a:off x="3423140" y="1266731"/>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17" name="TextBox 16">
            <a:extLst>
              <a:ext uri="{FF2B5EF4-FFF2-40B4-BE49-F238E27FC236}">
                <a16:creationId xmlns:a16="http://schemas.microsoft.com/office/drawing/2014/main" id="{FAD96670-1C9A-7686-B52F-8C59A8A7C7B1}"/>
              </a:ext>
            </a:extLst>
          </p:cNvPr>
          <p:cNvSpPr txBox="1"/>
          <p:nvPr/>
        </p:nvSpPr>
        <p:spPr>
          <a:xfrm>
            <a:off x="7772401" y="5206927"/>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Tree>
    <p:custDataLst>
      <p:tags r:id="rId1"/>
    </p:custDataLst>
    <p:extLst>
      <p:ext uri="{BB962C8B-B14F-4D97-AF65-F5344CB8AC3E}">
        <p14:creationId xmlns:p14="http://schemas.microsoft.com/office/powerpoint/2010/main" val="21307229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third height in triangle ABC.</a:t>
            </a:r>
            <a:endParaRPr lang="en-US" sz="3200" b="1" dirty="0">
              <a:solidFill>
                <a:schemeClr val="bg1"/>
              </a:solidFill>
              <a:latin typeface="Comic Sans MS"/>
            </a:endParaRPr>
          </a:p>
        </p:txBody>
      </p:sp>
      <p:cxnSp>
        <p:nvCxnSpPr>
          <p:cNvPr id="5" name="Straight Connector 4">
            <a:extLst>
              <a:ext uri="{FF2B5EF4-FFF2-40B4-BE49-F238E27FC236}">
                <a16:creationId xmlns:a16="http://schemas.microsoft.com/office/drawing/2014/main" id="{4A3ECF1A-0EAC-4713-9B5C-72CE547AC337}"/>
              </a:ext>
            </a:extLst>
          </p:cNvPr>
          <p:cNvCxnSpPr>
            <a:cxnSpLocks/>
          </p:cNvCxnSpPr>
          <p:nvPr/>
        </p:nvCxnSpPr>
        <p:spPr>
          <a:xfrm flipH="1" flipV="1">
            <a:off x="2702018" y="4241015"/>
            <a:ext cx="5000044" cy="965912"/>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3" name="Picture 2" descr="A picture containing text&#10;&#10;Description automatically generated">
            <a:extLst>
              <a:ext uri="{FF2B5EF4-FFF2-40B4-BE49-F238E27FC236}">
                <a16:creationId xmlns:a16="http://schemas.microsoft.com/office/drawing/2014/main" id="{DCB5192A-921D-8AA9-8A89-CB58E5DB1793}"/>
              </a:ext>
            </a:extLst>
          </p:cNvPr>
          <p:cNvPicPr>
            <a:picLocks noChangeAspect="1"/>
          </p:cNvPicPr>
          <p:nvPr/>
        </p:nvPicPr>
        <p:blipFill>
          <a:blip r:embed="rId4"/>
          <a:stretch>
            <a:fillRect/>
          </a:stretch>
        </p:blipFill>
        <p:spPr>
          <a:xfrm>
            <a:off x="9794183" y="1630680"/>
            <a:ext cx="1696301" cy="1272226"/>
          </a:xfrm>
          <a:prstGeom prst="rect">
            <a:avLst/>
          </a:prstGeom>
        </p:spPr>
      </p:pic>
      <p:pic>
        <p:nvPicPr>
          <p:cNvPr id="6" name="Picture 5" descr="A picture containing shape&#10;&#10;Description automatically generated">
            <a:extLst>
              <a:ext uri="{FF2B5EF4-FFF2-40B4-BE49-F238E27FC236}">
                <a16:creationId xmlns:a16="http://schemas.microsoft.com/office/drawing/2014/main" id="{1E143723-EAB2-7C27-C5F3-89D5A3809435}"/>
              </a:ext>
            </a:extLst>
          </p:cNvPr>
          <p:cNvPicPr>
            <a:picLocks noChangeAspect="1"/>
          </p:cNvPicPr>
          <p:nvPr/>
        </p:nvPicPr>
        <p:blipFill rotWithShape="1">
          <a:blip r:embed="rId5">
            <a:clrChange>
              <a:clrFrom>
                <a:srgbClr val="FFFFFF"/>
              </a:clrFrom>
              <a:clrTo>
                <a:srgbClr val="FFFFFF">
                  <a:alpha val="0"/>
                </a:srgbClr>
              </a:clrTo>
            </a:clrChange>
          </a:blip>
          <a:srcRect l="45913" t="4796" r="42731" b="54203"/>
          <a:stretch/>
        </p:blipFill>
        <p:spPr>
          <a:xfrm>
            <a:off x="10782300" y="2837591"/>
            <a:ext cx="407245" cy="1470376"/>
          </a:xfrm>
          <a:prstGeom prst="rect">
            <a:avLst/>
          </a:prstGeom>
        </p:spPr>
      </p:pic>
      <p:grpSp>
        <p:nvGrpSpPr>
          <p:cNvPr id="7" name="Group 6">
            <a:extLst>
              <a:ext uri="{FF2B5EF4-FFF2-40B4-BE49-F238E27FC236}">
                <a16:creationId xmlns:a16="http://schemas.microsoft.com/office/drawing/2014/main" id="{BDBE7566-26B4-47CF-BE42-4084D3F6AC4E}"/>
              </a:ext>
            </a:extLst>
          </p:cNvPr>
          <p:cNvGrpSpPr/>
          <p:nvPr/>
        </p:nvGrpSpPr>
        <p:grpSpPr>
          <a:xfrm>
            <a:off x="9794183" y="1630680"/>
            <a:ext cx="1696301" cy="2677287"/>
            <a:chOff x="9794183" y="1630680"/>
            <a:chExt cx="1696301" cy="2677287"/>
          </a:xfrm>
        </p:grpSpPr>
        <p:pic>
          <p:nvPicPr>
            <p:cNvPr id="8" name="Picture 7" descr="A picture containing text&#10;&#10;Description automatically generated">
              <a:extLst>
                <a:ext uri="{FF2B5EF4-FFF2-40B4-BE49-F238E27FC236}">
                  <a16:creationId xmlns:a16="http://schemas.microsoft.com/office/drawing/2014/main" id="{EB03FA5D-49C2-061E-3484-964583A70A57}"/>
                </a:ext>
              </a:extLst>
            </p:cNvPr>
            <p:cNvPicPr>
              <a:picLocks noChangeAspect="1"/>
            </p:cNvPicPr>
            <p:nvPr/>
          </p:nvPicPr>
          <p:blipFill>
            <a:blip r:embed="rId4"/>
            <a:stretch>
              <a:fillRect/>
            </a:stretch>
          </p:blipFill>
          <p:spPr>
            <a:xfrm>
              <a:off x="9794183" y="1630680"/>
              <a:ext cx="1696301" cy="1272226"/>
            </a:xfrm>
            <a:prstGeom prst="rect">
              <a:avLst/>
            </a:prstGeom>
          </p:spPr>
        </p:pic>
        <p:pic>
          <p:nvPicPr>
            <p:cNvPr id="10" name="Picture 9" descr="A picture containing shape&#10;&#10;Description automatically generated">
              <a:extLst>
                <a:ext uri="{FF2B5EF4-FFF2-40B4-BE49-F238E27FC236}">
                  <a16:creationId xmlns:a16="http://schemas.microsoft.com/office/drawing/2014/main" id="{BC9F4C12-001F-67B8-489D-5A2382975B9A}"/>
                </a:ext>
              </a:extLst>
            </p:cNvPr>
            <p:cNvPicPr>
              <a:picLocks noChangeAspect="1"/>
            </p:cNvPicPr>
            <p:nvPr/>
          </p:nvPicPr>
          <p:blipFill rotWithShape="1">
            <a:blip r:embed="rId5">
              <a:clrChange>
                <a:clrFrom>
                  <a:srgbClr val="FFFFFF"/>
                </a:clrFrom>
                <a:clrTo>
                  <a:srgbClr val="FFFFFF">
                    <a:alpha val="0"/>
                  </a:srgbClr>
                </a:clrTo>
              </a:clrChange>
            </a:blip>
            <a:srcRect l="45913" t="4796" r="42731" b="54203"/>
            <a:stretch/>
          </p:blipFill>
          <p:spPr>
            <a:xfrm>
              <a:off x="10782300" y="2837591"/>
              <a:ext cx="407245" cy="1470376"/>
            </a:xfrm>
            <a:prstGeom prst="rect">
              <a:avLst/>
            </a:prstGeom>
          </p:spPr>
        </p:pic>
      </p:grpSp>
      <p:sp>
        <p:nvSpPr>
          <p:cNvPr id="11" name="Rectangle: Rounded Corners 10">
            <a:extLst>
              <a:ext uri="{FF2B5EF4-FFF2-40B4-BE49-F238E27FC236}">
                <a16:creationId xmlns:a16="http://schemas.microsoft.com/office/drawing/2014/main" id="{D92D3D2A-F8ED-4D5E-BA28-8E1933ABFFF7}"/>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7">
            <a:extLst>
              <a:ext uri="{FF2B5EF4-FFF2-40B4-BE49-F238E27FC236}">
                <a16:creationId xmlns:a16="http://schemas.microsoft.com/office/drawing/2014/main" id="{C5077147-8E42-0257-11E6-9310C9CE3AB4}"/>
              </a:ext>
            </a:extLst>
          </p:cNvPr>
          <p:cNvSpPr/>
          <p:nvPr/>
        </p:nvSpPr>
        <p:spPr>
          <a:xfrm>
            <a:off x="2485292" y="1723291"/>
            <a:ext cx="5216770" cy="3552093"/>
          </a:xfrm>
          <a:custGeom>
            <a:avLst/>
            <a:gdLst>
              <a:gd name="connsiteX0" fmla="*/ 0 w 3305908"/>
              <a:gd name="connsiteY0" fmla="*/ 2561258 h 2561258"/>
              <a:gd name="connsiteX1" fmla="*/ 1652954 w 3305908"/>
              <a:gd name="connsiteY1" fmla="*/ 0 h 2561258"/>
              <a:gd name="connsiteX2" fmla="*/ 3305908 w 3305908"/>
              <a:gd name="connsiteY2" fmla="*/ 2561258 h 2561258"/>
              <a:gd name="connsiteX3" fmla="*/ 0 w 3305908"/>
              <a:gd name="connsiteY3" fmla="*/ 2561258 h 2561258"/>
              <a:gd name="connsiteX0" fmla="*/ 0 w 3305908"/>
              <a:gd name="connsiteY0" fmla="*/ 2690212 h 2690212"/>
              <a:gd name="connsiteX1" fmla="*/ 762000 w 3305908"/>
              <a:gd name="connsiteY1" fmla="*/ 0 h 2690212"/>
              <a:gd name="connsiteX2" fmla="*/ 3305908 w 3305908"/>
              <a:gd name="connsiteY2" fmla="*/ 2690212 h 2690212"/>
              <a:gd name="connsiteX3" fmla="*/ 0 w 3305908"/>
              <a:gd name="connsiteY3" fmla="*/ 2690212 h 2690212"/>
              <a:gd name="connsiteX0" fmla="*/ 0 w 5216770"/>
              <a:gd name="connsiteY0" fmla="*/ 2690212 h 2690212"/>
              <a:gd name="connsiteX1" fmla="*/ 762000 w 5216770"/>
              <a:gd name="connsiteY1" fmla="*/ 0 h 2690212"/>
              <a:gd name="connsiteX2" fmla="*/ 5216770 w 5216770"/>
              <a:gd name="connsiteY2" fmla="*/ 2643320 h 2690212"/>
              <a:gd name="connsiteX3" fmla="*/ 0 w 5216770"/>
              <a:gd name="connsiteY3" fmla="*/ 2690212 h 2690212"/>
            </a:gdLst>
            <a:ahLst/>
            <a:cxnLst>
              <a:cxn ang="0">
                <a:pos x="connsiteX0" y="connsiteY0"/>
              </a:cxn>
              <a:cxn ang="0">
                <a:pos x="connsiteX1" y="connsiteY1"/>
              </a:cxn>
              <a:cxn ang="0">
                <a:pos x="connsiteX2" y="connsiteY2"/>
              </a:cxn>
              <a:cxn ang="0">
                <a:pos x="connsiteX3" y="connsiteY3"/>
              </a:cxn>
            </a:cxnLst>
            <a:rect l="l" t="t" r="r" b="b"/>
            <a:pathLst>
              <a:path w="5216770" h="2690212">
                <a:moveTo>
                  <a:pt x="0" y="2690212"/>
                </a:moveTo>
                <a:lnTo>
                  <a:pt x="762000" y="0"/>
                </a:lnTo>
                <a:lnTo>
                  <a:pt x="5216770" y="2643320"/>
                </a:lnTo>
                <a:lnTo>
                  <a:pt x="0" y="2690212"/>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33D17ACC-C327-E4B3-4C9A-5F010E79CBAF}"/>
              </a:ext>
            </a:extLst>
          </p:cNvPr>
          <p:cNvSpPr txBox="1"/>
          <p:nvPr/>
        </p:nvSpPr>
        <p:spPr>
          <a:xfrm>
            <a:off x="3423140" y="1266731"/>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15" name="TextBox 14">
            <a:extLst>
              <a:ext uri="{FF2B5EF4-FFF2-40B4-BE49-F238E27FC236}">
                <a16:creationId xmlns:a16="http://schemas.microsoft.com/office/drawing/2014/main" id="{E447DFD5-6ADC-6F0D-0615-30DEAA23EE07}"/>
              </a:ext>
            </a:extLst>
          </p:cNvPr>
          <p:cNvSpPr txBox="1"/>
          <p:nvPr/>
        </p:nvSpPr>
        <p:spPr>
          <a:xfrm>
            <a:off x="1981673" y="5206927"/>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16" name="TextBox 15">
            <a:extLst>
              <a:ext uri="{FF2B5EF4-FFF2-40B4-BE49-F238E27FC236}">
                <a16:creationId xmlns:a16="http://schemas.microsoft.com/office/drawing/2014/main" id="{A4382A92-AA16-1E77-2CC0-E68AAA519879}"/>
              </a:ext>
            </a:extLst>
          </p:cNvPr>
          <p:cNvSpPr txBox="1"/>
          <p:nvPr/>
        </p:nvSpPr>
        <p:spPr>
          <a:xfrm>
            <a:off x="7772401" y="5206927"/>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cxnSp>
        <p:nvCxnSpPr>
          <p:cNvPr id="17" name="Straight Connector 16">
            <a:extLst>
              <a:ext uri="{FF2B5EF4-FFF2-40B4-BE49-F238E27FC236}">
                <a16:creationId xmlns:a16="http://schemas.microsoft.com/office/drawing/2014/main" id="{C9604769-4D83-DDB7-4D57-539F0F3A2E18}"/>
              </a:ext>
            </a:extLst>
          </p:cNvPr>
          <p:cNvCxnSpPr/>
          <p:nvPr/>
        </p:nvCxnSpPr>
        <p:spPr>
          <a:xfrm flipV="1">
            <a:off x="2485291" y="2368062"/>
            <a:ext cx="2520463" cy="290732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05E87C6-9265-844E-5F15-CA78B6B15D32}"/>
              </a:ext>
            </a:extLst>
          </p:cNvPr>
          <p:cNvCxnSpPr/>
          <p:nvPr/>
        </p:nvCxnSpPr>
        <p:spPr>
          <a:xfrm flipH="1">
            <a:off x="3282462" y="1723290"/>
            <a:ext cx="1" cy="386797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315A69A1-E73D-2E52-A5E1-CFDD556AC5B8}"/>
              </a:ext>
            </a:extLst>
          </p:cNvPr>
          <p:cNvSpPr/>
          <p:nvPr/>
        </p:nvSpPr>
        <p:spPr>
          <a:xfrm>
            <a:off x="3212124" y="1702970"/>
            <a:ext cx="140677" cy="136911"/>
          </a:xfrm>
          <a:prstGeom prst="ellipse">
            <a:avLst/>
          </a:prstGeom>
          <a:solidFill>
            <a:schemeClr val="tx2">
              <a:lumMod val="25000"/>
            </a:schemeClr>
          </a:solidFill>
          <a:ln>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CDB70155-9A8B-0E8B-917A-DC1011FD7963}"/>
              </a:ext>
            </a:extLst>
          </p:cNvPr>
          <p:cNvSpPr/>
          <p:nvPr/>
        </p:nvSpPr>
        <p:spPr>
          <a:xfrm>
            <a:off x="2414953" y="5206928"/>
            <a:ext cx="140677" cy="136911"/>
          </a:xfrm>
          <a:prstGeom prst="ellipse">
            <a:avLst/>
          </a:prstGeom>
          <a:solidFill>
            <a:schemeClr val="tx2">
              <a:lumMod val="25000"/>
            </a:schemeClr>
          </a:solidFill>
          <a:ln>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8B938A88-BD32-5BB0-0645-F963C43E6254}"/>
              </a:ext>
            </a:extLst>
          </p:cNvPr>
          <p:cNvSpPr/>
          <p:nvPr/>
        </p:nvSpPr>
        <p:spPr>
          <a:xfrm>
            <a:off x="7561385" y="5138472"/>
            <a:ext cx="140677" cy="136911"/>
          </a:xfrm>
          <a:prstGeom prst="ellipse">
            <a:avLst/>
          </a:prstGeom>
          <a:solidFill>
            <a:schemeClr val="tx2">
              <a:lumMod val="25000"/>
            </a:schemeClr>
          </a:solidFill>
          <a:ln>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ruler3">
            <a:extLst>
              <a:ext uri="{FF2B5EF4-FFF2-40B4-BE49-F238E27FC236}">
                <a16:creationId xmlns:a16="http://schemas.microsoft.com/office/drawing/2014/main" id="{469978F6-B91A-4138-83E1-1EE7FE3E3A2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644061">
            <a:off x="1906116" y="4859116"/>
            <a:ext cx="7490479" cy="1464305"/>
          </a:xfrm>
          <a:prstGeom prst="rect">
            <a:avLst/>
          </a:prstGeom>
        </p:spPr>
      </p:pic>
      <p:pic>
        <p:nvPicPr>
          <p:cNvPr id="22" name="Picture 21" descr="A picture containing text&#10;&#10;Description automatically generated">
            <a:extLst>
              <a:ext uri="{FF2B5EF4-FFF2-40B4-BE49-F238E27FC236}">
                <a16:creationId xmlns:a16="http://schemas.microsoft.com/office/drawing/2014/main" id="{4E29627F-4428-4A0D-8B01-C6528C5D75C5}"/>
              </a:ext>
            </a:extLst>
          </p:cNvPr>
          <p:cNvPicPr>
            <a:picLocks noChangeAspect="1"/>
          </p:cNvPicPr>
          <p:nvPr/>
        </p:nvPicPr>
        <p:blipFill>
          <a:blip r:embed="rId4"/>
          <a:stretch>
            <a:fillRect/>
          </a:stretch>
        </p:blipFill>
        <p:spPr>
          <a:xfrm>
            <a:off x="6990198" y="3080288"/>
            <a:ext cx="3018067" cy="2263551"/>
          </a:xfrm>
          <a:prstGeom prst="rect">
            <a:avLst/>
          </a:prstGeom>
        </p:spPr>
      </p:pic>
    </p:spTree>
    <p:custDataLst>
      <p:tags r:id="rId1"/>
    </p:custDataLst>
    <p:extLst>
      <p:ext uri="{BB962C8B-B14F-4D97-AF65-F5344CB8AC3E}">
        <p14:creationId xmlns:p14="http://schemas.microsoft.com/office/powerpoint/2010/main" val="3475227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nodeType="clickEffect">
                                  <p:stCondLst>
                                    <p:cond delay="0"/>
                                  </p:stCondLst>
                                  <p:childTnLst>
                                    <p:animMotion origin="layout" path="M 4.79167E-6 -3.7037E-7 L -0.40469 -0.14537 " pathEditMode="relative" rAng="0" ptsTypes="AA">
                                      <p:cBhvr>
                                        <p:cTn id="17" dur="500" fill="hold"/>
                                        <p:tgtEl>
                                          <p:spTgt spid="22"/>
                                        </p:tgtEl>
                                        <p:attrNameLst>
                                          <p:attrName>ppt_x</p:attrName>
                                          <p:attrName>ppt_y</p:attrName>
                                        </p:attrNameLst>
                                      </p:cBhvr>
                                      <p:rCtr x="-20234" y="-7269"/>
                                    </p:animMotion>
                                  </p:childTnLst>
                                </p:cTn>
                              </p:par>
                              <p:par>
                                <p:cTn id="18" presetID="22" presetClass="entr" presetSubtype="4"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par>
                          <p:cTn id="21" fill="hold">
                            <p:stCondLst>
                              <p:cond delay="500"/>
                            </p:stCondLst>
                            <p:childTnLst>
                              <p:par>
                                <p:cTn id="22" presetID="10" presetClass="exit" presetSubtype="0" fill="hold" nodeType="afterEffect">
                                  <p:stCondLst>
                                    <p:cond delay="0"/>
                                  </p:stCondLst>
                                  <p:childTnLst>
                                    <p:animEffect transition="out" filter="fade">
                                      <p:cBhvr>
                                        <p:cTn id="23" dur="500"/>
                                        <p:tgtEl>
                                          <p:spTgt spid="20"/>
                                        </p:tgtEl>
                                      </p:cBhvr>
                                    </p:animEffect>
                                    <p:set>
                                      <p:cBhvr>
                                        <p:cTn id="24" dur="1" fill="hold">
                                          <p:stCondLst>
                                            <p:cond delay="499"/>
                                          </p:stCondLst>
                                        </p:cTn>
                                        <p:tgtEl>
                                          <p:spTgt spid="20"/>
                                        </p:tgtEl>
                                        <p:attrNameLst>
                                          <p:attrName>style.visibility</p:attrName>
                                        </p:attrNameLst>
                                      </p:cBhvr>
                                      <p:to>
                                        <p:strVal val="hidden"/>
                                      </p:to>
                                    </p:set>
                                  </p:childTnLst>
                                </p:cTn>
                              </p:par>
                            </p:childTnLst>
                          </p:cTn>
                        </p:par>
                        <p:par>
                          <p:cTn id="25" fill="hold">
                            <p:stCondLst>
                              <p:cond delay="1000"/>
                            </p:stCondLst>
                            <p:childTnLst>
                              <p:par>
                                <p:cTn id="26" presetID="10" presetClass="exit" presetSubtype="0" fill="hold" nodeType="afterEffect">
                                  <p:stCondLst>
                                    <p:cond delay="0"/>
                                  </p:stCondLst>
                                  <p:childTnLst>
                                    <p:animEffect transition="out" filter="fade">
                                      <p:cBhvr>
                                        <p:cTn id="27" dur="500"/>
                                        <p:tgtEl>
                                          <p:spTgt spid="22"/>
                                        </p:tgtEl>
                                      </p:cBhvr>
                                    </p:animEffect>
                                    <p:set>
                                      <p:cBhvr>
                                        <p:cTn id="28"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1024128" y="4824658"/>
            <a:ext cx="10143000" cy="126767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en-US" sz="5400" dirty="0">
                <a:solidFill>
                  <a:schemeClr val="accent1">
                    <a:lumMod val="50000"/>
                  </a:schemeClr>
                </a:solidFill>
                <a:latin typeface="Comic Sans MS" panose="030F0702030302020204" pitchFamily="66" charset="0"/>
              </a:rPr>
              <a:t>Math review</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20772" y="1282045"/>
            <a:ext cx="5717519" cy="3211693"/>
          </a:xfrm>
          <a:prstGeom prst="rect">
            <a:avLst/>
          </a:prstGeom>
        </p:spPr>
      </p:pic>
    </p:spTree>
    <p:custDataLst>
      <p:tags r:id="rId1"/>
    </p:custDataLst>
    <p:extLst>
      <p:ext uri="{BB962C8B-B14F-4D97-AF65-F5344CB8AC3E}">
        <p14:creationId xmlns:p14="http://schemas.microsoft.com/office/powerpoint/2010/main" val="9597189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3 heights in triangle RST.</a:t>
            </a:r>
            <a:endParaRPr lang="en-US" sz="3200" b="1" dirty="0">
              <a:solidFill>
                <a:schemeClr val="bg1"/>
              </a:solidFill>
              <a:latin typeface="Comic Sans MS"/>
            </a:endParaRPr>
          </a:p>
        </p:txBody>
      </p:sp>
      <p:pic>
        <p:nvPicPr>
          <p:cNvPr id="2" name="Picture 1" descr="A picture containing text&#10;&#10;Description automatically generated">
            <a:extLst>
              <a:ext uri="{FF2B5EF4-FFF2-40B4-BE49-F238E27FC236}">
                <a16:creationId xmlns:a16="http://schemas.microsoft.com/office/drawing/2014/main" id="{1FEE53EB-34E2-E9C0-0B5B-80EA5FBA773F}"/>
              </a:ext>
            </a:extLst>
          </p:cNvPr>
          <p:cNvPicPr>
            <a:picLocks noChangeAspect="1"/>
          </p:cNvPicPr>
          <p:nvPr/>
        </p:nvPicPr>
        <p:blipFill>
          <a:blip r:embed="rId4"/>
          <a:stretch>
            <a:fillRect/>
          </a:stretch>
        </p:blipFill>
        <p:spPr>
          <a:xfrm>
            <a:off x="9794183" y="1543596"/>
            <a:ext cx="1696301" cy="1272226"/>
          </a:xfrm>
          <a:prstGeom prst="rect">
            <a:avLst/>
          </a:prstGeom>
        </p:spPr>
      </p:pic>
      <p:sp>
        <p:nvSpPr>
          <p:cNvPr id="5" name="Rectangle: Rounded Corners 4">
            <a:extLst>
              <a:ext uri="{FF2B5EF4-FFF2-40B4-BE49-F238E27FC236}">
                <a16:creationId xmlns:a16="http://schemas.microsoft.com/office/drawing/2014/main" id="{D25CFBFA-CC5D-172B-6C14-9B5F6EB8EE97}"/>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picture containing shape&#10;&#10;Description automatically generated">
            <a:extLst>
              <a:ext uri="{FF2B5EF4-FFF2-40B4-BE49-F238E27FC236}">
                <a16:creationId xmlns:a16="http://schemas.microsoft.com/office/drawing/2014/main" id="{44201F4C-6FE5-471D-AAB9-190E8DC91B7A}"/>
              </a:ext>
            </a:extLst>
          </p:cNvPr>
          <p:cNvPicPr>
            <a:picLocks noChangeAspect="1"/>
          </p:cNvPicPr>
          <p:nvPr/>
        </p:nvPicPr>
        <p:blipFill rotWithShape="1">
          <a:blip r:embed="rId5">
            <a:clrChange>
              <a:clrFrom>
                <a:srgbClr val="FFFFFF"/>
              </a:clrFrom>
              <a:clrTo>
                <a:srgbClr val="FFFFFF">
                  <a:alpha val="0"/>
                </a:srgbClr>
              </a:clrTo>
            </a:clrChange>
          </a:blip>
          <a:srcRect l="45913" t="4796" r="8290" b="54203"/>
          <a:stretch/>
        </p:blipFill>
        <p:spPr>
          <a:xfrm>
            <a:off x="9961112" y="2764149"/>
            <a:ext cx="1642376" cy="1470376"/>
          </a:xfrm>
          <a:prstGeom prst="rect">
            <a:avLst/>
          </a:prstGeom>
        </p:spPr>
      </p:pic>
      <p:sp>
        <p:nvSpPr>
          <p:cNvPr id="80" name="Rectangle 79">
            <a:extLst>
              <a:ext uri="{FF2B5EF4-FFF2-40B4-BE49-F238E27FC236}">
                <a16:creationId xmlns:a16="http://schemas.microsoft.com/office/drawing/2014/main" id="{0F62BF86-8A35-481D-A194-1C564C5AC196}"/>
              </a:ext>
            </a:extLst>
          </p:cNvPr>
          <p:cNvSpPr/>
          <p:nvPr/>
        </p:nvSpPr>
        <p:spPr>
          <a:xfrm rot="3668627">
            <a:off x="5004583" y="5020530"/>
            <a:ext cx="111001" cy="15098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5B22D5EA-FD89-4891-8DA4-70ACFB36D7B8}"/>
              </a:ext>
            </a:extLst>
          </p:cNvPr>
          <p:cNvSpPr/>
          <p:nvPr/>
        </p:nvSpPr>
        <p:spPr>
          <a:xfrm>
            <a:off x="2692798" y="3051885"/>
            <a:ext cx="150980" cy="11100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3" name="Straight Connector 82">
            <a:extLst>
              <a:ext uri="{FF2B5EF4-FFF2-40B4-BE49-F238E27FC236}">
                <a16:creationId xmlns:a16="http://schemas.microsoft.com/office/drawing/2014/main" id="{5E39A8AF-B550-457A-B087-A4D9AE2D24E5}"/>
              </a:ext>
            </a:extLst>
          </p:cNvPr>
          <p:cNvCxnSpPr>
            <a:cxnSpLocks/>
          </p:cNvCxnSpPr>
          <p:nvPr/>
        </p:nvCxnSpPr>
        <p:spPr>
          <a:xfrm>
            <a:off x="3718044" y="3194809"/>
            <a:ext cx="1427386" cy="2159908"/>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D06B12F5-BE68-4232-9C81-2042CC779EAB}"/>
              </a:ext>
            </a:extLst>
          </p:cNvPr>
          <p:cNvCxnSpPr>
            <a:cxnSpLocks/>
          </p:cNvCxnSpPr>
          <p:nvPr/>
        </p:nvCxnSpPr>
        <p:spPr>
          <a:xfrm flipH="1">
            <a:off x="1979109" y="3165466"/>
            <a:ext cx="1707385" cy="5456"/>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sp>
        <p:nvSpPr>
          <p:cNvPr id="85" name="TextBox 84">
            <a:extLst>
              <a:ext uri="{FF2B5EF4-FFF2-40B4-BE49-F238E27FC236}">
                <a16:creationId xmlns:a16="http://schemas.microsoft.com/office/drawing/2014/main" id="{9C667C09-CBCC-4B51-8690-782CB9577E93}"/>
              </a:ext>
            </a:extLst>
          </p:cNvPr>
          <p:cNvSpPr txBox="1"/>
          <p:nvPr/>
        </p:nvSpPr>
        <p:spPr>
          <a:xfrm>
            <a:off x="2314326" y="1209481"/>
            <a:ext cx="40454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86" name="TextBox 85">
            <a:extLst>
              <a:ext uri="{FF2B5EF4-FFF2-40B4-BE49-F238E27FC236}">
                <a16:creationId xmlns:a16="http://schemas.microsoft.com/office/drawing/2014/main" id="{12F4D6D4-D45F-41EB-A0AE-F253CD55E408}"/>
              </a:ext>
            </a:extLst>
          </p:cNvPr>
          <p:cNvSpPr txBox="1"/>
          <p:nvPr/>
        </p:nvSpPr>
        <p:spPr>
          <a:xfrm>
            <a:off x="7975498" y="3137279"/>
            <a:ext cx="40454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sp>
        <p:nvSpPr>
          <p:cNvPr id="88" name="Isosceles Triangle 6">
            <a:extLst>
              <a:ext uri="{FF2B5EF4-FFF2-40B4-BE49-F238E27FC236}">
                <a16:creationId xmlns:a16="http://schemas.microsoft.com/office/drawing/2014/main" id="{2C89317D-387E-4DCC-9F77-E33D362E28C0}"/>
              </a:ext>
            </a:extLst>
          </p:cNvPr>
          <p:cNvSpPr/>
          <p:nvPr/>
        </p:nvSpPr>
        <p:spPr>
          <a:xfrm>
            <a:off x="2678421" y="1575940"/>
            <a:ext cx="5486765" cy="1573469"/>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 name="connsiteX0" fmla="*/ 674190 w 8744783"/>
              <a:gd name="connsiteY0" fmla="*/ 3422583 h 3422583"/>
              <a:gd name="connsiteX1" fmla="*/ 0 w 8744783"/>
              <a:gd name="connsiteY1" fmla="*/ 0 h 3422583"/>
              <a:gd name="connsiteX2" fmla="*/ 8744783 w 8744783"/>
              <a:gd name="connsiteY2" fmla="*/ 3410858 h 3422583"/>
              <a:gd name="connsiteX3" fmla="*/ 674190 w 8744783"/>
              <a:gd name="connsiteY3" fmla="*/ 3422583 h 3422583"/>
              <a:gd name="connsiteX0" fmla="*/ 1611739 w 8744783"/>
              <a:gd name="connsiteY0" fmla="*/ 3411008 h 3411008"/>
              <a:gd name="connsiteX1" fmla="*/ 0 w 8744783"/>
              <a:gd name="connsiteY1" fmla="*/ 0 h 3411008"/>
              <a:gd name="connsiteX2" fmla="*/ 8744783 w 8744783"/>
              <a:gd name="connsiteY2" fmla="*/ 3410858 h 3411008"/>
              <a:gd name="connsiteX3" fmla="*/ 1611739 w 8744783"/>
              <a:gd name="connsiteY3" fmla="*/ 3411008 h 3411008"/>
            </a:gdLst>
            <a:ahLst/>
            <a:cxnLst>
              <a:cxn ang="0">
                <a:pos x="connsiteX0" y="connsiteY0"/>
              </a:cxn>
              <a:cxn ang="0">
                <a:pos x="connsiteX1" y="connsiteY1"/>
              </a:cxn>
              <a:cxn ang="0">
                <a:pos x="connsiteX2" y="connsiteY2"/>
              </a:cxn>
              <a:cxn ang="0">
                <a:pos x="connsiteX3" y="connsiteY3"/>
              </a:cxn>
            </a:cxnLst>
            <a:rect l="l" t="t" r="r" b="b"/>
            <a:pathLst>
              <a:path w="8744783" h="3411008">
                <a:moveTo>
                  <a:pt x="1611739" y="3411008"/>
                </a:moveTo>
                <a:lnTo>
                  <a:pt x="0" y="0"/>
                </a:lnTo>
                <a:lnTo>
                  <a:pt x="8744783" y="3410858"/>
                </a:lnTo>
                <a:lnTo>
                  <a:pt x="1611739" y="341100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9" name="Straight Connector 88">
            <a:extLst>
              <a:ext uri="{FF2B5EF4-FFF2-40B4-BE49-F238E27FC236}">
                <a16:creationId xmlns:a16="http://schemas.microsoft.com/office/drawing/2014/main" id="{91688458-5EF3-4C02-877F-96DF94ECE416}"/>
              </a:ext>
            </a:extLst>
          </p:cNvPr>
          <p:cNvCxnSpPr>
            <a:cxnSpLocks/>
            <a:stCxn id="88" idx="1"/>
            <a:endCxn id="82" idx="1"/>
          </p:cNvCxnSpPr>
          <p:nvPr/>
        </p:nvCxnSpPr>
        <p:spPr>
          <a:xfrm>
            <a:off x="2678421" y="1575940"/>
            <a:ext cx="14377" cy="153144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43B301D9-DEC3-4E63-B85E-B4E9DBF25C6A}"/>
              </a:ext>
            </a:extLst>
          </p:cNvPr>
          <p:cNvCxnSpPr>
            <a:cxnSpLocks/>
            <a:endCxn id="91" idx="6"/>
          </p:cNvCxnSpPr>
          <p:nvPr/>
        </p:nvCxnSpPr>
        <p:spPr>
          <a:xfrm flipV="1">
            <a:off x="5038725" y="3156148"/>
            <a:ext cx="3126461" cy="201782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91" name="Oval 90">
            <a:extLst>
              <a:ext uri="{FF2B5EF4-FFF2-40B4-BE49-F238E27FC236}">
                <a16:creationId xmlns:a16="http://schemas.microsoft.com/office/drawing/2014/main" id="{723EC18C-EADF-4A78-B858-3ED731B4D6F6}"/>
              </a:ext>
            </a:extLst>
          </p:cNvPr>
          <p:cNvSpPr/>
          <p:nvPr/>
        </p:nvSpPr>
        <p:spPr>
          <a:xfrm>
            <a:off x="8084277"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42F30654-1229-42D7-8239-22A616CB20DA}"/>
              </a:ext>
            </a:extLst>
          </p:cNvPr>
          <p:cNvSpPr/>
          <p:nvPr/>
        </p:nvSpPr>
        <p:spPr>
          <a:xfrm>
            <a:off x="3654671"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a:extLst>
              <a:ext uri="{FF2B5EF4-FFF2-40B4-BE49-F238E27FC236}">
                <a16:creationId xmlns:a16="http://schemas.microsoft.com/office/drawing/2014/main" id="{0B4CD486-E8EA-4F0D-BE9B-87FB0CDC5FF4}"/>
              </a:ext>
            </a:extLst>
          </p:cNvPr>
          <p:cNvSpPr/>
          <p:nvPr/>
        </p:nvSpPr>
        <p:spPr>
          <a:xfrm>
            <a:off x="2646890" y="1547204"/>
            <a:ext cx="80909" cy="7516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TextBox 93">
            <a:extLst>
              <a:ext uri="{FF2B5EF4-FFF2-40B4-BE49-F238E27FC236}">
                <a16:creationId xmlns:a16="http://schemas.microsoft.com/office/drawing/2014/main" id="{72D0EEDA-0A1D-4A6B-BF73-9744E1E8E210}"/>
              </a:ext>
            </a:extLst>
          </p:cNvPr>
          <p:cNvSpPr txBox="1"/>
          <p:nvPr/>
        </p:nvSpPr>
        <p:spPr>
          <a:xfrm>
            <a:off x="3272419" y="3126600"/>
            <a:ext cx="40454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pic>
        <p:nvPicPr>
          <p:cNvPr id="97" name="setsquare2">
            <a:extLst>
              <a:ext uri="{FF2B5EF4-FFF2-40B4-BE49-F238E27FC236}">
                <a16:creationId xmlns:a16="http://schemas.microsoft.com/office/drawing/2014/main" id="{AC5E3739-9426-41DD-9D19-BE73456F91CF}"/>
              </a:ext>
            </a:extLst>
          </p:cNvPr>
          <p:cNvPicPr>
            <a:picLocks noChangeAspect="1"/>
          </p:cNvPicPr>
          <p:nvPr/>
        </p:nvPicPr>
        <p:blipFill>
          <a:blip r:embed="rId6">
            <a:alphaModFix amt="70000"/>
          </a:blip>
          <a:srcRect/>
          <a:stretch/>
        </p:blipFill>
        <p:spPr>
          <a:xfrm rot="14220344" flipH="1" flipV="1">
            <a:off x="3064692" y="-2414725"/>
            <a:ext cx="3141771" cy="5335911"/>
          </a:xfrm>
          <a:prstGeom prst="rect">
            <a:avLst/>
          </a:prstGeom>
        </p:spPr>
      </p:pic>
      <p:pic>
        <p:nvPicPr>
          <p:cNvPr id="98" name="Pencil2" descr="A picture containing text&#10;&#10;Description automatically generated">
            <a:extLst>
              <a:ext uri="{FF2B5EF4-FFF2-40B4-BE49-F238E27FC236}">
                <a16:creationId xmlns:a16="http://schemas.microsoft.com/office/drawing/2014/main" id="{4932AD94-AB1C-4903-B905-2627495C865B}"/>
              </a:ext>
            </a:extLst>
          </p:cNvPr>
          <p:cNvPicPr>
            <a:picLocks noChangeAspect="1"/>
          </p:cNvPicPr>
          <p:nvPr/>
        </p:nvPicPr>
        <p:blipFill>
          <a:blip r:embed="rId4"/>
          <a:stretch>
            <a:fillRect/>
          </a:stretch>
        </p:blipFill>
        <p:spPr>
          <a:xfrm rot="15883323">
            <a:off x="1934880" y="1899498"/>
            <a:ext cx="2100756" cy="1575567"/>
          </a:xfrm>
          <a:prstGeom prst="rect">
            <a:avLst/>
          </a:prstGeom>
        </p:spPr>
      </p:pic>
      <p:pic>
        <p:nvPicPr>
          <p:cNvPr id="99" name="Pencil2" descr="A picture containing text&#10;&#10;Description automatically generated">
            <a:extLst>
              <a:ext uri="{FF2B5EF4-FFF2-40B4-BE49-F238E27FC236}">
                <a16:creationId xmlns:a16="http://schemas.microsoft.com/office/drawing/2014/main" id="{89A99D56-F2CB-4BB1-BE0A-5B750A38A944}"/>
              </a:ext>
            </a:extLst>
          </p:cNvPr>
          <p:cNvPicPr>
            <a:picLocks noChangeAspect="1"/>
          </p:cNvPicPr>
          <p:nvPr/>
        </p:nvPicPr>
        <p:blipFill>
          <a:blip r:embed="rId4"/>
          <a:stretch>
            <a:fillRect/>
          </a:stretch>
        </p:blipFill>
        <p:spPr>
          <a:xfrm rot="4422474">
            <a:off x="7883230" y="2764711"/>
            <a:ext cx="2100756" cy="1575567"/>
          </a:xfrm>
          <a:prstGeom prst="rect">
            <a:avLst/>
          </a:prstGeom>
        </p:spPr>
      </p:pic>
      <p:pic>
        <p:nvPicPr>
          <p:cNvPr id="100" name="setsquare3">
            <a:extLst>
              <a:ext uri="{FF2B5EF4-FFF2-40B4-BE49-F238E27FC236}">
                <a16:creationId xmlns:a16="http://schemas.microsoft.com/office/drawing/2014/main" id="{D1E9FB21-103F-49F5-ABA5-33C86AC3CFD9}"/>
              </a:ext>
            </a:extLst>
          </p:cNvPr>
          <p:cNvPicPr>
            <a:picLocks noChangeAspect="1"/>
          </p:cNvPicPr>
          <p:nvPr/>
        </p:nvPicPr>
        <p:blipFill>
          <a:blip r:embed="rId6">
            <a:alphaModFix amt="70000"/>
          </a:blip>
          <a:srcRect/>
          <a:stretch/>
        </p:blipFill>
        <p:spPr>
          <a:xfrm rot="10800000" flipH="1" flipV="1">
            <a:off x="4324103" y="-1864300"/>
            <a:ext cx="3141771" cy="5335911"/>
          </a:xfrm>
          <a:prstGeom prst="rect">
            <a:avLst/>
          </a:prstGeom>
        </p:spPr>
      </p:pic>
      <p:pic>
        <p:nvPicPr>
          <p:cNvPr id="101" name="Pencil4" descr="A picture containing text&#10;&#10;Description automatically generated">
            <a:extLst>
              <a:ext uri="{FF2B5EF4-FFF2-40B4-BE49-F238E27FC236}">
                <a16:creationId xmlns:a16="http://schemas.microsoft.com/office/drawing/2014/main" id="{9985AD56-3CB6-45E8-8DB2-07C1D09DB79F}"/>
              </a:ext>
            </a:extLst>
          </p:cNvPr>
          <p:cNvPicPr>
            <a:picLocks noChangeAspect="1"/>
          </p:cNvPicPr>
          <p:nvPr/>
        </p:nvPicPr>
        <p:blipFill>
          <a:blip r:embed="rId4"/>
          <a:stretch>
            <a:fillRect/>
          </a:stretch>
        </p:blipFill>
        <p:spPr>
          <a:xfrm rot="15883323">
            <a:off x="908424" y="330607"/>
            <a:ext cx="2100756" cy="1575567"/>
          </a:xfrm>
          <a:prstGeom prst="rect">
            <a:avLst/>
          </a:prstGeom>
        </p:spPr>
      </p:pic>
    </p:spTree>
    <p:custDataLst>
      <p:tags r:id="rId1"/>
    </p:custDataLst>
    <p:extLst>
      <p:ext uri="{BB962C8B-B14F-4D97-AF65-F5344CB8AC3E}">
        <p14:creationId xmlns:p14="http://schemas.microsoft.com/office/powerpoint/2010/main" val="1854192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path" presetSubtype="0" accel="50000" decel="50000" fill="hold" nodeType="clickEffect">
                                  <p:stCondLst>
                                    <p:cond delay="0"/>
                                  </p:stCondLst>
                                  <p:childTnLst>
                                    <p:animMotion origin="layout" path="M 1.66667E-6 4.44444E-6 L 0.14206 0.38379 " pathEditMode="relative" rAng="0" ptsTypes="AA">
                                      <p:cBhvr>
                                        <p:cTn id="13" dur="2000" fill="hold"/>
                                        <p:tgtEl>
                                          <p:spTgt spid="97"/>
                                        </p:tgtEl>
                                        <p:attrNameLst>
                                          <p:attrName>ppt_x</p:attrName>
                                          <p:attrName>ppt_y</p:attrName>
                                        </p:attrNameLst>
                                      </p:cBhvr>
                                      <p:rCtr x="7096" y="19190"/>
                                    </p:animMotion>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98"/>
                                        </p:tgtEl>
                                        <p:attrNameLst>
                                          <p:attrName>style.visibility</p:attrName>
                                        </p:attrNameLst>
                                      </p:cBhvr>
                                      <p:to>
                                        <p:strVal val="visible"/>
                                      </p:to>
                                    </p:set>
                                    <p:anim calcmode="lin" valueType="num">
                                      <p:cBhvr additive="base">
                                        <p:cTn id="18" dur="500" fill="hold"/>
                                        <p:tgtEl>
                                          <p:spTgt spid="98"/>
                                        </p:tgtEl>
                                        <p:attrNameLst>
                                          <p:attrName>ppt_x</p:attrName>
                                        </p:attrNameLst>
                                      </p:cBhvr>
                                      <p:tavLst>
                                        <p:tav tm="0">
                                          <p:val>
                                            <p:strVal val="0-#ppt_w/2"/>
                                          </p:val>
                                        </p:tav>
                                        <p:tav tm="100000">
                                          <p:val>
                                            <p:strVal val="#ppt_x"/>
                                          </p:val>
                                        </p:tav>
                                      </p:tavLst>
                                    </p:anim>
                                    <p:anim calcmode="lin" valueType="num">
                                      <p:cBhvr additive="base">
                                        <p:cTn id="19" dur="500" fill="hold"/>
                                        <p:tgtEl>
                                          <p:spTgt spid="9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path" presetSubtype="0" accel="50000" decel="50000" fill="hold" nodeType="clickEffect">
                                  <p:stCondLst>
                                    <p:cond delay="0"/>
                                  </p:stCondLst>
                                  <p:childTnLst>
                                    <p:animMotion origin="layout" path="M -1.66667E-6 1.85185E-6 L 0.11706 0.31273 " pathEditMode="relative" rAng="0" ptsTypes="AA">
                                      <p:cBhvr>
                                        <p:cTn id="23" dur="500" fill="hold"/>
                                        <p:tgtEl>
                                          <p:spTgt spid="98"/>
                                        </p:tgtEl>
                                        <p:attrNameLst>
                                          <p:attrName>ppt_x</p:attrName>
                                          <p:attrName>ppt_y</p:attrName>
                                        </p:attrNameLst>
                                      </p:cBhvr>
                                      <p:rCtr x="5846" y="15625"/>
                                    </p:animMotion>
                                  </p:childTnLst>
                                </p:cTn>
                              </p:par>
                              <p:par>
                                <p:cTn id="24" presetID="22" presetClass="entr" presetSubtype="8" fill="hold" nodeType="withEffect">
                                  <p:stCondLst>
                                    <p:cond delay="0"/>
                                  </p:stCondLst>
                                  <p:childTnLst>
                                    <p:set>
                                      <p:cBhvr>
                                        <p:cTn id="25" dur="1" fill="hold">
                                          <p:stCondLst>
                                            <p:cond delay="0"/>
                                          </p:stCondLst>
                                        </p:cTn>
                                        <p:tgtEl>
                                          <p:spTgt spid="83"/>
                                        </p:tgtEl>
                                        <p:attrNameLst>
                                          <p:attrName>style.visibility</p:attrName>
                                        </p:attrNameLst>
                                      </p:cBhvr>
                                      <p:to>
                                        <p:strVal val="visible"/>
                                      </p:to>
                                    </p:set>
                                    <p:animEffect transition="in" filter="wipe(left)">
                                      <p:cBhvr>
                                        <p:cTn id="26" dur="500"/>
                                        <p:tgtEl>
                                          <p:spTgt spid="8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98"/>
                                        </p:tgtEl>
                                      </p:cBhvr>
                                    </p:animEffect>
                                    <p:set>
                                      <p:cBhvr>
                                        <p:cTn id="31" dur="1" fill="hold">
                                          <p:stCondLst>
                                            <p:cond delay="499"/>
                                          </p:stCondLst>
                                        </p:cTn>
                                        <p:tgtEl>
                                          <p:spTgt spid="98"/>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99"/>
                                        </p:tgtEl>
                                        <p:attrNameLst>
                                          <p:attrName>style.visibility</p:attrName>
                                        </p:attrNameLst>
                                      </p:cBhvr>
                                      <p:to>
                                        <p:strVal val="visible"/>
                                      </p:to>
                                    </p:set>
                                    <p:anim calcmode="lin" valueType="num">
                                      <p:cBhvr additive="base">
                                        <p:cTn id="36" dur="500" fill="hold"/>
                                        <p:tgtEl>
                                          <p:spTgt spid="99"/>
                                        </p:tgtEl>
                                        <p:attrNameLst>
                                          <p:attrName>ppt_x</p:attrName>
                                        </p:attrNameLst>
                                      </p:cBhvr>
                                      <p:tavLst>
                                        <p:tav tm="0">
                                          <p:val>
                                            <p:strVal val="1+#ppt_w/2"/>
                                          </p:val>
                                        </p:tav>
                                        <p:tav tm="100000">
                                          <p:val>
                                            <p:strVal val="#ppt_x"/>
                                          </p:val>
                                        </p:tav>
                                      </p:tavLst>
                                    </p:anim>
                                    <p:anim calcmode="lin" valueType="num">
                                      <p:cBhvr additive="base">
                                        <p:cTn id="37" dur="500" fill="hold"/>
                                        <p:tgtEl>
                                          <p:spTgt spid="99"/>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path" presetSubtype="0" accel="50000" decel="50000" fill="hold" nodeType="clickEffect">
                                  <p:stCondLst>
                                    <p:cond delay="0"/>
                                  </p:stCondLst>
                                  <p:childTnLst>
                                    <p:animMotion origin="layout" path="M -2.29167E-6 4.44444E-6 L -0.25638 0.29421 " pathEditMode="relative" rAng="0" ptsTypes="AA">
                                      <p:cBhvr>
                                        <p:cTn id="41" dur="500" fill="hold"/>
                                        <p:tgtEl>
                                          <p:spTgt spid="99"/>
                                        </p:tgtEl>
                                        <p:attrNameLst>
                                          <p:attrName>ppt_x</p:attrName>
                                          <p:attrName>ppt_y</p:attrName>
                                        </p:attrNameLst>
                                      </p:cBhvr>
                                      <p:rCtr x="-12826" y="14699"/>
                                    </p:animMotion>
                                  </p:childTnLst>
                                </p:cTn>
                              </p:par>
                              <p:par>
                                <p:cTn id="42" presetID="22" presetClass="entr" presetSubtype="2" fill="hold" nodeType="withEffect">
                                  <p:stCondLst>
                                    <p:cond delay="0"/>
                                  </p:stCondLst>
                                  <p:childTnLst>
                                    <p:set>
                                      <p:cBhvr>
                                        <p:cTn id="43" dur="1" fill="hold">
                                          <p:stCondLst>
                                            <p:cond delay="0"/>
                                          </p:stCondLst>
                                        </p:cTn>
                                        <p:tgtEl>
                                          <p:spTgt spid="90"/>
                                        </p:tgtEl>
                                        <p:attrNameLst>
                                          <p:attrName>style.visibility</p:attrName>
                                        </p:attrNameLst>
                                      </p:cBhvr>
                                      <p:to>
                                        <p:strVal val="visible"/>
                                      </p:to>
                                    </p:set>
                                    <p:animEffect transition="in" filter="wipe(right)">
                                      <p:cBhvr>
                                        <p:cTn id="44" dur="500"/>
                                        <p:tgtEl>
                                          <p:spTgt spid="90"/>
                                        </p:tgtEl>
                                      </p:cBhvr>
                                    </p:animEffect>
                                  </p:childTnLst>
                                </p:cTn>
                              </p:par>
                            </p:childTnLst>
                          </p:cTn>
                        </p:par>
                        <p:par>
                          <p:cTn id="45" fill="hold">
                            <p:stCondLst>
                              <p:cond delay="500"/>
                            </p:stCondLst>
                            <p:childTnLst>
                              <p:par>
                                <p:cTn id="46" presetID="21" presetClass="entr" presetSubtype="1" fill="hold" grpId="0" nodeType="after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wheel(1)">
                                      <p:cBhvr>
                                        <p:cTn id="48" dur="250"/>
                                        <p:tgtEl>
                                          <p:spTgt spid="80"/>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nodeType="clickEffect">
                                  <p:stCondLst>
                                    <p:cond delay="0"/>
                                  </p:stCondLst>
                                  <p:childTnLst>
                                    <p:animEffect transition="out" filter="fade">
                                      <p:cBhvr>
                                        <p:cTn id="52" dur="500"/>
                                        <p:tgtEl>
                                          <p:spTgt spid="99"/>
                                        </p:tgtEl>
                                      </p:cBhvr>
                                    </p:animEffect>
                                    <p:set>
                                      <p:cBhvr>
                                        <p:cTn id="53" dur="1" fill="hold">
                                          <p:stCondLst>
                                            <p:cond delay="499"/>
                                          </p:stCondLst>
                                        </p:cTn>
                                        <p:tgtEl>
                                          <p:spTgt spid="99"/>
                                        </p:tgtEl>
                                        <p:attrNameLst>
                                          <p:attrName>style.visibility</p:attrName>
                                        </p:attrNameLst>
                                      </p:cBhvr>
                                      <p:to>
                                        <p:strVal val="hidden"/>
                                      </p:to>
                                    </p:set>
                                  </p:childTnLst>
                                </p:cTn>
                              </p:par>
                            </p:childTnLst>
                          </p:cTn>
                        </p:par>
                        <p:par>
                          <p:cTn id="54" fill="hold">
                            <p:stCondLst>
                              <p:cond delay="500"/>
                            </p:stCondLst>
                            <p:childTnLst>
                              <p:par>
                                <p:cTn id="55" presetID="10" presetClass="exit" presetSubtype="0" fill="hold" nodeType="afterEffect">
                                  <p:stCondLst>
                                    <p:cond delay="0"/>
                                  </p:stCondLst>
                                  <p:childTnLst>
                                    <p:animEffect transition="out" filter="fade">
                                      <p:cBhvr>
                                        <p:cTn id="56" dur="500"/>
                                        <p:tgtEl>
                                          <p:spTgt spid="97"/>
                                        </p:tgtEl>
                                      </p:cBhvr>
                                    </p:animEffect>
                                    <p:set>
                                      <p:cBhvr>
                                        <p:cTn id="57" dur="1" fill="hold">
                                          <p:stCondLst>
                                            <p:cond delay="499"/>
                                          </p:stCondLst>
                                        </p:cTn>
                                        <p:tgtEl>
                                          <p:spTgt spid="9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47" presetClass="entr" presetSubtype="0" fill="hold" nodeType="clickEffect">
                                  <p:stCondLst>
                                    <p:cond delay="0"/>
                                  </p:stCondLst>
                                  <p:childTnLst>
                                    <p:set>
                                      <p:cBhvr>
                                        <p:cTn id="61" dur="1" fill="hold">
                                          <p:stCondLst>
                                            <p:cond delay="0"/>
                                          </p:stCondLst>
                                        </p:cTn>
                                        <p:tgtEl>
                                          <p:spTgt spid="100"/>
                                        </p:tgtEl>
                                        <p:attrNameLst>
                                          <p:attrName>style.visibility</p:attrName>
                                        </p:attrNameLst>
                                      </p:cBhvr>
                                      <p:to>
                                        <p:strVal val="visible"/>
                                      </p:to>
                                    </p:set>
                                    <p:animEffect transition="in" filter="fade">
                                      <p:cBhvr>
                                        <p:cTn id="62" dur="1000"/>
                                        <p:tgtEl>
                                          <p:spTgt spid="100"/>
                                        </p:tgtEl>
                                      </p:cBhvr>
                                    </p:animEffect>
                                    <p:anim calcmode="lin" valueType="num">
                                      <p:cBhvr>
                                        <p:cTn id="63" dur="1000" fill="hold"/>
                                        <p:tgtEl>
                                          <p:spTgt spid="100"/>
                                        </p:tgtEl>
                                        <p:attrNameLst>
                                          <p:attrName>ppt_x</p:attrName>
                                        </p:attrNameLst>
                                      </p:cBhvr>
                                      <p:tavLst>
                                        <p:tav tm="0">
                                          <p:val>
                                            <p:strVal val="#ppt_x"/>
                                          </p:val>
                                        </p:tav>
                                        <p:tav tm="100000">
                                          <p:val>
                                            <p:strVal val="#ppt_x"/>
                                          </p:val>
                                        </p:tav>
                                      </p:tavLst>
                                    </p:anim>
                                    <p:anim calcmode="lin" valueType="num">
                                      <p:cBhvr>
                                        <p:cTn id="64"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path" presetSubtype="0" accel="50000" decel="50000" fill="hold" nodeType="clickEffect">
                                  <p:stCondLst>
                                    <p:cond delay="0"/>
                                  </p:stCondLst>
                                  <p:childTnLst>
                                    <p:animMotion origin="layout" path="M -3.54167E-6 3.7037E-7 L -0.36054 0.00486 " pathEditMode="relative" rAng="0" ptsTypes="AA">
                                      <p:cBhvr>
                                        <p:cTn id="68" dur="2000" fill="hold"/>
                                        <p:tgtEl>
                                          <p:spTgt spid="100"/>
                                        </p:tgtEl>
                                        <p:attrNameLst>
                                          <p:attrName>ppt_x</p:attrName>
                                          <p:attrName>ppt_y</p:attrName>
                                        </p:attrNameLst>
                                      </p:cBhvr>
                                      <p:rCtr x="-18034" y="231"/>
                                    </p:animMotion>
                                  </p:childTnLst>
                                </p:cTn>
                              </p:par>
                            </p:childTnLst>
                          </p:cTn>
                        </p:par>
                      </p:childTnLst>
                    </p:cTn>
                  </p:par>
                  <p:par>
                    <p:cTn id="69" fill="hold">
                      <p:stCondLst>
                        <p:cond delay="indefinite"/>
                      </p:stCondLst>
                      <p:childTnLst>
                        <p:par>
                          <p:cTn id="70" fill="hold">
                            <p:stCondLst>
                              <p:cond delay="0"/>
                            </p:stCondLst>
                            <p:childTnLst>
                              <p:par>
                                <p:cTn id="71" presetID="22" presetClass="entr" presetSubtype="2" fill="hold" nodeType="click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wipe(right)">
                                      <p:cBhvr>
                                        <p:cTn id="73" dur="500"/>
                                        <p:tgtEl>
                                          <p:spTgt spid="84"/>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8" fill="hold" nodeType="clickEffect">
                                  <p:stCondLst>
                                    <p:cond delay="0"/>
                                  </p:stCondLst>
                                  <p:childTnLst>
                                    <p:set>
                                      <p:cBhvr>
                                        <p:cTn id="77" dur="1" fill="hold">
                                          <p:stCondLst>
                                            <p:cond delay="0"/>
                                          </p:stCondLst>
                                        </p:cTn>
                                        <p:tgtEl>
                                          <p:spTgt spid="101"/>
                                        </p:tgtEl>
                                        <p:attrNameLst>
                                          <p:attrName>style.visibility</p:attrName>
                                        </p:attrNameLst>
                                      </p:cBhvr>
                                      <p:to>
                                        <p:strVal val="visible"/>
                                      </p:to>
                                    </p:set>
                                    <p:anim calcmode="lin" valueType="num">
                                      <p:cBhvr additive="base">
                                        <p:cTn id="78" dur="500" fill="hold"/>
                                        <p:tgtEl>
                                          <p:spTgt spid="101"/>
                                        </p:tgtEl>
                                        <p:attrNameLst>
                                          <p:attrName>ppt_x</p:attrName>
                                        </p:attrNameLst>
                                      </p:cBhvr>
                                      <p:tavLst>
                                        <p:tav tm="0">
                                          <p:val>
                                            <p:strVal val="0-#ppt_w/2"/>
                                          </p:val>
                                        </p:tav>
                                        <p:tav tm="100000">
                                          <p:val>
                                            <p:strVal val="#ppt_x"/>
                                          </p:val>
                                        </p:tav>
                                      </p:tavLst>
                                    </p:anim>
                                    <p:anim calcmode="lin" valueType="num">
                                      <p:cBhvr additive="base">
                                        <p:cTn id="79" dur="500" fill="hold"/>
                                        <p:tgtEl>
                                          <p:spTgt spid="101"/>
                                        </p:tgtEl>
                                        <p:attrNameLst>
                                          <p:attrName>ppt_y</p:attrName>
                                        </p:attrNameLst>
                                      </p:cBhvr>
                                      <p:tavLst>
                                        <p:tav tm="0">
                                          <p:val>
                                            <p:strVal val="#ppt_y"/>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path" presetSubtype="0" accel="50000" decel="50000" fill="hold" nodeType="clickEffect">
                                  <p:stCondLst>
                                    <p:cond delay="0"/>
                                  </p:stCondLst>
                                  <p:childTnLst>
                                    <p:animMotion origin="layout" path="M 2.91667E-6 -2.96296E-6 L 0.00169 0.21898 " pathEditMode="relative" rAng="0" ptsTypes="AA">
                                      <p:cBhvr>
                                        <p:cTn id="83" dur="500" fill="hold"/>
                                        <p:tgtEl>
                                          <p:spTgt spid="101"/>
                                        </p:tgtEl>
                                        <p:attrNameLst>
                                          <p:attrName>ppt_x</p:attrName>
                                          <p:attrName>ppt_y</p:attrName>
                                        </p:attrNameLst>
                                      </p:cBhvr>
                                      <p:rCtr x="78" y="10949"/>
                                    </p:animMotion>
                                  </p:childTnLst>
                                </p:cTn>
                              </p:par>
                              <p:par>
                                <p:cTn id="84" presetID="22" presetClass="entr" presetSubtype="1" fill="hold" nodeType="withEffect">
                                  <p:stCondLst>
                                    <p:cond delay="0"/>
                                  </p:stCondLst>
                                  <p:childTnLst>
                                    <p:set>
                                      <p:cBhvr>
                                        <p:cTn id="85" dur="1" fill="hold">
                                          <p:stCondLst>
                                            <p:cond delay="0"/>
                                          </p:stCondLst>
                                        </p:cTn>
                                        <p:tgtEl>
                                          <p:spTgt spid="89"/>
                                        </p:tgtEl>
                                        <p:attrNameLst>
                                          <p:attrName>style.visibility</p:attrName>
                                        </p:attrNameLst>
                                      </p:cBhvr>
                                      <p:to>
                                        <p:strVal val="visible"/>
                                      </p:to>
                                    </p:set>
                                    <p:animEffect transition="in" filter="wipe(up)">
                                      <p:cBhvr>
                                        <p:cTn id="86" dur="500"/>
                                        <p:tgtEl>
                                          <p:spTgt spid="89"/>
                                        </p:tgtEl>
                                      </p:cBhvr>
                                    </p:animEffect>
                                  </p:childTnLst>
                                </p:cTn>
                              </p:par>
                            </p:childTnLst>
                          </p:cTn>
                        </p:par>
                      </p:childTnLst>
                    </p:cTn>
                  </p:par>
                  <p:par>
                    <p:cTn id="87" fill="hold">
                      <p:stCondLst>
                        <p:cond delay="indefinite"/>
                      </p:stCondLst>
                      <p:childTnLst>
                        <p:par>
                          <p:cTn id="88" fill="hold">
                            <p:stCondLst>
                              <p:cond delay="0"/>
                            </p:stCondLst>
                            <p:childTnLst>
                              <p:par>
                                <p:cTn id="89" presetID="21" presetClass="entr" presetSubtype="1" fill="hold" grpId="0" nodeType="clickEffect">
                                  <p:stCondLst>
                                    <p:cond delay="0"/>
                                  </p:stCondLst>
                                  <p:childTnLst>
                                    <p:set>
                                      <p:cBhvr>
                                        <p:cTn id="90" dur="1" fill="hold">
                                          <p:stCondLst>
                                            <p:cond delay="0"/>
                                          </p:stCondLst>
                                        </p:cTn>
                                        <p:tgtEl>
                                          <p:spTgt spid="82"/>
                                        </p:tgtEl>
                                        <p:attrNameLst>
                                          <p:attrName>style.visibility</p:attrName>
                                        </p:attrNameLst>
                                      </p:cBhvr>
                                      <p:to>
                                        <p:strVal val="visible"/>
                                      </p:to>
                                    </p:set>
                                    <p:animEffect transition="in" filter="wheel(1)">
                                      <p:cBhvr>
                                        <p:cTn id="91" dur="250"/>
                                        <p:tgtEl>
                                          <p:spTgt spid="82"/>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xit" presetSubtype="0" fill="hold" nodeType="clickEffect">
                                  <p:stCondLst>
                                    <p:cond delay="0"/>
                                  </p:stCondLst>
                                  <p:childTnLst>
                                    <p:animEffect transition="out" filter="fade">
                                      <p:cBhvr>
                                        <p:cTn id="95" dur="500"/>
                                        <p:tgtEl>
                                          <p:spTgt spid="101"/>
                                        </p:tgtEl>
                                      </p:cBhvr>
                                    </p:animEffect>
                                    <p:set>
                                      <p:cBhvr>
                                        <p:cTn id="96" dur="1" fill="hold">
                                          <p:stCondLst>
                                            <p:cond delay="499"/>
                                          </p:stCondLst>
                                        </p:cTn>
                                        <p:tgtEl>
                                          <p:spTgt spid="101"/>
                                        </p:tgtEl>
                                        <p:attrNameLst>
                                          <p:attrName>style.visibility</p:attrName>
                                        </p:attrNameLst>
                                      </p:cBhvr>
                                      <p:to>
                                        <p:strVal val="hidden"/>
                                      </p:to>
                                    </p:set>
                                  </p:childTnLst>
                                </p:cTn>
                              </p:par>
                            </p:childTnLst>
                          </p:cTn>
                        </p:par>
                        <p:par>
                          <p:cTn id="97" fill="hold">
                            <p:stCondLst>
                              <p:cond delay="500"/>
                            </p:stCondLst>
                            <p:childTnLst>
                              <p:par>
                                <p:cTn id="98" presetID="10" presetClass="exit" presetSubtype="0" fill="hold" nodeType="afterEffect">
                                  <p:stCondLst>
                                    <p:cond delay="0"/>
                                  </p:stCondLst>
                                  <p:childTnLst>
                                    <p:animEffect transition="out" filter="fade">
                                      <p:cBhvr>
                                        <p:cTn id="99" dur="500"/>
                                        <p:tgtEl>
                                          <p:spTgt spid="100"/>
                                        </p:tgtEl>
                                      </p:cBhvr>
                                    </p:animEffect>
                                    <p:set>
                                      <p:cBhvr>
                                        <p:cTn id="100" dur="1" fill="hold">
                                          <p:stCondLst>
                                            <p:cond delay="499"/>
                                          </p:stCondLst>
                                        </p:cTn>
                                        <p:tgtEl>
                                          <p:spTgt spid="1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3 heights in triangle RST.</a:t>
            </a:r>
            <a:endParaRPr lang="en-US" sz="3200" b="1" dirty="0">
              <a:solidFill>
                <a:schemeClr val="bg1"/>
              </a:solidFill>
              <a:latin typeface="Comic Sans MS"/>
            </a:endParaRPr>
          </a:p>
        </p:txBody>
      </p:sp>
      <p:pic>
        <p:nvPicPr>
          <p:cNvPr id="2" name="Picture 1" descr="A picture containing text&#10;&#10;Description automatically generated">
            <a:extLst>
              <a:ext uri="{FF2B5EF4-FFF2-40B4-BE49-F238E27FC236}">
                <a16:creationId xmlns:a16="http://schemas.microsoft.com/office/drawing/2014/main" id="{583E4846-4DAD-5263-AE46-FAD31573524A}"/>
              </a:ext>
            </a:extLst>
          </p:cNvPr>
          <p:cNvPicPr>
            <a:picLocks noChangeAspect="1"/>
          </p:cNvPicPr>
          <p:nvPr/>
        </p:nvPicPr>
        <p:blipFill>
          <a:blip r:embed="rId4"/>
          <a:stretch>
            <a:fillRect/>
          </a:stretch>
        </p:blipFill>
        <p:spPr>
          <a:xfrm>
            <a:off x="9794183" y="1630680"/>
            <a:ext cx="1696301" cy="1272226"/>
          </a:xfrm>
          <a:prstGeom prst="rect">
            <a:avLst/>
          </a:prstGeom>
        </p:spPr>
      </p:pic>
      <p:pic>
        <p:nvPicPr>
          <p:cNvPr id="3" name="Picture 2" descr="A picture containing shape&#10;&#10;Description automatically generated">
            <a:extLst>
              <a:ext uri="{FF2B5EF4-FFF2-40B4-BE49-F238E27FC236}">
                <a16:creationId xmlns:a16="http://schemas.microsoft.com/office/drawing/2014/main" id="{20CE0C0B-E542-CCD7-4FB2-8C5293F3D174}"/>
              </a:ext>
            </a:extLst>
          </p:cNvPr>
          <p:cNvPicPr>
            <a:picLocks noChangeAspect="1"/>
          </p:cNvPicPr>
          <p:nvPr/>
        </p:nvPicPr>
        <p:blipFill rotWithShape="1">
          <a:blip r:embed="rId5">
            <a:clrChange>
              <a:clrFrom>
                <a:srgbClr val="FFFFFF"/>
              </a:clrFrom>
              <a:clrTo>
                <a:srgbClr val="FFFFFF">
                  <a:alpha val="0"/>
                </a:srgbClr>
              </a:clrTo>
            </a:clrChange>
          </a:blip>
          <a:srcRect l="45913" t="4796" r="42731" b="54203"/>
          <a:stretch/>
        </p:blipFill>
        <p:spPr>
          <a:xfrm>
            <a:off x="10782300" y="2837591"/>
            <a:ext cx="407245" cy="1470376"/>
          </a:xfrm>
          <a:prstGeom prst="rect">
            <a:avLst/>
          </a:prstGeom>
        </p:spPr>
      </p:pic>
      <p:sp>
        <p:nvSpPr>
          <p:cNvPr id="5" name="Rectangle: Rounded Corners 4">
            <a:extLst>
              <a:ext uri="{FF2B5EF4-FFF2-40B4-BE49-F238E27FC236}">
                <a16:creationId xmlns:a16="http://schemas.microsoft.com/office/drawing/2014/main" id="{1AEE32E7-D239-F40F-2757-274532B8C2AD}"/>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A4D9630A-B833-48C9-A8B8-37E049BBA826}"/>
              </a:ext>
            </a:extLst>
          </p:cNvPr>
          <p:cNvSpPr/>
          <p:nvPr/>
        </p:nvSpPr>
        <p:spPr>
          <a:xfrm rot="3668627">
            <a:off x="5004583" y="5020530"/>
            <a:ext cx="111001" cy="15098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87E7BCE4-4846-4942-9342-704BE84809F6}"/>
              </a:ext>
            </a:extLst>
          </p:cNvPr>
          <p:cNvSpPr/>
          <p:nvPr/>
        </p:nvSpPr>
        <p:spPr>
          <a:xfrm rot="1123576">
            <a:off x="4029621" y="1995785"/>
            <a:ext cx="150980" cy="11100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2245DE82-08C0-43AE-85A6-F636C15DB735}"/>
              </a:ext>
            </a:extLst>
          </p:cNvPr>
          <p:cNvSpPr/>
          <p:nvPr/>
        </p:nvSpPr>
        <p:spPr>
          <a:xfrm>
            <a:off x="2692798" y="3051885"/>
            <a:ext cx="150980" cy="11100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0" name="Straight Connector 49">
            <a:extLst>
              <a:ext uri="{FF2B5EF4-FFF2-40B4-BE49-F238E27FC236}">
                <a16:creationId xmlns:a16="http://schemas.microsoft.com/office/drawing/2014/main" id="{DA2D8C45-E981-41A0-A10A-9E602120FB7A}"/>
              </a:ext>
            </a:extLst>
          </p:cNvPr>
          <p:cNvCxnSpPr>
            <a:cxnSpLocks/>
          </p:cNvCxnSpPr>
          <p:nvPr/>
        </p:nvCxnSpPr>
        <p:spPr>
          <a:xfrm>
            <a:off x="3718044" y="3194809"/>
            <a:ext cx="1427386" cy="2159908"/>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3C069F6E-4356-4F1C-9F4E-C712BC0B35C0}"/>
              </a:ext>
            </a:extLst>
          </p:cNvPr>
          <p:cNvCxnSpPr>
            <a:cxnSpLocks/>
          </p:cNvCxnSpPr>
          <p:nvPr/>
        </p:nvCxnSpPr>
        <p:spPr>
          <a:xfrm flipH="1">
            <a:off x="1979109" y="3165466"/>
            <a:ext cx="1707385" cy="5456"/>
          </a:xfrm>
          <a:prstGeom prst="line">
            <a:avLst/>
          </a:prstGeom>
          <a:ln w="19050">
            <a:solidFill>
              <a:srgbClr val="085091"/>
            </a:solidFill>
            <a:prstDash val="sysDash"/>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64D24AAE-D4CB-4B76-9C45-3CB5C98E8DB2}"/>
              </a:ext>
            </a:extLst>
          </p:cNvPr>
          <p:cNvSpPr txBox="1"/>
          <p:nvPr/>
        </p:nvSpPr>
        <p:spPr>
          <a:xfrm>
            <a:off x="2314326" y="1209481"/>
            <a:ext cx="40454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53" name="TextBox 52">
            <a:extLst>
              <a:ext uri="{FF2B5EF4-FFF2-40B4-BE49-F238E27FC236}">
                <a16:creationId xmlns:a16="http://schemas.microsoft.com/office/drawing/2014/main" id="{699DD096-DB60-4CDE-95E0-B75AFC0EFC8C}"/>
              </a:ext>
            </a:extLst>
          </p:cNvPr>
          <p:cNvSpPr txBox="1"/>
          <p:nvPr/>
        </p:nvSpPr>
        <p:spPr>
          <a:xfrm>
            <a:off x="7975498" y="3137279"/>
            <a:ext cx="40454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cxnSp>
        <p:nvCxnSpPr>
          <p:cNvPr id="54" name="HeightFromA">
            <a:extLst>
              <a:ext uri="{FF2B5EF4-FFF2-40B4-BE49-F238E27FC236}">
                <a16:creationId xmlns:a16="http://schemas.microsoft.com/office/drawing/2014/main" id="{421505C3-353E-484F-A9D3-4DBBF547A1A5}"/>
              </a:ext>
            </a:extLst>
          </p:cNvPr>
          <p:cNvCxnSpPr>
            <a:cxnSpLocks/>
            <a:stCxn id="59" idx="0"/>
          </p:cNvCxnSpPr>
          <p:nvPr/>
        </p:nvCxnSpPr>
        <p:spPr>
          <a:xfrm flipV="1">
            <a:off x="3695126" y="1968500"/>
            <a:ext cx="349824" cy="115006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5" name="Isosceles Triangle 6">
            <a:extLst>
              <a:ext uri="{FF2B5EF4-FFF2-40B4-BE49-F238E27FC236}">
                <a16:creationId xmlns:a16="http://schemas.microsoft.com/office/drawing/2014/main" id="{D4DE26A7-4FA7-4D16-B466-47F122D48F5D}"/>
              </a:ext>
            </a:extLst>
          </p:cNvPr>
          <p:cNvSpPr/>
          <p:nvPr/>
        </p:nvSpPr>
        <p:spPr>
          <a:xfrm>
            <a:off x="2678421" y="1575940"/>
            <a:ext cx="5486765" cy="1573469"/>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 name="connsiteX0" fmla="*/ 674190 w 8744783"/>
              <a:gd name="connsiteY0" fmla="*/ 3422583 h 3422583"/>
              <a:gd name="connsiteX1" fmla="*/ 0 w 8744783"/>
              <a:gd name="connsiteY1" fmla="*/ 0 h 3422583"/>
              <a:gd name="connsiteX2" fmla="*/ 8744783 w 8744783"/>
              <a:gd name="connsiteY2" fmla="*/ 3410858 h 3422583"/>
              <a:gd name="connsiteX3" fmla="*/ 674190 w 8744783"/>
              <a:gd name="connsiteY3" fmla="*/ 3422583 h 3422583"/>
              <a:gd name="connsiteX0" fmla="*/ 1611739 w 8744783"/>
              <a:gd name="connsiteY0" fmla="*/ 3411008 h 3411008"/>
              <a:gd name="connsiteX1" fmla="*/ 0 w 8744783"/>
              <a:gd name="connsiteY1" fmla="*/ 0 h 3411008"/>
              <a:gd name="connsiteX2" fmla="*/ 8744783 w 8744783"/>
              <a:gd name="connsiteY2" fmla="*/ 3410858 h 3411008"/>
              <a:gd name="connsiteX3" fmla="*/ 1611739 w 8744783"/>
              <a:gd name="connsiteY3" fmla="*/ 3411008 h 3411008"/>
            </a:gdLst>
            <a:ahLst/>
            <a:cxnLst>
              <a:cxn ang="0">
                <a:pos x="connsiteX0" y="connsiteY0"/>
              </a:cxn>
              <a:cxn ang="0">
                <a:pos x="connsiteX1" y="connsiteY1"/>
              </a:cxn>
              <a:cxn ang="0">
                <a:pos x="connsiteX2" y="connsiteY2"/>
              </a:cxn>
              <a:cxn ang="0">
                <a:pos x="connsiteX3" y="connsiteY3"/>
              </a:cxn>
            </a:cxnLst>
            <a:rect l="l" t="t" r="r" b="b"/>
            <a:pathLst>
              <a:path w="8744783" h="3411008">
                <a:moveTo>
                  <a:pt x="1611739" y="3411008"/>
                </a:moveTo>
                <a:lnTo>
                  <a:pt x="0" y="0"/>
                </a:lnTo>
                <a:lnTo>
                  <a:pt x="8744783" y="3410858"/>
                </a:lnTo>
                <a:lnTo>
                  <a:pt x="1611739" y="341100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Connector 55">
            <a:extLst>
              <a:ext uri="{FF2B5EF4-FFF2-40B4-BE49-F238E27FC236}">
                <a16:creationId xmlns:a16="http://schemas.microsoft.com/office/drawing/2014/main" id="{982E3980-8BF7-4315-8114-DDA5FE554B51}"/>
              </a:ext>
            </a:extLst>
          </p:cNvPr>
          <p:cNvCxnSpPr>
            <a:cxnSpLocks/>
            <a:stCxn id="55" idx="1"/>
            <a:endCxn id="49" idx="1"/>
          </p:cNvCxnSpPr>
          <p:nvPr/>
        </p:nvCxnSpPr>
        <p:spPr>
          <a:xfrm>
            <a:off x="2678421" y="1575940"/>
            <a:ext cx="14377" cy="153144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8B0EA9B5-E62D-423B-972D-A3B145ED896E}"/>
              </a:ext>
            </a:extLst>
          </p:cNvPr>
          <p:cNvCxnSpPr>
            <a:cxnSpLocks/>
            <a:endCxn id="58" idx="6"/>
          </p:cNvCxnSpPr>
          <p:nvPr/>
        </p:nvCxnSpPr>
        <p:spPr>
          <a:xfrm flipV="1">
            <a:off x="5038725" y="3156148"/>
            <a:ext cx="3126461" cy="201782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7CA4C55A-6FCD-46DA-9362-9F79188BC8BA}"/>
              </a:ext>
            </a:extLst>
          </p:cNvPr>
          <p:cNvSpPr/>
          <p:nvPr/>
        </p:nvSpPr>
        <p:spPr>
          <a:xfrm>
            <a:off x="8084277"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0736DC1A-F7DC-4D8C-AB4D-AE8293ABDB0E}"/>
              </a:ext>
            </a:extLst>
          </p:cNvPr>
          <p:cNvSpPr/>
          <p:nvPr/>
        </p:nvSpPr>
        <p:spPr>
          <a:xfrm>
            <a:off x="3654671" y="3118564"/>
            <a:ext cx="80909" cy="75168"/>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FA028F5F-D083-4BFD-B3BA-E318BC5EF1F2}"/>
              </a:ext>
            </a:extLst>
          </p:cNvPr>
          <p:cNvSpPr/>
          <p:nvPr/>
        </p:nvSpPr>
        <p:spPr>
          <a:xfrm>
            <a:off x="2646890" y="1547204"/>
            <a:ext cx="80909" cy="7516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a:extLst>
              <a:ext uri="{FF2B5EF4-FFF2-40B4-BE49-F238E27FC236}">
                <a16:creationId xmlns:a16="http://schemas.microsoft.com/office/drawing/2014/main" id="{B18AC29F-6561-47A5-8681-55CD77F3200F}"/>
              </a:ext>
            </a:extLst>
          </p:cNvPr>
          <p:cNvSpPr txBox="1"/>
          <p:nvPr/>
        </p:nvSpPr>
        <p:spPr>
          <a:xfrm>
            <a:off x="3272419" y="3126600"/>
            <a:ext cx="40454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pic>
        <p:nvPicPr>
          <p:cNvPr id="62" name="Pencil1" descr="A picture containing text&#10;&#10;Description automatically generated">
            <a:extLst>
              <a:ext uri="{FF2B5EF4-FFF2-40B4-BE49-F238E27FC236}">
                <a16:creationId xmlns:a16="http://schemas.microsoft.com/office/drawing/2014/main" id="{3622D2AD-1042-448A-B8BB-B7738BB2B2BC}"/>
              </a:ext>
            </a:extLst>
          </p:cNvPr>
          <p:cNvPicPr>
            <a:picLocks noChangeAspect="1"/>
          </p:cNvPicPr>
          <p:nvPr/>
        </p:nvPicPr>
        <p:blipFill>
          <a:blip r:embed="rId4"/>
          <a:stretch>
            <a:fillRect/>
          </a:stretch>
        </p:blipFill>
        <p:spPr>
          <a:xfrm rot="272215">
            <a:off x="2267680" y="1816180"/>
            <a:ext cx="2100756" cy="1575567"/>
          </a:xfrm>
          <a:prstGeom prst="rect">
            <a:avLst/>
          </a:prstGeom>
        </p:spPr>
      </p:pic>
      <p:cxnSp>
        <p:nvCxnSpPr>
          <p:cNvPr id="63" name="Straight Connector 62">
            <a:extLst>
              <a:ext uri="{FF2B5EF4-FFF2-40B4-BE49-F238E27FC236}">
                <a16:creationId xmlns:a16="http://schemas.microsoft.com/office/drawing/2014/main" id="{9082370B-7BEF-4293-A1E2-3D12D644D114}"/>
              </a:ext>
            </a:extLst>
          </p:cNvPr>
          <p:cNvCxnSpPr>
            <a:cxnSpLocks/>
          </p:cNvCxnSpPr>
          <p:nvPr/>
        </p:nvCxnSpPr>
        <p:spPr>
          <a:xfrm>
            <a:off x="2691519" y="3190478"/>
            <a:ext cx="35320" cy="3762303"/>
          </a:xfrm>
          <a:prstGeom prst="line">
            <a:avLst/>
          </a:prstGeom>
          <a:ln w="19050">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67443493-0DCA-4F96-A728-9C3EE82DF6BC}"/>
              </a:ext>
            </a:extLst>
          </p:cNvPr>
          <p:cNvCxnSpPr>
            <a:cxnSpLocks/>
          </p:cNvCxnSpPr>
          <p:nvPr/>
        </p:nvCxnSpPr>
        <p:spPr>
          <a:xfrm flipH="1">
            <a:off x="2286966" y="5202371"/>
            <a:ext cx="2715987" cy="1750410"/>
          </a:xfrm>
          <a:prstGeom prst="line">
            <a:avLst/>
          </a:prstGeom>
          <a:ln w="19050">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15726F92-4335-439B-A28A-594920E727E6}"/>
              </a:ext>
            </a:extLst>
          </p:cNvPr>
          <p:cNvCxnSpPr>
            <a:cxnSpLocks/>
            <a:stCxn id="55" idx="0"/>
          </p:cNvCxnSpPr>
          <p:nvPr/>
        </p:nvCxnSpPr>
        <p:spPr>
          <a:xfrm flipH="1">
            <a:off x="2639334" y="3149409"/>
            <a:ext cx="1050345" cy="3839901"/>
          </a:xfrm>
          <a:prstGeom prst="line">
            <a:avLst/>
          </a:prstGeom>
          <a:ln w="19050">
            <a:solidFill>
              <a:srgbClr val="C00000"/>
            </a:solidFill>
            <a:prstDash val="lgDash"/>
          </a:ln>
        </p:spPr>
        <p:style>
          <a:lnRef idx="1">
            <a:schemeClr val="accent1"/>
          </a:lnRef>
          <a:fillRef idx="0">
            <a:schemeClr val="accent1"/>
          </a:fillRef>
          <a:effectRef idx="0">
            <a:schemeClr val="accent1"/>
          </a:effectRef>
          <a:fontRef idx="minor">
            <a:schemeClr val="tx1"/>
          </a:fontRef>
        </p:style>
      </p:cxnSp>
      <p:pic>
        <p:nvPicPr>
          <p:cNvPr id="66" name="ruler1">
            <a:extLst>
              <a:ext uri="{FF2B5EF4-FFF2-40B4-BE49-F238E27FC236}">
                <a16:creationId xmlns:a16="http://schemas.microsoft.com/office/drawing/2014/main" id="{90976A13-4AA4-479F-899A-5674585F645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5400000">
            <a:off x="-1791774" y="4527191"/>
            <a:ext cx="7490479" cy="1464305"/>
          </a:xfrm>
          <a:prstGeom prst="rect">
            <a:avLst/>
          </a:prstGeom>
        </p:spPr>
      </p:pic>
      <p:pic>
        <p:nvPicPr>
          <p:cNvPr id="67" name="ruler2">
            <a:extLst>
              <a:ext uri="{FF2B5EF4-FFF2-40B4-BE49-F238E27FC236}">
                <a16:creationId xmlns:a16="http://schemas.microsoft.com/office/drawing/2014/main" id="{210E7E40-5561-4BBE-BC7D-6BD5AE67D408}"/>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6276251">
            <a:off x="-1281680" y="3997765"/>
            <a:ext cx="7490479" cy="1464305"/>
          </a:xfrm>
          <a:prstGeom prst="rect">
            <a:avLst/>
          </a:prstGeom>
        </p:spPr>
      </p:pic>
      <p:pic>
        <p:nvPicPr>
          <p:cNvPr id="68" name="Pencil2" descr="A picture containing text&#10;&#10;Description automatically generated">
            <a:extLst>
              <a:ext uri="{FF2B5EF4-FFF2-40B4-BE49-F238E27FC236}">
                <a16:creationId xmlns:a16="http://schemas.microsoft.com/office/drawing/2014/main" id="{181BE8B2-9C35-40EB-957B-90290D6CD8F1}"/>
              </a:ext>
            </a:extLst>
          </p:cNvPr>
          <p:cNvPicPr>
            <a:picLocks noChangeAspect="1"/>
          </p:cNvPicPr>
          <p:nvPr/>
        </p:nvPicPr>
        <p:blipFill>
          <a:blip r:embed="rId4"/>
          <a:stretch>
            <a:fillRect/>
          </a:stretch>
        </p:blipFill>
        <p:spPr>
          <a:xfrm rot="272215">
            <a:off x="2338433" y="5321355"/>
            <a:ext cx="2100756" cy="1575567"/>
          </a:xfrm>
          <a:prstGeom prst="rect">
            <a:avLst/>
          </a:prstGeom>
        </p:spPr>
      </p:pic>
      <p:pic>
        <p:nvPicPr>
          <p:cNvPr id="69" name="ruler3">
            <a:extLst>
              <a:ext uri="{FF2B5EF4-FFF2-40B4-BE49-F238E27FC236}">
                <a16:creationId xmlns:a16="http://schemas.microsoft.com/office/drawing/2014/main" id="{275FB175-AB3B-48BC-B6B9-5CAF3D858D54}"/>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9644174">
            <a:off x="1884193" y="4985066"/>
            <a:ext cx="7490479" cy="1464305"/>
          </a:xfrm>
          <a:prstGeom prst="rect">
            <a:avLst/>
          </a:prstGeom>
        </p:spPr>
      </p:pic>
      <p:pic>
        <p:nvPicPr>
          <p:cNvPr id="70" name="Pencil3" descr="A picture containing text&#10;&#10;Description automatically generated">
            <a:extLst>
              <a:ext uri="{FF2B5EF4-FFF2-40B4-BE49-F238E27FC236}">
                <a16:creationId xmlns:a16="http://schemas.microsoft.com/office/drawing/2014/main" id="{D1F42E5C-5606-4E5C-A6BA-3115621BAD2F}"/>
              </a:ext>
            </a:extLst>
          </p:cNvPr>
          <p:cNvPicPr>
            <a:picLocks noChangeAspect="1"/>
          </p:cNvPicPr>
          <p:nvPr/>
        </p:nvPicPr>
        <p:blipFill>
          <a:blip r:embed="rId4"/>
          <a:stretch>
            <a:fillRect/>
          </a:stretch>
        </p:blipFill>
        <p:spPr>
          <a:xfrm rot="16651538">
            <a:off x="3381846" y="3686314"/>
            <a:ext cx="2100756" cy="1575567"/>
          </a:xfrm>
          <a:prstGeom prst="rect">
            <a:avLst/>
          </a:prstGeom>
        </p:spPr>
      </p:pic>
      <p:sp>
        <p:nvSpPr>
          <p:cNvPr id="71" name="Oval 70">
            <a:extLst>
              <a:ext uri="{FF2B5EF4-FFF2-40B4-BE49-F238E27FC236}">
                <a16:creationId xmlns:a16="http://schemas.microsoft.com/office/drawing/2014/main" id="{42C9739D-0A62-4262-9575-19C254AA3390}"/>
              </a:ext>
            </a:extLst>
          </p:cNvPr>
          <p:cNvSpPr/>
          <p:nvPr/>
        </p:nvSpPr>
        <p:spPr>
          <a:xfrm>
            <a:off x="2616286" y="6521342"/>
            <a:ext cx="235421" cy="23542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119825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0-#ppt_w/2"/>
                                          </p:val>
                                        </p:tav>
                                        <p:tav tm="100000">
                                          <p:val>
                                            <p:strVal val="#ppt_x"/>
                                          </p:val>
                                        </p:tav>
                                      </p:tavLst>
                                    </p:anim>
                                    <p:anim calcmode="lin" valueType="num">
                                      <p:cBhvr additive="base">
                                        <p:cTn id="8" dur="500" fill="hold"/>
                                        <p:tgtEl>
                                          <p:spTgt spid="6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500"/>
                                        <p:tgtEl>
                                          <p:spTgt spid="62"/>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nodeType="clickEffect">
                                  <p:stCondLst>
                                    <p:cond delay="0"/>
                                  </p:stCondLst>
                                  <p:childTnLst>
                                    <p:animMotion origin="layout" path="M 4.58333E-6 3.7037E-7 L 0.00377 0.53681 " pathEditMode="relative" rAng="0" ptsTypes="AA">
                                      <p:cBhvr>
                                        <p:cTn id="17" dur="500" fill="hold"/>
                                        <p:tgtEl>
                                          <p:spTgt spid="62"/>
                                        </p:tgtEl>
                                        <p:attrNameLst>
                                          <p:attrName>ppt_x</p:attrName>
                                          <p:attrName>ppt_y</p:attrName>
                                        </p:attrNameLst>
                                      </p:cBhvr>
                                      <p:rCtr x="182" y="26829"/>
                                    </p:animMotion>
                                  </p:childTnLst>
                                </p:cTn>
                              </p:par>
                              <p:par>
                                <p:cTn id="18" presetID="22" presetClass="entr" presetSubtype="1" fill="hold" nodeType="with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wipe(up)">
                                      <p:cBhvr>
                                        <p:cTn id="20" dur="500"/>
                                        <p:tgtEl>
                                          <p:spTgt spid="63"/>
                                        </p:tgtEl>
                                      </p:cBhvr>
                                    </p:animEffect>
                                  </p:childTnLst>
                                </p:cTn>
                              </p:par>
                            </p:childTnLst>
                          </p:cTn>
                        </p:par>
                        <p:par>
                          <p:cTn id="21" fill="hold">
                            <p:stCondLst>
                              <p:cond delay="500"/>
                            </p:stCondLst>
                            <p:childTnLst>
                              <p:par>
                                <p:cTn id="22" presetID="10" presetClass="exit" presetSubtype="0" fill="hold" nodeType="afterEffect">
                                  <p:stCondLst>
                                    <p:cond delay="0"/>
                                  </p:stCondLst>
                                  <p:childTnLst>
                                    <p:animEffect transition="out" filter="fade">
                                      <p:cBhvr>
                                        <p:cTn id="23" dur="500"/>
                                        <p:tgtEl>
                                          <p:spTgt spid="66"/>
                                        </p:tgtEl>
                                      </p:cBhvr>
                                    </p:animEffect>
                                    <p:set>
                                      <p:cBhvr>
                                        <p:cTn id="24" dur="1" fill="hold">
                                          <p:stCondLst>
                                            <p:cond delay="499"/>
                                          </p:stCondLst>
                                        </p:cTn>
                                        <p:tgtEl>
                                          <p:spTgt spid="66"/>
                                        </p:tgtEl>
                                        <p:attrNameLst>
                                          <p:attrName>style.visibility</p:attrName>
                                        </p:attrNameLst>
                                      </p:cBhvr>
                                      <p:to>
                                        <p:strVal val="hidden"/>
                                      </p:to>
                                    </p:set>
                                  </p:childTnLst>
                                </p:cTn>
                              </p:par>
                            </p:childTnLst>
                          </p:cTn>
                        </p:par>
                        <p:par>
                          <p:cTn id="25" fill="hold">
                            <p:stCondLst>
                              <p:cond delay="1000"/>
                            </p:stCondLst>
                            <p:childTnLst>
                              <p:par>
                                <p:cTn id="26" presetID="10" presetClass="exit" presetSubtype="0" fill="hold" nodeType="afterEffect">
                                  <p:stCondLst>
                                    <p:cond delay="0"/>
                                  </p:stCondLst>
                                  <p:childTnLst>
                                    <p:animEffect transition="out" filter="fade">
                                      <p:cBhvr>
                                        <p:cTn id="27" dur="500"/>
                                        <p:tgtEl>
                                          <p:spTgt spid="62"/>
                                        </p:tgtEl>
                                      </p:cBhvr>
                                    </p:animEffect>
                                    <p:set>
                                      <p:cBhvr>
                                        <p:cTn id="28" dur="1" fill="hold">
                                          <p:stCondLst>
                                            <p:cond delay="499"/>
                                          </p:stCondLst>
                                        </p:cTn>
                                        <p:tgtEl>
                                          <p:spTgt spid="6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69"/>
                                        </p:tgtEl>
                                        <p:attrNameLst>
                                          <p:attrName>style.visibility</p:attrName>
                                        </p:attrNameLst>
                                      </p:cBhvr>
                                      <p:to>
                                        <p:strVal val="visible"/>
                                      </p:to>
                                    </p:set>
                                    <p:anim calcmode="lin" valueType="num">
                                      <p:cBhvr additive="base">
                                        <p:cTn id="33" dur="500" fill="hold"/>
                                        <p:tgtEl>
                                          <p:spTgt spid="69"/>
                                        </p:tgtEl>
                                        <p:attrNameLst>
                                          <p:attrName>ppt_x</p:attrName>
                                        </p:attrNameLst>
                                      </p:cBhvr>
                                      <p:tavLst>
                                        <p:tav tm="0">
                                          <p:val>
                                            <p:strVal val="0-#ppt_w/2"/>
                                          </p:val>
                                        </p:tav>
                                        <p:tav tm="100000">
                                          <p:val>
                                            <p:strVal val="#ppt_x"/>
                                          </p:val>
                                        </p:tav>
                                      </p:tavLst>
                                    </p:anim>
                                    <p:anim calcmode="lin" valueType="num">
                                      <p:cBhvr additive="base">
                                        <p:cTn id="34" dur="50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fade">
                                      <p:cBhvr>
                                        <p:cTn id="39" dur="500"/>
                                        <p:tgtEl>
                                          <p:spTgt spid="70"/>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path" presetSubtype="0" accel="50000" decel="50000" fill="hold" nodeType="clickEffect">
                                  <p:stCondLst>
                                    <p:cond delay="0"/>
                                  </p:stCondLst>
                                  <p:childTnLst>
                                    <p:animMotion origin="layout" path="M -1.66667E-6 -4.81481E-6 L -0.20469 0.25533 " pathEditMode="relative" rAng="0" ptsTypes="AA">
                                      <p:cBhvr>
                                        <p:cTn id="43" dur="500" fill="hold"/>
                                        <p:tgtEl>
                                          <p:spTgt spid="70"/>
                                        </p:tgtEl>
                                        <p:attrNameLst>
                                          <p:attrName>ppt_x</p:attrName>
                                          <p:attrName>ppt_y</p:attrName>
                                        </p:attrNameLst>
                                      </p:cBhvr>
                                      <p:rCtr x="-10234" y="12755"/>
                                    </p:animMotion>
                                  </p:childTnLst>
                                </p:cTn>
                              </p:par>
                              <p:par>
                                <p:cTn id="44" presetID="22" presetClass="entr" presetSubtype="1" fill="hold" nodeType="with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up)">
                                      <p:cBhvr>
                                        <p:cTn id="46" dur="500"/>
                                        <p:tgtEl>
                                          <p:spTgt spid="64"/>
                                        </p:tgtEl>
                                      </p:cBhvr>
                                    </p:animEffect>
                                  </p:childTnLst>
                                </p:cTn>
                              </p:par>
                            </p:childTnLst>
                          </p:cTn>
                        </p:par>
                        <p:par>
                          <p:cTn id="47" fill="hold">
                            <p:stCondLst>
                              <p:cond delay="500"/>
                            </p:stCondLst>
                            <p:childTnLst>
                              <p:par>
                                <p:cTn id="48" presetID="10" presetClass="exit" presetSubtype="0" fill="hold" nodeType="afterEffect">
                                  <p:stCondLst>
                                    <p:cond delay="0"/>
                                  </p:stCondLst>
                                  <p:childTnLst>
                                    <p:animEffect transition="out" filter="fade">
                                      <p:cBhvr>
                                        <p:cTn id="49" dur="500"/>
                                        <p:tgtEl>
                                          <p:spTgt spid="69"/>
                                        </p:tgtEl>
                                      </p:cBhvr>
                                    </p:animEffect>
                                    <p:set>
                                      <p:cBhvr>
                                        <p:cTn id="50" dur="1" fill="hold">
                                          <p:stCondLst>
                                            <p:cond delay="499"/>
                                          </p:stCondLst>
                                        </p:cTn>
                                        <p:tgtEl>
                                          <p:spTgt spid="69"/>
                                        </p:tgtEl>
                                        <p:attrNameLst>
                                          <p:attrName>style.visibility</p:attrName>
                                        </p:attrNameLst>
                                      </p:cBhvr>
                                      <p:to>
                                        <p:strVal val="hidden"/>
                                      </p:to>
                                    </p:set>
                                  </p:childTnLst>
                                </p:cTn>
                              </p:par>
                            </p:childTnLst>
                          </p:cTn>
                        </p:par>
                        <p:par>
                          <p:cTn id="51" fill="hold">
                            <p:stCondLst>
                              <p:cond delay="1000"/>
                            </p:stCondLst>
                            <p:childTnLst>
                              <p:par>
                                <p:cTn id="52" presetID="10" presetClass="exit" presetSubtype="0" fill="hold" nodeType="afterEffect">
                                  <p:stCondLst>
                                    <p:cond delay="0"/>
                                  </p:stCondLst>
                                  <p:childTnLst>
                                    <p:animEffect transition="out" filter="fade">
                                      <p:cBhvr>
                                        <p:cTn id="53" dur="500"/>
                                        <p:tgtEl>
                                          <p:spTgt spid="70"/>
                                        </p:tgtEl>
                                      </p:cBhvr>
                                    </p:animEffect>
                                    <p:set>
                                      <p:cBhvr>
                                        <p:cTn id="54" dur="1" fill="hold">
                                          <p:stCondLst>
                                            <p:cond delay="499"/>
                                          </p:stCondLst>
                                        </p:cTn>
                                        <p:tgtEl>
                                          <p:spTgt spid="70"/>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1" presetClass="entr" presetSubtype="1" fill="hold" grpId="0" nodeType="click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wheel(1)">
                                      <p:cBhvr>
                                        <p:cTn id="59" dur="500"/>
                                        <p:tgtEl>
                                          <p:spTgt spid="71"/>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8" fill="hold" nodeType="clickEffect">
                                  <p:stCondLst>
                                    <p:cond delay="0"/>
                                  </p:stCondLst>
                                  <p:childTnLst>
                                    <p:set>
                                      <p:cBhvr>
                                        <p:cTn id="63" dur="1" fill="hold">
                                          <p:stCondLst>
                                            <p:cond delay="0"/>
                                          </p:stCondLst>
                                        </p:cTn>
                                        <p:tgtEl>
                                          <p:spTgt spid="67"/>
                                        </p:tgtEl>
                                        <p:attrNameLst>
                                          <p:attrName>style.visibility</p:attrName>
                                        </p:attrNameLst>
                                      </p:cBhvr>
                                      <p:to>
                                        <p:strVal val="visible"/>
                                      </p:to>
                                    </p:set>
                                    <p:anim calcmode="lin" valueType="num">
                                      <p:cBhvr additive="base">
                                        <p:cTn id="64" dur="500" fill="hold"/>
                                        <p:tgtEl>
                                          <p:spTgt spid="67"/>
                                        </p:tgtEl>
                                        <p:attrNameLst>
                                          <p:attrName>ppt_x</p:attrName>
                                        </p:attrNameLst>
                                      </p:cBhvr>
                                      <p:tavLst>
                                        <p:tav tm="0">
                                          <p:val>
                                            <p:strVal val="0-#ppt_w/2"/>
                                          </p:val>
                                        </p:tav>
                                        <p:tav tm="100000">
                                          <p:val>
                                            <p:strVal val="#ppt_x"/>
                                          </p:val>
                                        </p:tav>
                                      </p:tavLst>
                                    </p:anim>
                                    <p:anim calcmode="lin" valueType="num">
                                      <p:cBhvr additive="base">
                                        <p:cTn id="65" dur="500" fill="hold"/>
                                        <p:tgtEl>
                                          <p:spTgt spid="67"/>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path" presetSubtype="0" accel="50000" decel="50000" fill="hold" nodeType="clickEffect">
                                  <p:stCondLst>
                                    <p:cond delay="0"/>
                                  </p:stCondLst>
                                  <p:childTnLst>
                                    <p:animMotion origin="layout" path="M -4.58333E-6 -7.40741E-7 L 0.10482 -0.67917 " pathEditMode="relative" rAng="0" ptsTypes="AA">
                                      <p:cBhvr>
                                        <p:cTn id="74" dur="750" fill="hold"/>
                                        <p:tgtEl>
                                          <p:spTgt spid="68"/>
                                        </p:tgtEl>
                                        <p:attrNameLst>
                                          <p:attrName>ppt_x</p:attrName>
                                          <p:attrName>ppt_y</p:attrName>
                                        </p:attrNameLst>
                                      </p:cBhvr>
                                      <p:rCtr x="5234" y="-33958"/>
                                    </p:animMotion>
                                  </p:childTnLst>
                                </p:cTn>
                              </p:par>
                              <p:par>
                                <p:cTn id="75" presetID="22" presetClass="entr" presetSubtype="4" fill="hold" nodeType="with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wipe(down)">
                                      <p:cBhvr>
                                        <p:cTn id="77" dur="500"/>
                                        <p:tgtEl>
                                          <p:spTgt spid="65"/>
                                        </p:tgtEl>
                                      </p:cBhvr>
                                    </p:animEffect>
                                  </p:childTnLst>
                                </p:cTn>
                              </p:par>
                              <p:par>
                                <p:cTn id="78" presetID="22" presetClass="entr" presetSubtype="4" fill="hold" nodeType="withEffect">
                                  <p:stCondLst>
                                    <p:cond delay="500"/>
                                  </p:stCondLst>
                                  <p:childTnLst>
                                    <p:set>
                                      <p:cBhvr>
                                        <p:cTn id="79" dur="1" fill="hold">
                                          <p:stCondLst>
                                            <p:cond delay="0"/>
                                          </p:stCondLst>
                                        </p:cTn>
                                        <p:tgtEl>
                                          <p:spTgt spid="54"/>
                                        </p:tgtEl>
                                        <p:attrNameLst>
                                          <p:attrName>style.visibility</p:attrName>
                                        </p:attrNameLst>
                                      </p:cBhvr>
                                      <p:to>
                                        <p:strVal val="visible"/>
                                      </p:to>
                                    </p:set>
                                    <p:animEffect transition="in" filter="wipe(down)">
                                      <p:cBhvr>
                                        <p:cTn id="80" dur="250"/>
                                        <p:tgtEl>
                                          <p:spTgt spid="54"/>
                                        </p:tgtEl>
                                      </p:cBhvr>
                                    </p:animEffect>
                                  </p:childTnLst>
                                </p:cTn>
                              </p:par>
                            </p:childTnLst>
                          </p:cTn>
                        </p:par>
                        <p:par>
                          <p:cTn id="81" fill="hold">
                            <p:stCondLst>
                              <p:cond delay="1750"/>
                            </p:stCondLst>
                            <p:childTnLst>
                              <p:par>
                                <p:cTn id="82" presetID="21" presetClass="entr" presetSubtype="1"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wheel(1)">
                                      <p:cBhvr>
                                        <p:cTn id="84" dur="250"/>
                                        <p:tgtEl>
                                          <p:spTgt spid="48"/>
                                        </p:tgtEl>
                                      </p:cBhvr>
                                    </p:animEffect>
                                  </p:childTnLst>
                                </p:cTn>
                              </p:par>
                            </p:childTnLst>
                          </p:cTn>
                        </p:par>
                        <p:par>
                          <p:cTn id="85" fill="hold">
                            <p:stCondLst>
                              <p:cond delay="2000"/>
                            </p:stCondLst>
                            <p:childTnLst>
                              <p:par>
                                <p:cTn id="86" presetID="10" presetClass="exit" presetSubtype="0" fill="hold" nodeType="afterEffect">
                                  <p:stCondLst>
                                    <p:cond delay="0"/>
                                  </p:stCondLst>
                                  <p:childTnLst>
                                    <p:animEffect transition="out" filter="fade">
                                      <p:cBhvr>
                                        <p:cTn id="87" dur="500"/>
                                        <p:tgtEl>
                                          <p:spTgt spid="68"/>
                                        </p:tgtEl>
                                      </p:cBhvr>
                                    </p:animEffect>
                                    <p:set>
                                      <p:cBhvr>
                                        <p:cTn id="88" dur="1" fill="hold">
                                          <p:stCondLst>
                                            <p:cond delay="499"/>
                                          </p:stCondLst>
                                        </p:cTn>
                                        <p:tgtEl>
                                          <p:spTgt spid="68"/>
                                        </p:tgtEl>
                                        <p:attrNameLst>
                                          <p:attrName>style.visibility</p:attrName>
                                        </p:attrNameLst>
                                      </p:cBhvr>
                                      <p:to>
                                        <p:strVal val="hidden"/>
                                      </p:to>
                                    </p:set>
                                  </p:childTnLst>
                                </p:cTn>
                              </p:par>
                            </p:childTnLst>
                          </p:cTn>
                        </p:par>
                        <p:par>
                          <p:cTn id="89" fill="hold">
                            <p:stCondLst>
                              <p:cond delay="2500"/>
                            </p:stCondLst>
                            <p:childTnLst>
                              <p:par>
                                <p:cTn id="90" presetID="10" presetClass="exit" presetSubtype="0" fill="hold" nodeType="afterEffect">
                                  <p:stCondLst>
                                    <p:cond delay="0"/>
                                  </p:stCondLst>
                                  <p:childTnLst>
                                    <p:animEffect transition="out" filter="fade">
                                      <p:cBhvr>
                                        <p:cTn id="91" dur="500"/>
                                        <p:tgtEl>
                                          <p:spTgt spid="67"/>
                                        </p:tgtEl>
                                      </p:cBhvr>
                                    </p:animEffect>
                                    <p:set>
                                      <p:cBhvr>
                                        <p:cTn id="92" dur="1" fill="hold">
                                          <p:stCondLst>
                                            <p:cond delay="499"/>
                                          </p:stCondLst>
                                        </p:cTn>
                                        <p:tgtEl>
                                          <p:spTgt spid="6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7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84C5A157-A155-0E97-2B90-9F3BA4797E51}"/>
              </a:ext>
            </a:extLst>
          </p:cNvPr>
          <p:cNvGrpSpPr/>
          <p:nvPr/>
        </p:nvGrpSpPr>
        <p:grpSpPr>
          <a:xfrm>
            <a:off x="9979144" y="1630681"/>
            <a:ext cx="1848872" cy="2742602"/>
            <a:chOff x="9982988" y="2298555"/>
            <a:chExt cx="1848872" cy="2742602"/>
          </a:xfrm>
        </p:grpSpPr>
        <p:pic>
          <p:nvPicPr>
            <p:cNvPr id="3" name="Picture 2" descr="A picture containing shape&#10;&#10;Description automatically generated">
              <a:extLst>
                <a:ext uri="{FF2B5EF4-FFF2-40B4-BE49-F238E27FC236}">
                  <a16:creationId xmlns:a16="http://schemas.microsoft.com/office/drawing/2014/main" id="{41A6BA0E-63F1-60EA-CB63-A9A3C29A973D}"/>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570781"/>
              <a:ext cx="1642376" cy="1470376"/>
            </a:xfrm>
            <a:prstGeom prst="rect">
              <a:avLst/>
            </a:prstGeom>
          </p:spPr>
        </p:pic>
        <p:pic>
          <p:nvPicPr>
            <p:cNvPr id="8" name="Picture 7" descr="A picture containing text&#10;&#10;Description automatically generated">
              <a:extLst>
                <a:ext uri="{FF2B5EF4-FFF2-40B4-BE49-F238E27FC236}">
                  <a16:creationId xmlns:a16="http://schemas.microsoft.com/office/drawing/2014/main" id="{1DA4A0B9-DCB5-527E-96FF-C903C63D21FF}"/>
                </a:ext>
              </a:extLst>
            </p:cNvPr>
            <p:cNvPicPr>
              <a:picLocks noChangeAspect="1"/>
            </p:cNvPicPr>
            <p:nvPr/>
          </p:nvPicPr>
          <p:blipFill>
            <a:blip r:embed="rId5"/>
            <a:stretch>
              <a:fillRect/>
            </a:stretch>
          </p:blipFill>
          <p:spPr>
            <a:xfrm>
              <a:off x="10135559" y="2298555"/>
              <a:ext cx="1696301" cy="1272226"/>
            </a:xfrm>
            <a:prstGeom prst="rect">
              <a:avLst/>
            </a:prstGeom>
          </p:spPr>
        </p:pic>
      </p:grpSp>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Comic Sans MS"/>
                <a:sym typeface="Comic Sans MS"/>
              </a:rPr>
              <a:t>Use the instruments in the toolbox to draw.</a:t>
            </a:r>
            <a:endParaRPr lang="en-US" sz="3200" b="1" dirty="0">
              <a:solidFill>
                <a:schemeClr val="bg1"/>
              </a:solidFill>
              <a:latin typeface="Comic Sans MS"/>
            </a:endParaRPr>
          </a:p>
        </p:txBody>
      </p:sp>
      <p:sp>
        <p:nvSpPr>
          <p:cNvPr id="20" name="Subtitle 2">
            <a:extLst>
              <a:ext uri="{FF2B5EF4-FFF2-40B4-BE49-F238E27FC236}">
                <a16:creationId xmlns:a16="http://schemas.microsoft.com/office/drawing/2014/main" id="{A78B0318-94E6-402C-A615-468BDC2D6418}"/>
              </a:ext>
            </a:extLst>
          </p:cNvPr>
          <p:cNvSpPr txBox="1">
            <a:spLocks/>
          </p:cNvSpPr>
          <p:nvPr/>
        </p:nvSpPr>
        <p:spPr>
          <a:xfrm>
            <a:off x="548640" y="1475646"/>
            <a:ext cx="3813810" cy="390670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2800" dirty="0">
                <a:solidFill>
                  <a:schemeClr val="tx1">
                    <a:lumMod val="65000"/>
                    <a:lumOff val="35000"/>
                  </a:schemeClr>
                </a:solidFill>
              </a:rPr>
              <a:t>MN = 6 cm</a:t>
            </a:r>
          </a:p>
          <a:p>
            <a:pPr marL="0" indent="0">
              <a:buFont typeface="Arial"/>
              <a:buNone/>
            </a:pPr>
            <a:r>
              <a:rPr lang="en-US" sz="2800" dirty="0">
                <a:solidFill>
                  <a:schemeClr val="tx1">
                    <a:lumMod val="65000"/>
                    <a:lumOff val="35000"/>
                  </a:schemeClr>
                </a:solidFill>
              </a:rPr>
              <a:t>Then a perpendicular </a:t>
            </a:r>
          </a:p>
          <a:p>
            <a:pPr marL="0" indent="0">
              <a:buFont typeface="Arial"/>
              <a:buNone/>
            </a:pPr>
            <a:r>
              <a:rPr lang="en-US" sz="2800" dirty="0">
                <a:solidFill>
                  <a:schemeClr val="tx1">
                    <a:lumMod val="65000"/>
                    <a:lumOff val="35000"/>
                  </a:schemeClr>
                </a:solidFill>
              </a:rPr>
              <a:t>To [MN] at M.</a:t>
            </a:r>
          </a:p>
          <a:p>
            <a:pPr marL="0" indent="0">
              <a:buFont typeface="Arial"/>
              <a:buNone/>
            </a:pPr>
            <a:r>
              <a:rPr lang="en-US" sz="2800" dirty="0">
                <a:solidFill>
                  <a:schemeClr val="tx1">
                    <a:lumMod val="65000"/>
                    <a:lumOff val="35000"/>
                  </a:schemeClr>
                </a:solidFill>
              </a:rPr>
              <a:t>Mark point P on it</a:t>
            </a:r>
          </a:p>
          <a:p>
            <a:pPr marL="0" indent="0">
              <a:buFont typeface="Arial"/>
              <a:buNone/>
            </a:pPr>
            <a:r>
              <a:rPr lang="en-US" sz="2800" dirty="0">
                <a:solidFill>
                  <a:schemeClr val="tx1">
                    <a:lumMod val="65000"/>
                    <a:lumOff val="35000"/>
                  </a:schemeClr>
                </a:solidFill>
              </a:rPr>
              <a:t>MP = 5 cm</a:t>
            </a:r>
          </a:p>
          <a:p>
            <a:pPr marL="0" indent="0">
              <a:buFont typeface="Arial"/>
              <a:buNone/>
            </a:pPr>
            <a:r>
              <a:rPr lang="en-US" sz="2800" dirty="0">
                <a:solidFill>
                  <a:schemeClr val="tx1">
                    <a:lumMod val="65000"/>
                    <a:lumOff val="35000"/>
                  </a:schemeClr>
                </a:solidFill>
              </a:rPr>
              <a:t>Draw segment [PN]</a:t>
            </a:r>
          </a:p>
        </p:txBody>
      </p:sp>
      <p:sp>
        <p:nvSpPr>
          <p:cNvPr id="10" name="Rectangle: Rounded Corners 9">
            <a:extLst>
              <a:ext uri="{FF2B5EF4-FFF2-40B4-BE49-F238E27FC236}">
                <a16:creationId xmlns:a16="http://schemas.microsoft.com/office/drawing/2014/main" id="{610F51C9-4AB6-65F4-55C0-CE05299DA59F}"/>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setsquare2">
            <a:extLst>
              <a:ext uri="{FF2B5EF4-FFF2-40B4-BE49-F238E27FC236}">
                <a16:creationId xmlns:a16="http://schemas.microsoft.com/office/drawing/2014/main" id="{4459D996-4FA3-4ACB-9D3D-E013B66F2065}"/>
              </a:ext>
            </a:extLst>
          </p:cNvPr>
          <p:cNvPicPr>
            <a:picLocks noChangeAspect="1"/>
          </p:cNvPicPr>
          <p:nvPr/>
        </p:nvPicPr>
        <p:blipFill>
          <a:blip r:embed="rId6"/>
          <a:stretch>
            <a:fillRect/>
          </a:stretch>
        </p:blipFill>
        <p:spPr>
          <a:xfrm rot="16200000">
            <a:off x="1764484" y="-3607065"/>
            <a:ext cx="11497854" cy="7214129"/>
          </a:xfrm>
          <a:prstGeom prst="rect">
            <a:avLst/>
          </a:prstGeom>
        </p:spPr>
      </p:pic>
      <p:pic>
        <p:nvPicPr>
          <p:cNvPr id="12" name="ruler3">
            <a:extLst>
              <a:ext uri="{FF2B5EF4-FFF2-40B4-BE49-F238E27FC236}">
                <a16:creationId xmlns:a16="http://schemas.microsoft.com/office/drawing/2014/main" id="{0B157927-939F-42BF-AFD1-5AF30110D9AA}"/>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4612966" y="4913356"/>
            <a:ext cx="7490479" cy="1464305"/>
          </a:xfrm>
          <a:prstGeom prst="rect">
            <a:avLst/>
          </a:prstGeom>
        </p:spPr>
      </p:pic>
      <p:pic>
        <p:nvPicPr>
          <p:cNvPr id="13" name="Pencil3" descr="A picture containing text&#10;&#10;Description automatically generated">
            <a:extLst>
              <a:ext uri="{FF2B5EF4-FFF2-40B4-BE49-F238E27FC236}">
                <a16:creationId xmlns:a16="http://schemas.microsoft.com/office/drawing/2014/main" id="{C8C6617C-E7BE-4A00-AC21-B7C0B99D9899}"/>
              </a:ext>
            </a:extLst>
          </p:cNvPr>
          <p:cNvPicPr>
            <a:picLocks noChangeAspect="1"/>
          </p:cNvPicPr>
          <p:nvPr/>
        </p:nvPicPr>
        <p:blipFill>
          <a:blip r:embed="rId5"/>
          <a:stretch>
            <a:fillRect/>
          </a:stretch>
        </p:blipFill>
        <p:spPr>
          <a:xfrm rot="16651538">
            <a:off x="3134196" y="3378814"/>
            <a:ext cx="2100756" cy="1575567"/>
          </a:xfrm>
          <a:prstGeom prst="rect">
            <a:avLst/>
          </a:prstGeom>
        </p:spPr>
      </p:pic>
      <p:sp>
        <p:nvSpPr>
          <p:cNvPr id="2" name="Oval 1">
            <a:extLst>
              <a:ext uri="{FF2B5EF4-FFF2-40B4-BE49-F238E27FC236}">
                <a16:creationId xmlns:a16="http://schemas.microsoft.com/office/drawing/2014/main" id="{1CD79799-64C9-4F11-BF0B-D2184773F642}"/>
              </a:ext>
            </a:extLst>
          </p:cNvPr>
          <p:cNvSpPr/>
          <p:nvPr/>
        </p:nvSpPr>
        <p:spPr>
          <a:xfrm>
            <a:off x="4752447" y="4861954"/>
            <a:ext cx="102804" cy="102804"/>
          </a:xfrm>
          <a:prstGeom prst="ellipse">
            <a:avLst/>
          </a:prstGeom>
          <a:solidFill>
            <a:srgbClr val="448AD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1FAA56D5-1E71-45FD-A675-4C5042D6760A}"/>
              </a:ext>
            </a:extLst>
          </p:cNvPr>
          <p:cNvCxnSpPr>
            <a:cxnSpLocks/>
            <a:stCxn id="2" idx="6"/>
          </p:cNvCxnSpPr>
          <p:nvPr/>
        </p:nvCxnSpPr>
        <p:spPr>
          <a:xfrm>
            <a:off x="4855251" y="4913356"/>
            <a:ext cx="284094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96D7286-AFB8-4367-8ABD-6E9AFA9463EB}"/>
              </a:ext>
            </a:extLst>
          </p:cNvPr>
          <p:cNvSpPr/>
          <p:nvPr/>
        </p:nvSpPr>
        <p:spPr>
          <a:xfrm>
            <a:off x="7644798" y="4861954"/>
            <a:ext cx="102804" cy="102804"/>
          </a:xfrm>
          <a:prstGeom prst="ellipse">
            <a:avLst/>
          </a:prstGeom>
          <a:solidFill>
            <a:srgbClr val="448AD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M">
            <a:extLst>
              <a:ext uri="{FF2B5EF4-FFF2-40B4-BE49-F238E27FC236}">
                <a16:creationId xmlns:a16="http://schemas.microsoft.com/office/drawing/2014/main" id="{80E48941-42DD-4326-BD60-D4F57E2D1949}"/>
              </a:ext>
            </a:extLst>
          </p:cNvPr>
          <p:cNvSpPr/>
          <p:nvPr/>
        </p:nvSpPr>
        <p:spPr>
          <a:xfrm>
            <a:off x="4070274" y="4249405"/>
            <a:ext cx="888882" cy="10134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ysClr val="windowText" lastClr="000000"/>
                </a:solidFill>
              </a:rPr>
              <a:t>M</a:t>
            </a:r>
          </a:p>
        </p:txBody>
      </p:sp>
      <p:sp>
        <p:nvSpPr>
          <p:cNvPr id="17" name="N">
            <a:extLst>
              <a:ext uri="{FF2B5EF4-FFF2-40B4-BE49-F238E27FC236}">
                <a16:creationId xmlns:a16="http://schemas.microsoft.com/office/drawing/2014/main" id="{91F10885-9FDC-4030-9E7A-42335DD8BF53}"/>
              </a:ext>
            </a:extLst>
          </p:cNvPr>
          <p:cNvSpPr/>
          <p:nvPr/>
        </p:nvSpPr>
        <p:spPr>
          <a:xfrm>
            <a:off x="7513411" y="4268455"/>
            <a:ext cx="888882" cy="10134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ysClr val="windowText" lastClr="000000"/>
                </a:solidFill>
              </a:rPr>
              <a:t>N</a:t>
            </a:r>
          </a:p>
        </p:txBody>
      </p:sp>
      <p:pic>
        <p:nvPicPr>
          <p:cNvPr id="18" name="Pencil4" descr="A picture containing text&#10;&#10;Description automatically generated">
            <a:extLst>
              <a:ext uri="{FF2B5EF4-FFF2-40B4-BE49-F238E27FC236}">
                <a16:creationId xmlns:a16="http://schemas.microsoft.com/office/drawing/2014/main" id="{745B8BD4-E69D-4E2A-BCFD-359DEE6359C7}"/>
              </a:ext>
            </a:extLst>
          </p:cNvPr>
          <p:cNvPicPr>
            <a:picLocks noChangeAspect="1"/>
          </p:cNvPicPr>
          <p:nvPr/>
        </p:nvPicPr>
        <p:blipFill>
          <a:blip r:embed="rId5"/>
          <a:stretch>
            <a:fillRect/>
          </a:stretch>
        </p:blipFill>
        <p:spPr>
          <a:xfrm rot="16651538">
            <a:off x="3194813" y="3450066"/>
            <a:ext cx="2100756" cy="1575567"/>
          </a:xfrm>
          <a:prstGeom prst="rect">
            <a:avLst/>
          </a:prstGeom>
        </p:spPr>
      </p:pic>
      <p:cxnSp>
        <p:nvCxnSpPr>
          <p:cNvPr id="19" name="Straight Connector 18">
            <a:extLst>
              <a:ext uri="{FF2B5EF4-FFF2-40B4-BE49-F238E27FC236}">
                <a16:creationId xmlns:a16="http://schemas.microsoft.com/office/drawing/2014/main" id="{D6FAE0AA-289F-4046-83C6-F4C3415B6A6A}"/>
              </a:ext>
            </a:extLst>
          </p:cNvPr>
          <p:cNvCxnSpPr>
            <a:cxnSpLocks/>
          </p:cNvCxnSpPr>
          <p:nvPr/>
        </p:nvCxnSpPr>
        <p:spPr>
          <a:xfrm flipV="1">
            <a:off x="4790547" y="2452914"/>
            <a:ext cx="0" cy="246044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2" name="P">
            <a:extLst>
              <a:ext uri="{FF2B5EF4-FFF2-40B4-BE49-F238E27FC236}">
                <a16:creationId xmlns:a16="http://schemas.microsoft.com/office/drawing/2014/main" id="{018A436E-9A47-473D-94EC-C7C7F1AF3DF9}"/>
              </a:ext>
            </a:extLst>
          </p:cNvPr>
          <p:cNvSpPr/>
          <p:nvPr/>
        </p:nvSpPr>
        <p:spPr>
          <a:xfrm>
            <a:off x="4735701" y="2411535"/>
            <a:ext cx="102804" cy="102804"/>
          </a:xfrm>
          <a:prstGeom prst="ellipse">
            <a:avLst/>
          </a:prstGeom>
          <a:solidFill>
            <a:srgbClr val="448AD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N">
            <a:extLst>
              <a:ext uri="{FF2B5EF4-FFF2-40B4-BE49-F238E27FC236}">
                <a16:creationId xmlns:a16="http://schemas.microsoft.com/office/drawing/2014/main" id="{755D4E92-9055-4E74-AA53-90961EE834F6}"/>
              </a:ext>
            </a:extLst>
          </p:cNvPr>
          <p:cNvSpPr/>
          <p:nvPr/>
        </p:nvSpPr>
        <p:spPr>
          <a:xfrm>
            <a:off x="4160594" y="1856280"/>
            <a:ext cx="888882" cy="10134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ysClr val="windowText" lastClr="000000"/>
                </a:solidFill>
              </a:rPr>
              <a:t>P</a:t>
            </a:r>
          </a:p>
        </p:txBody>
      </p:sp>
      <p:pic>
        <p:nvPicPr>
          <p:cNvPr id="24" name="ruler4">
            <a:extLst>
              <a:ext uri="{FF2B5EF4-FFF2-40B4-BE49-F238E27FC236}">
                <a16:creationId xmlns:a16="http://schemas.microsoft.com/office/drawing/2014/main" id="{BC7BED80-BAA8-4A11-873D-6581F11F4AC0}"/>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422156">
            <a:off x="1672005" y="3142197"/>
            <a:ext cx="7490479" cy="1464305"/>
          </a:xfrm>
          <a:prstGeom prst="rect">
            <a:avLst/>
          </a:prstGeom>
        </p:spPr>
      </p:pic>
      <p:pic>
        <p:nvPicPr>
          <p:cNvPr id="25" name="Pencil4" descr="A picture containing text&#10;&#10;Description automatically generated">
            <a:extLst>
              <a:ext uri="{FF2B5EF4-FFF2-40B4-BE49-F238E27FC236}">
                <a16:creationId xmlns:a16="http://schemas.microsoft.com/office/drawing/2014/main" id="{1EA2BE65-D6E9-475B-A86F-85A3CAA33507}"/>
              </a:ext>
            </a:extLst>
          </p:cNvPr>
          <p:cNvPicPr>
            <a:picLocks noChangeAspect="1"/>
          </p:cNvPicPr>
          <p:nvPr/>
        </p:nvPicPr>
        <p:blipFill>
          <a:blip r:embed="rId5"/>
          <a:stretch>
            <a:fillRect/>
          </a:stretch>
        </p:blipFill>
        <p:spPr>
          <a:xfrm rot="20810940">
            <a:off x="4128890" y="894716"/>
            <a:ext cx="2100756" cy="1575567"/>
          </a:xfrm>
          <a:prstGeom prst="rect">
            <a:avLst/>
          </a:prstGeom>
        </p:spPr>
      </p:pic>
      <p:cxnSp>
        <p:nvCxnSpPr>
          <p:cNvPr id="26" name="Straight Connector 25">
            <a:extLst>
              <a:ext uri="{FF2B5EF4-FFF2-40B4-BE49-F238E27FC236}">
                <a16:creationId xmlns:a16="http://schemas.microsoft.com/office/drawing/2014/main" id="{AD3FFD60-3A60-48F2-8D5A-41F869BB471F}"/>
              </a:ext>
            </a:extLst>
          </p:cNvPr>
          <p:cNvCxnSpPr>
            <a:cxnSpLocks/>
            <a:endCxn id="15" idx="1"/>
          </p:cNvCxnSpPr>
          <p:nvPr/>
        </p:nvCxnSpPr>
        <p:spPr>
          <a:xfrm>
            <a:off x="4790547" y="2452914"/>
            <a:ext cx="2869306" cy="2424095"/>
          </a:xfrm>
          <a:prstGeom prst="line">
            <a:avLst/>
          </a:prstGeom>
          <a:ln w="28575"/>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56443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nodeType="clickEffect">
                                  <p:stCondLst>
                                    <p:cond delay="0"/>
                                  </p:stCondLst>
                                  <p:childTnLst>
                                    <p:animRot by="120000">
                                      <p:cBhvr>
                                        <p:cTn id="18" dur="25" fill="hold">
                                          <p:stCondLst>
                                            <p:cond delay="0"/>
                                          </p:stCondLst>
                                        </p:cTn>
                                        <p:tgtEl>
                                          <p:spTgt spid="13"/>
                                        </p:tgtEl>
                                        <p:attrNameLst>
                                          <p:attrName>r</p:attrName>
                                        </p:attrNameLst>
                                      </p:cBhvr>
                                    </p:animRot>
                                    <p:animRot by="-240000">
                                      <p:cBhvr>
                                        <p:cTn id="19" dur="50" fill="hold">
                                          <p:stCondLst>
                                            <p:cond delay="50"/>
                                          </p:stCondLst>
                                        </p:cTn>
                                        <p:tgtEl>
                                          <p:spTgt spid="13"/>
                                        </p:tgtEl>
                                        <p:attrNameLst>
                                          <p:attrName>r</p:attrName>
                                        </p:attrNameLst>
                                      </p:cBhvr>
                                    </p:animRot>
                                    <p:animRot by="240000">
                                      <p:cBhvr>
                                        <p:cTn id="20" dur="50" fill="hold">
                                          <p:stCondLst>
                                            <p:cond delay="100"/>
                                          </p:stCondLst>
                                        </p:cTn>
                                        <p:tgtEl>
                                          <p:spTgt spid="13"/>
                                        </p:tgtEl>
                                        <p:attrNameLst>
                                          <p:attrName>r</p:attrName>
                                        </p:attrNameLst>
                                      </p:cBhvr>
                                    </p:animRot>
                                    <p:animRot by="-240000">
                                      <p:cBhvr>
                                        <p:cTn id="21" dur="50" fill="hold">
                                          <p:stCondLst>
                                            <p:cond delay="150"/>
                                          </p:stCondLst>
                                        </p:cTn>
                                        <p:tgtEl>
                                          <p:spTgt spid="13"/>
                                        </p:tgtEl>
                                        <p:attrNameLst>
                                          <p:attrName>r</p:attrName>
                                        </p:attrNameLst>
                                      </p:cBhvr>
                                    </p:animRot>
                                    <p:animRot by="120000">
                                      <p:cBhvr>
                                        <p:cTn id="22" dur="50" fill="hold">
                                          <p:stCondLst>
                                            <p:cond delay="200"/>
                                          </p:stCondLst>
                                        </p:cTn>
                                        <p:tgtEl>
                                          <p:spTgt spid="13"/>
                                        </p:tgtEl>
                                        <p:attrNameLst>
                                          <p:attrName>r</p:attrName>
                                        </p:attrNameLst>
                                      </p:cBhvr>
                                    </p:animRot>
                                  </p:childTnLst>
                                </p:cTn>
                              </p:par>
                              <p:par>
                                <p:cTn id="23" presetID="21" presetClass="entr" presetSubtype="1"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1)">
                                      <p:cBhvr>
                                        <p:cTn id="25" dur="25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42" presetClass="path" presetSubtype="0" accel="50000" decel="50000" fill="hold" nodeType="clickEffect">
                                  <p:stCondLst>
                                    <p:cond delay="0"/>
                                  </p:stCondLst>
                                  <p:childTnLst>
                                    <p:animMotion origin="layout" path="M 8.33333E-7 2.59259E-6 L 0.23958 0.00926 " pathEditMode="relative" rAng="0" ptsTypes="AA">
                                      <p:cBhvr>
                                        <p:cTn id="33" dur="500" fill="hold"/>
                                        <p:tgtEl>
                                          <p:spTgt spid="13"/>
                                        </p:tgtEl>
                                        <p:attrNameLst>
                                          <p:attrName>ppt_x</p:attrName>
                                          <p:attrName>ppt_y</p:attrName>
                                        </p:attrNameLst>
                                      </p:cBhvr>
                                      <p:rCtr x="11979" y="463"/>
                                    </p:animMotion>
                                  </p:childTnLst>
                                </p:cTn>
                              </p:par>
                              <p:par>
                                <p:cTn id="34" presetID="22" presetClass="entr" presetSubtype="8"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32" presetClass="emph" presetSubtype="0" fill="hold" nodeType="clickEffect">
                                  <p:stCondLst>
                                    <p:cond delay="0"/>
                                  </p:stCondLst>
                                  <p:childTnLst>
                                    <p:animRot by="120000">
                                      <p:cBhvr>
                                        <p:cTn id="40" dur="25" fill="hold">
                                          <p:stCondLst>
                                            <p:cond delay="0"/>
                                          </p:stCondLst>
                                        </p:cTn>
                                        <p:tgtEl>
                                          <p:spTgt spid="13"/>
                                        </p:tgtEl>
                                        <p:attrNameLst>
                                          <p:attrName>r</p:attrName>
                                        </p:attrNameLst>
                                      </p:cBhvr>
                                    </p:animRot>
                                    <p:animRot by="-240000">
                                      <p:cBhvr>
                                        <p:cTn id="41" dur="50" fill="hold">
                                          <p:stCondLst>
                                            <p:cond delay="50"/>
                                          </p:stCondLst>
                                        </p:cTn>
                                        <p:tgtEl>
                                          <p:spTgt spid="13"/>
                                        </p:tgtEl>
                                        <p:attrNameLst>
                                          <p:attrName>r</p:attrName>
                                        </p:attrNameLst>
                                      </p:cBhvr>
                                    </p:animRot>
                                    <p:animRot by="240000">
                                      <p:cBhvr>
                                        <p:cTn id="42" dur="50" fill="hold">
                                          <p:stCondLst>
                                            <p:cond delay="100"/>
                                          </p:stCondLst>
                                        </p:cTn>
                                        <p:tgtEl>
                                          <p:spTgt spid="13"/>
                                        </p:tgtEl>
                                        <p:attrNameLst>
                                          <p:attrName>r</p:attrName>
                                        </p:attrNameLst>
                                      </p:cBhvr>
                                    </p:animRot>
                                    <p:animRot by="-240000">
                                      <p:cBhvr>
                                        <p:cTn id="43" dur="50" fill="hold">
                                          <p:stCondLst>
                                            <p:cond delay="150"/>
                                          </p:stCondLst>
                                        </p:cTn>
                                        <p:tgtEl>
                                          <p:spTgt spid="13"/>
                                        </p:tgtEl>
                                        <p:attrNameLst>
                                          <p:attrName>r</p:attrName>
                                        </p:attrNameLst>
                                      </p:cBhvr>
                                    </p:animRot>
                                    <p:animRot by="120000">
                                      <p:cBhvr>
                                        <p:cTn id="44" dur="50" fill="hold">
                                          <p:stCondLst>
                                            <p:cond delay="200"/>
                                          </p:stCondLst>
                                        </p:cTn>
                                        <p:tgtEl>
                                          <p:spTgt spid="13"/>
                                        </p:tgtEl>
                                        <p:attrNameLst>
                                          <p:attrName>r</p:attrName>
                                        </p:attrNameLst>
                                      </p:cBhvr>
                                    </p:animRot>
                                  </p:childTnLst>
                                </p:cTn>
                              </p:par>
                              <p:par>
                                <p:cTn id="45" presetID="21" presetClass="entr" presetSubtype="1"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heel(1)">
                                      <p:cBhvr>
                                        <p:cTn id="47" dur="25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childTnLst>
                                </p:cTn>
                              </p:par>
                            </p:childTnLst>
                          </p:cTn>
                        </p:par>
                        <p:par>
                          <p:cTn id="52" fill="hold">
                            <p:stCondLst>
                              <p:cond delay="0"/>
                            </p:stCondLst>
                            <p:childTnLst>
                              <p:par>
                                <p:cTn id="53" presetID="10" presetClass="exit" presetSubtype="0" fill="hold" nodeType="afterEffect">
                                  <p:stCondLst>
                                    <p:cond delay="0"/>
                                  </p:stCondLst>
                                  <p:childTnLst>
                                    <p:animEffect transition="out" filter="fade">
                                      <p:cBhvr>
                                        <p:cTn id="54" dur="500"/>
                                        <p:tgtEl>
                                          <p:spTgt spid="13"/>
                                        </p:tgtEl>
                                      </p:cBhvr>
                                    </p:animEffect>
                                    <p:set>
                                      <p:cBhvr>
                                        <p:cTn id="55" dur="1" fill="hold">
                                          <p:stCondLst>
                                            <p:cond delay="499"/>
                                          </p:stCondLst>
                                        </p:cTn>
                                        <p:tgtEl>
                                          <p:spTgt spid="13"/>
                                        </p:tgtEl>
                                        <p:attrNameLst>
                                          <p:attrName>style.visibility</p:attrName>
                                        </p:attrNameLst>
                                      </p:cBhvr>
                                      <p:to>
                                        <p:strVal val="hidden"/>
                                      </p:to>
                                    </p:set>
                                  </p:childTnLst>
                                </p:cTn>
                              </p:par>
                            </p:childTnLst>
                          </p:cTn>
                        </p:par>
                        <p:par>
                          <p:cTn id="56" fill="hold">
                            <p:stCondLst>
                              <p:cond delay="500"/>
                            </p:stCondLst>
                            <p:childTnLst>
                              <p:par>
                                <p:cTn id="57" presetID="10" presetClass="exit" presetSubtype="0" fill="hold" nodeType="afterEffect">
                                  <p:stCondLst>
                                    <p:cond delay="0"/>
                                  </p:stCondLst>
                                  <p:childTnLst>
                                    <p:animEffect transition="out" filter="fade">
                                      <p:cBhvr>
                                        <p:cTn id="58" dur="500"/>
                                        <p:tgtEl>
                                          <p:spTgt spid="12"/>
                                        </p:tgtEl>
                                      </p:cBhvr>
                                    </p:animEffect>
                                    <p:set>
                                      <p:cBhvr>
                                        <p:cTn id="59" dur="1" fill="hold">
                                          <p:stCondLst>
                                            <p:cond delay="499"/>
                                          </p:stCondLst>
                                        </p:cTn>
                                        <p:tgtEl>
                                          <p:spTgt spid="12"/>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47" presetClass="entr" presetSubtype="0" fill="hold" nodeType="click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1000"/>
                                        <p:tgtEl>
                                          <p:spTgt spid="11"/>
                                        </p:tgtEl>
                                      </p:cBhvr>
                                    </p:animEffect>
                                    <p:anim calcmode="lin" valueType="num">
                                      <p:cBhvr>
                                        <p:cTn id="65" dur="1000" fill="hold"/>
                                        <p:tgtEl>
                                          <p:spTgt spid="11"/>
                                        </p:tgtEl>
                                        <p:attrNameLst>
                                          <p:attrName>ppt_x</p:attrName>
                                        </p:attrNameLst>
                                      </p:cBhvr>
                                      <p:tavLst>
                                        <p:tav tm="0">
                                          <p:val>
                                            <p:strVal val="#ppt_x"/>
                                          </p:val>
                                        </p:tav>
                                        <p:tav tm="100000">
                                          <p:val>
                                            <p:strVal val="#ppt_x"/>
                                          </p:val>
                                        </p:tav>
                                      </p:tavLst>
                                    </p:anim>
                                    <p:anim calcmode="lin" valueType="num">
                                      <p:cBhvr>
                                        <p:cTn id="6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path" presetSubtype="0" accel="50000" decel="50000" fill="hold" nodeType="clickEffect">
                                  <p:stCondLst>
                                    <p:cond delay="0"/>
                                  </p:stCondLst>
                                  <p:childTnLst>
                                    <p:animMotion origin="layout" path="M 2.91667E-6 -4.07407E-6 L -0.00104 -0.3493 " pathEditMode="relative" rAng="0" ptsTypes="AA">
                                      <p:cBhvr>
                                        <p:cTn id="75" dur="500" fill="hold"/>
                                        <p:tgtEl>
                                          <p:spTgt spid="18"/>
                                        </p:tgtEl>
                                        <p:attrNameLst>
                                          <p:attrName>ppt_x</p:attrName>
                                          <p:attrName>ppt_y</p:attrName>
                                        </p:attrNameLst>
                                      </p:cBhvr>
                                      <p:rCtr x="-52" y="-17477"/>
                                    </p:animMotion>
                                  </p:childTnLst>
                                </p:cTn>
                              </p:par>
                              <p:par>
                                <p:cTn id="76" presetID="22" presetClass="entr" presetSubtype="4" fill="hold"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down)">
                                      <p:cBhvr>
                                        <p:cTn id="78" dur="500"/>
                                        <p:tgtEl>
                                          <p:spTgt spid="19"/>
                                        </p:tgtEl>
                                      </p:cBhvr>
                                    </p:animEffect>
                                  </p:childTnLst>
                                </p:cTn>
                              </p:par>
                            </p:childTnLst>
                          </p:cTn>
                        </p:par>
                      </p:childTnLst>
                    </p:cTn>
                  </p:par>
                  <p:par>
                    <p:cTn id="79" fill="hold">
                      <p:stCondLst>
                        <p:cond delay="indefinite"/>
                      </p:stCondLst>
                      <p:childTnLst>
                        <p:par>
                          <p:cTn id="80" fill="hold">
                            <p:stCondLst>
                              <p:cond delay="0"/>
                            </p:stCondLst>
                            <p:childTnLst>
                              <p:par>
                                <p:cTn id="81" presetID="32" presetClass="emph" presetSubtype="0" fill="hold" nodeType="clickEffect">
                                  <p:stCondLst>
                                    <p:cond delay="0"/>
                                  </p:stCondLst>
                                  <p:childTnLst>
                                    <p:animRot by="120000">
                                      <p:cBhvr>
                                        <p:cTn id="82" dur="25" fill="hold">
                                          <p:stCondLst>
                                            <p:cond delay="0"/>
                                          </p:stCondLst>
                                        </p:cTn>
                                        <p:tgtEl>
                                          <p:spTgt spid="18"/>
                                        </p:tgtEl>
                                        <p:attrNameLst>
                                          <p:attrName>r</p:attrName>
                                        </p:attrNameLst>
                                      </p:cBhvr>
                                    </p:animRot>
                                    <p:animRot by="-240000">
                                      <p:cBhvr>
                                        <p:cTn id="83" dur="50" fill="hold">
                                          <p:stCondLst>
                                            <p:cond delay="50"/>
                                          </p:stCondLst>
                                        </p:cTn>
                                        <p:tgtEl>
                                          <p:spTgt spid="18"/>
                                        </p:tgtEl>
                                        <p:attrNameLst>
                                          <p:attrName>r</p:attrName>
                                        </p:attrNameLst>
                                      </p:cBhvr>
                                    </p:animRot>
                                    <p:animRot by="240000">
                                      <p:cBhvr>
                                        <p:cTn id="84" dur="50" fill="hold">
                                          <p:stCondLst>
                                            <p:cond delay="100"/>
                                          </p:stCondLst>
                                        </p:cTn>
                                        <p:tgtEl>
                                          <p:spTgt spid="18"/>
                                        </p:tgtEl>
                                        <p:attrNameLst>
                                          <p:attrName>r</p:attrName>
                                        </p:attrNameLst>
                                      </p:cBhvr>
                                    </p:animRot>
                                    <p:animRot by="-240000">
                                      <p:cBhvr>
                                        <p:cTn id="85" dur="50" fill="hold">
                                          <p:stCondLst>
                                            <p:cond delay="150"/>
                                          </p:stCondLst>
                                        </p:cTn>
                                        <p:tgtEl>
                                          <p:spTgt spid="18"/>
                                        </p:tgtEl>
                                        <p:attrNameLst>
                                          <p:attrName>r</p:attrName>
                                        </p:attrNameLst>
                                      </p:cBhvr>
                                    </p:animRot>
                                    <p:animRot by="120000">
                                      <p:cBhvr>
                                        <p:cTn id="86" dur="50" fill="hold">
                                          <p:stCondLst>
                                            <p:cond delay="200"/>
                                          </p:stCondLst>
                                        </p:cTn>
                                        <p:tgtEl>
                                          <p:spTgt spid="18"/>
                                        </p:tgtEl>
                                        <p:attrNameLst>
                                          <p:attrName>r</p:attrName>
                                        </p:attrNameLst>
                                      </p:cBhvr>
                                    </p:animRot>
                                  </p:childTnLst>
                                </p:cTn>
                              </p:par>
                            </p:childTnLst>
                          </p:cTn>
                        </p:par>
                        <p:par>
                          <p:cTn id="87" fill="hold">
                            <p:stCondLst>
                              <p:cond delay="250"/>
                            </p:stCondLst>
                            <p:childTnLst>
                              <p:par>
                                <p:cTn id="88" presetID="10" presetClass="exit" presetSubtype="0" fill="hold" nodeType="afterEffect">
                                  <p:stCondLst>
                                    <p:cond delay="0"/>
                                  </p:stCondLst>
                                  <p:childTnLst>
                                    <p:animEffect transition="out" filter="fade">
                                      <p:cBhvr>
                                        <p:cTn id="89" dur="500"/>
                                        <p:tgtEl>
                                          <p:spTgt spid="18"/>
                                        </p:tgtEl>
                                      </p:cBhvr>
                                    </p:animEffect>
                                    <p:set>
                                      <p:cBhvr>
                                        <p:cTn id="90" dur="1" fill="hold">
                                          <p:stCondLst>
                                            <p:cond delay="499"/>
                                          </p:stCondLst>
                                        </p:cTn>
                                        <p:tgtEl>
                                          <p:spTgt spid="18"/>
                                        </p:tgtEl>
                                        <p:attrNameLst>
                                          <p:attrName>style.visibility</p:attrName>
                                        </p:attrNameLst>
                                      </p:cBhvr>
                                      <p:to>
                                        <p:strVal val="hidden"/>
                                      </p:to>
                                    </p:set>
                                  </p:childTnLst>
                                </p:cTn>
                              </p:par>
                              <p:par>
                                <p:cTn id="91" presetID="21" presetClass="entr" presetSubtype="1" fill="hold" grpId="0" nodeType="with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wheel(1)">
                                      <p:cBhvr>
                                        <p:cTn id="93" dur="250"/>
                                        <p:tgtEl>
                                          <p:spTgt spid="22"/>
                                        </p:tgtEl>
                                      </p:cBhvr>
                                    </p:animEffect>
                                  </p:childTnLst>
                                </p:cTn>
                              </p:par>
                            </p:childTnLst>
                          </p:cTn>
                        </p:par>
                        <p:par>
                          <p:cTn id="94" fill="hold">
                            <p:stCondLst>
                              <p:cond delay="750"/>
                            </p:stCondLst>
                            <p:childTnLst>
                              <p:par>
                                <p:cTn id="95" presetID="10" presetClass="exit" presetSubtype="0" fill="hold" nodeType="afterEffect">
                                  <p:stCondLst>
                                    <p:cond delay="0"/>
                                  </p:stCondLst>
                                  <p:childTnLst>
                                    <p:animEffect transition="out" filter="fade">
                                      <p:cBhvr>
                                        <p:cTn id="96" dur="500"/>
                                        <p:tgtEl>
                                          <p:spTgt spid="11"/>
                                        </p:tgtEl>
                                      </p:cBhvr>
                                    </p:animEffect>
                                    <p:set>
                                      <p:cBhvr>
                                        <p:cTn id="97" dur="1" fill="hold">
                                          <p:stCondLst>
                                            <p:cond delay="499"/>
                                          </p:stCondLst>
                                        </p:cTn>
                                        <p:tgtEl>
                                          <p:spTgt spid="11"/>
                                        </p:tgtEl>
                                        <p:attrNameLst>
                                          <p:attrName>style.visibility</p:attrName>
                                        </p:attrNameLst>
                                      </p:cBhvr>
                                      <p:to>
                                        <p:strVal val="hidden"/>
                                      </p:to>
                                    </p:set>
                                  </p:childTnLst>
                                </p:cTn>
                              </p:par>
                            </p:childTnLst>
                          </p:cTn>
                        </p:par>
                        <p:par>
                          <p:cTn id="98" fill="hold">
                            <p:stCondLst>
                              <p:cond delay="1250"/>
                            </p:stCondLst>
                            <p:childTnLst>
                              <p:par>
                                <p:cTn id="99" presetID="1" presetClass="entr" presetSubtype="0" fill="hold" grpId="0" nodeType="afterEffect">
                                  <p:stCondLst>
                                    <p:cond delay="0"/>
                                  </p:stCondLst>
                                  <p:childTnLst>
                                    <p:set>
                                      <p:cBhvr>
                                        <p:cTn id="100" dur="1" fill="hold">
                                          <p:stCondLst>
                                            <p:cond delay="0"/>
                                          </p:stCondLst>
                                        </p:cTn>
                                        <p:tgtEl>
                                          <p:spTgt spid="23"/>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1000"/>
                                        <p:tgtEl>
                                          <p:spTgt spid="24"/>
                                        </p:tgtEl>
                                      </p:cBhvr>
                                    </p:animEffect>
                                    <p:anim calcmode="lin" valueType="num">
                                      <p:cBhvr>
                                        <p:cTn id="106" dur="1000" fill="hold"/>
                                        <p:tgtEl>
                                          <p:spTgt spid="24"/>
                                        </p:tgtEl>
                                        <p:attrNameLst>
                                          <p:attrName>ppt_x</p:attrName>
                                        </p:attrNameLst>
                                      </p:cBhvr>
                                      <p:tavLst>
                                        <p:tav tm="0">
                                          <p:val>
                                            <p:strVal val="#ppt_x"/>
                                          </p:val>
                                        </p:tav>
                                        <p:tav tm="100000">
                                          <p:val>
                                            <p:strVal val="#ppt_x"/>
                                          </p:val>
                                        </p:tav>
                                      </p:tavLst>
                                    </p:anim>
                                    <p:anim calcmode="lin" valueType="num">
                                      <p:cBhvr>
                                        <p:cTn id="10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fade">
                                      <p:cBhvr>
                                        <p:cTn id="112" dur="500"/>
                                        <p:tgtEl>
                                          <p:spTgt spid="25"/>
                                        </p:tgtEl>
                                      </p:cBhvr>
                                    </p:animEffect>
                                  </p:childTnLst>
                                </p:cTn>
                              </p:par>
                            </p:childTnLst>
                          </p:cTn>
                        </p:par>
                      </p:childTnLst>
                    </p:cTn>
                  </p:par>
                  <p:par>
                    <p:cTn id="113" fill="hold">
                      <p:stCondLst>
                        <p:cond delay="indefinite"/>
                      </p:stCondLst>
                      <p:childTnLst>
                        <p:par>
                          <p:cTn id="114" fill="hold">
                            <p:stCondLst>
                              <p:cond delay="0"/>
                            </p:stCondLst>
                            <p:childTnLst>
                              <p:par>
                                <p:cTn id="115" presetID="42" presetClass="path" presetSubtype="0" accel="50000" decel="50000" fill="hold" nodeType="clickEffect">
                                  <p:stCondLst>
                                    <p:cond delay="0"/>
                                  </p:stCondLst>
                                  <p:childTnLst>
                                    <p:animMotion origin="layout" path="M -2.70833E-6 4.44444E-6 L 0.24297 0.35879 " pathEditMode="relative" rAng="0" ptsTypes="AA">
                                      <p:cBhvr>
                                        <p:cTn id="116" dur="500" fill="hold"/>
                                        <p:tgtEl>
                                          <p:spTgt spid="25"/>
                                        </p:tgtEl>
                                        <p:attrNameLst>
                                          <p:attrName>ppt_x</p:attrName>
                                          <p:attrName>ppt_y</p:attrName>
                                        </p:attrNameLst>
                                      </p:cBhvr>
                                      <p:rCtr x="12148" y="17940"/>
                                    </p:animMotion>
                                  </p:childTnLst>
                                </p:cTn>
                              </p:par>
                              <p:par>
                                <p:cTn id="117" presetID="22" presetClass="entr" presetSubtype="8" fill="hold" nodeType="with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wipe(left)">
                                      <p:cBhvr>
                                        <p:cTn id="119" dur="500"/>
                                        <p:tgtEl>
                                          <p:spTgt spid="26"/>
                                        </p:tgtEl>
                                      </p:cBhvr>
                                    </p:animEffect>
                                  </p:childTnLst>
                                </p:cTn>
                              </p:par>
                            </p:childTnLst>
                          </p:cTn>
                        </p:par>
                        <p:par>
                          <p:cTn id="120" fill="hold">
                            <p:stCondLst>
                              <p:cond delay="500"/>
                            </p:stCondLst>
                            <p:childTnLst>
                              <p:par>
                                <p:cTn id="121" presetID="10" presetClass="exit" presetSubtype="0" fill="hold" nodeType="afterEffect">
                                  <p:stCondLst>
                                    <p:cond delay="0"/>
                                  </p:stCondLst>
                                  <p:childTnLst>
                                    <p:animEffect transition="out" filter="fade">
                                      <p:cBhvr>
                                        <p:cTn id="122" dur="500"/>
                                        <p:tgtEl>
                                          <p:spTgt spid="25"/>
                                        </p:tgtEl>
                                      </p:cBhvr>
                                    </p:animEffect>
                                    <p:set>
                                      <p:cBhvr>
                                        <p:cTn id="123" dur="1" fill="hold">
                                          <p:stCondLst>
                                            <p:cond delay="499"/>
                                          </p:stCondLst>
                                        </p:cTn>
                                        <p:tgtEl>
                                          <p:spTgt spid="25"/>
                                        </p:tgtEl>
                                        <p:attrNameLst>
                                          <p:attrName>style.visibility</p:attrName>
                                        </p:attrNameLst>
                                      </p:cBhvr>
                                      <p:to>
                                        <p:strVal val="hidden"/>
                                      </p:to>
                                    </p:set>
                                  </p:childTnLst>
                                </p:cTn>
                              </p:par>
                            </p:childTnLst>
                          </p:cTn>
                        </p:par>
                        <p:par>
                          <p:cTn id="124" fill="hold">
                            <p:stCondLst>
                              <p:cond delay="1000"/>
                            </p:stCondLst>
                            <p:childTnLst>
                              <p:par>
                                <p:cTn id="125" presetID="10" presetClass="exit" presetSubtype="0" fill="hold" nodeType="afterEffect">
                                  <p:stCondLst>
                                    <p:cond delay="0"/>
                                  </p:stCondLst>
                                  <p:childTnLst>
                                    <p:animEffect transition="out" filter="fade">
                                      <p:cBhvr>
                                        <p:cTn id="126" dur="500"/>
                                        <p:tgtEl>
                                          <p:spTgt spid="24"/>
                                        </p:tgtEl>
                                      </p:cBhvr>
                                    </p:animEffect>
                                    <p:set>
                                      <p:cBhvr>
                                        <p:cTn id="12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14" grpId="0"/>
      <p:bldP spid="17" grpId="0"/>
      <p:bldP spid="22" grpId="0" animBg="1"/>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EA70566B-F881-416B-8FC2-BAE425AE1A49}"/>
              </a:ext>
            </a:extLst>
          </p:cNvPr>
          <p:cNvSpPr/>
          <p:nvPr/>
        </p:nvSpPr>
        <p:spPr>
          <a:xfrm rot="2339522">
            <a:off x="5962825" y="3518368"/>
            <a:ext cx="111001" cy="10977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Comic Sans MS"/>
                <a:sym typeface="Comic Sans MS"/>
              </a:rPr>
              <a:t>Side Angle Side Case (SAS)</a:t>
            </a:r>
            <a:endParaRPr lang="en-US" sz="3200" b="1" dirty="0">
              <a:solidFill>
                <a:schemeClr val="bg1"/>
              </a:solidFill>
              <a:latin typeface="Comic Sans MS"/>
            </a:endParaRPr>
          </a:p>
        </p:txBody>
      </p:sp>
      <p:grpSp>
        <p:nvGrpSpPr>
          <p:cNvPr id="19" name="Group 18">
            <a:extLst>
              <a:ext uri="{FF2B5EF4-FFF2-40B4-BE49-F238E27FC236}">
                <a16:creationId xmlns:a16="http://schemas.microsoft.com/office/drawing/2014/main" id="{BA910DAF-1A59-458D-87AD-1338EFA015C8}"/>
              </a:ext>
            </a:extLst>
          </p:cNvPr>
          <p:cNvGrpSpPr/>
          <p:nvPr/>
        </p:nvGrpSpPr>
        <p:grpSpPr>
          <a:xfrm>
            <a:off x="4070274" y="1856280"/>
            <a:ext cx="4332019" cy="3425584"/>
            <a:chOff x="4070274" y="1856280"/>
            <a:chExt cx="4332019" cy="3425584"/>
          </a:xfrm>
        </p:grpSpPr>
        <p:sp>
          <p:nvSpPr>
            <p:cNvPr id="10" name="Oval 9">
              <a:extLst>
                <a:ext uri="{FF2B5EF4-FFF2-40B4-BE49-F238E27FC236}">
                  <a16:creationId xmlns:a16="http://schemas.microsoft.com/office/drawing/2014/main" id="{E41019F9-F795-43FD-A767-B759454FD55A}"/>
                </a:ext>
              </a:extLst>
            </p:cNvPr>
            <p:cNvSpPr/>
            <p:nvPr/>
          </p:nvSpPr>
          <p:spPr>
            <a:xfrm>
              <a:off x="4752447" y="4861954"/>
              <a:ext cx="102804" cy="102804"/>
            </a:xfrm>
            <a:prstGeom prst="ellipse">
              <a:avLst/>
            </a:prstGeom>
            <a:solidFill>
              <a:srgbClr val="448AD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68559C31-B937-401F-9E79-393371B544D4}"/>
                </a:ext>
              </a:extLst>
            </p:cNvPr>
            <p:cNvCxnSpPr>
              <a:cxnSpLocks/>
              <a:stCxn id="10" idx="6"/>
            </p:cNvCxnSpPr>
            <p:nvPr/>
          </p:nvCxnSpPr>
          <p:spPr>
            <a:xfrm>
              <a:off x="4855251" y="4913356"/>
              <a:ext cx="284094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E3C5D227-26CA-45CC-BD72-F1356CFE1970}"/>
                </a:ext>
              </a:extLst>
            </p:cNvPr>
            <p:cNvSpPr/>
            <p:nvPr/>
          </p:nvSpPr>
          <p:spPr>
            <a:xfrm>
              <a:off x="7644798" y="4861954"/>
              <a:ext cx="102804" cy="102804"/>
            </a:xfrm>
            <a:prstGeom prst="ellipse">
              <a:avLst/>
            </a:prstGeom>
            <a:solidFill>
              <a:srgbClr val="448AD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M">
              <a:extLst>
                <a:ext uri="{FF2B5EF4-FFF2-40B4-BE49-F238E27FC236}">
                  <a16:creationId xmlns:a16="http://schemas.microsoft.com/office/drawing/2014/main" id="{13571656-53F8-4697-9F22-CD623FCDA241}"/>
                </a:ext>
              </a:extLst>
            </p:cNvPr>
            <p:cNvSpPr/>
            <p:nvPr/>
          </p:nvSpPr>
          <p:spPr>
            <a:xfrm>
              <a:off x="4070274" y="4249405"/>
              <a:ext cx="888882" cy="10134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ysClr val="windowText" lastClr="000000"/>
                  </a:solidFill>
                </a:rPr>
                <a:t>M</a:t>
              </a:r>
            </a:p>
          </p:txBody>
        </p:sp>
        <p:sp>
          <p:nvSpPr>
            <p:cNvPr id="14" name="N">
              <a:extLst>
                <a:ext uri="{FF2B5EF4-FFF2-40B4-BE49-F238E27FC236}">
                  <a16:creationId xmlns:a16="http://schemas.microsoft.com/office/drawing/2014/main" id="{8AC37517-7C67-4112-A563-615871C2D25E}"/>
                </a:ext>
              </a:extLst>
            </p:cNvPr>
            <p:cNvSpPr/>
            <p:nvPr/>
          </p:nvSpPr>
          <p:spPr>
            <a:xfrm>
              <a:off x="7513411" y="4268455"/>
              <a:ext cx="888882" cy="10134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ysClr val="windowText" lastClr="000000"/>
                  </a:solidFill>
                </a:rPr>
                <a:t>N</a:t>
              </a:r>
            </a:p>
          </p:txBody>
        </p:sp>
        <p:cxnSp>
          <p:nvCxnSpPr>
            <p:cNvPr id="15" name="Straight Connector 14">
              <a:extLst>
                <a:ext uri="{FF2B5EF4-FFF2-40B4-BE49-F238E27FC236}">
                  <a16:creationId xmlns:a16="http://schemas.microsoft.com/office/drawing/2014/main" id="{F2F4F454-6EA9-47A8-B672-A04EE4E0A51D}"/>
                </a:ext>
              </a:extLst>
            </p:cNvPr>
            <p:cNvCxnSpPr>
              <a:cxnSpLocks/>
            </p:cNvCxnSpPr>
            <p:nvPr/>
          </p:nvCxnSpPr>
          <p:spPr>
            <a:xfrm flipV="1">
              <a:off x="4790547" y="2452914"/>
              <a:ext cx="0" cy="246044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6" name="P">
              <a:extLst>
                <a:ext uri="{FF2B5EF4-FFF2-40B4-BE49-F238E27FC236}">
                  <a16:creationId xmlns:a16="http://schemas.microsoft.com/office/drawing/2014/main" id="{C444B5CE-1CFB-4430-8A3E-DFD125E4509E}"/>
                </a:ext>
              </a:extLst>
            </p:cNvPr>
            <p:cNvSpPr/>
            <p:nvPr/>
          </p:nvSpPr>
          <p:spPr>
            <a:xfrm>
              <a:off x="4735701" y="2411535"/>
              <a:ext cx="102804" cy="102804"/>
            </a:xfrm>
            <a:prstGeom prst="ellipse">
              <a:avLst/>
            </a:prstGeom>
            <a:solidFill>
              <a:srgbClr val="448AD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N">
              <a:extLst>
                <a:ext uri="{FF2B5EF4-FFF2-40B4-BE49-F238E27FC236}">
                  <a16:creationId xmlns:a16="http://schemas.microsoft.com/office/drawing/2014/main" id="{32F36693-9480-4C00-A0C3-A5553EC2BEF6}"/>
                </a:ext>
              </a:extLst>
            </p:cNvPr>
            <p:cNvSpPr/>
            <p:nvPr/>
          </p:nvSpPr>
          <p:spPr>
            <a:xfrm>
              <a:off x="4160594" y="1856280"/>
              <a:ext cx="888882" cy="10134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ysClr val="windowText" lastClr="000000"/>
                  </a:solidFill>
                </a:rPr>
                <a:t>P</a:t>
              </a:r>
            </a:p>
          </p:txBody>
        </p:sp>
        <p:cxnSp>
          <p:nvCxnSpPr>
            <p:cNvPr id="18" name="Straight Connector 17">
              <a:extLst>
                <a:ext uri="{FF2B5EF4-FFF2-40B4-BE49-F238E27FC236}">
                  <a16:creationId xmlns:a16="http://schemas.microsoft.com/office/drawing/2014/main" id="{EEE1D1D1-B7C8-418D-A4AB-34A86580EACF}"/>
                </a:ext>
              </a:extLst>
            </p:cNvPr>
            <p:cNvCxnSpPr>
              <a:cxnSpLocks/>
              <a:endCxn id="12" idx="1"/>
            </p:cNvCxnSpPr>
            <p:nvPr/>
          </p:nvCxnSpPr>
          <p:spPr>
            <a:xfrm>
              <a:off x="4790547" y="2452914"/>
              <a:ext cx="2869306" cy="2424095"/>
            </a:xfrm>
            <a:prstGeom prst="line">
              <a:avLst/>
            </a:prstGeom>
            <a:ln w="28575"/>
          </p:spPr>
          <p:style>
            <a:lnRef idx="1">
              <a:schemeClr val="accent1"/>
            </a:lnRef>
            <a:fillRef idx="0">
              <a:schemeClr val="accent1"/>
            </a:fillRef>
            <a:effectRef idx="0">
              <a:schemeClr val="accent1"/>
            </a:effectRef>
            <a:fontRef idx="minor">
              <a:schemeClr val="tx1"/>
            </a:fontRef>
          </p:style>
        </p:cxnSp>
      </p:grpSp>
      <p:pic>
        <p:nvPicPr>
          <p:cNvPr id="20" name="setsquare2">
            <a:extLst>
              <a:ext uri="{FF2B5EF4-FFF2-40B4-BE49-F238E27FC236}">
                <a16:creationId xmlns:a16="http://schemas.microsoft.com/office/drawing/2014/main" id="{8FCA8AC9-E148-43C2-8385-AE5F10E4E526}"/>
              </a:ext>
            </a:extLst>
          </p:cNvPr>
          <p:cNvPicPr>
            <a:picLocks noChangeAspect="1"/>
          </p:cNvPicPr>
          <p:nvPr/>
        </p:nvPicPr>
        <p:blipFill>
          <a:blip r:embed="rId4"/>
          <a:stretch>
            <a:fillRect/>
          </a:stretch>
        </p:blipFill>
        <p:spPr>
          <a:xfrm rot="7858011">
            <a:off x="-349287" y="2602876"/>
            <a:ext cx="6555593" cy="4113193"/>
          </a:xfrm>
          <a:prstGeom prst="rect">
            <a:avLst/>
          </a:prstGeom>
        </p:spPr>
      </p:pic>
      <p:cxnSp>
        <p:nvCxnSpPr>
          <p:cNvPr id="22" name="Straight Connector 21">
            <a:extLst>
              <a:ext uri="{FF2B5EF4-FFF2-40B4-BE49-F238E27FC236}">
                <a16:creationId xmlns:a16="http://schemas.microsoft.com/office/drawing/2014/main" id="{9DA9A77D-A3C6-4CB3-B6E1-448806054BE3}"/>
              </a:ext>
            </a:extLst>
          </p:cNvPr>
          <p:cNvCxnSpPr/>
          <p:nvPr/>
        </p:nvCxnSpPr>
        <p:spPr>
          <a:xfrm flipV="1">
            <a:off x="4803849" y="3495675"/>
            <a:ext cx="1206426" cy="141768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04FF225-E3B7-4ECB-8520-B2BB64D58E37}"/>
              </a:ext>
            </a:extLst>
          </p:cNvPr>
          <p:cNvCxnSpPr>
            <a:cxnSpLocks/>
            <a:stCxn id="12" idx="2"/>
          </p:cNvCxnSpPr>
          <p:nvPr/>
        </p:nvCxnSpPr>
        <p:spPr>
          <a:xfrm flipH="1">
            <a:off x="4816258" y="4913356"/>
            <a:ext cx="282854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D561E67-1610-4E2E-81E1-D97C3408E3D6}"/>
              </a:ext>
            </a:extLst>
          </p:cNvPr>
          <p:cNvCxnSpPr>
            <a:cxnSpLocks/>
          </p:cNvCxnSpPr>
          <p:nvPr/>
        </p:nvCxnSpPr>
        <p:spPr>
          <a:xfrm>
            <a:off x="4787103" y="2452914"/>
            <a:ext cx="12321" cy="246044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87C652F4-523E-4EFD-A43F-4F77969DAFF2}"/>
              </a:ext>
            </a:extLst>
          </p:cNvPr>
          <p:cNvSpPr/>
          <p:nvPr/>
        </p:nvSpPr>
        <p:spPr>
          <a:xfrm>
            <a:off x="4792173" y="4803579"/>
            <a:ext cx="111001" cy="10977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379287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down)">
                                      <p:cBhvr>
                                        <p:cTn id="14" dur="500"/>
                                        <p:tgtEl>
                                          <p:spTgt spid="22"/>
                                        </p:tgtEl>
                                      </p:cBhvr>
                                    </p:animEffect>
                                  </p:childTnLst>
                                </p:cTn>
                              </p:par>
                            </p:childTnLst>
                          </p:cTn>
                        </p:par>
                        <p:par>
                          <p:cTn id="15" fill="hold">
                            <p:stCondLst>
                              <p:cond delay="500"/>
                            </p:stCondLst>
                            <p:childTnLst>
                              <p:par>
                                <p:cTn id="16" presetID="21" presetClass="entr" presetSubtype="1"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heel(1)">
                                      <p:cBhvr>
                                        <p:cTn id="18" dur="25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xit" presetSubtype="0" fill="hold" nodeType="clickEffect">
                                  <p:stCondLst>
                                    <p:cond delay="0"/>
                                  </p:stCondLst>
                                  <p:childTnLst>
                                    <p:animEffect transition="out" filter="fade">
                                      <p:cBhvr>
                                        <p:cTn id="22" dur="1000"/>
                                        <p:tgtEl>
                                          <p:spTgt spid="20"/>
                                        </p:tgtEl>
                                      </p:cBhvr>
                                    </p:animEffect>
                                    <p:anim calcmode="lin" valueType="num">
                                      <p:cBhvr>
                                        <p:cTn id="23" dur="1000"/>
                                        <p:tgtEl>
                                          <p:spTgt spid="20"/>
                                        </p:tgtEl>
                                        <p:attrNameLst>
                                          <p:attrName>ppt_x</p:attrName>
                                        </p:attrNameLst>
                                      </p:cBhvr>
                                      <p:tavLst>
                                        <p:tav tm="0">
                                          <p:val>
                                            <p:strVal val="ppt_x"/>
                                          </p:val>
                                        </p:tav>
                                        <p:tav tm="100000">
                                          <p:val>
                                            <p:strVal val="ppt_x"/>
                                          </p:val>
                                        </p:tav>
                                      </p:tavLst>
                                    </p:anim>
                                    <p:anim calcmode="lin" valueType="num">
                                      <p:cBhvr>
                                        <p:cTn id="24" dur="1000"/>
                                        <p:tgtEl>
                                          <p:spTgt spid="20"/>
                                        </p:tgtEl>
                                        <p:attrNameLst>
                                          <p:attrName>ppt_y</p:attrName>
                                        </p:attrNameLst>
                                      </p:cBhvr>
                                      <p:tavLst>
                                        <p:tav tm="0">
                                          <p:val>
                                            <p:strVal val="ppt_y"/>
                                          </p:val>
                                        </p:tav>
                                        <p:tav tm="100000">
                                          <p:val>
                                            <p:strVal val="ppt_y+.1"/>
                                          </p:val>
                                        </p:tav>
                                      </p:tavLst>
                                    </p:anim>
                                    <p:set>
                                      <p:cBhvr>
                                        <p:cTn id="25" dur="1" fill="hold">
                                          <p:stCondLst>
                                            <p:cond delay="999"/>
                                          </p:stCondLst>
                                        </p:cTn>
                                        <p:tgtEl>
                                          <p:spTgt spid="2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right)">
                                      <p:cBhvr>
                                        <p:cTn id="30" dur="500"/>
                                        <p:tgtEl>
                                          <p:spTgt spid="24"/>
                                        </p:tgtEl>
                                      </p:cBhvr>
                                    </p:animEffect>
                                  </p:childTnLst>
                                </p:cTn>
                              </p:par>
                            </p:childTnLst>
                          </p:cTn>
                        </p:par>
                        <p:par>
                          <p:cTn id="31" fill="hold">
                            <p:stCondLst>
                              <p:cond delay="500"/>
                            </p:stCondLst>
                            <p:childTnLst>
                              <p:par>
                                <p:cTn id="32" presetID="21" presetClass="entr" presetSubtype="1"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heel(1)">
                                      <p:cBhvr>
                                        <p:cTn id="34" dur="250"/>
                                        <p:tgtEl>
                                          <p:spTgt spid="3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up)">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26767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5400" dirty="0">
                <a:solidFill>
                  <a:schemeClr val="accent1">
                    <a:lumMod val="50000"/>
                  </a:schemeClr>
                </a:solidFill>
                <a:latin typeface="Comic Sans MS"/>
              </a:rPr>
              <a:t>Common formative assessment</a:t>
            </a:r>
            <a:endParaRPr lang="en-US" sz="5400" dirty="0">
              <a:solidFill>
                <a:schemeClr val="accent1">
                  <a:lumMod val="50000"/>
                </a:schemeClr>
              </a:solidFill>
            </a:endParaRPr>
          </a:p>
        </p:txBody>
      </p:sp>
      <p:grpSp>
        <p:nvGrpSpPr>
          <p:cNvPr id="2" name="Group 1">
            <a:extLst>
              <a:ext uri="{FF2B5EF4-FFF2-40B4-BE49-F238E27FC236}">
                <a16:creationId xmlns:a16="http://schemas.microsoft.com/office/drawing/2014/main" id="{FAD7C37A-5098-47E6-99AF-F56BE9B6F82C}"/>
              </a:ext>
            </a:extLst>
          </p:cNvPr>
          <p:cNvGrpSpPr/>
          <p:nvPr/>
        </p:nvGrpSpPr>
        <p:grpSpPr>
          <a:xfrm>
            <a:off x="4198069" y="1281644"/>
            <a:ext cx="3287797" cy="3341373"/>
            <a:chOff x="4198069" y="1281644"/>
            <a:chExt cx="3287797" cy="3341373"/>
          </a:xfrm>
        </p:grpSpPr>
        <p:sp>
          <p:nvSpPr>
            <p:cNvPr id="6" name="Freeform: Shape 5">
              <a:extLst>
                <a:ext uri="{FF2B5EF4-FFF2-40B4-BE49-F238E27FC236}">
                  <a16:creationId xmlns:a16="http://schemas.microsoft.com/office/drawing/2014/main" id="{55F15E61-D015-4810-882D-E059AD7DC5A9}"/>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E06FACB-1C31-4FBD-B999-45A0D962638A}"/>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A845A6B-330C-4511-B482-D3A60A7093E5}"/>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473EA28-2020-413D-ACB1-7E2DE271B337}"/>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5D35BC8-5929-4FCC-9F56-E21F343873C6}"/>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19608D1-CDDD-4D0A-9907-84CECB637020}"/>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4320DD4-0731-4543-9EFB-E810FC48AE77}"/>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7C242BD1-C0B2-4A16-A4E7-6C5CEA65268F}"/>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a:p>
          </p:txBody>
        </p:sp>
      </p:grpSp>
    </p:spTree>
    <p:custDataLst>
      <p:tags r:id="rId1"/>
    </p:custDataLst>
    <p:extLst>
      <p:ext uri="{BB962C8B-B14F-4D97-AF65-F5344CB8AC3E}">
        <p14:creationId xmlns:p14="http://schemas.microsoft.com/office/powerpoint/2010/main" val="1491400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defTabSz="896938">
              <a:buSzPts val="6000"/>
              <a:buFont typeface="Comic Sans MS"/>
            </a:pPr>
            <a:r>
              <a:rPr lang="en-GB" sz="3200" b="1" dirty="0">
                <a:solidFill>
                  <a:schemeClr val="bg1"/>
                </a:solidFill>
                <a:latin typeface="Comic Sans MS"/>
                <a:sym typeface="Comic Sans MS"/>
              </a:rPr>
              <a:t>(TG) is the height issued from T.</a:t>
            </a:r>
            <a:endParaRPr lang="en-GB" sz="3200" dirty="0">
              <a:sym typeface="Comic Sans MS"/>
            </a:endParaRPr>
          </a:p>
        </p:txBody>
      </p:sp>
      <p:sp>
        <p:nvSpPr>
          <p:cNvPr id="8" name="TextBox 7">
            <a:extLst>
              <a:ext uri="{FF2B5EF4-FFF2-40B4-BE49-F238E27FC236}">
                <a16:creationId xmlns:a16="http://schemas.microsoft.com/office/drawing/2014/main" id="{F23C4B0B-0646-4BCD-A2A2-6D6D5792F929}"/>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en-GB" dirty="0">
                <a:solidFill>
                  <a:schemeClr val="tx1">
                    <a:lumMod val="50000"/>
                    <a:lumOff val="50000"/>
                  </a:schemeClr>
                </a:solidFill>
                <a:latin typeface="+mj-lt"/>
              </a:rPr>
              <a:t>Check your understanding</a:t>
            </a:r>
          </a:p>
        </p:txBody>
      </p:sp>
      <p:sp>
        <p:nvSpPr>
          <p:cNvPr id="22" name="Rectangle: Rounded Corners 21">
            <a:extLst>
              <a:ext uri="{FF2B5EF4-FFF2-40B4-BE49-F238E27FC236}">
                <a16:creationId xmlns:a16="http://schemas.microsoft.com/office/drawing/2014/main" id="{8C417196-CC0E-47B0-81A8-FF4729788CD2}"/>
              </a:ext>
            </a:extLst>
          </p:cNvPr>
          <p:cNvSpPr/>
          <p:nvPr/>
        </p:nvSpPr>
        <p:spPr>
          <a:xfrm>
            <a:off x="8736734" y="2536592"/>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True</a:t>
            </a:r>
          </a:p>
        </p:txBody>
      </p:sp>
      <p:sp>
        <p:nvSpPr>
          <p:cNvPr id="2" name="Rectangle: Rounded Corners 1">
            <a:extLst>
              <a:ext uri="{FF2B5EF4-FFF2-40B4-BE49-F238E27FC236}">
                <a16:creationId xmlns:a16="http://schemas.microsoft.com/office/drawing/2014/main" id="{8D14F916-CE9A-E91D-D5A9-9236A5F1FB87}"/>
              </a:ext>
            </a:extLst>
          </p:cNvPr>
          <p:cNvSpPr/>
          <p:nvPr/>
        </p:nvSpPr>
        <p:spPr>
          <a:xfrm>
            <a:off x="8736734" y="3623059"/>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False</a:t>
            </a:r>
          </a:p>
        </p:txBody>
      </p:sp>
      <p:sp>
        <p:nvSpPr>
          <p:cNvPr id="3" name="Right Triangle 2">
            <a:extLst>
              <a:ext uri="{FF2B5EF4-FFF2-40B4-BE49-F238E27FC236}">
                <a16:creationId xmlns:a16="http://schemas.microsoft.com/office/drawing/2014/main" id="{37B5F3DA-5D26-97C0-1BAA-84003360E14D}"/>
              </a:ext>
            </a:extLst>
          </p:cNvPr>
          <p:cNvSpPr/>
          <p:nvPr/>
        </p:nvSpPr>
        <p:spPr>
          <a:xfrm rot="17088141" flipH="1" flipV="1">
            <a:off x="3366117" y="1964582"/>
            <a:ext cx="3674921" cy="4476347"/>
          </a:xfrm>
          <a:custGeom>
            <a:avLst/>
            <a:gdLst>
              <a:gd name="connsiteX0" fmla="*/ 0 w 4364657"/>
              <a:gd name="connsiteY0" fmla="*/ 2648409 h 2648409"/>
              <a:gd name="connsiteX1" fmla="*/ 0 w 4364657"/>
              <a:gd name="connsiteY1" fmla="*/ 0 h 2648409"/>
              <a:gd name="connsiteX2" fmla="*/ 4364657 w 4364657"/>
              <a:gd name="connsiteY2" fmla="*/ 2648409 h 2648409"/>
              <a:gd name="connsiteX3" fmla="*/ 0 w 4364657"/>
              <a:gd name="connsiteY3" fmla="*/ 2648409 h 2648409"/>
              <a:gd name="connsiteX0" fmla="*/ 0 w 3665479"/>
              <a:gd name="connsiteY0" fmla="*/ 2648409 h 3438475"/>
              <a:gd name="connsiteX1" fmla="*/ 0 w 3665479"/>
              <a:gd name="connsiteY1" fmla="*/ 0 h 3438475"/>
              <a:gd name="connsiteX2" fmla="*/ 3665479 w 3665479"/>
              <a:gd name="connsiteY2" fmla="*/ 3438475 h 3438475"/>
              <a:gd name="connsiteX3" fmla="*/ 0 w 3665479"/>
              <a:gd name="connsiteY3" fmla="*/ 2648409 h 3438475"/>
              <a:gd name="connsiteX0" fmla="*/ 9442 w 3674921"/>
              <a:gd name="connsiteY0" fmla="*/ 3686281 h 4476347"/>
              <a:gd name="connsiteX1" fmla="*/ 0 w 3674921"/>
              <a:gd name="connsiteY1" fmla="*/ 0 h 4476347"/>
              <a:gd name="connsiteX2" fmla="*/ 3674921 w 3674921"/>
              <a:gd name="connsiteY2" fmla="*/ 4476347 h 4476347"/>
              <a:gd name="connsiteX3" fmla="*/ 9442 w 3674921"/>
              <a:gd name="connsiteY3" fmla="*/ 3686281 h 4476347"/>
            </a:gdLst>
            <a:ahLst/>
            <a:cxnLst>
              <a:cxn ang="0">
                <a:pos x="connsiteX0" y="connsiteY0"/>
              </a:cxn>
              <a:cxn ang="0">
                <a:pos x="connsiteX1" y="connsiteY1"/>
              </a:cxn>
              <a:cxn ang="0">
                <a:pos x="connsiteX2" y="connsiteY2"/>
              </a:cxn>
              <a:cxn ang="0">
                <a:pos x="connsiteX3" y="connsiteY3"/>
              </a:cxn>
            </a:cxnLst>
            <a:rect l="l" t="t" r="r" b="b"/>
            <a:pathLst>
              <a:path w="3674921" h="4476347">
                <a:moveTo>
                  <a:pt x="9442" y="3686281"/>
                </a:moveTo>
                <a:cubicBezTo>
                  <a:pt x="6295" y="2457521"/>
                  <a:pt x="3147" y="1228760"/>
                  <a:pt x="0" y="0"/>
                </a:cubicBezTo>
                <a:lnTo>
                  <a:pt x="3674921" y="4476347"/>
                </a:lnTo>
                <a:lnTo>
                  <a:pt x="9442" y="3686281"/>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48B0958-0C01-3BB0-B097-66DADAD947DC}"/>
              </a:ext>
            </a:extLst>
          </p:cNvPr>
          <p:cNvSpPr txBox="1"/>
          <p:nvPr/>
        </p:nvSpPr>
        <p:spPr>
          <a:xfrm>
            <a:off x="2283259" y="5502279"/>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sp>
        <p:nvSpPr>
          <p:cNvPr id="6" name="TextBox 5">
            <a:extLst>
              <a:ext uri="{FF2B5EF4-FFF2-40B4-BE49-F238E27FC236}">
                <a16:creationId xmlns:a16="http://schemas.microsoft.com/office/drawing/2014/main" id="{C573D11B-8E1F-2B17-C8DB-7267BFFE3C78}"/>
              </a:ext>
            </a:extLst>
          </p:cNvPr>
          <p:cNvSpPr txBox="1"/>
          <p:nvPr/>
        </p:nvSpPr>
        <p:spPr>
          <a:xfrm>
            <a:off x="7836917" y="2512864"/>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K</a:t>
            </a:r>
          </a:p>
        </p:txBody>
      </p:sp>
      <p:sp>
        <p:nvSpPr>
          <p:cNvPr id="9" name="TextBox 8">
            <a:extLst>
              <a:ext uri="{FF2B5EF4-FFF2-40B4-BE49-F238E27FC236}">
                <a16:creationId xmlns:a16="http://schemas.microsoft.com/office/drawing/2014/main" id="{289C2679-53E8-EEB3-9691-D1E8361123D7}"/>
              </a:ext>
            </a:extLst>
          </p:cNvPr>
          <p:cNvSpPr txBox="1"/>
          <p:nvPr/>
        </p:nvSpPr>
        <p:spPr>
          <a:xfrm>
            <a:off x="4238054" y="1365680"/>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G</a:t>
            </a:r>
          </a:p>
        </p:txBody>
      </p:sp>
      <p:cxnSp>
        <p:nvCxnSpPr>
          <p:cNvPr id="11" name="Straight Connector 10">
            <a:extLst>
              <a:ext uri="{FF2B5EF4-FFF2-40B4-BE49-F238E27FC236}">
                <a16:creationId xmlns:a16="http://schemas.microsoft.com/office/drawing/2014/main" id="{C3EF46AF-6C9E-B366-0E64-C8D964A0F162}"/>
              </a:ext>
            </a:extLst>
          </p:cNvPr>
          <p:cNvCxnSpPr>
            <a:cxnSpLocks/>
          </p:cNvCxnSpPr>
          <p:nvPr/>
        </p:nvCxnSpPr>
        <p:spPr>
          <a:xfrm flipH="1" flipV="1">
            <a:off x="1810512" y="1365680"/>
            <a:ext cx="2890145" cy="799333"/>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99E5E56-1EB5-6D13-D3A8-2735692818B0}"/>
              </a:ext>
            </a:extLst>
          </p:cNvPr>
          <p:cNvCxnSpPr>
            <a:cxnSpLocks/>
            <a:stCxn id="17" idx="1"/>
          </p:cNvCxnSpPr>
          <p:nvPr/>
        </p:nvCxnSpPr>
        <p:spPr>
          <a:xfrm flipH="1" flipV="1">
            <a:off x="1941144" y="1374645"/>
            <a:ext cx="631765" cy="3953664"/>
          </a:xfrm>
          <a:prstGeom prst="line">
            <a:avLst/>
          </a:prstGeom>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557603EC-EE0B-3F70-2431-A4BB59885895}"/>
              </a:ext>
            </a:extLst>
          </p:cNvPr>
          <p:cNvSpPr/>
          <p:nvPr/>
        </p:nvSpPr>
        <p:spPr>
          <a:xfrm>
            <a:off x="4238054" y="1979197"/>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76D08D2-E0EF-2121-8BEB-448E92609144}"/>
              </a:ext>
            </a:extLst>
          </p:cNvPr>
          <p:cNvSpPr/>
          <p:nvPr/>
        </p:nvSpPr>
        <p:spPr>
          <a:xfrm>
            <a:off x="7705204" y="2922527"/>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B7C35FFE-1336-83AF-093A-55357A3B104C}"/>
              </a:ext>
            </a:extLst>
          </p:cNvPr>
          <p:cNvSpPr/>
          <p:nvPr/>
        </p:nvSpPr>
        <p:spPr>
          <a:xfrm>
            <a:off x="2552307" y="5308259"/>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6B7D122F-95F1-58DB-A275-473B10B16394}"/>
              </a:ext>
            </a:extLst>
          </p:cNvPr>
          <p:cNvSpPr/>
          <p:nvPr/>
        </p:nvSpPr>
        <p:spPr>
          <a:xfrm>
            <a:off x="1870805" y="1311990"/>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C8DBD7B0-FE53-55C7-0B40-B1AAD3D9CC24}"/>
              </a:ext>
            </a:extLst>
          </p:cNvPr>
          <p:cNvSpPr txBox="1"/>
          <p:nvPr/>
        </p:nvSpPr>
        <p:spPr>
          <a:xfrm>
            <a:off x="1407519" y="1268081"/>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H</a:t>
            </a:r>
          </a:p>
        </p:txBody>
      </p:sp>
      <p:sp>
        <p:nvSpPr>
          <p:cNvPr id="25" name="Arc 24">
            <a:extLst>
              <a:ext uri="{FF2B5EF4-FFF2-40B4-BE49-F238E27FC236}">
                <a16:creationId xmlns:a16="http://schemas.microsoft.com/office/drawing/2014/main" id="{516F9E2F-6A4D-350B-2965-5E103D4011EF}"/>
              </a:ext>
            </a:extLst>
          </p:cNvPr>
          <p:cNvSpPr/>
          <p:nvPr/>
        </p:nvSpPr>
        <p:spPr>
          <a:xfrm rot="7357866">
            <a:off x="3881820" y="1623505"/>
            <a:ext cx="986117" cy="916136"/>
          </a:xfrm>
          <a:prstGeom prst="arc">
            <a:avLst>
              <a:gd name="adj1" fmla="val 15205625"/>
              <a:gd name="adj2" fmla="val 388818"/>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TextBox 25">
            <a:extLst>
              <a:ext uri="{FF2B5EF4-FFF2-40B4-BE49-F238E27FC236}">
                <a16:creationId xmlns:a16="http://schemas.microsoft.com/office/drawing/2014/main" id="{6FE8212F-E78C-F327-F116-CD303BC712A1}"/>
              </a:ext>
            </a:extLst>
          </p:cNvPr>
          <p:cNvSpPr txBox="1"/>
          <p:nvPr/>
        </p:nvSpPr>
        <p:spPr>
          <a:xfrm rot="19928195">
            <a:off x="4317280" y="2412026"/>
            <a:ext cx="1087372" cy="307777"/>
          </a:xfrm>
          <a:prstGeom prst="rect">
            <a:avLst/>
          </a:prstGeom>
          <a:noFill/>
        </p:spPr>
        <p:txBody>
          <a:bodyPr wrap="square" rtlCol="0">
            <a:spAutoFit/>
          </a:bodyPr>
          <a:lstStyle/>
          <a:p>
            <a:r>
              <a:rPr lang="en-US" b="1" dirty="0">
                <a:solidFill>
                  <a:schemeClr val="tx1">
                    <a:lumMod val="65000"/>
                    <a:lumOff val="35000"/>
                  </a:schemeClr>
                </a:solidFill>
                <a:latin typeface="+mn-lt"/>
              </a:rPr>
              <a:t>100</a:t>
            </a:r>
          </a:p>
        </p:txBody>
      </p:sp>
      <p:sp>
        <p:nvSpPr>
          <p:cNvPr id="28" name="Oval 27">
            <a:extLst>
              <a:ext uri="{FF2B5EF4-FFF2-40B4-BE49-F238E27FC236}">
                <a16:creationId xmlns:a16="http://schemas.microsoft.com/office/drawing/2014/main" id="{F7088735-4425-A5F9-0DC8-3D1D813C92A1}"/>
              </a:ext>
            </a:extLst>
          </p:cNvPr>
          <p:cNvSpPr/>
          <p:nvPr/>
        </p:nvSpPr>
        <p:spPr>
          <a:xfrm>
            <a:off x="4705877" y="2441727"/>
            <a:ext cx="79239" cy="112795"/>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243243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59E5AF3A-E497-74D2-3C61-BFF79E5581F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defTabSz="896938">
              <a:buSzPts val="6000"/>
              <a:buFont typeface="Comic Sans MS"/>
            </a:pPr>
            <a:r>
              <a:rPr lang="en-GB" sz="3200" b="1" dirty="0">
                <a:solidFill>
                  <a:schemeClr val="bg1"/>
                </a:solidFill>
                <a:latin typeface="Comic Sans MS"/>
                <a:sym typeface="Comic Sans MS"/>
              </a:rPr>
              <a:t>(TG) is the height issued from T.</a:t>
            </a:r>
            <a:endParaRPr lang="en-GB" sz="3200" dirty="0">
              <a:sym typeface="Comic Sans MS"/>
            </a:endParaRPr>
          </a:p>
        </p:txBody>
      </p:sp>
      <p:sp>
        <p:nvSpPr>
          <p:cNvPr id="3" name="Rectangle: Rounded Corners 2">
            <a:extLst>
              <a:ext uri="{FF2B5EF4-FFF2-40B4-BE49-F238E27FC236}">
                <a16:creationId xmlns:a16="http://schemas.microsoft.com/office/drawing/2014/main" id="{B3F1AA5F-B02C-2F8A-AA0B-35768E0D4EE5}"/>
              </a:ext>
            </a:extLst>
          </p:cNvPr>
          <p:cNvSpPr/>
          <p:nvPr/>
        </p:nvSpPr>
        <p:spPr>
          <a:xfrm>
            <a:off x="8736734" y="2536592"/>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True</a:t>
            </a:r>
          </a:p>
        </p:txBody>
      </p:sp>
      <p:sp>
        <p:nvSpPr>
          <p:cNvPr id="4" name="Rectangle: Rounded Corners 3">
            <a:extLst>
              <a:ext uri="{FF2B5EF4-FFF2-40B4-BE49-F238E27FC236}">
                <a16:creationId xmlns:a16="http://schemas.microsoft.com/office/drawing/2014/main" id="{12DD8F7B-0CB5-E5DF-DCE2-517D9F7D76BB}"/>
              </a:ext>
            </a:extLst>
          </p:cNvPr>
          <p:cNvSpPr/>
          <p:nvPr/>
        </p:nvSpPr>
        <p:spPr>
          <a:xfrm>
            <a:off x="8736734" y="3623059"/>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False</a:t>
            </a:r>
          </a:p>
        </p:txBody>
      </p:sp>
      <p:sp>
        <p:nvSpPr>
          <p:cNvPr id="5" name="Right Triangle 2">
            <a:extLst>
              <a:ext uri="{FF2B5EF4-FFF2-40B4-BE49-F238E27FC236}">
                <a16:creationId xmlns:a16="http://schemas.microsoft.com/office/drawing/2014/main" id="{7CDEDD11-D8BA-E683-A854-50A81F7512AD}"/>
              </a:ext>
            </a:extLst>
          </p:cNvPr>
          <p:cNvSpPr/>
          <p:nvPr/>
        </p:nvSpPr>
        <p:spPr>
          <a:xfrm rot="17088141" flipH="1" flipV="1">
            <a:off x="3366117" y="1964582"/>
            <a:ext cx="3674921" cy="4476347"/>
          </a:xfrm>
          <a:custGeom>
            <a:avLst/>
            <a:gdLst>
              <a:gd name="connsiteX0" fmla="*/ 0 w 4364657"/>
              <a:gd name="connsiteY0" fmla="*/ 2648409 h 2648409"/>
              <a:gd name="connsiteX1" fmla="*/ 0 w 4364657"/>
              <a:gd name="connsiteY1" fmla="*/ 0 h 2648409"/>
              <a:gd name="connsiteX2" fmla="*/ 4364657 w 4364657"/>
              <a:gd name="connsiteY2" fmla="*/ 2648409 h 2648409"/>
              <a:gd name="connsiteX3" fmla="*/ 0 w 4364657"/>
              <a:gd name="connsiteY3" fmla="*/ 2648409 h 2648409"/>
              <a:gd name="connsiteX0" fmla="*/ 0 w 3665479"/>
              <a:gd name="connsiteY0" fmla="*/ 2648409 h 3438475"/>
              <a:gd name="connsiteX1" fmla="*/ 0 w 3665479"/>
              <a:gd name="connsiteY1" fmla="*/ 0 h 3438475"/>
              <a:gd name="connsiteX2" fmla="*/ 3665479 w 3665479"/>
              <a:gd name="connsiteY2" fmla="*/ 3438475 h 3438475"/>
              <a:gd name="connsiteX3" fmla="*/ 0 w 3665479"/>
              <a:gd name="connsiteY3" fmla="*/ 2648409 h 3438475"/>
              <a:gd name="connsiteX0" fmla="*/ 9442 w 3674921"/>
              <a:gd name="connsiteY0" fmla="*/ 3686281 h 4476347"/>
              <a:gd name="connsiteX1" fmla="*/ 0 w 3674921"/>
              <a:gd name="connsiteY1" fmla="*/ 0 h 4476347"/>
              <a:gd name="connsiteX2" fmla="*/ 3674921 w 3674921"/>
              <a:gd name="connsiteY2" fmla="*/ 4476347 h 4476347"/>
              <a:gd name="connsiteX3" fmla="*/ 9442 w 3674921"/>
              <a:gd name="connsiteY3" fmla="*/ 3686281 h 4476347"/>
            </a:gdLst>
            <a:ahLst/>
            <a:cxnLst>
              <a:cxn ang="0">
                <a:pos x="connsiteX0" y="connsiteY0"/>
              </a:cxn>
              <a:cxn ang="0">
                <a:pos x="connsiteX1" y="connsiteY1"/>
              </a:cxn>
              <a:cxn ang="0">
                <a:pos x="connsiteX2" y="connsiteY2"/>
              </a:cxn>
              <a:cxn ang="0">
                <a:pos x="connsiteX3" y="connsiteY3"/>
              </a:cxn>
            </a:cxnLst>
            <a:rect l="l" t="t" r="r" b="b"/>
            <a:pathLst>
              <a:path w="3674921" h="4476347">
                <a:moveTo>
                  <a:pt x="9442" y="3686281"/>
                </a:moveTo>
                <a:cubicBezTo>
                  <a:pt x="6295" y="2457521"/>
                  <a:pt x="3147" y="1228760"/>
                  <a:pt x="0" y="0"/>
                </a:cubicBezTo>
                <a:lnTo>
                  <a:pt x="3674921" y="4476347"/>
                </a:lnTo>
                <a:lnTo>
                  <a:pt x="9442" y="3686281"/>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D37E0FA-3AA2-0C51-0ACF-297F6B3568F8}"/>
              </a:ext>
            </a:extLst>
          </p:cNvPr>
          <p:cNvSpPr txBox="1"/>
          <p:nvPr/>
        </p:nvSpPr>
        <p:spPr>
          <a:xfrm>
            <a:off x="2283259" y="5502279"/>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sp>
        <p:nvSpPr>
          <p:cNvPr id="8" name="TextBox 7">
            <a:extLst>
              <a:ext uri="{FF2B5EF4-FFF2-40B4-BE49-F238E27FC236}">
                <a16:creationId xmlns:a16="http://schemas.microsoft.com/office/drawing/2014/main" id="{B58C4F26-15CC-4685-3C74-07C15C00A4C2}"/>
              </a:ext>
            </a:extLst>
          </p:cNvPr>
          <p:cNvSpPr txBox="1"/>
          <p:nvPr/>
        </p:nvSpPr>
        <p:spPr>
          <a:xfrm>
            <a:off x="7836917" y="2512864"/>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K</a:t>
            </a:r>
          </a:p>
        </p:txBody>
      </p:sp>
      <p:sp>
        <p:nvSpPr>
          <p:cNvPr id="9" name="TextBox 8">
            <a:extLst>
              <a:ext uri="{FF2B5EF4-FFF2-40B4-BE49-F238E27FC236}">
                <a16:creationId xmlns:a16="http://schemas.microsoft.com/office/drawing/2014/main" id="{A6D0662A-6125-8896-0959-F96906074464}"/>
              </a:ext>
            </a:extLst>
          </p:cNvPr>
          <p:cNvSpPr txBox="1"/>
          <p:nvPr/>
        </p:nvSpPr>
        <p:spPr>
          <a:xfrm>
            <a:off x="4238054" y="1365680"/>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G</a:t>
            </a:r>
          </a:p>
        </p:txBody>
      </p:sp>
      <p:cxnSp>
        <p:nvCxnSpPr>
          <p:cNvPr id="10" name="Straight Connector 9">
            <a:extLst>
              <a:ext uri="{FF2B5EF4-FFF2-40B4-BE49-F238E27FC236}">
                <a16:creationId xmlns:a16="http://schemas.microsoft.com/office/drawing/2014/main" id="{740C6BC8-95E4-AFC5-9F8A-97F99CBAB0D4}"/>
              </a:ext>
            </a:extLst>
          </p:cNvPr>
          <p:cNvCxnSpPr>
            <a:cxnSpLocks/>
          </p:cNvCxnSpPr>
          <p:nvPr/>
        </p:nvCxnSpPr>
        <p:spPr>
          <a:xfrm flipH="1" flipV="1">
            <a:off x="1810512" y="1365680"/>
            <a:ext cx="2890145" cy="799333"/>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B6E0C82-8C0D-CD98-A8BB-560E17CB4B8C}"/>
              </a:ext>
            </a:extLst>
          </p:cNvPr>
          <p:cNvCxnSpPr>
            <a:cxnSpLocks/>
          </p:cNvCxnSpPr>
          <p:nvPr/>
        </p:nvCxnSpPr>
        <p:spPr>
          <a:xfrm flipH="1" flipV="1">
            <a:off x="1941144" y="1374645"/>
            <a:ext cx="631765" cy="3953664"/>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DB8F1C4-1623-77CE-0793-045153454373}"/>
              </a:ext>
            </a:extLst>
          </p:cNvPr>
          <p:cNvSpPr txBox="1"/>
          <p:nvPr/>
        </p:nvSpPr>
        <p:spPr>
          <a:xfrm>
            <a:off x="1407519" y="1268081"/>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H</a:t>
            </a:r>
          </a:p>
        </p:txBody>
      </p:sp>
      <p:sp>
        <p:nvSpPr>
          <p:cNvPr id="13" name="Oval 12">
            <a:extLst>
              <a:ext uri="{FF2B5EF4-FFF2-40B4-BE49-F238E27FC236}">
                <a16:creationId xmlns:a16="http://schemas.microsoft.com/office/drawing/2014/main" id="{79B0AD68-46D9-84C2-9F83-514A7D8C79F2}"/>
              </a:ext>
            </a:extLst>
          </p:cNvPr>
          <p:cNvSpPr/>
          <p:nvPr/>
        </p:nvSpPr>
        <p:spPr>
          <a:xfrm>
            <a:off x="4238054" y="1979197"/>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647CB736-5288-1E1C-BE8D-EA1AE68874DD}"/>
              </a:ext>
            </a:extLst>
          </p:cNvPr>
          <p:cNvSpPr/>
          <p:nvPr/>
        </p:nvSpPr>
        <p:spPr>
          <a:xfrm>
            <a:off x="7705204" y="2922527"/>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B5FC6A42-BB84-10D2-E5BE-430DC62788FE}"/>
              </a:ext>
            </a:extLst>
          </p:cNvPr>
          <p:cNvSpPr/>
          <p:nvPr/>
        </p:nvSpPr>
        <p:spPr>
          <a:xfrm>
            <a:off x="2552307" y="5308259"/>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E53B074-0C85-13C2-D33F-4AC56CB19AF1}"/>
              </a:ext>
            </a:extLst>
          </p:cNvPr>
          <p:cNvSpPr/>
          <p:nvPr/>
        </p:nvSpPr>
        <p:spPr>
          <a:xfrm>
            <a:off x="1870805" y="1311990"/>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c 16">
            <a:extLst>
              <a:ext uri="{FF2B5EF4-FFF2-40B4-BE49-F238E27FC236}">
                <a16:creationId xmlns:a16="http://schemas.microsoft.com/office/drawing/2014/main" id="{BB4FFE5F-E659-B25D-6258-D2B6A226A5F9}"/>
              </a:ext>
            </a:extLst>
          </p:cNvPr>
          <p:cNvSpPr/>
          <p:nvPr/>
        </p:nvSpPr>
        <p:spPr>
          <a:xfrm rot="7357866">
            <a:off x="3881820" y="1623505"/>
            <a:ext cx="986117" cy="916136"/>
          </a:xfrm>
          <a:prstGeom prst="arc">
            <a:avLst>
              <a:gd name="adj1" fmla="val 15205625"/>
              <a:gd name="adj2" fmla="val 388818"/>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a:extLst>
              <a:ext uri="{FF2B5EF4-FFF2-40B4-BE49-F238E27FC236}">
                <a16:creationId xmlns:a16="http://schemas.microsoft.com/office/drawing/2014/main" id="{5E1493A1-7A47-9A72-ED9C-1C8ECA4335DB}"/>
              </a:ext>
            </a:extLst>
          </p:cNvPr>
          <p:cNvSpPr txBox="1"/>
          <p:nvPr/>
        </p:nvSpPr>
        <p:spPr>
          <a:xfrm rot="19928195">
            <a:off x="4317280" y="2412026"/>
            <a:ext cx="1087372" cy="307777"/>
          </a:xfrm>
          <a:prstGeom prst="rect">
            <a:avLst/>
          </a:prstGeom>
          <a:noFill/>
        </p:spPr>
        <p:txBody>
          <a:bodyPr wrap="square" rtlCol="0">
            <a:spAutoFit/>
          </a:bodyPr>
          <a:lstStyle/>
          <a:p>
            <a:r>
              <a:rPr lang="en-US" b="1" dirty="0">
                <a:solidFill>
                  <a:schemeClr val="tx1">
                    <a:lumMod val="65000"/>
                    <a:lumOff val="35000"/>
                  </a:schemeClr>
                </a:solidFill>
                <a:latin typeface="+mn-lt"/>
              </a:rPr>
              <a:t>100</a:t>
            </a:r>
          </a:p>
        </p:txBody>
      </p:sp>
      <p:sp>
        <p:nvSpPr>
          <p:cNvPr id="19" name="Oval 18">
            <a:extLst>
              <a:ext uri="{FF2B5EF4-FFF2-40B4-BE49-F238E27FC236}">
                <a16:creationId xmlns:a16="http://schemas.microsoft.com/office/drawing/2014/main" id="{8D98E5FC-69A3-4D7F-90FE-209429A432EC}"/>
              </a:ext>
            </a:extLst>
          </p:cNvPr>
          <p:cNvSpPr/>
          <p:nvPr/>
        </p:nvSpPr>
        <p:spPr>
          <a:xfrm>
            <a:off x="4705877" y="2441727"/>
            <a:ext cx="79239" cy="112795"/>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704968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defTabSz="896938">
              <a:buSzPts val="6000"/>
              <a:buFont typeface="Comic Sans MS"/>
            </a:pPr>
            <a:r>
              <a:rPr lang="en-GB" sz="3200" b="1" dirty="0">
                <a:solidFill>
                  <a:schemeClr val="bg1"/>
                </a:solidFill>
                <a:latin typeface="Comic Sans MS"/>
                <a:sym typeface="Comic Sans MS"/>
              </a:rPr>
              <a:t>(SB) is the height issued from S.</a:t>
            </a:r>
            <a:endParaRPr lang="en-GB" sz="3200" dirty="0">
              <a:sym typeface="Comic Sans MS"/>
            </a:endParaRPr>
          </a:p>
        </p:txBody>
      </p:sp>
      <p:sp>
        <p:nvSpPr>
          <p:cNvPr id="2" name="Rectangle: Rounded Corners 1">
            <a:extLst>
              <a:ext uri="{FF2B5EF4-FFF2-40B4-BE49-F238E27FC236}">
                <a16:creationId xmlns:a16="http://schemas.microsoft.com/office/drawing/2014/main" id="{D08754C4-4927-8BB9-AC2F-C0E0C98328B2}"/>
              </a:ext>
            </a:extLst>
          </p:cNvPr>
          <p:cNvSpPr/>
          <p:nvPr/>
        </p:nvSpPr>
        <p:spPr>
          <a:xfrm>
            <a:off x="8736734" y="2536592"/>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True</a:t>
            </a:r>
          </a:p>
        </p:txBody>
      </p:sp>
      <p:sp>
        <p:nvSpPr>
          <p:cNvPr id="3" name="Rectangle: Rounded Corners 2">
            <a:extLst>
              <a:ext uri="{FF2B5EF4-FFF2-40B4-BE49-F238E27FC236}">
                <a16:creationId xmlns:a16="http://schemas.microsoft.com/office/drawing/2014/main" id="{76594EBB-5489-A1C4-5280-679739252972}"/>
              </a:ext>
            </a:extLst>
          </p:cNvPr>
          <p:cNvSpPr/>
          <p:nvPr/>
        </p:nvSpPr>
        <p:spPr>
          <a:xfrm>
            <a:off x="8736734" y="3623059"/>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False</a:t>
            </a:r>
          </a:p>
        </p:txBody>
      </p:sp>
      <p:sp>
        <p:nvSpPr>
          <p:cNvPr id="4" name="Isosceles Triangle 3">
            <a:extLst>
              <a:ext uri="{FF2B5EF4-FFF2-40B4-BE49-F238E27FC236}">
                <a16:creationId xmlns:a16="http://schemas.microsoft.com/office/drawing/2014/main" id="{6492AB73-3823-D97C-918F-6F4AEA914F99}"/>
              </a:ext>
            </a:extLst>
          </p:cNvPr>
          <p:cNvSpPr/>
          <p:nvPr/>
        </p:nvSpPr>
        <p:spPr>
          <a:xfrm>
            <a:off x="4255477" y="1981200"/>
            <a:ext cx="3892061" cy="3270738"/>
          </a:xfrm>
          <a:custGeom>
            <a:avLst/>
            <a:gdLst>
              <a:gd name="connsiteX0" fmla="*/ 0 w 2110154"/>
              <a:gd name="connsiteY0" fmla="*/ 2930769 h 2930769"/>
              <a:gd name="connsiteX1" fmla="*/ 1055077 w 2110154"/>
              <a:gd name="connsiteY1" fmla="*/ 0 h 2930769"/>
              <a:gd name="connsiteX2" fmla="*/ 2110154 w 2110154"/>
              <a:gd name="connsiteY2" fmla="*/ 2930769 h 2930769"/>
              <a:gd name="connsiteX3" fmla="*/ 0 w 2110154"/>
              <a:gd name="connsiteY3" fmla="*/ 2930769 h 2930769"/>
              <a:gd name="connsiteX0" fmla="*/ 0 w 2110154"/>
              <a:gd name="connsiteY0" fmla="*/ 3118338 h 3118338"/>
              <a:gd name="connsiteX1" fmla="*/ 515815 w 2110154"/>
              <a:gd name="connsiteY1" fmla="*/ 0 h 3118338"/>
              <a:gd name="connsiteX2" fmla="*/ 2110154 w 2110154"/>
              <a:gd name="connsiteY2" fmla="*/ 3118338 h 3118338"/>
              <a:gd name="connsiteX3" fmla="*/ 0 w 2110154"/>
              <a:gd name="connsiteY3" fmla="*/ 3118338 h 3118338"/>
              <a:gd name="connsiteX0" fmla="*/ 0 w 3493477"/>
              <a:gd name="connsiteY0" fmla="*/ 3118338 h 3200400"/>
              <a:gd name="connsiteX1" fmla="*/ 515815 w 3493477"/>
              <a:gd name="connsiteY1" fmla="*/ 0 h 3200400"/>
              <a:gd name="connsiteX2" fmla="*/ 3493477 w 3493477"/>
              <a:gd name="connsiteY2" fmla="*/ 3200400 h 3200400"/>
              <a:gd name="connsiteX3" fmla="*/ 0 w 3493477"/>
              <a:gd name="connsiteY3" fmla="*/ 3118338 h 3200400"/>
              <a:gd name="connsiteX0" fmla="*/ 0 w 3892061"/>
              <a:gd name="connsiteY0" fmla="*/ 3118338 h 3270738"/>
              <a:gd name="connsiteX1" fmla="*/ 515815 w 3892061"/>
              <a:gd name="connsiteY1" fmla="*/ 0 h 3270738"/>
              <a:gd name="connsiteX2" fmla="*/ 3892061 w 3892061"/>
              <a:gd name="connsiteY2" fmla="*/ 3270738 h 3270738"/>
              <a:gd name="connsiteX3" fmla="*/ 0 w 3892061"/>
              <a:gd name="connsiteY3" fmla="*/ 3118338 h 3270738"/>
            </a:gdLst>
            <a:ahLst/>
            <a:cxnLst>
              <a:cxn ang="0">
                <a:pos x="connsiteX0" y="connsiteY0"/>
              </a:cxn>
              <a:cxn ang="0">
                <a:pos x="connsiteX1" y="connsiteY1"/>
              </a:cxn>
              <a:cxn ang="0">
                <a:pos x="connsiteX2" y="connsiteY2"/>
              </a:cxn>
              <a:cxn ang="0">
                <a:pos x="connsiteX3" y="connsiteY3"/>
              </a:cxn>
            </a:cxnLst>
            <a:rect l="l" t="t" r="r" b="b"/>
            <a:pathLst>
              <a:path w="3892061" h="3270738">
                <a:moveTo>
                  <a:pt x="0" y="3118338"/>
                </a:moveTo>
                <a:lnTo>
                  <a:pt x="515815" y="0"/>
                </a:lnTo>
                <a:lnTo>
                  <a:pt x="3892061" y="3270738"/>
                </a:lnTo>
                <a:lnTo>
                  <a:pt x="0" y="3118338"/>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3">
            <a:extLst>
              <a:ext uri="{FF2B5EF4-FFF2-40B4-BE49-F238E27FC236}">
                <a16:creationId xmlns:a16="http://schemas.microsoft.com/office/drawing/2014/main" id="{60E734EF-5239-E81F-787C-92AE54505820}"/>
              </a:ext>
            </a:extLst>
          </p:cNvPr>
          <p:cNvSpPr/>
          <p:nvPr/>
        </p:nvSpPr>
        <p:spPr>
          <a:xfrm rot="16658089">
            <a:off x="1215962" y="1797249"/>
            <a:ext cx="3380918" cy="3305595"/>
          </a:xfrm>
          <a:custGeom>
            <a:avLst/>
            <a:gdLst>
              <a:gd name="connsiteX0" fmla="*/ 0 w 2110154"/>
              <a:gd name="connsiteY0" fmla="*/ 2930769 h 2930769"/>
              <a:gd name="connsiteX1" fmla="*/ 1055077 w 2110154"/>
              <a:gd name="connsiteY1" fmla="*/ 0 h 2930769"/>
              <a:gd name="connsiteX2" fmla="*/ 2110154 w 2110154"/>
              <a:gd name="connsiteY2" fmla="*/ 2930769 h 2930769"/>
              <a:gd name="connsiteX3" fmla="*/ 0 w 2110154"/>
              <a:gd name="connsiteY3" fmla="*/ 2930769 h 2930769"/>
              <a:gd name="connsiteX0" fmla="*/ 0 w 2110154"/>
              <a:gd name="connsiteY0" fmla="*/ 3118338 h 3118338"/>
              <a:gd name="connsiteX1" fmla="*/ 515815 w 2110154"/>
              <a:gd name="connsiteY1" fmla="*/ 0 h 3118338"/>
              <a:gd name="connsiteX2" fmla="*/ 2110154 w 2110154"/>
              <a:gd name="connsiteY2" fmla="*/ 3118338 h 3118338"/>
              <a:gd name="connsiteX3" fmla="*/ 0 w 2110154"/>
              <a:gd name="connsiteY3" fmla="*/ 3118338 h 3118338"/>
              <a:gd name="connsiteX0" fmla="*/ 0 w 3493477"/>
              <a:gd name="connsiteY0" fmla="*/ 3118338 h 3200400"/>
              <a:gd name="connsiteX1" fmla="*/ 515815 w 3493477"/>
              <a:gd name="connsiteY1" fmla="*/ 0 h 3200400"/>
              <a:gd name="connsiteX2" fmla="*/ 3493477 w 3493477"/>
              <a:gd name="connsiteY2" fmla="*/ 3200400 h 3200400"/>
              <a:gd name="connsiteX3" fmla="*/ 0 w 3493477"/>
              <a:gd name="connsiteY3" fmla="*/ 3118338 h 3200400"/>
              <a:gd name="connsiteX0" fmla="*/ 0 w 3892061"/>
              <a:gd name="connsiteY0" fmla="*/ 3118338 h 3270738"/>
              <a:gd name="connsiteX1" fmla="*/ 515815 w 3892061"/>
              <a:gd name="connsiteY1" fmla="*/ 0 h 3270738"/>
              <a:gd name="connsiteX2" fmla="*/ 3892061 w 3892061"/>
              <a:gd name="connsiteY2" fmla="*/ 3270738 h 3270738"/>
              <a:gd name="connsiteX3" fmla="*/ 0 w 3892061"/>
              <a:gd name="connsiteY3" fmla="*/ 3118338 h 3270738"/>
              <a:gd name="connsiteX0" fmla="*/ 227934 w 3376246"/>
              <a:gd name="connsiteY0" fmla="*/ 3196060 h 3270738"/>
              <a:gd name="connsiteX1" fmla="*/ 0 w 3376246"/>
              <a:gd name="connsiteY1" fmla="*/ 0 h 3270738"/>
              <a:gd name="connsiteX2" fmla="*/ 3376246 w 3376246"/>
              <a:gd name="connsiteY2" fmla="*/ 3270738 h 3270738"/>
              <a:gd name="connsiteX3" fmla="*/ 227934 w 3376246"/>
              <a:gd name="connsiteY3" fmla="*/ 3196060 h 3270738"/>
              <a:gd name="connsiteX0" fmla="*/ 227934 w 3380918"/>
              <a:gd name="connsiteY0" fmla="*/ 3196060 h 3305595"/>
              <a:gd name="connsiteX1" fmla="*/ 0 w 3380918"/>
              <a:gd name="connsiteY1" fmla="*/ 0 h 3305595"/>
              <a:gd name="connsiteX2" fmla="*/ 3380918 w 3380918"/>
              <a:gd name="connsiteY2" fmla="*/ 3305595 h 3305595"/>
              <a:gd name="connsiteX3" fmla="*/ 227934 w 3380918"/>
              <a:gd name="connsiteY3" fmla="*/ 3196060 h 3305595"/>
            </a:gdLst>
            <a:ahLst/>
            <a:cxnLst>
              <a:cxn ang="0">
                <a:pos x="connsiteX0" y="connsiteY0"/>
              </a:cxn>
              <a:cxn ang="0">
                <a:pos x="connsiteX1" y="connsiteY1"/>
              </a:cxn>
              <a:cxn ang="0">
                <a:pos x="connsiteX2" y="connsiteY2"/>
              </a:cxn>
              <a:cxn ang="0">
                <a:pos x="connsiteX3" y="connsiteY3"/>
              </a:cxn>
            </a:cxnLst>
            <a:rect l="l" t="t" r="r" b="b"/>
            <a:pathLst>
              <a:path w="3380918" h="3305595">
                <a:moveTo>
                  <a:pt x="227934" y="3196060"/>
                </a:moveTo>
                <a:lnTo>
                  <a:pt x="0" y="0"/>
                </a:lnTo>
                <a:lnTo>
                  <a:pt x="3380918" y="3305595"/>
                </a:lnTo>
                <a:lnTo>
                  <a:pt x="227934" y="319606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c 8">
            <a:extLst>
              <a:ext uri="{FF2B5EF4-FFF2-40B4-BE49-F238E27FC236}">
                <a16:creationId xmlns:a16="http://schemas.microsoft.com/office/drawing/2014/main" id="{4C1FAA69-1335-4745-86CA-960133E59AA7}"/>
              </a:ext>
            </a:extLst>
          </p:cNvPr>
          <p:cNvSpPr/>
          <p:nvPr/>
        </p:nvSpPr>
        <p:spPr>
          <a:xfrm rot="244468">
            <a:off x="3940435" y="4583606"/>
            <a:ext cx="986117" cy="916136"/>
          </a:xfrm>
          <a:prstGeom prst="arc">
            <a:avLst>
              <a:gd name="adj1" fmla="val 15205625"/>
              <a:gd name="adj2" fmla="val 388818"/>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760C9B59-CC0E-17AF-9255-1B193356CA6D}"/>
                  </a:ext>
                </a:extLst>
              </p:cNvPr>
              <p:cNvSpPr txBox="1"/>
              <p:nvPr/>
            </p:nvSpPr>
            <p:spPr>
              <a:xfrm rot="2807342">
                <a:off x="4614631" y="4610590"/>
                <a:ext cx="1087372" cy="307777"/>
              </a:xfrm>
              <a:prstGeom prst="rect">
                <a:avLst/>
              </a:prstGeom>
              <a:noFill/>
            </p:spPr>
            <p:txBody>
              <a:bodyPr wrap="square" rtlCol="0">
                <a:spAutoFit/>
              </a:bodyPr>
              <a:lstStyle/>
              <a:p>
                <a:r>
                  <a:rPr lang="en-US" b="1" dirty="0">
                    <a:solidFill>
                      <a:schemeClr val="tx1">
                        <a:lumMod val="65000"/>
                        <a:lumOff val="35000"/>
                      </a:schemeClr>
                    </a:solidFill>
                    <a:latin typeface="+mn-lt"/>
                  </a:rPr>
                  <a:t>80</a:t>
                </a:r>
                <a14:m>
                  <m:oMath xmlns:m="http://schemas.openxmlformats.org/officeDocument/2006/math">
                    <m:r>
                      <a:rPr lang="en-US" b="1" i="1" smtClean="0">
                        <a:solidFill>
                          <a:schemeClr val="tx1">
                            <a:lumMod val="65000"/>
                            <a:lumOff val="35000"/>
                          </a:schemeClr>
                        </a:solidFill>
                        <a:latin typeface="Cambria Math" panose="02040503050406030204" pitchFamily="18" charset="0"/>
                        <a:ea typeface="Cambria Math" panose="02040503050406030204" pitchFamily="18" charset="0"/>
                      </a:rPr>
                      <m:t>°</m:t>
                    </m:r>
                  </m:oMath>
                </a14:m>
                <a:endParaRPr lang="en-US" b="1" dirty="0">
                  <a:solidFill>
                    <a:schemeClr val="tx1">
                      <a:lumMod val="65000"/>
                      <a:lumOff val="35000"/>
                    </a:schemeClr>
                  </a:solidFill>
                  <a:latin typeface="+mn-lt"/>
                </a:endParaRPr>
              </a:p>
            </p:txBody>
          </p:sp>
        </mc:Choice>
        <mc:Fallback xmlns="">
          <p:sp>
            <p:nvSpPr>
              <p:cNvPr id="10" name="TextBox 9">
                <a:extLst>
                  <a:ext uri="{FF2B5EF4-FFF2-40B4-BE49-F238E27FC236}">
                    <a16:creationId xmlns:a16="http://schemas.microsoft.com/office/drawing/2014/main" id="{760C9B59-CC0E-17AF-9255-1B193356CA6D}"/>
                  </a:ext>
                </a:extLst>
              </p:cNvPr>
              <p:cNvSpPr txBox="1">
                <a:spLocks noRot="1" noChangeAspect="1" noMove="1" noResize="1" noEditPoints="1" noAdjustHandles="1" noChangeArrowheads="1" noChangeShapeType="1" noTextEdit="1"/>
              </p:cNvSpPr>
              <p:nvPr/>
            </p:nvSpPr>
            <p:spPr>
              <a:xfrm rot="2807342">
                <a:off x="4614631" y="4610590"/>
                <a:ext cx="1087372" cy="307777"/>
              </a:xfrm>
              <a:prstGeom prst="rect">
                <a:avLst/>
              </a:prstGeom>
              <a:blipFill>
                <a:blip r:embed="rId4"/>
                <a:stretch>
                  <a:fillRect l="-5000" t="-1818"/>
                </a:stretch>
              </a:blipFill>
            </p:spPr>
            <p:txBody>
              <a:bodyPr/>
              <a:lstStyle/>
              <a:p>
                <a:r>
                  <a:rPr lang="fr-FR">
                    <a:noFill/>
                  </a:rPr>
                  <a:t> </a:t>
                </a:r>
              </a:p>
            </p:txBody>
          </p:sp>
        </mc:Fallback>
      </mc:AlternateContent>
      <p:sp>
        <p:nvSpPr>
          <p:cNvPr id="12" name="TextBox 11">
            <a:extLst>
              <a:ext uri="{FF2B5EF4-FFF2-40B4-BE49-F238E27FC236}">
                <a16:creationId xmlns:a16="http://schemas.microsoft.com/office/drawing/2014/main" id="{0E5D9608-7CB8-D3BF-AA2E-EA9FB8C41A29}"/>
              </a:ext>
            </a:extLst>
          </p:cNvPr>
          <p:cNvSpPr txBox="1"/>
          <p:nvPr/>
        </p:nvSpPr>
        <p:spPr>
          <a:xfrm>
            <a:off x="756704" y="4947645"/>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13" name="TextBox 12">
            <a:extLst>
              <a:ext uri="{FF2B5EF4-FFF2-40B4-BE49-F238E27FC236}">
                <a16:creationId xmlns:a16="http://schemas.microsoft.com/office/drawing/2014/main" id="{77604150-DC87-41F8-5389-A11A3DA0A313}"/>
              </a:ext>
            </a:extLst>
          </p:cNvPr>
          <p:cNvSpPr txBox="1"/>
          <p:nvPr/>
        </p:nvSpPr>
        <p:spPr>
          <a:xfrm>
            <a:off x="7860559" y="5345109"/>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K</a:t>
            </a:r>
          </a:p>
        </p:txBody>
      </p:sp>
      <p:sp>
        <p:nvSpPr>
          <p:cNvPr id="14" name="TextBox 13">
            <a:extLst>
              <a:ext uri="{FF2B5EF4-FFF2-40B4-BE49-F238E27FC236}">
                <a16:creationId xmlns:a16="http://schemas.microsoft.com/office/drawing/2014/main" id="{6F0DC37F-CA96-F699-98B6-8F087EC7A967}"/>
              </a:ext>
            </a:extLst>
          </p:cNvPr>
          <p:cNvSpPr txBox="1"/>
          <p:nvPr/>
        </p:nvSpPr>
        <p:spPr>
          <a:xfrm>
            <a:off x="4613627" y="1515447"/>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15" name="Oval 14">
            <a:extLst>
              <a:ext uri="{FF2B5EF4-FFF2-40B4-BE49-F238E27FC236}">
                <a16:creationId xmlns:a16="http://schemas.microsoft.com/office/drawing/2014/main" id="{A9B5E1AF-329C-686A-84CC-0624EE3C79DE}"/>
              </a:ext>
            </a:extLst>
          </p:cNvPr>
          <p:cNvSpPr/>
          <p:nvPr/>
        </p:nvSpPr>
        <p:spPr>
          <a:xfrm>
            <a:off x="1018968" y="4823091"/>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9AF79DE3-1DC4-6653-4D72-6350DE104D24}"/>
              </a:ext>
            </a:extLst>
          </p:cNvPr>
          <p:cNvSpPr/>
          <p:nvPr/>
        </p:nvSpPr>
        <p:spPr>
          <a:xfrm>
            <a:off x="4698820" y="1967035"/>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0F5619AB-6A48-DA41-6F3F-DB1B0C3B2DE3}"/>
              </a:ext>
            </a:extLst>
          </p:cNvPr>
          <p:cNvSpPr/>
          <p:nvPr/>
        </p:nvSpPr>
        <p:spPr>
          <a:xfrm>
            <a:off x="8015969" y="5161612"/>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BC35ED31-6633-4FBB-80FE-4951738D3E8E}"/>
              </a:ext>
            </a:extLst>
          </p:cNvPr>
          <p:cNvSpPr txBox="1"/>
          <p:nvPr/>
        </p:nvSpPr>
        <p:spPr>
          <a:xfrm>
            <a:off x="3968498" y="5165350"/>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Tree>
    <p:custDataLst>
      <p:tags r:id="rId1"/>
    </p:custDataLst>
    <p:extLst>
      <p:ext uri="{BB962C8B-B14F-4D97-AF65-F5344CB8AC3E}">
        <p14:creationId xmlns:p14="http://schemas.microsoft.com/office/powerpoint/2010/main" val="23339782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65B86025-2C43-B385-EEDC-7DF8A588189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defTabSz="896938">
              <a:buSzPts val="6000"/>
              <a:buFont typeface="Comic Sans MS"/>
            </a:pPr>
            <a:r>
              <a:rPr lang="en-GB" sz="3200" b="1" dirty="0">
                <a:solidFill>
                  <a:schemeClr val="bg1"/>
                </a:solidFill>
                <a:latin typeface="Comic Sans MS"/>
                <a:sym typeface="Comic Sans MS"/>
              </a:rPr>
              <a:t>(SB) is the height issued from S.</a:t>
            </a:r>
            <a:endParaRPr lang="en-GB" sz="3200" dirty="0">
              <a:sym typeface="Comic Sans MS"/>
            </a:endParaRPr>
          </a:p>
        </p:txBody>
      </p:sp>
      <p:sp>
        <p:nvSpPr>
          <p:cNvPr id="3" name="Rectangle: Rounded Corners 2">
            <a:extLst>
              <a:ext uri="{FF2B5EF4-FFF2-40B4-BE49-F238E27FC236}">
                <a16:creationId xmlns:a16="http://schemas.microsoft.com/office/drawing/2014/main" id="{B882D728-54F5-AD9D-47EC-C1142D12677F}"/>
              </a:ext>
            </a:extLst>
          </p:cNvPr>
          <p:cNvSpPr/>
          <p:nvPr/>
        </p:nvSpPr>
        <p:spPr>
          <a:xfrm>
            <a:off x="8736734" y="2536592"/>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True</a:t>
            </a:r>
          </a:p>
        </p:txBody>
      </p:sp>
      <p:sp>
        <p:nvSpPr>
          <p:cNvPr id="5" name="Isosceles Triangle 3">
            <a:extLst>
              <a:ext uri="{FF2B5EF4-FFF2-40B4-BE49-F238E27FC236}">
                <a16:creationId xmlns:a16="http://schemas.microsoft.com/office/drawing/2014/main" id="{BB098295-69DF-BA3F-6266-079BCE56020A}"/>
              </a:ext>
            </a:extLst>
          </p:cNvPr>
          <p:cNvSpPr/>
          <p:nvPr/>
        </p:nvSpPr>
        <p:spPr>
          <a:xfrm>
            <a:off x="4255477" y="1981200"/>
            <a:ext cx="3892061" cy="3270738"/>
          </a:xfrm>
          <a:custGeom>
            <a:avLst/>
            <a:gdLst>
              <a:gd name="connsiteX0" fmla="*/ 0 w 2110154"/>
              <a:gd name="connsiteY0" fmla="*/ 2930769 h 2930769"/>
              <a:gd name="connsiteX1" fmla="*/ 1055077 w 2110154"/>
              <a:gd name="connsiteY1" fmla="*/ 0 h 2930769"/>
              <a:gd name="connsiteX2" fmla="*/ 2110154 w 2110154"/>
              <a:gd name="connsiteY2" fmla="*/ 2930769 h 2930769"/>
              <a:gd name="connsiteX3" fmla="*/ 0 w 2110154"/>
              <a:gd name="connsiteY3" fmla="*/ 2930769 h 2930769"/>
              <a:gd name="connsiteX0" fmla="*/ 0 w 2110154"/>
              <a:gd name="connsiteY0" fmla="*/ 3118338 h 3118338"/>
              <a:gd name="connsiteX1" fmla="*/ 515815 w 2110154"/>
              <a:gd name="connsiteY1" fmla="*/ 0 h 3118338"/>
              <a:gd name="connsiteX2" fmla="*/ 2110154 w 2110154"/>
              <a:gd name="connsiteY2" fmla="*/ 3118338 h 3118338"/>
              <a:gd name="connsiteX3" fmla="*/ 0 w 2110154"/>
              <a:gd name="connsiteY3" fmla="*/ 3118338 h 3118338"/>
              <a:gd name="connsiteX0" fmla="*/ 0 w 3493477"/>
              <a:gd name="connsiteY0" fmla="*/ 3118338 h 3200400"/>
              <a:gd name="connsiteX1" fmla="*/ 515815 w 3493477"/>
              <a:gd name="connsiteY1" fmla="*/ 0 h 3200400"/>
              <a:gd name="connsiteX2" fmla="*/ 3493477 w 3493477"/>
              <a:gd name="connsiteY2" fmla="*/ 3200400 h 3200400"/>
              <a:gd name="connsiteX3" fmla="*/ 0 w 3493477"/>
              <a:gd name="connsiteY3" fmla="*/ 3118338 h 3200400"/>
              <a:gd name="connsiteX0" fmla="*/ 0 w 3892061"/>
              <a:gd name="connsiteY0" fmla="*/ 3118338 h 3270738"/>
              <a:gd name="connsiteX1" fmla="*/ 515815 w 3892061"/>
              <a:gd name="connsiteY1" fmla="*/ 0 h 3270738"/>
              <a:gd name="connsiteX2" fmla="*/ 3892061 w 3892061"/>
              <a:gd name="connsiteY2" fmla="*/ 3270738 h 3270738"/>
              <a:gd name="connsiteX3" fmla="*/ 0 w 3892061"/>
              <a:gd name="connsiteY3" fmla="*/ 3118338 h 3270738"/>
            </a:gdLst>
            <a:ahLst/>
            <a:cxnLst>
              <a:cxn ang="0">
                <a:pos x="connsiteX0" y="connsiteY0"/>
              </a:cxn>
              <a:cxn ang="0">
                <a:pos x="connsiteX1" y="connsiteY1"/>
              </a:cxn>
              <a:cxn ang="0">
                <a:pos x="connsiteX2" y="connsiteY2"/>
              </a:cxn>
              <a:cxn ang="0">
                <a:pos x="connsiteX3" y="connsiteY3"/>
              </a:cxn>
            </a:cxnLst>
            <a:rect l="l" t="t" r="r" b="b"/>
            <a:pathLst>
              <a:path w="3892061" h="3270738">
                <a:moveTo>
                  <a:pt x="0" y="3118338"/>
                </a:moveTo>
                <a:lnTo>
                  <a:pt x="515815" y="0"/>
                </a:lnTo>
                <a:lnTo>
                  <a:pt x="3892061" y="3270738"/>
                </a:lnTo>
                <a:lnTo>
                  <a:pt x="0" y="3118338"/>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Isosceles Triangle 3">
            <a:extLst>
              <a:ext uri="{FF2B5EF4-FFF2-40B4-BE49-F238E27FC236}">
                <a16:creationId xmlns:a16="http://schemas.microsoft.com/office/drawing/2014/main" id="{13C2C93A-28B1-E7B9-3908-F318DEE9EEA3}"/>
              </a:ext>
            </a:extLst>
          </p:cNvPr>
          <p:cNvSpPr/>
          <p:nvPr/>
        </p:nvSpPr>
        <p:spPr>
          <a:xfrm rot="16658089">
            <a:off x="1215962" y="1797249"/>
            <a:ext cx="3380918" cy="3305595"/>
          </a:xfrm>
          <a:custGeom>
            <a:avLst/>
            <a:gdLst>
              <a:gd name="connsiteX0" fmla="*/ 0 w 2110154"/>
              <a:gd name="connsiteY0" fmla="*/ 2930769 h 2930769"/>
              <a:gd name="connsiteX1" fmla="*/ 1055077 w 2110154"/>
              <a:gd name="connsiteY1" fmla="*/ 0 h 2930769"/>
              <a:gd name="connsiteX2" fmla="*/ 2110154 w 2110154"/>
              <a:gd name="connsiteY2" fmla="*/ 2930769 h 2930769"/>
              <a:gd name="connsiteX3" fmla="*/ 0 w 2110154"/>
              <a:gd name="connsiteY3" fmla="*/ 2930769 h 2930769"/>
              <a:gd name="connsiteX0" fmla="*/ 0 w 2110154"/>
              <a:gd name="connsiteY0" fmla="*/ 3118338 h 3118338"/>
              <a:gd name="connsiteX1" fmla="*/ 515815 w 2110154"/>
              <a:gd name="connsiteY1" fmla="*/ 0 h 3118338"/>
              <a:gd name="connsiteX2" fmla="*/ 2110154 w 2110154"/>
              <a:gd name="connsiteY2" fmla="*/ 3118338 h 3118338"/>
              <a:gd name="connsiteX3" fmla="*/ 0 w 2110154"/>
              <a:gd name="connsiteY3" fmla="*/ 3118338 h 3118338"/>
              <a:gd name="connsiteX0" fmla="*/ 0 w 3493477"/>
              <a:gd name="connsiteY0" fmla="*/ 3118338 h 3200400"/>
              <a:gd name="connsiteX1" fmla="*/ 515815 w 3493477"/>
              <a:gd name="connsiteY1" fmla="*/ 0 h 3200400"/>
              <a:gd name="connsiteX2" fmla="*/ 3493477 w 3493477"/>
              <a:gd name="connsiteY2" fmla="*/ 3200400 h 3200400"/>
              <a:gd name="connsiteX3" fmla="*/ 0 w 3493477"/>
              <a:gd name="connsiteY3" fmla="*/ 3118338 h 3200400"/>
              <a:gd name="connsiteX0" fmla="*/ 0 w 3892061"/>
              <a:gd name="connsiteY0" fmla="*/ 3118338 h 3270738"/>
              <a:gd name="connsiteX1" fmla="*/ 515815 w 3892061"/>
              <a:gd name="connsiteY1" fmla="*/ 0 h 3270738"/>
              <a:gd name="connsiteX2" fmla="*/ 3892061 w 3892061"/>
              <a:gd name="connsiteY2" fmla="*/ 3270738 h 3270738"/>
              <a:gd name="connsiteX3" fmla="*/ 0 w 3892061"/>
              <a:gd name="connsiteY3" fmla="*/ 3118338 h 3270738"/>
              <a:gd name="connsiteX0" fmla="*/ 227934 w 3376246"/>
              <a:gd name="connsiteY0" fmla="*/ 3196060 h 3270738"/>
              <a:gd name="connsiteX1" fmla="*/ 0 w 3376246"/>
              <a:gd name="connsiteY1" fmla="*/ 0 h 3270738"/>
              <a:gd name="connsiteX2" fmla="*/ 3376246 w 3376246"/>
              <a:gd name="connsiteY2" fmla="*/ 3270738 h 3270738"/>
              <a:gd name="connsiteX3" fmla="*/ 227934 w 3376246"/>
              <a:gd name="connsiteY3" fmla="*/ 3196060 h 3270738"/>
              <a:gd name="connsiteX0" fmla="*/ 227934 w 3380918"/>
              <a:gd name="connsiteY0" fmla="*/ 3196060 h 3305595"/>
              <a:gd name="connsiteX1" fmla="*/ 0 w 3380918"/>
              <a:gd name="connsiteY1" fmla="*/ 0 h 3305595"/>
              <a:gd name="connsiteX2" fmla="*/ 3380918 w 3380918"/>
              <a:gd name="connsiteY2" fmla="*/ 3305595 h 3305595"/>
              <a:gd name="connsiteX3" fmla="*/ 227934 w 3380918"/>
              <a:gd name="connsiteY3" fmla="*/ 3196060 h 3305595"/>
            </a:gdLst>
            <a:ahLst/>
            <a:cxnLst>
              <a:cxn ang="0">
                <a:pos x="connsiteX0" y="connsiteY0"/>
              </a:cxn>
              <a:cxn ang="0">
                <a:pos x="connsiteX1" y="connsiteY1"/>
              </a:cxn>
              <a:cxn ang="0">
                <a:pos x="connsiteX2" y="connsiteY2"/>
              </a:cxn>
              <a:cxn ang="0">
                <a:pos x="connsiteX3" y="connsiteY3"/>
              </a:cxn>
            </a:cxnLst>
            <a:rect l="l" t="t" r="r" b="b"/>
            <a:pathLst>
              <a:path w="3380918" h="3305595">
                <a:moveTo>
                  <a:pt x="227934" y="3196060"/>
                </a:moveTo>
                <a:lnTo>
                  <a:pt x="0" y="0"/>
                </a:lnTo>
                <a:lnTo>
                  <a:pt x="3380918" y="3305595"/>
                </a:lnTo>
                <a:lnTo>
                  <a:pt x="227934" y="319606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c 7">
            <a:extLst>
              <a:ext uri="{FF2B5EF4-FFF2-40B4-BE49-F238E27FC236}">
                <a16:creationId xmlns:a16="http://schemas.microsoft.com/office/drawing/2014/main" id="{9877783A-E91A-9B26-E237-EC1697D98DBE}"/>
              </a:ext>
            </a:extLst>
          </p:cNvPr>
          <p:cNvSpPr/>
          <p:nvPr/>
        </p:nvSpPr>
        <p:spPr>
          <a:xfrm rot="244468">
            <a:off x="3940435" y="4583606"/>
            <a:ext cx="986117" cy="916136"/>
          </a:xfrm>
          <a:prstGeom prst="arc">
            <a:avLst>
              <a:gd name="adj1" fmla="val 15205625"/>
              <a:gd name="adj2" fmla="val 388818"/>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9B9F4D9F-0EDD-9E2F-9ADC-FE8EA83BA67D}"/>
                  </a:ext>
                </a:extLst>
              </p:cNvPr>
              <p:cNvSpPr txBox="1"/>
              <p:nvPr/>
            </p:nvSpPr>
            <p:spPr>
              <a:xfrm rot="2807342">
                <a:off x="4614631" y="4610590"/>
                <a:ext cx="1087372" cy="307777"/>
              </a:xfrm>
              <a:prstGeom prst="rect">
                <a:avLst/>
              </a:prstGeom>
              <a:noFill/>
            </p:spPr>
            <p:txBody>
              <a:bodyPr wrap="square" rtlCol="0">
                <a:spAutoFit/>
              </a:bodyPr>
              <a:lstStyle/>
              <a:p>
                <a:r>
                  <a:rPr lang="en-US" b="1" dirty="0">
                    <a:solidFill>
                      <a:schemeClr val="tx1">
                        <a:lumMod val="65000"/>
                        <a:lumOff val="35000"/>
                      </a:schemeClr>
                    </a:solidFill>
                    <a:latin typeface="+mn-lt"/>
                  </a:rPr>
                  <a:t>80</a:t>
                </a:r>
                <a14:m>
                  <m:oMath xmlns:m="http://schemas.openxmlformats.org/officeDocument/2006/math">
                    <m:r>
                      <a:rPr lang="en-US" b="1" i="1" smtClean="0">
                        <a:solidFill>
                          <a:schemeClr val="tx1">
                            <a:lumMod val="65000"/>
                            <a:lumOff val="35000"/>
                          </a:schemeClr>
                        </a:solidFill>
                        <a:latin typeface="Cambria Math" panose="02040503050406030204" pitchFamily="18" charset="0"/>
                        <a:ea typeface="Cambria Math" panose="02040503050406030204" pitchFamily="18" charset="0"/>
                      </a:rPr>
                      <m:t>°</m:t>
                    </m:r>
                  </m:oMath>
                </a14:m>
                <a:endParaRPr lang="en-US" b="1" dirty="0">
                  <a:solidFill>
                    <a:schemeClr val="tx1">
                      <a:lumMod val="65000"/>
                      <a:lumOff val="35000"/>
                    </a:schemeClr>
                  </a:solidFill>
                  <a:latin typeface="+mn-lt"/>
                </a:endParaRPr>
              </a:p>
            </p:txBody>
          </p:sp>
        </mc:Choice>
        <mc:Fallback xmlns="">
          <p:sp>
            <p:nvSpPr>
              <p:cNvPr id="9" name="TextBox 8">
                <a:extLst>
                  <a:ext uri="{FF2B5EF4-FFF2-40B4-BE49-F238E27FC236}">
                    <a16:creationId xmlns:a16="http://schemas.microsoft.com/office/drawing/2014/main" id="{9B9F4D9F-0EDD-9E2F-9ADC-FE8EA83BA67D}"/>
                  </a:ext>
                </a:extLst>
              </p:cNvPr>
              <p:cNvSpPr txBox="1">
                <a:spLocks noRot="1" noChangeAspect="1" noMove="1" noResize="1" noEditPoints="1" noAdjustHandles="1" noChangeArrowheads="1" noChangeShapeType="1" noTextEdit="1"/>
              </p:cNvSpPr>
              <p:nvPr/>
            </p:nvSpPr>
            <p:spPr>
              <a:xfrm rot="2807342">
                <a:off x="4614631" y="4610590"/>
                <a:ext cx="1087372" cy="307777"/>
              </a:xfrm>
              <a:prstGeom prst="rect">
                <a:avLst/>
              </a:prstGeom>
              <a:blipFill>
                <a:blip r:embed="rId4"/>
                <a:stretch>
                  <a:fillRect l="-5000" t="-1818"/>
                </a:stretch>
              </a:blipFill>
            </p:spPr>
            <p:txBody>
              <a:bodyPr/>
              <a:lstStyle/>
              <a:p>
                <a:r>
                  <a:rPr lang="fr-FR">
                    <a:noFill/>
                  </a:rPr>
                  <a:t> </a:t>
                </a:r>
              </a:p>
            </p:txBody>
          </p:sp>
        </mc:Fallback>
      </mc:AlternateContent>
      <p:sp>
        <p:nvSpPr>
          <p:cNvPr id="10" name="TextBox 9">
            <a:extLst>
              <a:ext uri="{FF2B5EF4-FFF2-40B4-BE49-F238E27FC236}">
                <a16:creationId xmlns:a16="http://schemas.microsoft.com/office/drawing/2014/main" id="{74EE1A2B-18E6-D0F4-A129-918C29946112}"/>
              </a:ext>
            </a:extLst>
          </p:cNvPr>
          <p:cNvSpPr txBox="1"/>
          <p:nvPr/>
        </p:nvSpPr>
        <p:spPr>
          <a:xfrm>
            <a:off x="756704" y="4947645"/>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11" name="TextBox 10">
            <a:extLst>
              <a:ext uri="{FF2B5EF4-FFF2-40B4-BE49-F238E27FC236}">
                <a16:creationId xmlns:a16="http://schemas.microsoft.com/office/drawing/2014/main" id="{8AAC7AA6-CACE-8409-D55C-92E372FBC70D}"/>
              </a:ext>
            </a:extLst>
          </p:cNvPr>
          <p:cNvSpPr txBox="1"/>
          <p:nvPr/>
        </p:nvSpPr>
        <p:spPr>
          <a:xfrm>
            <a:off x="7860559" y="5345109"/>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K</a:t>
            </a:r>
          </a:p>
        </p:txBody>
      </p:sp>
      <p:sp>
        <p:nvSpPr>
          <p:cNvPr id="12" name="TextBox 11">
            <a:extLst>
              <a:ext uri="{FF2B5EF4-FFF2-40B4-BE49-F238E27FC236}">
                <a16:creationId xmlns:a16="http://schemas.microsoft.com/office/drawing/2014/main" id="{92B66EBF-1747-1AF1-E87C-D66A34E40BAD}"/>
              </a:ext>
            </a:extLst>
          </p:cNvPr>
          <p:cNvSpPr txBox="1"/>
          <p:nvPr/>
        </p:nvSpPr>
        <p:spPr>
          <a:xfrm>
            <a:off x="4613627" y="1515447"/>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13" name="Oval 12">
            <a:extLst>
              <a:ext uri="{FF2B5EF4-FFF2-40B4-BE49-F238E27FC236}">
                <a16:creationId xmlns:a16="http://schemas.microsoft.com/office/drawing/2014/main" id="{C10E6725-98DE-EAF2-52FF-0D0B089EEAB5}"/>
              </a:ext>
            </a:extLst>
          </p:cNvPr>
          <p:cNvSpPr/>
          <p:nvPr/>
        </p:nvSpPr>
        <p:spPr>
          <a:xfrm>
            <a:off x="1018968" y="4823091"/>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A9D30D7-AF81-DFA7-BE4E-4A7BB9E1DDDA}"/>
              </a:ext>
            </a:extLst>
          </p:cNvPr>
          <p:cNvSpPr/>
          <p:nvPr/>
        </p:nvSpPr>
        <p:spPr>
          <a:xfrm>
            <a:off x="4698820" y="1967035"/>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1DB2B82-D7CE-EEF8-6599-455A2114F4A0}"/>
              </a:ext>
            </a:extLst>
          </p:cNvPr>
          <p:cNvSpPr/>
          <p:nvPr/>
        </p:nvSpPr>
        <p:spPr>
          <a:xfrm>
            <a:off x="8015969" y="5161612"/>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94657EF6-5B5E-E63C-5C38-98FDF288A608}"/>
              </a:ext>
            </a:extLst>
          </p:cNvPr>
          <p:cNvSpPr/>
          <p:nvPr/>
        </p:nvSpPr>
        <p:spPr>
          <a:xfrm>
            <a:off x="8736734" y="3623059"/>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False</a:t>
            </a:r>
          </a:p>
        </p:txBody>
      </p:sp>
      <p:sp>
        <p:nvSpPr>
          <p:cNvPr id="18" name="TextBox 17">
            <a:extLst>
              <a:ext uri="{FF2B5EF4-FFF2-40B4-BE49-F238E27FC236}">
                <a16:creationId xmlns:a16="http://schemas.microsoft.com/office/drawing/2014/main" id="{A0916820-4795-4D89-A394-3813434692A4}"/>
              </a:ext>
            </a:extLst>
          </p:cNvPr>
          <p:cNvSpPr txBox="1"/>
          <p:nvPr/>
        </p:nvSpPr>
        <p:spPr>
          <a:xfrm>
            <a:off x="3968498" y="5165350"/>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Tree>
    <p:custDataLst>
      <p:tags r:id="rId1"/>
    </p:custDataLst>
    <p:extLst>
      <p:ext uri="{BB962C8B-B14F-4D97-AF65-F5344CB8AC3E}">
        <p14:creationId xmlns:p14="http://schemas.microsoft.com/office/powerpoint/2010/main" val="2009918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ame 15">
            <a:extLst>
              <a:ext uri="{FF2B5EF4-FFF2-40B4-BE49-F238E27FC236}">
                <a16:creationId xmlns:a16="http://schemas.microsoft.com/office/drawing/2014/main" id="{F997A65A-467D-1ADC-5A26-9D7D7FAA859E}"/>
              </a:ext>
            </a:extLst>
          </p:cNvPr>
          <p:cNvSpPr/>
          <p:nvPr/>
        </p:nvSpPr>
        <p:spPr>
          <a:xfrm>
            <a:off x="4164225" y="4894217"/>
            <a:ext cx="354170" cy="369761"/>
          </a:xfrm>
          <a:prstGeom prst="frame">
            <a:avLst/>
          </a:prstGeom>
          <a:solidFill>
            <a:schemeClr val="tx2">
              <a:lumMod val="25000"/>
            </a:schemeClr>
          </a:solidFill>
          <a:ln w="3175">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defTabSz="896938">
              <a:buSzPts val="6000"/>
              <a:buFont typeface="Comic Sans MS"/>
            </a:pPr>
            <a:r>
              <a:rPr lang="en-GB" sz="3200" b="1" dirty="0">
                <a:solidFill>
                  <a:schemeClr val="bg1"/>
                </a:solidFill>
                <a:latin typeface="Comic Sans MS"/>
                <a:sym typeface="Comic Sans MS"/>
              </a:rPr>
              <a:t>(RE) is the height issued from R.</a:t>
            </a:r>
            <a:endParaRPr lang="en-GB" sz="3200" dirty="0">
              <a:sym typeface="Comic Sans MS"/>
            </a:endParaRPr>
          </a:p>
        </p:txBody>
      </p:sp>
      <p:sp>
        <p:nvSpPr>
          <p:cNvPr id="2" name="Rectangle: Rounded Corners 1">
            <a:extLst>
              <a:ext uri="{FF2B5EF4-FFF2-40B4-BE49-F238E27FC236}">
                <a16:creationId xmlns:a16="http://schemas.microsoft.com/office/drawing/2014/main" id="{69C7D9AA-6D6C-EFCD-0B2F-EAC73A552AFB}"/>
              </a:ext>
            </a:extLst>
          </p:cNvPr>
          <p:cNvSpPr/>
          <p:nvPr/>
        </p:nvSpPr>
        <p:spPr>
          <a:xfrm>
            <a:off x="8736734" y="2536592"/>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True</a:t>
            </a:r>
          </a:p>
        </p:txBody>
      </p:sp>
      <p:sp>
        <p:nvSpPr>
          <p:cNvPr id="3" name="Rectangle: Rounded Corners 2">
            <a:extLst>
              <a:ext uri="{FF2B5EF4-FFF2-40B4-BE49-F238E27FC236}">
                <a16:creationId xmlns:a16="http://schemas.microsoft.com/office/drawing/2014/main" id="{8BA14B5A-3B1E-F329-C46A-FB5BA156BC15}"/>
              </a:ext>
            </a:extLst>
          </p:cNvPr>
          <p:cNvSpPr/>
          <p:nvPr/>
        </p:nvSpPr>
        <p:spPr>
          <a:xfrm>
            <a:off x="8736734" y="3623059"/>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False</a:t>
            </a:r>
          </a:p>
        </p:txBody>
      </p:sp>
      <p:sp>
        <p:nvSpPr>
          <p:cNvPr id="4" name="Right Triangle 3">
            <a:extLst>
              <a:ext uri="{FF2B5EF4-FFF2-40B4-BE49-F238E27FC236}">
                <a16:creationId xmlns:a16="http://schemas.microsoft.com/office/drawing/2014/main" id="{6AF98541-FA8A-0575-6EA0-A1CB35E97292}"/>
              </a:ext>
            </a:extLst>
          </p:cNvPr>
          <p:cNvSpPr/>
          <p:nvPr/>
        </p:nvSpPr>
        <p:spPr>
          <a:xfrm>
            <a:off x="4164227" y="2150076"/>
            <a:ext cx="2903838" cy="3113902"/>
          </a:xfrm>
          <a:prstGeom prst="r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Triangle 5">
            <a:extLst>
              <a:ext uri="{FF2B5EF4-FFF2-40B4-BE49-F238E27FC236}">
                <a16:creationId xmlns:a16="http://schemas.microsoft.com/office/drawing/2014/main" id="{A80E2978-2254-B0D6-CE63-336C3B4FE50B}"/>
              </a:ext>
            </a:extLst>
          </p:cNvPr>
          <p:cNvSpPr/>
          <p:nvPr/>
        </p:nvSpPr>
        <p:spPr>
          <a:xfrm rot="16200000">
            <a:off x="1060857" y="2160608"/>
            <a:ext cx="3092838" cy="3113902"/>
          </a:xfrm>
          <a:prstGeom prst="r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04EBB818-AF19-8AB4-9842-5277A734ED2C}"/>
              </a:ext>
            </a:extLst>
          </p:cNvPr>
          <p:cNvSpPr/>
          <p:nvPr/>
        </p:nvSpPr>
        <p:spPr>
          <a:xfrm>
            <a:off x="4093887" y="2140745"/>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1AFB2188-E7F5-EF26-F0A3-7E97A73E5284}"/>
              </a:ext>
            </a:extLst>
          </p:cNvPr>
          <p:cNvSpPr/>
          <p:nvPr/>
        </p:nvSpPr>
        <p:spPr>
          <a:xfrm>
            <a:off x="1019744" y="5161382"/>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E367DD6-0D44-9895-1CD0-6CE340C88EED}"/>
              </a:ext>
            </a:extLst>
          </p:cNvPr>
          <p:cNvSpPr/>
          <p:nvPr/>
        </p:nvSpPr>
        <p:spPr>
          <a:xfrm>
            <a:off x="6957970" y="5173070"/>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951FACA-6764-17B6-6D32-0E02EA029527}"/>
              </a:ext>
            </a:extLst>
          </p:cNvPr>
          <p:cNvSpPr txBox="1"/>
          <p:nvPr/>
        </p:nvSpPr>
        <p:spPr>
          <a:xfrm>
            <a:off x="3947585" y="1537192"/>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sp>
        <p:nvSpPr>
          <p:cNvPr id="12" name="TextBox 11">
            <a:extLst>
              <a:ext uri="{FF2B5EF4-FFF2-40B4-BE49-F238E27FC236}">
                <a16:creationId xmlns:a16="http://schemas.microsoft.com/office/drawing/2014/main" id="{2FBFEA39-1C68-19D8-80DF-D7B2ED0058BC}"/>
              </a:ext>
            </a:extLst>
          </p:cNvPr>
          <p:cNvSpPr txBox="1"/>
          <p:nvPr/>
        </p:nvSpPr>
        <p:spPr>
          <a:xfrm>
            <a:off x="803103" y="5374705"/>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F</a:t>
            </a:r>
          </a:p>
        </p:txBody>
      </p:sp>
      <p:sp>
        <p:nvSpPr>
          <p:cNvPr id="13" name="TextBox 12">
            <a:extLst>
              <a:ext uri="{FF2B5EF4-FFF2-40B4-BE49-F238E27FC236}">
                <a16:creationId xmlns:a16="http://schemas.microsoft.com/office/drawing/2014/main" id="{51BFA64D-9079-C7A8-5D08-E0460F401801}"/>
              </a:ext>
            </a:extLst>
          </p:cNvPr>
          <p:cNvSpPr txBox="1"/>
          <p:nvPr/>
        </p:nvSpPr>
        <p:spPr>
          <a:xfrm>
            <a:off x="6741329" y="5374705"/>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D</a:t>
            </a:r>
          </a:p>
        </p:txBody>
      </p:sp>
      <p:sp>
        <p:nvSpPr>
          <p:cNvPr id="14" name="TextBox 13">
            <a:extLst>
              <a:ext uri="{FF2B5EF4-FFF2-40B4-BE49-F238E27FC236}">
                <a16:creationId xmlns:a16="http://schemas.microsoft.com/office/drawing/2014/main" id="{53438F78-CDF6-8BD3-5273-185C92492F57}"/>
              </a:ext>
            </a:extLst>
          </p:cNvPr>
          <p:cNvSpPr txBox="1"/>
          <p:nvPr/>
        </p:nvSpPr>
        <p:spPr>
          <a:xfrm>
            <a:off x="3944438" y="5350117"/>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E</a:t>
            </a:r>
          </a:p>
        </p:txBody>
      </p:sp>
      <p:sp>
        <p:nvSpPr>
          <p:cNvPr id="15" name="Oval 14">
            <a:extLst>
              <a:ext uri="{FF2B5EF4-FFF2-40B4-BE49-F238E27FC236}">
                <a16:creationId xmlns:a16="http://schemas.microsoft.com/office/drawing/2014/main" id="{A71341C8-3BB6-E217-9AB8-4CD7DDA65DE2}"/>
              </a:ext>
            </a:extLst>
          </p:cNvPr>
          <p:cNvSpPr/>
          <p:nvPr/>
        </p:nvSpPr>
        <p:spPr>
          <a:xfrm>
            <a:off x="4109181" y="5170136"/>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E91AB384-A5B0-D201-7548-D8BB8ED7158F}"/>
                  </a:ext>
                </a:extLst>
              </p:cNvPr>
              <p:cNvSpPr txBox="1"/>
              <p:nvPr/>
            </p:nvSpPr>
            <p:spPr>
              <a:xfrm>
                <a:off x="4414937" y="4610590"/>
                <a:ext cx="1087372" cy="307777"/>
              </a:xfrm>
              <a:prstGeom prst="rect">
                <a:avLst/>
              </a:prstGeom>
              <a:noFill/>
            </p:spPr>
            <p:txBody>
              <a:bodyPr wrap="square" rtlCol="0">
                <a:spAutoFit/>
              </a:bodyPr>
              <a:lstStyle/>
              <a:p>
                <a:r>
                  <a:rPr lang="en-US" b="1" dirty="0">
                    <a:solidFill>
                      <a:schemeClr val="tx1">
                        <a:lumMod val="65000"/>
                        <a:lumOff val="35000"/>
                      </a:schemeClr>
                    </a:solidFill>
                    <a:latin typeface="+mn-lt"/>
                  </a:rPr>
                  <a:t>90</a:t>
                </a:r>
                <a14:m>
                  <m:oMath xmlns:m="http://schemas.openxmlformats.org/officeDocument/2006/math">
                    <m:r>
                      <a:rPr lang="en-US" b="1" i="1" smtClean="0">
                        <a:solidFill>
                          <a:schemeClr val="tx1">
                            <a:lumMod val="65000"/>
                            <a:lumOff val="35000"/>
                          </a:schemeClr>
                        </a:solidFill>
                        <a:latin typeface="Cambria Math" panose="02040503050406030204" pitchFamily="18" charset="0"/>
                        <a:ea typeface="Cambria Math" panose="02040503050406030204" pitchFamily="18" charset="0"/>
                      </a:rPr>
                      <m:t>°</m:t>
                    </m:r>
                  </m:oMath>
                </a14:m>
                <a:endParaRPr lang="en-US" b="1" dirty="0">
                  <a:solidFill>
                    <a:schemeClr val="tx1">
                      <a:lumMod val="65000"/>
                      <a:lumOff val="35000"/>
                    </a:schemeClr>
                  </a:solidFill>
                  <a:latin typeface="+mn-lt"/>
                </a:endParaRPr>
              </a:p>
            </p:txBody>
          </p:sp>
        </mc:Choice>
        <mc:Fallback xmlns="">
          <p:sp>
            <p:nvSpPr>
              <p:cNvPr id="17" name="TextBox 16">
                <a:extLst>
                  <a:ext uri="{FF2B5EF4-FFF2-40B4-BE49-F238E27FC236}">
                    <a16:creationId xmlns:a16="http://schemas.microsoft.com/office/drawing/2014/main" id="{E91AB384-A5B0-D201-7548-D8BB8ED7158F}"/>
                  </a:ext>
                </a:extLst>
              </p:cNvPr>
              <p:cNvSpPr txBox="1">
                <a:spLocks noRot="1" noChangeAspect="1" noMove="1" noResize="1" noEditPoints="1" noAdjustHandles="1" noChangeArrowheads="1" noChangeShapeType="1" noTextEdit="1"/>
              </p:cNvSpPr>
              <p:nvPr/>
            </p:nvSpPr>
            <p:spPr>
              <a:xfrm>
                <a:off x="4414937" y="4610590"/>
                <a:ext cx="1087372" cy="307777"/>
              </a:xfrm>
              <a:prstGeom prst="rect">
                <a:avLst/>
              </a:prstGeom>
              <a:blipFill>
                <a:blip r:embed="rId4"/>
                <a:stretch>
                  <a:fillRect l="-1676" t="-1961" b="-19608"/>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67853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C991007-511B-419F-ACA6-10423654E0A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mj-lt"/>
                <a:sym typeface="Comic Sans MS"/>
              </a:rPr>
              <a:t>Special lines in a triangle</a:t>
            </a:r>
          </a:p>
        </p:txBody>
      </p:sp>
      <p:sp>
        <p:nvSpPr>
          <p:cNvPr id="3" name="Thought Bubble: Cloud 2">
            <a:extLst>
              <a:ext uri="{FF2B5EF4-FFF2-40B4-BE49-F238E27FC236}">
                <a16:creationId xmlns:a16="http://schemas.microsoft.com/office/drawing/2014/main" id="{538822CA-5697-4F7C-A487-733A52826403}"/>
              </a:ext>
            </a:extLst>
          </p:cNvPr>
          <p:cNvSpPr/>
          <p:nvPr/>
        </p:nvSpPr>
        <p:spPr>
          <a:xfrm>
            <a:off x="304800" y="1365772"/>
            <a:ext cx="4486274" cy="1305272"/>
          </a:xfrm>
          <a:prstGeom prst="cloudCallout">
            <a:avLst>
              <a:gd name="adj1" fmla="val 72228"/>
              <a:gd name="adj2" fmla="val 36124"/>
            </a:avLst>
          </a:prstGeom>
          <a:no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n>
                  <a:solidFill>
                    <a:schemeClr val="tx1">
                      <a:lumMod val="65000"/>
                      <a:lumOff val="35000"/>
                    </a:schemeClr>
                  </a:solidFill>
                </a:ln>
                <a:solidFill>
                  <a:schemeClr val="tx1">
                    <a:lumMod val="65000"/>
                    <a:lumOff val="35000"/>
                  </a:schemeClr>
                </a:solidFill>
              </a:rPr>
              <a:t>Angle  bisectors</a:t>
            </a:r>
          </a:p>
        </p:txBody>
      </p:sp>
      <p:sp>
        <p:nvSpPr>
          <p:cNvPr id="7" name="Thought Bubble: Cloud 6">
            <a:extLst>
              <a:ext uri="{FF2B5EF4-FFF2-40B4-BE49-F238E27FC236}">
                <a16:creationId xmlns:a16="http://schemas.microsoft.com/office/drawing/2014/main" id="{4D105A6A-A86F-4599-9BBC-10F9653003BB}"/>
              </a:ext>
            </a:extLst>
          </p:cNvPr>
          <p:cNvSpPr/>
          <p:nvPr/>
        </p:nvSpPr>
        <p:spPr>
          <a:xfrm>
            <a:off x="7233428" y="1365772"/>
            <a:ext cx="4802217" cy="1305272"/>
          </a:xfrm>
          <a:prstGeom prst="cloudCallout">
            <a:avLst>
              <a:gd name="adj1" fmla="val -56715"/>
              <a:gd name="adj2" fmla="val 25908"/>
            </a:avLst>
          </a:prstGeom>
          <a:no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n>
                  <a:solidFill>
                    <a:schemeClr val="tx1">
                      <a:lumMod val="65000"/>
                      <a:lumOff val="35000"/>
                    </a:schemeClr>
                  </a:solidFill>
                </a:ln>
                <a:solidFill>
                  <a:schemeClr val="tx1">
                    <a:lumMod val="65000"/>
                    <a:lumOff val="35000"/>
                  </a:schemeClr>
                </a:solidFill>
              </a:rPr>
              <a:t>Perpendicular bisectors</a:t>
            </a:r>
          </a:p>
        </p:txBody>
      </p:sp>
      <p:pic>
        <p:nvPicPr>
          <p:cNvPr id="8" name="Picture 7">
            <a:extLst>
              <a:ext uri="{FF2B5EF4-FFF2-40B4-BE49-F238E27FC236}">
                <a16:creationId xmlns:a16="http://schemas.microsoft.com/office/drawing/2014/main" id="{43057019-34A2-4C89-B0B4-9C078068FA45}"/>
              </a:ext>
            </a:extLst>
          </p:cNvPr>
          <p:cNvPicPr>
            <a:picLocks noChangeAspect="1"/>
          </p:cNvPicPr>
          <p:nvPr/>
        </p:nvPicPr>
        <p:blipFill>
          <a:blip r:embed="rId4"/>
          <a:stretch>
            <a:fillRect/>
          </a:stretch>
        </p:blipFill>
        <p:spPr>
          <a:xfrm>
            <a:off x="4410208" y="1589807"/>
            <a:ext cx="3204086" cy="5194300"/>
          </a:xfrm>
          <a:prstGeom prst="rect">
            <a:avLst/>
          </a:prstGeom>
        </p:spPr>
      </p:pic>
    </p:spTree>
    <p:custDataLst>
      <p:tags r:id="rId1"/>
    </p:custDataLst>
    <p:extLst>
      <p:ext uri="{BB962C8B-B14F-4D97-AF65-F5344CB8AC3E}">
        <p14:creationId xmlns:p14="http://schemas.microsoft.com/office/powerpoint/2010/main" val="38466702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C49C1563-9203-8B1C-4907-DAC1832D0204}"/>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defTabSz="896938">
              <a:buSzPts val="6000"/>
              <a:buFont typeface="Comic Sans MS"/>
            </a:pPr>
            <a:r>
              <a:rPr lang="en-GB" sz="3200" b="1" dirty="0">
                <a:solidFill>
                  <a:schemeClr val="bg1"/>
                </a:solidFill>
                <a:latin typeface="Comic Sans MS"/>
                <a:sym typeface="Comic Sans MS"/>
              </a:rPr>
              <a:t>(RE) is the height issued from R.</a:t>
            </a:r>
            <a:endParaRPr lang="en-GB" sz="3200" dirty="0">
              <a:sym typeface="Comic Sans MS"/>
            </a:endParaRPr>
          </a:p>
        </p:txBody>
      </p:sp>
      <p:sp>
        <p:nvSpPr>
          <p:cNvPr id="3" name="Rectangle: Rounded Corners 2">
            <a:extLst>
              <a:ext uri="{FF2B5EF4-FFF2-40B4-BE49-F238E27FC236}">
                <a16:creationId xmlns:a16="http://schemas.microsoft.com/office/drawing/2014/main" id="{AA5D6C63-248E-A2C3-B346-75F8676B881D}"/>
              </a:ext>
            </a:extLst>
          </p:cNvPr>
          <p:cNvSpPr/>
          <p:nvPr/>
        </p:nvSpPr>
        <p:spPr>
          <a:xfrm>
            <a:off x="8736734" y="2536592"/>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True</a:t>
            </a:r>
          </a:p>
        </p:txBody>
      </p:sp>
      <p:sp>
        <p:nvSpPr>
          <p:cNvPr id="4" name="Rectangle: Rounded Corners 3">
            <a:extLst>
              <a:ext uri="{FF2B5EF4-FFF2-40B4-BE49-F238E27FC236}">
                <a16:creationId xmlns:a16="http://schemas.microsoft.com/office/drawing/2014/main" id="{DFFDB5D4-9F4A-D688-1F1F-641AA0184A57}"/>
              </a:ext>
            </a:extLst>
          </p:cNvPr>
          <p:cNvSpPr/>
          <p:nvPr/>
        </p:nvSpPr>
        <p:spPr>
          <a:xfrm>
            <a:off x="8736734" y="3623059"/>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False</a:t>
            </a:r>
          </a:p>
        </p:txBody>
      </p:sp>
      <p:sp>
        <p:nvSpPr>
          <p:cNvPr id="5" name="Right Triangle 4">
            <a:extLst>
              <a:ext uri="{FF2B5EF4-FFF2-40B4-BE49-F238E27FC236}">
                <a16:creationId xmlns:a16="http://schemas.microsoft.com/office/drawing/2014/main" id="{EEC0C693-0F77-DFC3-AE8A-E113D987C449}"/>
              </a:ext>
            </a:extLst>
          </p:cNvPr>
          <p:cNvSpPr/>
          <p:nvPr/>
        </p:nvSpPr>
        <p:spPr>
          <a:xfrm>
            <a:off x="4164227" y="2150076"/>
            <a:ext cx="2903838" cy="3113902"/>
          </a:xfrm>
          <a:prstGeom prst="r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Triangle 5">
            <a:extLst>
              <a:ext uri="{FF2B5EF4-FFF2-40B4-BE49-F238E27FC236}">
                <a16:creationId xmlns:a16="http://schemas.microsoft.com/office/drawing/2014/main" id="{3017C7C2-8099-B3AA-30C0-CD6CEB3EAF9F}"/>
              </a:ext>
            </a:extLst>
          </p:cNvPr>
          <p:cNvSpPr/>
          <p:nvPr/>
        </p:nvSpPr>
        <p:spPr>
          <a:xfrm rot="16200000">
            <a:off x="1060857" y="2160608"/>
            <a:ext cx="3092838" cy="3113902"/>
          </a:xfrm>
          <a:prstGeom prst="r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348DA84-43CE-B2A3-1E98-A4BFD665DB28}"/>
              </a:ext>
            </a:extLst>
          </p:cNvPr>
          <p:cNvSpPr txBox="1"/>
          <p:nvPr/>
        </p:nvSpPr>
        <p:spPr>
          <a:xfrm>
            <a:off x="3947585" y="1537192"/>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sp>
        <p:nvSpPr>
          <p:cNvPr id="9" name="TextBox 8">
            <a:extLst>
              <a:ext uri="{FF2B5EF4-FFF2-40B4-BE49-F238E27FC236}">
                <a16:creationId xmlns:a16="http://schemas.microsoft.com/office/drawing/2014/main" id="{4709C203-BF4E-7E4B-06FF-A243C813A32C}"/>
              </a:ext>
            </a:extLst>
          </p:cNvPr>
          <p:cNvSpPr txBox="1"/>
          <p:nvPr/>
        </p:nvSpPr>
        <p:spPr>
          <a:xfrm>
            <a:off x="803103" y="5374705"/>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F</a:t>
            </a:r>
          </a:p>
        </p:txBody>
      </p:sp>
      <p:sp>
        <p:nvSpPr>
          <p:cNvPr id="10" name="TextBox 9">
            <a:extLst>
              <a:ext uri="{FF2B5EF4-FFF2-40B4-BE49-F238E27FC236}">
                <a16:creationId xmlns:a16="http://schemas.microsoft.com/office/drawing/2014/main" id="{4DEA5E6F-CC78-1E54-88CD-18AE063AA0E6}"/>
              </a:ext>
            </a:extLst>
          </p:cNvPr>
          <p:cNvSpPr txBox="1"/>
          <p:nvPr/>
        </p:nvSpPr>
        <p:spPr>
          <a:xfrm>
            <a:off x="6741329" y="5374705"/>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D</a:t>
            </a:r>
          </a:p>
        </p:txBody>
      </p:sp>
      <p:sp>
        <p:nvSpPr>
          <p:cNvPr id="11" name="TextBox 10">
            <a:extLst>
              <a:ext uri="{FF2B5EF4-FFF2-40B4-BE49-F238E27FC236}">
                <a16:creationId xmlns:a16="http://schemas.microsoft.com/office/drawing/2014/main" id="{9FBA52C8-9D37-2DC2-9267-1345FC906D4A}"/>
              </a:ext>
            </a:extLst>
          </p:cNvPr>
          <p:cNvSpPr txBox="1"/>
          <p:nvPr/>
        </p:nvSpPr>
        <p:spPr>
          <a:xfrm>
            <a:off x="3944438" y="5350117"/>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E</a:t>
            </a:r>
          </a:p>
        </p:txBody>
      </p:sp>
      <p:sp>
        <p:nvSpPr>
          <p:cNvPr id="12" name="Frame 11">
            <a:extLst>
              <a:ext uri="{FF2B5EF4-FFF2-40B4-BE49-F238E27FC236}">
                <a16:creationId xmlns:a16="http://schemas.microsoft.com/office/drawing/2014/main" id="{8586D77A-A386-8FB0-8EE1-3969F68D2A77}"/>
              </a:ext>
            </a:extLst>
          </p:cNvPr>
          <p:cNvSpPr/>
          <p:nvPr/>
        </p:nvSpPr>
        <p:spPr>
          <a:xfrm>
            <a:off x="4164225" y="4894217"/>
            <a:ext cx="354170" cy="369761"/>
          </a:xfrm>
          <a:prstGeom prst="frame">
            <a:avLst/>
          </a:prstGeom>
          <a:solidFill>
            <a:schemeClr val="tx2">
              <a:lumMod val="25000"/>
            </a:schemeClr>
          </a:solidFill>
          <a:ln w="3175">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AF751404-18E1-7010-6E3E-0279CCD1D318}"/>
                  </a:ext>
                </a:extLst>
              </p:cNvPr>
              <p:cNvSpPr txBox="1"/>
              <p:nvPr/>
            </p:nvSpPr>
            <p:spPr>
              <a:xfrm>
                <a:off x="4414937" y="4610590"/>
                <a:ext cx="1087372" cy="307777"/>
              </a:xfrm>
              <a:prstGeom prst="rect">
                <a:avLst/>
              </a:prstGeom>
              <a:noFill/>
            </p:spPr>
            <p:txBody>
              <a:bodyPr wrap="square" rtlCol="0">
                <a:spAutoFit/>
              </a:bodyPr>
              <a:lstStyle/>
              <a:p>
                <a:r>
                  <a:rPr lang="en-US" b="1" dirty="0">
                    <a:solidFill>
                      <a:schemeClr val="tx1">
                        <a:lumMod val="65000"/>
                        <a:lumOff val="35000"/>
                      </a:schemeClr>
                    </a:solidFill>
                    <a:latin typeface="+mn-lt"/>
                  </a:rPr>
                  <a:t>90</a:t>
                </a:r>
                <a14:m>
                  <m:oMath xmlns:m="http://schemas.openxmlformats.org/officeDocument/2006/math">
                    <m:r>
                      <a:rPr lang="en-US" b="1" i="1" smtClean="0">
                        <a:solidFill>
                          <a:schemeClr val="tx1">
                            <a:lumMod val="65000"/>
                            <a:lumOff val="35000"/>
                          </a:schemeClr>
                        </a:solidFill>
                        <a:latin typeface="Cambria Math" panose="02040503050406030204" pitchFamily="18" charset="0"/>
                        <a:ea typeface="Cambria Math" panose="02040503050406030204" pitchFamily="18" charset="0"/>
                      </a:rPr>
                      <m:t>°</m:t>
                    </m:r>
                  </m:oMath>
                </a14:m>
                <a:endParaRPr lang="en-US" b="1" dirty="0">
                  <a:solidFill>
                    <a:schemeClr val="tx1">
                      <a:lumMod val="65000"/>
                      <a:lumOff val="35000"/>
                    </a:schemeClr>
                  </a:solidFill>
                  <a:latin typeface="+mn-lt"/>
                </a:endParaRPr>
              </a:p>
            </p:txBody>
          </p:sp>
        </mc:Choice>
        <mc:Fallback xmlns="">
          <p:sp>
            <p:nvSpPr>
              <p:cNvPr id="13" name="TextBox 12">
                <a:extLst>
                  <a:ext uri="{FF2B5EF4-FFF2-40B4-BE49-F238E27FC236}">
                    <a16:creationId xmlns:a16="http://schemas.microsoft.com/office/drawing/2014/main" id="{AF751404-18E1-7010-6E3E-0279CCD1D318}"/>
                  </a:ext>
                </a:extLst>
              </p:cNvPr>
              <p:cNvSpPr txBox="1">
                <a:spLocks noRot="1" noChangeAspect="1" noMove="1" noResize="1" noEditPoints="1" noAdjustHandles="1" noChangeArrowheads="1" noChangeShapeType="1" noTextEdit="1"/>
              </p:cNvSpPr>
              <p:nvPr/>
            </p:nvSpPr>
            <p:spPr>
              <a:xfrm>
                <a:off x="4414937" y="4610590"/>
                <a:ext cx="1087372" cy="307777"/>
              </a:xfrm>
              <a:prstGeom prst="rect">
                <a:avLst/>
              </a:prstGeom>
              <a:blipFill>
                <a:blip r:embed="rId4"/>
                <a:stretch>
                  <a:fillRect l="-1676" t="-1961" b="-19608"/>
                </a:stretch>
              </a:blipFill>
            </p:spPr>
            <p:txBody>
              <a:bodyPr/>
              <a:lstStyle/>
              <a:p>
                <a:r>
                  <a:rPr lang="fr-FR">
                    <a:noFill/>
                  </a:rPr>
                  <a:t> </a:t>
                </a:r>
              </a:p>
            </p:txBody>
          </p:sp>
        </mc:Fallback>
      </mc:AlternateContent>
      <p:sp>
        <p:nvSpPr>
          <p:cNvPr id="14" name="Oval 13">
            <a:extLst>
              <a:ext uri="{FF2B5EF4-FFF2-40B4-BE49-F238E27FC236}">
                <a16:creationId xmlns:a16="http://schemas.microsoft.com/office/drawing/2014/main" id="{B4348A73-377A-9049-AD36-81EC78478B32}"/>
              </a:ext>
            </a:extLst>
          </p:cNvPr>
          <p:cNvSpPr/>
          <p:nvPr/>
        </p:nvSpPr>
        <p:spPr>
          <a:xfrm>
            <a:off x="4093887" y="2140745"/>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F39DCFF-1EF0-D146-5182-41123BD342C1}"/>
              </a:ext>
            </a:extLst>
          </p:cNvPr>
          <p:cNvSpPr/>
          <p:nvPr/>
        </p:nvSpPr>
        <p:spPr>
          <a:xfrm>
            <a:off x="1019744" y="5161382"/>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53115649-6EBE-6C10-8C77-0E4768B36175}"/>
              </a:ext>
            </a:extLst>
          </p:cNvPr>
          <p:cNvSpPr/>
          <p:nvPr/>
        </p:nvSpPr>
        <p:spPr>
          <a:xfrm>
            <a:off x="6957970" y="5173070"/>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09173842-5E2B-8A0D-9A97-334A6617A7D1}"/>
              </a:ext>
            </a:extLst>
          </p:cNvPr>
          <p:cNvSpPr/>
          <p:nvPr/>
        </p:nvSpPr>
        <p:spPr>
          <a:xfrm>
            <a:off x="4109181" y="5170136"/>
            <a:ext cx="140677" cy="136911"/>
          </a:xfrm>
          <a:prstGeom prst="ellipse">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417605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GB" sz="3200" b="1" dirty="0">
                <a:solidFill>
                  <a:schemeClr val="bg1"/>
                </a:solidFill>
                <a:latin typeface="Comic Sans MS"/>
                <a:sym typeface="Comic Sans MS"/>
              </a:rPr>
              <a:t>The correct location of the point of concurrency of the </a:t>
            </a:r>
            <a:br>
              <a:rPr lang="en-GB" sz="3200" b="1" dirty="0">
                <a:solidFill>
                  <a:schemeClr val="bg1"/>
                </a:solidFill>
                <a:latin typeface="Comic Sans MS"/>
                <a:sym typeface="Comic Sans MS"/>
              </a:rPr>
            </a:br>
            <a:r>
              <a:rPr lang="en-GB" sz="3200" b="1" dirty="0">
                <a:solidFill>
                  <a:schemeClr val="bg1"/>
                </a:solidFill>
                <a:latin typeface="Comic Sans MS"/>
                <a:sym typeface="Comic Sans MS"/>
              </a:rPr>
              <a:t>3 heights in triangle ABC is:</a:t>
            </a:r>
            <a:endParaRPr lang="en-GB" sz="3200" dirty="0">
              <a:sym typeface="Comic Sans MS"/>
            </a:endParaRPr>
          </a:p>
        </p:txBody>
      </p:sp>
      <p:sp>
        <p:nvSpPr>
          <p:cNvPr id="14" name="TextBox 13">
            <a:extLst>
              <a:ext uri="{FF2B5EF4-FFF2-40B4-BE49-F238E27FC236}">
                <a16:creationId xmlns:a16="http://schemas.microsoft.com/office/drawing/2014/main" id="{1E1F60CF-318B-4B4C-9E7A-1BC4639888DA}"/>
              </a:ext>
            </a:extLst>
          </p:cNvPr>
          <p:cNvSpPr txBox="1"/>
          <p:nvPr/>
        </p:nvSpPr>
        <p:spPr>
          <a:xfrm>
            <a:off x="7325995" y="4915374"/>
            <a:ext cx="4622251" cy="667170"/>
          </a:xfrm>
          <a:prstGeom prst="rect">
            <a:avLst/>
          </a:prstGeom>
          <a:noFill/>
        </p:spPr>
        <p:txBody>
          <a:bodyPr wrap="square" lIns="91440" tIns="45720" rIns="91440" bIns="45720" anchor="t">
            <a:spAutoFit/>
          </a:bodyPr>
          <a:lstStyle/>
          <a:p>
            <a:pPr algn="just">
              <a:lnSpc>
                <a:spcPct val="150000"/>
              </a:lnSpc>
            </a:pPr>
            <a:r>
              <a:rPr lang="en-GB" sz="2800" dirty="0">
                <a:latin typeface="+mn-lt"/>
              </a:rPr>
              <a:t> _______________</a:t>
            </a:r>
          </a:p>
        </p:txBody>
      </p:sp>
      <p:sp>
        <p:nvSpPr>
          <p:cNvPr id="21" name="Rectangle: Rounded Corners 20">
            <a:extLst>
              <a:ext uri="{FF2B5EF4-FFF2-40B4-BE49-F238E27FC236}">
                <a16:creationId xmlns:a16="http://schemas.microsoft.com/office/drawing/2014/main" id="{02E2F4EE-B96D-460E-92E0-13D45AFC7AB8}"/>
              </a:ext>
            </a:extLst>
          </p:cNvPr>
          <p:cNvSpPr/>
          <p:nvPr/>
        </p:nvSpPr>
        <p:spPr>
          <a:xfrm>
            <a:off x="963295" y="1815387"/>
            <a:ext cx="2743200" cy="1097280"/>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Inside </a:t>
            </a:r>
          </a:p>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the triangle </a:t>
            </a:r>
          </a:p>
        </p:txBody>
      </p:sp>
      <p:sp>
        <p:nvSpPr>
          <p:cNvPr id="22" name="Rectangle: Rounded Corners 21">
            <a:extLst>
              <a:ext uri="{FF2B5EF4-FFF2-40B4-BE49-F238E27FC236}">
                <a16:creationId xmlns:a16="http://schemas.microsoft.com/office/drawing/2014/main" id="{6D265881-A759-4673-9733-EDE8AE61330E}"/>
              </a:ext>
            </a:extLst>
          </p:cNvPr>
          <p:cNvSpPr/>
          <p:nvPr/>
        </p:nvSpPr>
        <p:spPr>
          <a:xfrm>
            <a:off x="4724400" y="1815387"/>
            <a:ext cx="2743200" cy="1097280"/>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Outside</a:t>
            </a:r>
          </a:p>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the triangle </a:t>
            </a:r>
          </a:p>
        </p:txBody>
      </p:sp>
      <p:sp>
        <p:nvSpPr>
          <p:cNvPr id="23" name="Rectangle: Rounded Corners 22">
            <a:extLst>
              <a:ext uri="{FF2B5EF4-FFF2-40B4-BE49-F238E27FC236}">
                <a16:creationId xmlns:a16="http://schemas.microsoft.com/office/drawing/2014/main" id="{0F5CF197-36B1-4628-9BA5-401AEC2D89C8}"/>
              </a:ext>
            </a:extLst>
          </p:cNvPr>
          <p:cNvSpPr/>
          <p:nvPr/>
        </p:nvSpPr>
        <p:spPr>
          <a:xfrm>
            <a:off x="8485505" y="1815387"/>
            <a:ext cx="2926080" cy="1097280"/>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On a vertex of </a:t>
            </a:r>
          </a:p>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the triangle </a:t>
            </a:r>
          </a:p>
        </p:txBody>
      </p:sp>
      <p:sp>
        <p:nvSpPr>
          <p:cNvPr id="2" name="Right Triangle 1">
            <a:extLst>
              <a:ext uri="{FF2B5EF4-FFF2-40B4-BE49-F238E27FC236}">
                <a16:creationId xmlns:a16="http://schemas.microsoft.com/office/drawing/2014/main" id="{DBE0C528-5BFF-EFA5-16C5-EDB81BC919EC}"/>
              </a:ext>
            </a:extLst>
          </p:cNvPr>
          <p:cNvSpPr/>
          <p:nvPr/>
        </p:nvSpPr>
        <p:spPr>
          <a:xfrm>
            <a:off x="2218897" y="3438184"/>
            <a:ext cx="4522432" cy="2588385"/>
          </a:xfrm>
          <a:custGeom>
            <a:avLst/>
            <a:gdLst>
              <a:gd name="connsiteX0" fmla="*/ 0 w 2903838"/>
              <a:gd name="connsiteY0" fmla="*/ 3113902 h 3113902"/>
              <a:gd name="connsiteX1" fmla="*/ 0 w 2903838"/>
              <a:gd name="connsiteY1" fmla="*/ 0 h 3113902"/>
              <a:gd name="connsiteX2" fmla="*/ 2903838 w 2903838"/>
              <a:gd name="connsiteY2" fmla="*/ 3113902 h 3113902"/>
              <a:gd name="connsiteX3" fmla="*/ 0 w 2903838"/>
              <a:gd name="connsiteY3" fmla="*/ 3113902 h 3113902"/>
              <a:gd name="connsiteX0" fmla="*/ 1618594 w 4522432"/>
              <a:gd name="connsiteY0" fmla="*/ 2588385 h 2588385"/>
              <a:gd name="connsiteX1" fmla="*/ 0 w 4522432"/>
              <a:gd name="connsiteY1" fmla="*/ 0 h 2588385"/>
              <a:gd name="connsiteX2" fmla="*/ 4522432 w 4522432"/>
              <a:gd name="connsiteY2" fmla="*/ 2588385 h 2588385"/>
              <a:gd name="connsiteX3" fmla="*/ 1618594 w 4522432"/>
              <a:gd name="connsiteY3" fmla="*/ 2588385 h 2588385"/>
            </a:gdLst>
            <a:ahLst/>
            <a:cxnLst>
              <a:cxn ang="0">
                <a:pos x="connsiteX0" y="connsiteY0"/>
              </a:cxn>
              <a:cxn ang="0">
                <a:pos x="connsiteX1" y="connsiteY1"/>
              </a:cxn>
              <a:cxn ang="0">
                <a:pos x="connsiteX2" y="connsiteY2"/>
              </a:cxn>
              <a:cxn ang="0">
                <a:pos x="connsiteX3" y="connsiteY3"/>
              </a:cxn>
            </a:cxnLst>
            <a:rect l="l" t="t" r="r" b="b"/>
            <a:pathLst>
              <a:path w="4522432" h="2588385">
                <a:moveTo>
                  <a:pt x="1618594" y="2588385"/>
                </a:moveTo>
                <a:lnTo>
                  <a:pt x="0" y="0"/>
                </a:lnTo>
                <a:lnTo>
                  <a:pt x="4522432" y="2588385"/>
                </a:lnTo>
                <a:lnTo>
                  <a:pt x="1618594" y="2588385"/>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462B7B2-CBA0-843C-9909-43BCBFC2C85F}"/>
              </a:ext>
            </a:extLst>
          </p:cNvPr>
          <p:cNvSpPr txBox="1"/>
          <p:nvPr/>
        </p:nvSpPr>
        <p:spPr>
          <a:xfrm>
            <a:off x="1771448" y="3120615"/>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4" name="TextBox 3">
            <a:extLst>
              <a:ext uri="{FF2B5EF4-FFF2-40B4-BE49-F238E27FC236}">
                <a16:creationId xmlns:a16="http://schemas.microsoft.com/office/drawing/2014/main" id="{08817184-4B15-338A-EB49-D18509DD6602}"/>
              </a:ext>
            </a:extLst>
          </p:cNvPr>
          <p:cNvSpPr txBox="1"/>
          <p:nvPr/>
        </p:nvSpPr>
        <p:spPr>
          <a:xfrm>
            <a:off x="6752038" y="5743009"/>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6" name="TextBox 5">
            <a:extLst>
              <a:ext uri="{FF2B5EF4-FFF2-40B4-BE49-F238E27FC236}">
                <a16:creationId xmlns:a16="http://schemas.microsoft.com/office/drawing/2014/main" id="{152D08D8-C801-3F61-970E-3E09075D575F}"/>
              </a:ext>
            </a:extLst>
          </p:cNvPr>
          <p:cNvSpPr txBox="1"/>
          <p:nvPr/>
        </p:nvSpPr>
        <p:spPr>
          <a:xfrm>
            <a:off x="3252825" y="5743009"/>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7" name="Rectangle: Rounded Corners 6">
            <a:extLst>
              <a:ext uri="{FF2B5EF4-FFF2-40B4-BE49-F238E27FC236}">
                <a16:creationId xmlns:a16="http://schemas.microsoft.com/office/drawing/2014/main" id="{1A4E736B-2CD9-3F7F-A661-2CF39AC303D2}"/>
              </a:ext>
            </a:extLst>
          </p:cNvPr>
          <p:cNvSpPr/>
          <p:nvPr/>
        </p:nvSpPr>
        <p:spPr>
          <a:xfrm>
            <a:off x="7777655" y="4321879"/>
            <a:ext cx="2743200" cy="1097280"/>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marL="0" marR="0" algn="ctr">
              <a:lnSpc>
                <a:spcPct val="107000"/>
              </a:lnSpc>
              <a:spcBef>
                <a:spcPts val="0"/>
              </a:spcBef>
              <a:spcAft>
                <a:spcPts val="800"/>
              </a:spcAft>
            </a:pPr>
            <a:r>
              <a:rPr lang="en-US" sz="2800" dirty="0">
                <a:ln>
                  <a:solidFill>
                    <a:schemeClr val="bg1"/>
                  </a:solidFill>
                </a:ln>
                <a:solidFill>
                  <a:schemeClr val="bg1"/>
                </a:solidFill>
                <a:effectLst/>
                <a:ea typeface="Calibri" panose="020F0502020204030204" pitchFamily="34" charset="0"/>
                <a:cs typeface="Arial" panose="020B0604020202020204" pitchFamily="34" charset="0"/>
              </a:rPr>
              <a:t>Outside</a:t>
            </a:r>
          </a:p>
          <a:p>
            <a:pPr marL="0" marR="0" algn="ctr">
              <a:lnSpc>
                <a:spcPct val="107000"/>
              </a:lnSpc>
              <a:spcBef>
                <a:spcPts val="0"/>
              </a:spcBef>
              <a:spcAft>
                <a:spcPts val="800"/>
              </a:spcAft>
            </a:pPr>
            <a:r>
              <a:rPr lang="en-US" sz="2800" dirty="0">
                <a:ln>
                  <a:solidFill>
                    <a:schemeClr val="bg1"/>
                  </a:solidFill>
                </a:ln>
                <a:solidFill>
                  <a:schemeClr val="bg1"/>
                </a:solidFill>
                <a:effectLst/>
                <a:ea typeface="Calibri" panose="020F0502020204030204" pitchFamily="34" charset="0"/>
                <a:cs typeface="Arial" panose="020B0604020202020204" pitchFamily="34" charset="0"/>
              </a:rPr>
              <a:t>the triangle </a:t>
            </a:r>
          </a:p>
        </p:txBody>
      </p:sp>
    </p:spTree>
    <p:custDataLst>
      <p:tags r:id="rId1"/>
    </p:custDataLst>
    <p:extLst>
      <p:ext uri="{BB962C8B-B14F-4D97-AF65-F5344CB8AC3E}">
        <p14:creationId xmlns:p14="http://schemas.microsoft.com/office/powerpoint/2010/main" val="3210531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1" nodeType="clickEffect">
                                  <p:stCondLst>
                                    <p:cond delay="0"/>
                                  </p:stCondLst>
                                  <p:childTnLst>
                                    <p:set>
                                      <p:cBhvr>
                                        <p:cTn id="6" dur="1" fill="hold">
                                          <p:stCondLst>
                                            <p:cond delay="0"/>
                                          </p:stCondLst>
                                        </p:cTn>
                                        <p:tgtEl>
                                          <p:spTgt spid="22"/>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1E1F60CF-318B-4B4C-9E7A-1BC4639888DA}"/>
              </a:ext>
            </a:extLst>
          </p:cNvPr>
          <p:cNvSpPr txBox="1"/>
          <p:nvPr/>
        </p:nvSpPr>
        <p:spPr>
          <a:xfrm>
            <a:off x="7325995" y="4915374"/>
            <a:ext cx="4622251" cy="667170"/>
          </a:xfrm>
          <a:prstGeom prst="rect">
            <a:avLst/>
          </a:prstGeom>
          <a:noFill/>
        </p:spPr>
        <p:txBody>
          <a:bodyPr wrap="square" lIns="91440" tIns="45720" rIns="91440" bIns="45720" anchor="t">
            <a:spAutoFit/>
          </a:bodyPr>
          <a:lstStyle/>
          <a:p>
            <a:pPr algn="just">
              <a:lnSpc>
                <a:spcPct val="150000"/>
              </a:lnSpc>
            </a:pPr>
            <a:r>
              <a:rPr lang="en-GB" sz="2800" dirty="0">
                <a:latin typeface="+mn-lt"/>
              </a:rPr>
              <a:t> _______________</a:t>
            </a:r>
          </a:p>
        </p:txBody>
      </p:sp>
      <p:sp>
        <p:nvSpPr>
          <p:cNvPr id="2" name="Google Shape;222;p10">
            <a:extLst>
              <a:ext uri="{FF2B5EF4-FFF2-40B4-BE49-F238E27FC236}">
                <a16:creationId xmlns:a16="http://schemas.microsoft.com/office/drawing/2014/main" id="{1629E272-CBBC-34AF-CE3E-3129B967834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GB" sz="3200" b="1" dirty="0">
                <a:solidFill>
                  <a:schemeClr val="bg1"/>
                </a:solidFill>
                <a:latin typeface="Comic Sans MS"/>
                <a:sym typeface="Comic Sans MS"/>
              </a:rPr>
              <a:t>The correct location of the point of concurrency of the </a:t>
            </a:r>
            <a:br>
              <a:rPr lang="en-GB" sz="3200" b="1" dirty="0">
                <a:solidFill>
                  <a:schemeClr val="bg1"/>
                </a:solidFill>
                <a:latin typeface="Comic Sans MS"/>
                <a:sym typeface="Comic Sans MS"/>
              </a:rPr>
            </a:br>
            <a:r>
              <a:rPr lang="en-GB" sz="3200" b="1" dirty="0">
                <a:solidFill>
                  <a:schemeClr val="bg1"/>
                </a:solidFill>
                <a:latin typeface="Comic Sans MS"/>
                <a:sym typeface="Comic Sans MS"/>
              </a:rPr>
              <a:t>3 heights in triangle DEF is:</a:t>
            </a:r>
            <a:endParaRPr lang="en-GB" sz="3200" dirty="0">
              <a:sym typeface="Comic Sans MS"/>
            </a:endParaRPr>
          </a:p>
        </p:txBody>
      </p:sp>
      <p:sp>
        <p:nvSpPr>
          <p:cNvPr id="3" name="Rectangle: Rounded Corners 2">
            <a:extLst>
              <a:ext uri="{FF2B5EF4-FFF2-40B4-BE49-F238E27FC236}">
                <a16:creationId xmlns:a16="http://schemas.microsoft.com/office/drawing/2014/main" id="{D45B32D1-1EB7-943C-8E50-7E8A03D6210C}"/>
              </a:ext>
            </a:extLst>
          </p:cNvPr>
          <p:cNvSpPr/>
          <p:nvPr/>
        </p:nvSpPr>
        <p:spPr>
          <a:xfrm>
            <a:off x="963295" y="1815387"/>
            <a:ext cx="2743200" cy="1097280"/>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Inside </a:t>
            </a:r>
          </a:p>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the triangle </a:t>
            </a:r>
          </a:p>
        </p:txBody>
      </p:sp>
      <p:sp>
        <p:nvSpPr>
          <p:cNvPr id="4" name="Rectangle: Rounded Corners 3">
            <a:extLst>
              <a:ext uri="{FF2B5EF4-FFF2-40B4-BE49-F238E27FC236}">
                <a16:creationId xmlns:a16="http://schemas.microsoft.com/office/drawing/2014/main" id="{67FEF2EC-E49F-B42F-6B51-74A037BD2A14}"/>
              </a:ext>
            </a:extLst>
          </p:cNvPr>
          <p:cNvSpPr/>
          <p:nvPr/>
        </p:nvSpPr>
        <p:spPr>
          <a:xfrm>
            <a:off x="4724400" y="1815387"/>
            <a:ext cx="2743200" cy="1097280"/>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Outside</a:t>
            </a:r>
          </a:p>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the triangle </a:t>
            </a:r>
          </a:p>
        </p:txBody>
      </p:sp>
      <p:sp>
        <p:nvSpPr>
          <p:cNvPr id="5" name="Rectangle: Rounded Corners 4">
            <a:extLst>
              <a:ext uri="{FF2B5EF4-FFF2-40B4-BE49-F238E27FC236}">
                <a16:creationId xmlns:a16="http://schemas.microsoft.com/office/drawing/2014/main" id="{98142C0F-DE2A-170C-7D1C-3182AB8FE239}"/>
              </a:ext>
            </a:extLst>
          </p:cNvPr>
          <p:cNvSpPr/>
          <p:nvPr/>
        </p:nvSpPr>
        <p:spPr>
          <a:xfrm>
            <a:off x="8485505" y="1815387"/>
            <a:ext cx="2926080" cy="1097280"/>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On a vertex of </a:t>
            </a:r>
          </a:p>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the triangle </a:t>
            </a:r>
          </a:p>
        </p:txBody>
      </p:sp>
      <p:sp>
        <p:nvSpPr>
          <p:cNvPr id="7" name="Right Triangle 1">
            <a:extLst>
              <a:ext uri="{FF2B5EF4-FFF2-40B4-BE49-F238E27FC236}">
                <a16:creationId xmlns:a16="http://schemas.microsoft.com/office/drawing/2014/main" id="{4C08EB9F-433F-087A-6096-0943970EAD10}"/>
              </a:ext>
            </a:extLst>
          </p:cNvPr>
          <p:cNvSpPr/>
          <p:nvPr/>
        </p:nvSpPr>
        <p:spPr>
          <a:xfrm flipH="1">
            <a:off x="2218897" y="3206956"/>
            <a:ext cx="2903838" cy="2819613"/>
          </a:xfrm>
          <a:custGeom>
            <a:avLst/>
            <a:gdLst>
              <a:gd name="connsiteX0" fmla="*/ 0 w 2903838"/>
              <a:gd name="connsiteY0" fmla="*/ 3113902 h 3113902"/>
              <a:gd name="connsiteX1" fmla="*/ 0 w 2903838"/>
              <a:gd name="connsiteY1" fmla="*/ 0 h 3113902"/>
              <a:gd name="connsiteX2" fmla="*/ 2903838 w 2903838"/>
              <a:gd name="connsiteY2" fmla="*/ 3113902 h 3113902"/>
              <a:gd name="connsiteX3" fmla="*/ 0 w 2903838"/>
              <a:gd name="connsiteY3" fmla="*/ 3113902 h 3113902"/>
              <a:gd name="connsiteX0" fmla="*/ 1618594 w 4522432"/>
              <a:gd name="connsiteY0" fmla="*/ 2588385 h 2588385"/>
              <a:gd name="connsiteX1" fmla="*/ 0 w 4522432"/>
              <a:gd name="connsiteY1" fmla="*/ 0 h 2588385"/>
              <a:gd name="connsiteX2" fmla="*/ 4522432 w 4522432"/>
              <a:gd name="connsiteY2" fmla="*/ 2588385 h 2588385"/>
              <a:gd name="connsiteX3" fmla="*/ 1618594 w 4522432"/>
              <a:gd name="connsiteY3" fmla="*/ 2588385 h 2588385"/>
              <a:gd name="connsiteX0" fmla="*/ 0 w 2903838"/>
              <a:gd name="connsiteY0" fmla="*/ 2640937 h 2640937"/>
              <a:gd name="connsiteX1" fmla="*/ 157655 w 2903838"/>
              <a:gd name="connsiteY1" fmla="*/ 0 h 2640937"/>
              <a:gd name="connsiteX2" fmla="*/ 2903838 w 2903838"/>
              <a:gd name="connsiteY2" fmla="*/ 2640937 h 2640937"/>
              <a:gd name="connsiteX3" fmla="*/ 0 w 2903838"/>
              <a:gd name="connsiteY3" fmla="*/ 2640937 h 2640937"/>
              <a:gd name="connsiteX0" fmla="*/ 0 w 2903838"/>
              <a:gd name="connsiteY0" fmla="*/ 2819613 h 2819613"/>
              <a:gd name="connsiteX1" fmla="*/ 73572 w 2903838"/>
              <a:gd name="connsiteY1" fmla="*/ 0 h 2819613"/>
              <a:gd name="connsiteX2" fmla="*/ 2903838 w 2903838"/>
              <a:gd name="connsiteY2" fmla="*/ 2819613 h 2819613"/>
              <a:gd name="connsiteX3" fmla="*/ 0 w 2903838"/>
              <a:gd name="connsiteY3" fmla="*/ 2819613 h 2819613"/>
            </a:gdLst>
            <a:ahLst/>
            <a:cxnLst>
              <a:cxn ang="0">
                <a:pos x="connsiteX0" y="connsiteY0"/>
              </a:cxn>
              <a:cxn ang="0">
                <a:pos x="connsiteX1" y="connsiteY1"/>
              </a:cxn>
              <a:cxn ang="0">
                <a:pos x="connsiteX2" y="connsiteY2"/>
              </a:cxn>
              <a:cxn ang="0">
                <a:pos x="connsiteX3" y="connsiteY3"/>
              </a:cxn>
            </a:cxnLst>
            <a:rect l="l" t="t" r="r" b="b"/>
            <a:pathLst>
              <a:path w="2903838" h="2819613">
                <a:moveTo>
                  <a:pt x="0" y="2819613"/>
                </a:moveTo>
                <a:lnTo>
                  <a:pt x="73572" y="0"/>
                </a:lnTo>
                <a:lnTo>
                  <a:pt x="2903838" y="2819613"/>
                </a:lnTo>
                <a:lnTo>
                  <a:pt x="0" y="2819613"/>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1FCA4A1-F3B9-CBCA-43DB-58223D45EA83}"/>
              </a:ext>
            </a:extLst>
          </p:cNvPr>
          <p:cNvSpPr txBox="1"/>
          <p:nvPr/>
        </p:nvSpPr>
        <p:spPr>
          <a:xfrm>
            <a:off x="5122735" y="2945346"/>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F</a:t>
            </a:r>
          </a:p>
        </p:txBody>
      </p:sp>
      <p:sp>
        <p:nvSpPr>
          <p:cNvPr id="10" name="TextBox 9">
            <a:extLst>
              <a:ext uri="{FF2B5EF4-FFF2-40B4-BE49-F238E27FC236}">
                <a16:creationId xmlns:a16="http://schemas.microsoft.com/office/drawing/2014/main" id="{F5AE3BA1-75E8-F086-3A71-BAC07EB9C6D1}"/>
              </a:ext>
            </a:extLst>
          </p:cNvPr>
          <p:cNvSpPr txBox="1"/>
          <p:nvPr/>
        </p:nvSpPr>
        <p:spPr>
          <a:xfrm>
            <a:off x="1800499" y="5797638"/>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D</a:t>
            </a:r>
          </a:p>
        </p:txBody>
      </p:sp>
      <p:sp>
        <p:nvSpPr>
          <p:cNvPr id="11" name="TextBox 10">
            <a:extLst>
              <a:ext uri="{FF2B5EF4-FFF2-40B4-BE49-F238E27FC236}">
                <a16:creationId xmlns:a16="http://schemas.microsoft.com/office/drawing/2014/main" id="{27816FD3-8D49-C2F2-7B60-B088ADF2883E}"/>
              </a:ext>
            </a:extLst>
          </p:cNvPr>
          <p:cNvSpPr txBox="1"/>
          <p:nvPr/>
        </p:nvSpPr>
        <p:spPr>
          <a:xfrm>
            <a:off x="5122735" y="5797638"/>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E</a:t>
            </a:r>
          </a:p>
        </p:txBody>
      </p:sp>
      <p:sp>
        <p:nvSpPr>
          <p:cNvPr id="12" name="Rectangle: Rounded Corners 11">
            <a:extLst>
              <a:ext uri="{FF2B5EF4-FFF2-40B4-BE49-F238E27FC236}">
                <a16:creationId xmlns:a16="http://schemas.microsoft.com/office/drawing/2014/main" id="{0123D23A-2C53-AE1D-EC43-F1965F9AA870}"/>
              </a:ext>
            </a:extLst>
          </p:cNvPr>
          <p:cNvSpPr/>
          <p:nvPr/>
        </p:nvSpPr>
        <p:spPr>
          <a:xfrm>
            <a:off x="7777655" y="4321879"/>
            <a:ext cx="2743200" cy="1097280"/>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marL="0" marR="0" algn="ctr">
              <a:lnSpc>
                <a:spcPct val="107000"/>
              </a:lnSpc>
              <a:spcBef>
                <a:spcPts val="0"/>
              </a:spcBef>
              <a:spcAft>
                <a:spcPts val="800"/>
              </a:spcAft>
            </a:pPr>
            <a:r>
              <a:rPr lang="en-US" sz="2800" dirty="0">
                <a:ln>
                  <a:solidFill>
                    <a:schemeClr val="bg1"/>
                  </a:solidFill>
                </a:ln>
                <a:solidFill>
                  <a:schemeClr val="bg1"/>
                </a:solidFill>
                <a:effectLst/>
                <a:ea typeface="Calibri" panose="020F0502020204030204" pitchFamily="34" charset="0"/>
                <a:cs typeface="Arial" panose="020B0604020202020204" pitchFamily="34" charset="0"/>
              </a:rPr>
              <a:t>On a vertex of the triangle </a:t>
            </a:r>
          </a:p>
        </p:txBody>
      </p:sp>
    </p:spTree>
    <p:custDataLst>
      <p:tags r:id="rId1"/>
    </p:custDataLst>
    <p:extLst>
      <p:ext uri="{BB962C8B-B14F-4D97-AF65-F5344CB8AC3E}">
        <p14:creationId xmlns:p14="http://schemas.microsoft.com/office/powerpoint/2010/main" val="2773638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1E1F60CF-318B-4B4C-9E7A-1BC4639888DA}"/>
              </a:ext>
            </a:extLst>
          </p:cNvPr>
          <p:cNvSpPr txBox="1"/>
          <p:nvPr/>
        </p:nvSpPr>
        <p:spPr>
          <a:xfrm>
            <a:off x="7325995" y="4915374"/>
            <a:ext cx="4622251" cy="667170"/>
          </a:xfrm>
          <a:prstGeom prst="rect">
            <a:avLst/>
          </a:prstGeom>
          <a:noFill/>
        </p:spPr>
        <p:txBody>
          <a:bodyPr wrap="square" lIns="91440" tIns="45720" rIns="91440" bIns="45720" anchor="t">
            <a:spAutoFit/>
          </a:bodyPr>
          <a:lstStyle/>
          <a:p>
            <a:pPr algn="just">
              <a:lnSpc>
                <a:spcPct val="150000"/>
              </a:lnSpc>
            </a:pPr>
            <a:r>
              <a:rPr lang="en-GB" sz="2800" dirty="0">
                <a:latin typeface="+mn-lt"/>
              </a:rPr>
              <a:t> _______________</a:t>
            </a:r>
          </a:p>
        </p:txBody>
      </p:sp>
      <p:sp>
        <p:nvSpPr>
          <p:cNvPr id="2" name="Google Shape;222;p10">
            <a:extLst>
              <a:ext uri="{FF2B5EF4-FFF2-40B4-BE49-F238E27FC236}">
                <a16:creationId xmlns:a16="http://schemas.microsoft.com/office/drawing/2014/main" id="{95910728-994E-424A-2B6B-544C2A0EF419}"/>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GB" sz="3200" b="1" dirty="0">
                <a:solidFill>
                  <a:schemeClr val="bg1"/>
                </a:solidFill>
                <a:latin typeface="Comic Sans MS"/>
                <a:sym typeface="Comic Sans MS"/>
              </a:rPr>
              <a:t>The correct location of the point of concurrency of the </a:t>
            </a:r>
            <a:br>
              <a:rPr lang="en-GB" sz="3200" b="1" dirty="0">
                <a:solidFill>
                  <a:schemeClr val="bg1"/>
                </a:solidFill>
                <a:latin typeface="Comic Sans MS"/>
                <a:sym typeface="Comic Sans MS"/>
              </a:rPr>
            </a:br>
            <a:r>
              <a:rPr lang="en-GB" sz="3200" b="1" dirty="0">
                <a:solidFill>
                  <a:schemeClr val="bg1"/>
                </a:solidFill>
                <a:latin typeface="Comic Sans MS"/>
                <a:sym typeface="Comic Sans MS"/>
              </a:rPr>
              <a:t>3 heights in triangle GHI is:</a:t>
            </a:r>
            <a:endParaRPr lang="en-GB" sz="3200" dirty="0">
              <a:sym typeface="Comic Sans MS"/>
            </a:endParaRPr>
          </a:p>
        </p:txBody>
      </p:sp>
      <p:sp>
        <p:nvSpPr>
          <p:cNvPr id="3" name="Rectangle: Rounded Corners 2">
            <a:extLst>
              <a:ext uri="{FF2B5EF4-FFF2-40B4-BE49-F238E27FC236}">
                <a16:creationId xmlns:a16="http://schemas.microsoft.com/office/drawing/2014/main" id="{47154DBD-8729-3A11-26BA-50A4C57499BE}"/>
              </a:ext>
            </a:extLst>
          </p:cNvPr>
          <p:cNvSpPr/>
          <p:nvPr/>
        </p:nvSpPr>
        <p:spPr>
          <a:xfrm>
            <a:off x="963295" y="1815387"/>
            <a:ext cx="2743200" cy="1097280"/>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Inside </a:t>
            </a:r>
          </a:p>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the triangle </a:t>
            </a:r>
          </a:p>
        </p:txBody>
      </p:sp>
      <p:sp>
        <p:nvSpPr>
          <p:cNvPr id="4" name="Rectangle: Rounded Corners 3">
            <a:extLst>
              <a:ext uri="{FF2B5EF4-FFF2-40B4-BE49-F238E27FC236}">
                <a16:creationId xmlns:a16="http://schemas.microsoft.com/office/drawing/2014/main" id="{47340F85-9D1F-9E30-CE17-0D05FB12E177}"/>
              </a:ext>
            </a:extLst>
          </p:cNvPr>
          <p:cNvSpPr/>
          <p:nvPr/>
        </p:nvSpPr>
        <p:spPr>
          <a:xfrm>
            <a:off x="4724400" y="1815387"/>
            <a:ext cx="2743200" cy="1097280"/>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Outside</a:t>
            </a:r>
          </a:p>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the triangle </a:t>
            </a:r>
          </a:p>
        </p:txBody>
      </p:sp>
      <p:sp>
        <p:nvSpPr>
          <p:cNvPr id="5" name="Rectangle: Rounded Corners 4">
            <a:extLst>
              <a:ext uri="{FF2B5EF4-FFF2-40B4-BE49-F238E27FC236}">
                <a16:creationId xmlns:a16="http://schemas.microsoft.com/office/drawing/2014/main" id="{44726400-EDEB-363A-FA69-29CED52C50E1}"/>
              </a:ext>
            </a:extLst>
          </p:cNvPr>
          <p:cNvSpPr/>
          <p:nvPr/>
        </p:nvSpPr>
        <p:spPr>
          <a:xfrm>
            <a:off x="8485505" y="1815387"/>
            <a:ext cx="2926080" cy="1097280"/>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On a vertex of </a:t>
            </a:r>
          </a:p>
          <a:p>
            <a:pPr marL="0" marR="0" algn="ctr">
              <a:lnSpc>
                <a:spcPct val="107000"/>
              </a:lnSpc>
              <a:spcBef>
                <a:spcPts val="0"/>
              </a:spcBef>
              <a:spcAft>
                <a:spcPts val="800"/>
              </a:spcAft>
            </a:pPr>
            <a:r>
              <a:rPr lang="en-US" sz="2800" dirty="0">
                <a:ln>
                  <a:solidFill>
                    <a:schemeClr val="tx1">
                      <a:lumMod val="65000"/>
                      <a:lumOff val="35000"/>
                    </a:schemeClr>
                  </a:solidFill>
                </a:ln>
                <a:solidFill>
                  <a:schemeClr val="tx1">
                    <a:lumMod val="65000"/>
                    <a:lumOff val="35000"/>
                  </a:schemeClr>
                </a:solidFill>
                <a:effectLst/>
                <a:ea typeface="Calibri" panose="020F0502020204030204" pitchFamily="34" charset="0"/>
                <a:cs typeface="Arial" panose="020B0604020202020204" pitchFamily="34" charset="0"/>
              </a:rPr>
              <a:t>the triangle </a:t>
            </a:r>
          </a:p>
        </p:txBody>
      </p:sp>
      <p:sp>
        <p:nvSpPr>
          <p:cNvPr id="6" name="Rectangle: Rounded Corners 5">
            <a:extLst>
              <a:ext uri="{FF2B5EF4-FFF2-40B4-BE49-F238E27FC236}">
                <a16:creationId xmlns:a16="http://schemas.microsoft.com/office/drawing/2014/main" id="{E3A33CD6-F080-9E9C-713F-F12C06067B90}"/>
              </a:ext>
            </a:extLst>
          </p:cNvPr>
          <p:cNvSpPr/>
          <p:nvPr/>
        </p:nvSpPr>
        <p:spPr>
          <a:xfrm>
            <a:off x="7777655" y="4321879"/>
            <a:ext cx="2743200" cy="1097280"/>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marL="0" marR="0" algn="ctr">
              <a:lnSpc>
                <a:spcPct val="107000"/>
              </a:lnSpc>
              <a:spcBef>
                <a:spcPts val="0"/>
              </a:spcBef>
              <a:spcAft>
                <a:spcPts val="800"/>
              </a:spcAft>
            </a:pPr>
            <a:r>
              <a:rPr lang="en-US" sz="2800" dirty="0">
                <a:ln>
                  <a:solidFill>
                    <a:schemeClr val="bg1"/>
                  </a:solidFill>
                </a:ln>
                <a:solidFill>
                  <a:schemeClr val="bg1"/>
                </a:solidFill>
                <a:effectLst/>
                <a:ea typeface="Calibri" panose="020F0502020204030204" pitchFamily="34" charset="0"/>
                <a:cs typeface="Arial" panose="020B0604020202020204" pitchFamily="34" charset="0"/>
              </a:rPr>
              <a:t>Inside the triangle</a:t>
            </a:r>
          </a:p>
        </p:txBody>
      </p:sp>
      <p:sp>
        <p:nvSpPr>
          <p:cNvPr id="7" name="Right Triangle 1">
            <a:extLst>
              <a:ext uri="{FF2B5EF4-FFF2-40B4-BE49-F238E27FC236}">
                <a16:creationId xmlns:a16="http://schemas.microsoft.com/office/drawing/2014/main" id="{7DF9BD91-9B5E-083A-6012-C27A6683D16B}"/>
              </a:ext>
            </a:extLst>
          </p:cNvPr>
          <p:cNvSpPr/>
          <p:nvPr/>
        </p:nvSpPr>
        <p:spPr>
          <a:xfrm flipH="1">
            <a:off x="2124568" y="3484179"/>
            <a:ext cx="4511921" cy="2651447"/>
          </a:xfrm>
          <a:custGeom>
            <a:avLst/>
            <a:gdLst>
              <a:gd name="connsiteX0" fmla="*/ 0 w 2903838"/>
              <a:gd name="connsiteY0" fmla="*/ 3113902 h 3113902"/>
              <a:gd name="connsiteX1" fmla="*/ 0 w 2903838"/>
              <a:gd name="connsiteY1" fmla="*/ 0 h 3113902"/>
              <a:gd name="connsiteX2" fmla="*/ 2903838 w 2903838"/>
              <a:gd name="connsiteY2" fmla="*/ 3113902 h 3113902"/>
              <a:gd name="connsiteX3" fmla="*/ 0 w 2903838"/>
              <a:gd name="connsiteY3" fmla="*/ 3113902 h 3113902"/>
              <a:gd name="connsiteX0" fmla="*/ 1618594 w 4522432"/>
              <a:gd name="connsiteY0" fmla="*/ 2588385 h 2588385"/>
              <a:gd name="connsiteX1" fmla="*/ 0 w 4522432"/>
              <a:gd name="connsiteY1" fmla="*/ 0 h 2588385"/>
              <a:gd name="connsiteX2" fmla="*/ 4522432 w 4522432"/>
              <a:gd name="connsiteY2" fmla="*/ 2588385 h 2588385"/>
              <a:gd name="connsiteX3" fmla="*/ 1618594 w 4522432"/>
              <a:gd name="connsiteY3" fmla="*/ 2588385 h 2588385"/>
              <a:gd name="connsiteX0" fmla="*/ 0 w 2903838"/>
              <a:gd name="connsiteY0" fmla="*/ 2640937 h 2640937"/>
              <a:gd name="connsiteX1" fmla="*/ 157655 w 2903838"/>
              <a:gd name="connsiteY1" fmla="*/ 0 h 2640937"/>
              <a:gd name="connsiteX2" fmla="*/ 2903838 w 2903838"/>
              <a:gd name="connsiteY2" fmla="*/ 2640937 h 2640937"/>
              <a:gd name="connsiteX3" fmla="*/ 0 w 2903838"/>
              <a:gd name="connsiteY3" fmla="*/ 2640937 h 2640937"/>
              <a:gd name="connsiteX0" fmla="*/ 0 w 2903838"/>
              <a:gd name="connsiteY0" fmla="*/ 2819613 h 2819613"/>
              <a:gd name="connsiteX1" fmla="*/ 73572 w 2903838"/>
              <a:gd name="connsiteY1" fmla="*/ 0 h 2819613"/>
              <a:gd name="connsiteX2" fmla="*/ 2903838 w 2903838"/>
              <a:gd name="connsiteY2" fmla="*/ 2819613 h 2819613"/>
              <a:gd name="connsiteX3" fmla="*/ 0 w 2903838"/>
              <a:gd name="connsiteY3" fmla="*/ 2819613 h 2819613"/>
              <a:gd name="connsiteX0" fmla="*/ 0 w 2903838"/>
              <a:gd name="connsiteY0" fmla="*/ 2798592 h 2798592"/>
              <a:gd name="connsiteX1" fmla="*/ 1734206 w 2903838"/>
              <a:gd name="connsiteY1" fmla="*/ 0 h 2798592"/>
              <a:gd name="connsiteX2" fmla="*/ 2903838 w 2903838"/>
              <a:gd name="connsiteY2" fmla="*/ 2798592 h 2798592"/>
              <a:gd name="connsiteX3" fmla="*/ 0 w 2903838"/>
              <a:gd name="connsiteY3" fmla="*/ 2798592 h 2798592"/>
              <a:gd name="connsiteX0" fmla="*/ 0 w 4806210"/>
              <a:gd name="connsiteY0" fmla="*/ 2651447 h 2798592"/>
              <a:gd name="connsiteX1" fmla="*/ 3636578 w 4806210"/>
              <a:gd name="connsiteY1" fmla="*/ 0 h 2798592"/>
              <a:gd name="connsiteX2" fmla="*/ 4806210 w 4806210"/>
              <a:gd name="connsiteY2" fmla="*/ 2798592 h 2798592"/>
              <a:gd name="connsiteX3" fmla="*/ 0 w 4806210"/>
              <a:gd name="connsiteY3" fmla="*/ 2651447 h 2798592"/>
              <a:gd name="connsiteX0" fmla="*/ 0 w 4511921"/>
              <a:gd name="connsiteY0" fmla="*/ 2651447 h 2651447"/>
              <a:gd name="connsiteX1" fmla="*/ 3636578 w 4511921"/>
              <a:gd name="connsiteY1" fmla="*/ 0 h 2651447"/>
              <a:gd name="connsiteX2" fmla="*/ 4511921 w 4511921"/>
              <a:gd name="connsiteY2" fmla="*/ 2125930 h 2651447"/>
              <a:gd name="connsiteX3" fmla="*/ 0 w 4511921"/>
              <a:gd name="connsiteY3" fmla="*/ 2651447 h 2651447"/>
            </a:gdLst>
            <a:ahLst/>
            <a:cxnLst>
              <a:cxn ang="0">
                <a:pos x="connsiteX0" y="connsiteY0"/>
              </a:cxn>
              <a:cxn ang="0">
                <a:pos x="connsiteX1" y="connsiteY1"/>
              </a:cxn>
              <a:cxn ang="0">
                <a:pos x="connsiteX2" y="connsiteY2"/>
              </a:cxn>
              <a:cxn ang="0">
                <a:pos x="connsiteX3" y="connsiteY3"/>
              </a:cxn>
            </a:cxnLst>
            <a:rect l="l" t="t" r="r" b="b"/>
            <a:pathLst>
              <a:path w="4511921" h="2651447">
                <a:moveTo>
                  <a:pt x="0" y="2651447"/>
                </a:moveTo>
                <a:lnTo>
                  <a:pt x="3636578" y="0"/>
                </a:lnTo>
                <a:lnTo>
                  <a:pt x="4511921" y="2125930"/>
                </a:lnTo>
                <a:lnTo>
                  <a:pt x="0" y="2651447"/>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B80918C-0272-0239-2D08-6CAF83C3BD68}"/>
              </a:ext>
            </a:extLst>
          </p:cNvPr>
          <p:cNvSpPr txBox="1"/>
          <p:nvPr/>
        </p:nvSpPr>
        <p:spPr>
          <a:xfrm>
            <a:off x="3132538" y="2976724"/>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I</a:t>
            </a:r>
          </a:p>
        </p:txBody>
      </p:sp>
      <p:sp>
        <p:nvSpPr>
          <p:cNvPr id="10" name="TextBox 9">
            <a:extLst>
              <a:ext uri="{FF2B5EF4-FFF2-40B4-BE49-F238E27FC236}">
                <a16:creationId xmlns:a16="http://schemas.microsoft.com/office/drawing/2014/main" id="{81CE3C3B-4B03-F2E1-CE49-5A74D5C5A54F}"/>
              </a:ext>
            </a:extLst>
          </p:cNvPr>
          <p:cNvSpPr txBox="1"/>
          <p:nvPr/>
        </p:nvSpPr>
        <p:spPr>
          <a:xfrm>
            <a:off x="1760938" y="5572034"/>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G</a:t>
            </a:r>
          </a:p>
        </p:txBody>
      </p:sp>
      <p:sp>
        <p:nvSpPr>
          <p:cNvPr id="11" name="TextBox 10">
            <a:extLst>
              <a:ext uri="{FF2B5EF4-FFF2-40B4-BE49-F238E27FC236}">
                <a16:creationId xmlns:a16="http://schemas.microsoft.com/office/drawing/2014/main" id="{CBC3B3CC-386B-C6A6-859A-F47A8155DEDD}"/>
              </a:ext>
            </a:extLst>
          </p:cNvPr>
          <p:cNvSpPr txBox="1"/>
          <p:nvPr/>
        </p:nvSpPr>
        <p:spPr>
          <a:xfrm>
            <a:off x="6694263" y="5741477"/>
            <a:ext cx="573957" cy="523220"/>
          </a:xfrm>
          <a:prstGeom prst="rect">
            <a:avLst/>
          </a:prstGeom>
          <a:noFill/>
        </p:spPr>
        <p:txBody>
          <a:bodyPr wrap="square" rtlCol="0">
            <a:spAutoFit/>
          </a:bodyPr>
          <a:lstStyle/>
          <a:p>
            <a:r>
              <a:rPr lang="en-US" sz="2800" b="1" dirty="0">
                <a:solidFill>
                  <a:schemeClr val="tx1">
                    <a:lumMod val="65000"/>
                    <a:lumOff val="35000"/>
                  </a:schemeClr>
                </a:solidFill>
                <a:latin typeface="+mn-lt"/>
              </a:rPr>
              <a:t>H</a:t>
            </a:r>
          </a:p>
        </p:txBody>
      </p:sp>
    </p:spTree>
    <p:custDataLst>
      <p:tags r:id="rId1"/>
    </p:custDataLst>
    <p:extLst>
      <p:ext uri="{BB962C8B-B14F-4D97-AF65-F5344CB8AC3E}">
        <p14:creationId xmlns:p14="http://schemas.microsoft.com/office/powerpoint/2010/main" val="2524427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Tree>
    <p:custDataLst>
      <p:tags r:id="rId1"/>
    </p:custDataLst>
    <p:extLst>
      <p:ext uri="{BB962C8B-B14F-4D97-AF65-F5344CB8AC3E}">
        <p14:creationId xmlns:p14="http://schemas.microsoft.com/office/powerpoint/2010/main" val="11223905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711749" y="1630051"/>
            <a:ext cx="10768501" cy="1313501"/>
          </a:xfrm>
          <a:prstGeom prst="rect">
            <a:avLst/>
          </a:prstGeom>
          <a:noFill/>
        </p:spPr>
        <p:txBody>
          <a:bodyPr wrap="square" lIns="91440" tIns="45720" rIns="91440" bIns="45720" anchor="t">
            <a:spAutoFit/>
          </a:bodyPr>
          <a:lstStyle/>
          <a:p>
            <a:pPr marL="457200" indent="-457200" algn="just">
              <a:lnSpc>
                <a:spcPct val="150000"/>
              </a:lnSpc>
              <a:buFont typeface="Arial" panose="020B0604020202020204" pitchFamily="34" charset="0"/>
              <a:buChar char="•"/>
            </a:pPr>
            <a:r>
              <a:rPr lang="en-US" sz="2800" dirty="0">
                <a:solidFill>
                  <a:schemeClr val="tx1">
                    <a:lumMod val="65000"/>
                    <a:lumOff val="35000"/>
                  </a:schemeClr>
                </a:solidFill>
                <a:latin typeface="+mn-lt"/>
              </a:rPr>
              <a:t>By the end of this session, you will be able to draw the three heights in a triangle and know that they are concurrent.</a:t>
            </a:r>
            <a:endParaRPr lang="en-GB" sz="2800" dirty="0">
              <a:solidFill>
                <a:schemeClr val="tx1">
                  <a:lumMod val="65000"/>
                  <a:lumOff val="35000"/>
                </a:schemeClr>
              </a:solidFill>
              <a:latin typeface="+mn-lt"/>
            </a:endParaRPr>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Specific Learning Objective</a:t>
            </a:r>
            <a:endParaRPr lang="en-GB" sz="3200" dirty="0">
              <a:solidFill>
                <a:schemeClr val="bg1"/>
              </a:solidFill>
              <a:sym typeface="Comic Sans MS"/>
            </a:endParaRPr>
          </a:p>
        </p:txBody>
      </p:sp>
    </p:spTree>
    <p:custDataLst>
      <p:tags r:id="rId1"/>
    </p:custDataLst>
    <p:extLst>
      <p:ext uri="{BB962C8B-B14F-4D97-AF65-F5344CB8AC3E}">
        <p14:creationId xmlns:p14="http://schemas.microsoft.com/office/powerpoint/2010/main" val="7775780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ME.G6.CH12.SLO3-SLIDES 5 to 9">
            <a:hlinkClick r:id="" action="ppaction://media"/>
            <a:extLst>
              <a:ext uri="{FF2B5EF4-FFF2-40B4-BE49-F238E27FC236}">
                <a16:creationId xmlns:a16="http://schemas.microsoft.com/office/drawing/2014/main" id="{0C566A75-CAE2-4821-81FC-A883CEFF89C9}"/>
              </a:ext>
            </a:extLst>
          </p:cNvPr>
          <p:cNvPicPr>
            <a:picLocks noChangeAspect="1"/>
          </p:cNvPicPr>
          <p:nvPr>
            <a:videoFile r:link="rId3"/>
            <p:extLst>
              <p:ext uri="{DAA4B4D4-6D71-4841-9C94-3DE7FCFB9230}">
                <p14:media xmlns:p14="http://schemas.microsoft.com/office/powerpoint/2010/main" r:embed="rId2">
                  <p14:bmkLst>
                    <p14:bmk name="Bookmark 1" time="0"/>
                  </p14:bmkLst>
                </p14:media>
              </p:ext>
            </p:extLst>
          </p:nvPr>
        </p:nvPicPr>
        <p:blipFill>
          <a:blip r:embed="rId6"/>
          <a:stretch>
            <a:fillRect/>
          </a:stretch>
        </p:blipFill>
        <p:spPr>
          <a:xfrm>
            <a:off x="0" y="0"/>
            <a:ext cx="12192000" cy="6858000"/>
          </a:xfrm>
          <a:prstGeom prst="rect">
            <a:avLst/>
          </a:prstGeom>
        </p:spPr>
      </p:pic>
      <p:sp>
        <p:nvSpPr>
          <p:cNvPr id="9" name="TextBox 8">
            <a:extLst>
              <a:ext uri="{FF2B5EF4-FFF2-40B4-BE49-F238E27FC236}">
                <a16:creationId xmlns:a16="http://schemas.microsoft.com/office/drawing/2014/main" id="{BC052E27-658B-4F49-BB77-10142F9F4D4B}"/>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en-GB" b="0" i="0" dirty="0">
                <a:solidFill>
                  <a:schemeClr val="tx1">
                    <a:lumMod val="50000"/>
                    <a:lumOff val="50000"/>
                  </a:schemeClr>
                </a:solidFill>
                <a:effectLst/>
                <a:latin typeface="+mj-lt"/>
              </a:rPr>
              <a:t> Preparatory Activity</a:t>
            </a:r>
            <a:endParaRPr lang="en-GB" dirty="0">
              <a:solidFill>
                <a:schemeClr val="tx1">
                  <a:lumMod val="50000"/>
                  <a:lumOff val="50000"/>
                </a:schemeClr>
              </a:solidFill>
              <a:latin typeface="+mj-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Activity</a:t>
            </a:r>
            <a:endParaRPr lang="en-GB" sz="3200" dirty="0">
              <a:solidFill>
                <a:schemeClr val="bg1"/>
              </a:solidFill>
              <a:sym typeface="Comic Sans MS"/>
            </a:endParaRPr>
          </a:p>
        </p:txBody>
      </p:sp>
    </p:spTree>
    <p:custDataLst>
      <p:tags r:id="rId1"/>
    </p:custDataLst>
    <p:extLst>
      <p:ext uri="{BB962C8B-B14F-4D97-AF65-F5344CB8AC3E}">
        <p14:creationId xmlns:p14="http://schemas.microsoft.com/office/powerpoint/2010/main" val="419374749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63"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seq concurrent="1" nextAc="seek">
                  <p:cTn id="13" restart="whenNotActive" fill="hold" evtFilter="cancelBubble" nodeType="interactiveSeq">
                    <p:stCondLst>
                      <p:cond evt="onMediaBookmark" delay="0">
                        <p:tgtEl>
                          <p14:bmkTgt spid="10" bmkName="Bookmark 1"/>
                        </p:tgtEl>
                      </p:cond>
                    </p:stCondLst>
                    <p:endSync evt="end" delay="0">
                      <p:rtn val="all"/>
                    </p:endSync>
                    <p:childTnLst>
                      <p:par>
                        <p:cTn id="14" fill="hold">
                          <p:stCondLst>
                            <p:cond delay="0"/>
                          </p:stCondLst>
                          <p:childTnLst>
                            <p:par>
                              <p:cTn id="15" fill="hold">
                                <p:stCondLst>
                                  <p:cond delay="0"/>
                                </p:stCondLst>
                                <p:childTnLst>
                                  <p:par>
                                    <p:cTn id="16" presetID="10" presetClass="exit" presetSubtype="0" fill="hold" grpId="0" nodeType="click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par>
                              <p:cTn id="19" fill="hold">
                                <p:stCondLst>
                                  <p:cond delay="500"/>
                                </p:stCondLst>
                                <p:childTnLst>
                                  <p:par>
                                    <p:cTn id="20" presetID="10" presetClass="exit" presetSubtype="0" fill="hold" grpId="0" nodeType="after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MediaBookmark" delay="0">
                      <p:tgtEl>
                        <p14:bmkTgt spid="10" bmkName="Bookmark 1"/>
                      </p:tgtEl>
                    </p:cond>
                  </p:nextCondLst>
                </p:seq>
              </p:childTnLst>
            </p:cTn>
          </p:par>
        </p:tnLst>
        <p:bldLst>
          <p:bldP spid="9" grpId="0" animBg="1"/>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63"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en-US" sz="5400" dirty="0">
                <a:solidFill>
                  <a:schemeClr val="accent1">
                    <a:lumMod val="50000"/>
                  </a:schemeClr>
                </a:solidFill>
                <a:latin typeface="Comic Sans MS" panose="030F0702030302020204" pitchFamily="66" charset="0"/>
              </a:rPr>
              <a:t>Conceptual Understanding</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368504" cy="830997"/>
          </a:xfrm>
          <a:prstGeom prst="rect">
            <a:avLst/>
          </a:prstGeom>
          <a:noFill/>
        </p:spPr>
        <p:txBody>
          <a:bodyPr wrap="none" rtlCol="0">
            <a:spAutoFit/>
          </a:bodyPr>
          <a:lstStyle/>
          <a:p>
            <a:r>
              <a:rPr lang="en-US" sz="4800" b="1">
                <a:solidFill>
                  <a:schemeClr val="bg1"/>
                </a:solidFill>
                <a:latin typeface="+mj-lt"/>
              </a:rPr>
              <a:t>Understanding</a:t>
            </a:r>
          </a:p>
        </p:txBody>
      </p:sp>
    </p:spTree>
    <p:custDataLst>
      <p:tags r:id="rId1"/>
    </p:custDataLst>
    <p:extLst>
      <p:ext uri="{BB962C8B-B14F-4D97-AF65-F5344CB8AC3E}">
        <p14:creationId xmlns:p14="http://schemas.microsoft.com/office/powerpoint/2010/main" val="34813224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sosceles Triangle 6">
            <a:extLst>
              <a:ext uri="{FF2B5EF4-FFF2-40B4-BE49-F238E27FC236}">
                <a16:creationId xmlns:a16="http://schemas.microsoft.com/office/drawing/2014/main" id="{0859095E-9188-4F52-09AF-6F51BFE5CC33}"/>
              </a:ext>
            </a:extLst>
          </p:cNvPr>
          <p:cNvSpPr/>
          <p:nvPr/>
        </p:nvSpPr>
        <p:spPr>
          <a:xfrm>
            <a:off x="1038238" y="1730092"/>
            <a:ext cx="8070593" cy="3607778"/>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Lst>
            <a:ahLst/>
            <a:cxnLst>
              <a:cxn ang="0">
                <a:pos x="connsiteX0" y="connsiteY0"/>
              </a:cxn>
              <a:cxn ang="0">
                <a:pos x="connsiteX1" y="connsiteY1"/>
              </a:cxn>
              <a:cxn ang="0">
                <a:pos x="connsiteX2" y="connsiteY2"/>
              </a:cxn>
              <a:cxn ang="0">
                <a:pos x="connsiteX3" y="connsiteY3"/>
              </a:cxn>
            </a:cxnLst>
            <a:rect l="l" t="t" r="r" b="b"/>
            <a:pathLst>
              <a:path w="8070593" h="3607778">
                <a:moveTo>
                  <a:pt x="0" y="3607778"/>
                </a:moveTo>
                <a:lnTo>
                  <a:pt x="1860666" y="0"/>
                </a:lnTo>
                <a:lnTo>
                  <a:pt x="8070593" y="3596053"/>
                </a:lnTo>
                <a:lnTo>
                  <a:pt x="0" y="360777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E225E3C-2FF0-159B-A07C-230433193414}"/>
              </a:ext>
            </a:extLst>
          </p:cNvPr>
          <p:cNvSpPr/>
          <p:nvPr/>
        </p:nvSpPr>
        <p:spPr>
          <a:xfrm>
            <a:off x="1015378" y="5284763"/>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A8D4263-D804-9DA2-7BD9-1D01747E47BA}"/>
              </a:ext>
            </a:extLst>
          </p:cNvPr>
          <p:cNvSpPr txBox="1"/>
          <p:nvPr/>
        </p:nvSpPr>
        <p:spPr>
          <a:xfrm>
            <a:off x="633046" y="548640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12" name="TextBox 11">
            <a:extLst>
              <a:ext uri="{FF2B5EF4-FFF2-40B4-BE49-F238E27FC236}">
                <a16:creationId xmlns:a16="http://schemas.microsoft.com/office/drawing/2014/main" id="{A732F2CD-E98B-8E0E-AB92-0B0BCBD436CF}"/>
              </a:ext>
            </a:extLst>
          </p:cNvPr>
          <p:cNvSpPr txBox="1"/>
          <p:nvPr/>
        </p:nvSpPr>
        <p:spPr>
          <a:xfrm>
            <a:off x="8757148" y="548640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13" name="TextBox 12">
            <a:extLst>
              <a:ext uri="{FF2B5EF4-FFF2-40B4-BE49-F238E27FC236}">
                <a16:creationId xmlns:a16="http://schemas.microsoft.com/office/drawing/2014/main" id="{030EE8F5-FE2A-6EAF-0A07-F7C8C96FF9B6}"/>
              </a:ext>
            </a:extLst>
          </p:cNvPr>
          <p:cNvSpPr txBox="1"/>
          <p:nvPr/>
        </p:nvSpPr>
        <p:spPr>
          <a:xfrm>
            <a:off x="2461845" y="1336428"/>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height issued from A to the opposite side [BC].</a:t>
            </a:r>
            <a:endParaRPr lang="en-US" sz="3200" dirty="0">
              <a:solidFill>
                <a:schemeClr val="bg1"/>
              </a:solidFill>
              <a:effectLst/>
              <a:latin typeface="+mj-lt"/>
              <a:ea typeface="Calibri" panose="020F050202020403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6A9D3B0D-32EE-43BC-A8D8-5E6C4BD63360}"/>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en-GB" b="0" i="0" dirty="0">
                <a:solidFill>
                  <a:schemeClr val="tx1">
                    <a:lumMod val="50000"/>
                    <a:lumOff val="50000"/>
                  </a:schemeClr>
                </a:solidFill>
                <a:effectLst/>
                <a:latin typeface="+mj-lt"/>
              </a:rPr>
              <a:t> Learning Activity</a:t>
            </a:r>
            <a:endParaRPr lang="en-GB" dirty="0">
              <a:solidFill>
                <a:schemeClr val="tx1">
                  <a:lumMod val="50000"/>
                  <a:lumOff val="50000"/>
                </a:schemeClr>
              </a:solidFill>
              <a:latin typeface="+mj-lt"/>
            </a:endParaRPr>
          </a:p>
        </p:txBody>
      </p:sp>
      <p:pic>
        <p:nvPicPr>
          <p:cNvPr id="4" name="Picture 3" descr="A picture containing shape&#10;&#10;Description automatically generated">
            <a:extLst>
              <a:ext uri="{FF2B5EF4-FFF2-40B4-BE49-F238E27FC236}">
                <a16:creationId xmlns:a16="http://schemas.microsoft.com/office/drawing/2014/main" id="{5078007F-27FC-3DE3-8648-B1CB4D8914A1}"/>
              </a:ext>
            </a:extLst>
          </p:cNvPr>
          <p:cNvPicPr>
            <a:picLocks noChangeAspect="1"/>
          </p:cNvPicPr>
          <p:nvPr/>
        </p:nvPicPr>
        <p:blipFill rotWithShape="1">
          <a:blip r:embed="rId4">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5" name="Rectangle: Rounded Corners 4">
            <a:extLst>
              <a:ext uri="{FF2B5EF4-FFF2-40B4-BE49-F238E27FC236}">
                <a16:creationId xmlns:a16="http://schemas.microsoft.com/office/drawing/2014/main" id="{458A6E8D-6EA5-9FFD-A6A1-AB214831B770}"/>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text&#10;&#10;Description automatically generated">
            <a:extLst>
              <a:ext uri="{FF2B5EF4-FFF2-40B4-BE49-F238E27FC236}">
                <a16:creationId xmlns:a16="http://schemas.microsoft.com/office/drawing/2014/main" id="{7676685C-FB2D-9134-A523-DE6B1AF4C852}"/>
              </a:ext>
            </a:extLst>
          </p:cNvPr>
          <p:cNvPicPr>
            <a:picLocks noChangeAspect="1"/>
          </p:cNvPicPr>
          <p:nvPr/>
        </p:nvPicPr>
        <p:blipFill>
          <a:blip r:embed="rId5"/>
          <a:stretch>
            <a:fillRect/>
          </a:stretch>
        </p:blipFill>
        <p:spPr>
          <a:xfrm>
            <a:off x="9794183" y="1630680"/>
            <a:ext cx="1696301" cy="1272226"/>
          </a:xfrm>
          <a:prstGeom prst="rect">
            <a:avLst/>
          </a:prstGeom>
        </p:spPr>
      </p:pic>
      <p:pic>
        <p:nvPicPr>
          <p:cNvPr id="15" name="setsquare">
            <a:extLst>
              <a:ext uri="{FF2B5EF4-FFF2-40B4-BE49-F238E27FC236}">
                <a16:creationId xmlns:a16="http://schemas.microsoft.com/office/drawing/2014/main" id="{62158B2A-4D5F-45DF-8396-2E7FA68DEE3C}"/>
              </a:ext>
            </a:extLst>
          </p:cNvPr>
          <p:cNvPicPr>
            <a:picLocks noChangeAspect="1"/>
          </p:cNvPicPr>
          <p:nvPr/>
        </p:nvPicPr>
        <p:blipFill>
          <a:blip r:embed="rId6">
            <a:alphaModFix amt="70000"/>
          </a:blip>
          <a:srcRect/>
          <a:stretch/>
        </p:blipFill>
        <p:spPr>
          <a:xfrm rot="1800000" flipH="1" flipV="1">
            <a:off x="1314204" y="1816806"/>
            <a:ext cx="3297117" cy="5599747"/>
          </a:xfrm>
          <a:prstGeom prst="rect">
            <a:avLst/>
          </a:prstGeom>
        </p:spPr>
      </p:pic>
      <p:sp>
        <p:nvSpPr>
          <p:cNvPr id="17" name="Oval 16">
            <a:extLst>
              <a:ext uri="{FF2B5EF4-FFF2-40B4-BE49-F238E27FC236}">
                <a16:creationId xmlns:a16="http://schemas.microsoft.com/office/drawing/2014/main" id="{B519D32F-6E4C-4E2E-83E2-A39362279E48}"/>
              </a:ext>
            </a:extLst>
          </p:cNvPr>
          <p:cNvSpPr/>
          <p:nvPr/>
        </p:nvSpPr>
        <p:spPr>
          <a:xfrm>
            <a:off x="2851798" y="1687069"/>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D542047B-8139-4A92-8111-A215F6FEFF7D}"/>
              </a:ext>
            </a:extLst>
          </p:cNvPr>
          <p:cNvSpPr/>
          <p:nvPr/>
        </p:nvSpPr>
        <p:spPr>
          <a:xfrm>
            <a:off x="9056366" y="5277861"/>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encil1" descr="A picture containing text&#10;&#10;Description automatically generated">
            <a:extLst>
              <a:ext uri="{FF2B5EF4-FFF2-40B4-BE49-F238E27FC236}">
                <a16:creationId xmlns:a16="http://schemas.microsoft.com/office/drawing/2014/main" id="{AD46E043-759B-4961-A840-B21367649249}"/>
              </a:ext>
            </a:extLst>
          </p:cNvPr>
          <p:cNvPicPr>
            <a:picLocks noChangeAspect="1"/>
          </p:cNvPicPr>
          <p:nvPr/>
        </p:nvPicPr>
        <p:blipFill>
          <a:blip r:embed="rId5"/>
          <a:stretch>
            <a:fillRect/>
          </a:stretch>
        </p:blipFill>
        <p:spPr>
          <a:xfrm rot="16448481">
            <a:off x="-634145" y="3912930"/>
            <a:ext cx="2100756" cy="1575567"/>
          </a:xfrm>
          <a:prstGeom prst="rect">
            <a:avLst/>
          </a:prstGeom>
        </p:spPr>
      </p:pic>
      <p:cxnSp>
        <p:nvCxnSpPr>
          <p:cNvPr id="24" name="Height1">
            <a:extLst>
              <a:ext uri="{FF2B5EF4-FFF2-40B4-BE49-F238E27FC236}">
                <a16:creationId xmlns:a16="http://schemas.microsoft.com/office/drawing/2014/main" id="{EE8D974A-E306-48B9-A019-1488374DC8EC}"/>
              </a:ext>
            </a:extLst>
          </p:cNvPr>
          <p:cNvCxnSpPr>
            <a:cxnSpLocks/>
          </p:cNvCxnSpPr>
          <p:nvPr/>
        </p:nvCxnSpPr>
        <p:spPr>
          <a:xfrm flipV="1">
            <a:off x="1085850" y="1866658"/>
            <a:ext cx="2020764" cy="345305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625508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0-#ppt_w/2"/>
                                          </p:val>
                                        </p:tav>
                                        <p:tav tm="100000">
                                          <p:val>
                                            <p:strVal val="#ppt_x"/>
                                          </p:val>
                                        </p:tav>
                                      </p:tavLst>
                                    </p:anim>
                                    <p:anim calcmode="lin" valueType="num">
                                      <p:cBhvr additive="base">
                                        <p:cTn id="15"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path" presetSubtype="0" accel="50000" decel="50000" fill="hold" nodeType="clickEffect">
                                  <p:stCondLst>
                                    <p:cond delay="0"/>
                                  </p:stCondLst>
                                  <p:childTnLst>
                                    <p:animMotion origin="layout" path="M -4.58333E-6 3.33333E-6 L 0.1642 -0.51273 " pathEditMode="relative" rAng="0" ptsTypes="AA">
                                      <p:cBhvr>
                                        <p:cTn id="19" dur="500" fill="hold"/>
                                        <p:tgtEl>
                                          <p:spTgt spid="23"/>
                                        </p:tgtEl>
                                        <p:attrNameLst>
                                          <p:attrName>ppt_x</p:attrName>
                                          <p:attrName>ppt_y</p:attrName>
                                        </p:attrNameLst>
                                      </p:cBhvr>
                                      <p:rCtr x="8203" y="-25648"/>
                                    </p:animMotion>
                                  </p:childTnLst>
                                </p:cTn>
                              </p:par>
                              <p:par>
                                <p:cTn id="20" presetID="22" presetClass="entr" presetSubtype="4"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childTnLst>
                          </p:cTn>
                        </p:par>
                        <p:par>
                          <p:cTn id="23" fill="hold">
                            <p:stCondLst>
                              <p:cond delay="500"/>
                            </p:stCondLst>
                            <p:childTnLst>
                              <p:par>
                                <p:cTn id="24" presetID="10" presetClass="exit" presetSubtype="0" fill="hold" nodeType="afterEffect">
                                  <p:stCondLst>
                                    <p:cond delay="0"/>
                                  </p:stCondLst>
                                  <p:childTnLst>
                                    <p:animEffect transition="out" filter="fade">
                                      <p:cBhvr>
                                        <p:cTn id="25" dur="500"/>
                                        <p:tgtEl>
                                          <p:spTgt spid="15"/>
                                        </p:tgtEl>
                                      </p:cBhvr>
                                    </p:animEffect>
                                    <p:set>
                                      <p:cBhvr>
                                        <p:cTn id="26"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height issued from B to the opposite side [AC].</a:t>
            </a:r>
            <a:endParaRPr lang="en-US" sz="3200" dirty="0">
              <a:solidFill>
                <a:schemeClr val="bg1"/>
              </a:solidFill>
              <a:effectLst/>
              <a:latin typeface="+mj-lt"/>
              <a:ea typeface="Calibri" panose="020F0502020204030204" pitchFamily="34" charset="0"/>
              <a:cs typeface="Arial" panose="020B0604020202020204" pitchFamily="34" charset="0"/>
            </a:endParaRPr>
          </a:p>
        </p:txBody>
      </p:sp>
      <p:pic>
        <p:nvPicPr>
          <p:cNvPr id="4" name="Picture 3" descr="A picture containing shape&#10;&#10;Description automatically generated">
            <a:extLst>
              <a:ext uri="{FF2B5EF4-FFF2-40B4-BE49-F238E27FC236}">
                <a16:creationId xmlns:a16="http://schemas.microsoft.com/office/drawing/2014/main" id="{AFF08A11-2B8A-FB0B-C687-A98508577940}"/>
              </a:ext>
            </a:extLst>
          </p:cNvPr>
          <p:cNvPicPr>
            <a:picLocks noChangeAspect="1"/>
          </p:cNvPicPr>
          <p:nvPr/>
        </p:nvPicPr>
        <p:blipFill rotWithShape="1">
          <a:blip r:embed="rId4">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6" name="Rectangle: Rounded Corners 5">
            <a:extLst>
              <a:ext uri="{FF2B5EF4-FFF2-40B4-BE49-F238E27FC236}">
                <a16:creationId xmlns:a16="http://schemas.microsoft.com/office/drawing/2014/main" id="{0501528F-9569-C754-E8D2-252E3AF26250}"/>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text&#10;&#10;Description automatically generated">
            <a:extLst>
              <a:ext uri="{FF2B5EF4-FFF2-40B4-BE49-F238E27FC236}">
                <a16:creationId xmlns:a16="http://schemas.microsoft.com/office/drawing/2014/main" id="{C54F2DD2-B03F-CDD7-3DFB-FDB9E2497853}"/>
              </a:ext>
            </a:extLst>
          </p:cNvPr>
          <p:cNvPicPr>
            <a:picLocks noChangeAspect="1"/>
          </p:cNvPicPr>
          <p:nvPr/>
        </p:nvPicPr>
        <p:blipFill>
          <a:blip r:embed="rId5"/>
          <a:stretch>
            <a:fillRect/>
          </a:stretch>
        </p:blipFill>
        <p:spPr>
          <a:xfrm>
            <a:off x="9794183" y="1630680"/>
            <a:ext cx="1696301" cy="1272226"/>
          </a:xfrm>
          <a:prstGeom prst="rect">
            <a:avLst/>
          </a:prstGeom>
        </p:spPr>
      </p:pic>
      <p:sp>
        <p:nvSpPr>
          <p:cNvPr id="8" name="Isosceles Triangle 6">
            <a:extLst>
              <a:ext uri="{FF2B5EF4-FFF2-40B4-BE49-F238E27FC236}">
                <a16:creationId xmlns:a16="http://schemas.microsoft.com/office/drawing/2014/main" id="{29A066E5-56D2-DFCA-C0D9-BDE035F5110D}"/>
              </a:ext>
            </a:extLst>
          </p:cNvPr>
          <p:cNvSpPr/>
          <p:nvPr/>
        </p:nvSpPr>
        <p:spPr>
          <a:xfrm>
            <a:off x="1038238" y="1730092"/>
            <a:ext cx="8070593" cy="3607778"/>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Lst>
            <a:ahLst/>
            <a:cxnLst>
              <a:cxn ang="0">
                <a:pos x="connsiteX0" y="connsiteY0"/>
              </a:cxn>
              <a:cxn ang="0">
                <a:pos x="connsiteX1" y="connsiteY1"/>
              </a:cxn>
              <a:cxn ang="0">
                <a:pos x="connsiteX2" y="connsiteY2"/>
              </a:cxn>
              <a:cxn ang="0">
                <a:pos x="connsiteX3" y="connsiteY3"/>
              </a:cxn>
            </a:cxnLst>
            <a:rect l="l" t="t" r="r" b="b"/>
            <a:pathLst>
              <a:path w="8070593" h="3607778">
                <a:moveTo>
                  <a:pt x="0" y="3607778"/>
                </a:moveTo>
                <a:lnTo>
                  <a:pt x="1860666" y="0"/>
                </a:lnTo>
                <a:lnTo>
                  <a:pt x="8070593" y="3596053"/>
                </a:lnTo>
                <a:lnTo>
                  <a:pt x="0" y="360777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3A697446-1507-9837-A624-0D017C96C6CF}"/>
              </a:ext>
            </a:extLst>
          </p:cNvPr>
          <p:cNvSpPr txBox="1"/>
          <p:nvPr/>
        </p:nvSpPr>
        <p:spPr>
          <a:xfrm>
            <a:off x="633046" y="548640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12" name="TextBox 11">
            <a:extLst>
              <a:ext uri="{FF2B5EF4-FFF2-40B4-BE49-F238E27FC236}">
                <a16:creationId xmlns:a16="http://schemas.microsoft.com/office/drawing/2014/main" id="{F325D1F4-1092-0F0A-391C-BF6E23995D81}"/>
              </a:ext>
            </a:extLst>
          </p:cNvPr>
          <p:cNvSpPr txBox="1"/>
          <p:nvPr/>
        </p:nvSpPr>
        <p:spPr>
          <a:xfrm>
            <a:off x="8757148" y="548640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13" name="TextBox 12">
            <a:extLst>
              <a:ext uri="{FF2B5EF4-FFF2-40B4-BE49-F238E27FC236}">
                <a16:creationId xmlns:a16="http://schemas.microsoft.com/office/drawing/2014/main" id="{791F6F2C-469F-750C-4E7E-105AE6DC1AB2}"/>
              </a:ext>
            </a:extLst>
          </p:cNvPr>
          <p:cNvSpPr txBox="1"/>
          <p:nvPr/>
        </p:nvSpPr>
        <p:spPr>
          <a:xfrm>
            <a:off x="2461845" y="1336428"/>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pic>
        <p:nvPicPr>
          <p:cNvPr id="20" name="Pencil1" descr="A picture containing text&#10;&#10;Description automatically generated">
            <a:extLst>
              <a:ext uri="{FF2B5EF4-FFF2-40B4-BE49-F238E27FC236}">
                <a16:creationId xmlns:a16="http://schemas.microsoft.com/office/drawing/2014/main" id="{8B826BCC-E010-461F-B9F0-2E70740F2B22}"/>
              </a:ext>
            </a:extLst>
          </p:cNvPr>
          <p:cNvPicPr>
            <a:picLocks noChangeAspect="1"/>
          </p:cNvPicPr>
          <p:nvPr/>
        </p:nvPicPr>
        <p:blipFill>
          <a:blip r:embed="rId5"/>
          <a:stretch>
            <a:fillRect/>
          </a:stretch>
        </p:blipFill>
        <p:spPr>
          <a:xfrm rot="13048460">
            <a:off x="7151758" y="4698619"/>
            <a:ext cx="2100756" cy="1575567"/>
          </a:xfrm>
          <a:prstGeom prst="rect">
            <a:avLst/>
          </a:prstGeom>
        </p:spPr>
      </p:pic>
      <p:sp>
        <p:nvSpPr>
          <p:cNvPr id="21" name="Oval 20">
            <a:extLst>
              <a:ext uri="{FF2B5EF4-FFF2-40B4-BE49-F238E27FC236}">
                <a16:creationId xmlns:a16="http://schemas.microsoft.com/office/drawing/2014/main" id="{E1A9F6B6-0437-4708-AF47-D7A3DD080C8F}"/>
              </a:ext>
            </a:extLst>
          </p:cNvPr>
          <p:cNvSpPr/>
          <p:nvPr/>
        </p:nvSpPr>
        <p:spPr>
          <a:xfrm>
            <a:off x="1015378" y="5284763"/>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AE0A641E-96BA-42D4-8400-40C1C3E04F62}"/>
              </a:ext>
            </a:extLst>
          </p:cNvPr>
          <p:cNvSpPr/>
          <p:nvPr/>
        </p:nvSpPr>
        <p:spPr>
          <a:xfrm>
            <a:off x="2851798" y="1687069"/>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4C98F0B1-0C3F-42AF-B95D-ADD7ECE48EA4}"/>
              </a:ext>
            </a:extLst>
          </p:cNvPr>
          <p:cNvSpPr/>
          <p:nvPr/>
        </p:nvSpPr>
        <p:spPr>
          <a:xfrm>
            <a:off x="9056366" y="5277861"/>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72BD475A-5CEF-4014-8D19-41450C08A6A5}"/>
              </a:ext>
            </a:extLst>
          </p:cNvPr>
          <p:cNvCxnSpPr>
            <a:cxnSpLocks/>
          </p:cNvCxnSpPr>
          <p:nvPr/>
        </p:nvCxnSpPr>
        <p:spPr>
          <a:xfrm>
            <a:off x="2697956" y="2112169"/>
            <a:ext cx="6410875" cy="321397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Height1">
            <a:extLst>
              <a:ext uri="{FF2B5EF4-FFF2-40B4-BE49-F238E27FC236}">
                <a16:creationId xmlns:a16="http://schemas.microsoft.com/office/drawing/2014/main" id="{383F136D-897F-44EF-AC56-3DE01F6F985C}"/>
              </a:ext>
            </a:extLst>
          </p:cNvPr>
          <p:cNvCxnSpPr>
            <a:cxnSpLocks/>
          </p:cNvCxnSpPr>
          <p:nvPr/>
        </p:nvCxnSpPr>
        <p:spPr>
          <a:xfrm flipV="1">
            <a:off x="1038238" y="1866658"/>
            <a:ext cx="2068376" cy="3471212"/>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9" name="setsquare">
            <a:extLst>
              <a:ext uri="{FF2B5EF4-FFF2-40B4-BE49-F238E27FC236}">
                <a16:creationId xmlns:a16="http://schemas.microsoft.com/office/drawing/2014/main" id="{9172EA50-62AB-4759-980E-DA2009545711}"/>
              </a:ext>
            </a:extLst>
          </p:cNvPr>
          <p:cNvPicPr>
            <a:picLocks noChangeAspect="1"/>
          </p:cNvPicPr>
          <p:nvPr/>
        </p:nvPicPr>
        <p:blipFill>
          <a:blip r:embed="rId6">
            <a:alphaModFix amt="70000"/>
          </a:blip>
          <a:srcRect/>
          <a:stretch/>
        </p:blipFill>
        <p:spPr>
          <a:xfrm rot="17797496" flipH="1" flipV="1">
            <a:off x="4327643" y="-1955743"/>
            <a:ext cx="4763267" cy="8089822"/>
          </a:xfrm>
          <a:prstGeom prst="rect">
            <a:avLst/>
          </a:prstGeom>
        </p:spPr>
      </p:pic>
    </p:spTree>
    <p:custDataLst>
      <p:tags r:id="rId1"/>
    </p:custDataLst>
    <p:extLst>
      <p:ext uri="{BB962C8B-B14F-4D97-AF65-F5344CB8AC3E}">
        <p14:creationId xmlns:p14="http://schemas.microsoft.com/office/powerpoint/2010/main" val="817440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1+#ppt_w/2"/>
                                          </p:val>
                                        </p:tav>
                                        <p:tav tm="100000">
                                          <p:val>
                                            <p:strVal val="#ppt_x"/>
                                          </p:val>
                                        </p:tav>
                                      </p:tavLst>
                                    </p:anim>
                                    <p:anim calcmode="lin" valueType="num">
                                      <p:cBhvr additive="base">
                                        <p:cTn id="15"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path" presetSubtype="0" accel="50000" decel="50000" fill="hold" nodeType="clickEffect">
                                  <p:stCondLst>
                                    <p:cond delay="0"/>
                                  </p:stCondLst>
                                  <p:childTnLst>
                                    <p:animMotion origin="layout" path="M 3.75E-6 0 L -0.52058 -0.45718 " pathEditMode="relative" rAng="0" ptsTypes="AA">
                                      <p:cBhvr>
                                        <p:cTn id="19" dur="500" fill="hold"/>
                                        <p:tgtEl>
                                          <p:spTgt spid="20"/>
                                        </p:tgtEl>
                                        <p:attrNameLst>
                                          <p:attrName>ppt_x</p:attrName>
                                          <p:attrName>ppt_y</p:attrName>
                                        </p:attrNameLst>
                                      </p:cBhvr>
                                      <p:rCtr x="-26029" y="-22870"/>
                                    </p:animMotion>
                                  </p:childTnLst>
                                </p:cTn>
                              </p:par>
                              <p:par>
                                <p:cTn id="20" presetID="22" presetClass="entr" presetSubtype="4"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childTnLst>
                          </p:cTn>
                        </p:par>
                        <p:par>
                          <p:cTn id="23" fill="hold">
                            <p:stCondLst>
                              <p:cond delay="500"/>
                            </p:stCondLst>
                            <p:childTnLst>
                              <p:par>
                                <p:cTn id="24" presetID="10" presetClass="exit" presetSubtype="0" fill="hold" nodeType="afterEffect">
                                  <p:stCondLst>
                                    <p:cond delay="0"/>
                                  </p:stCondLst>
                                  <p:childTnLst>
                                    <p:animEffect transition="out" filter="fade">
                                      <p:cBhvr>
                                        <p:cTn id="25" dur="500"/>
                                        <p:tgtEl>
                                          <p:spTgt spid="19"/>
                                        </p:tgtEl>
                                      </p:cBhvr>
                                    </p:animEffect>
                                    <p:set>
                                      <p:cBhvr>
                                        <p:cTn id="26"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18F4A6CC-EB81-3D2E-8901-A2C7402AB1A8}"/>
              </a:ext>
            </a:extLst>
          </p:cNvPr>
          <p:cNvSpPr txBox="1"/>
          <p:nvPr/>
        </p:nvSpPr>
        <p:spPr>
          <a:xfrm>
            <a:off x="2461845" y="1336428"/>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height issued from C to the opposite side [AB].</a:t>
            </a:r>
            <a:endParaRPr lang="en-US" sz="3200" dirty="0">
              <a:solidFill>
                <a:schemeClr val="bg1"/>
              </a:solidFill>
              <a:effectLst/>
              <a:latin typeface="+mj-lt"/>
              <a:ea typeface="Calibri" panose="020F0502020204030204" pitchFamily="34" charset="0"/>
              <a:cs typeface="Arial" panose="020B0604020202020204" pitchFamily="34" charset="0"/>
            </a:endParaRPr>
          </a:p>
        </p:txBody>
      </p:sp>
      <p:pic>
        <p:nvPicPr>
          <p:cNvPr id="4" name="Picture 3" descr="A picture containing shape&#10;&#10;Description automatically generated">
            <a:extLst>
              <a:ext uri="{FF2B5EF4-FFF2-40B4-BE49-F238E27FC236}">
                <a16:creationId xmlns:a16="http://schemas.microsoft.com/office/drawing/2014/main" id="{600259F2-5BE9-DCA1-2D5D-7874D642652A}"/>
              </a:ext>
            </a:extLst>
          </p:cNvPr>
          <p:cNvPicPr>
            <a:picLocks noChangeAspect="1"/>
          </p:cNvPicPr>
          <p:nvPr/>
        </p:nvPicPr>
        <p:blipFill rotWithShape="1">
          <a:blip r:embed="rId4">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6" name="Rectangle: Rounded Corners 5">
            <a:extLst>
              <a:ext uri="{FF2B5EF4-FFF2-40B4-BE49-F238E27FC236}">
                <a16:creationId xmlns:a16="http://schemas.microsoft.com/office/drawing/2014/main" id="{E597FA6C-7F61-65A0-11F4-50AAD3AE7ECC}"/>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text&#10;&#10;Description automatically generated">
            <a:extLst>
              <a:ext uri="{FF2B5EF4-FFF2-40B4-BE49-F238E27FC236}">
                <a16:creationId xmlns:a16="http://schemas.microsoft.com/office/drawing/2014/main" id="{97D7DF9F-94F5-4975-22FC-97063DE64CC5}"/>
              </a:ext>
            </a:extLst>
          </p:cNvPr>
          <p:cNvPicPr>
            <a:picLocks noChangeAspect="1"/>
          </p:cNvPicPr>
          <p:nvPr/>
        </p:nvPicPr>
        <p:blipFill>
          <a:blip r:embed="rId5"/>
          <a:stretch>
            <a:fillRect/>
          </a:stretch>
        </p:blipFill>
        <p:spPr>
          <a:xfrm>
            <a:off x="9794183" y="1630680"/>
            <a:ext cx="1696301" cy="1272226"/>
          </a:xfrm>
          <a:prstGeom prst="rect">
            <a:avLst/>
          </a:prstGeom>
        </p:spPr>
      </p:pic>
      <p:sp>
        <p:nvSpPr>
          <p:cNvPr id="9" name="Isosceles Triangle 6">
            <a:extLst>
              <a:ext uri="{FF2B5EF4-FFF2-40B4-BE49-F238E27FC236}">
                <a16:creationId xmlns:a16="http://schemas.microsoft.com/office/drawing/2014/main" id="{8A932440-0416-8263-140F-DAC68F19334B}"/>
              </a:ext>
            </a:extLst>
          </p:cNvPr>
          <p:cNvSpPr/>
          <p:nvPr/>
        </p:nvSpPr>
        <p:spPr>
          <a:xfrm>
            <a:off x="1038238" y="1730092"/>
            <a:ext cx="8070593" cy="3607778"/>
          </a:xfrm>
          <a:custGeom>
            <a:avLst/>
            <a:gdLst>
              <a:gd name="connsiteX0" fmla="*/ 0 w 3721332"/>
              <a:gd name="connsiteY0" fmla="*/ 3607778 h 3607778"/>
              <a:gd name="connsiteX1" fmla="*/ 1860666 w 3721332"/>
              <a:gd name="connsiteY1" fmla="*/ 0 h 3607778"/>
              <a:gd name="connsiteX2" fmla="*/ 3721332 w 3721332"/>
              <a:gd name="connsiteY2" fmla="*/ 3607778 h 3607778"/>
              <a:gd name="connsiteX3" fmla="*/ 0 w 3721332"/>
              <a:gd name="connsiteY3" fmla="*/ 3607778 h 3607778"/>
              <a:gd name="connsiteX0" fmla="*/ 0 w 8070593"/>
              <a:gd name="connsiteY0" fmla="*/ 3607778 h 3654670"/>
              <a:gd name="connsiteX1" fmla="*/ 1860666 w 8070593"/>
              <a:gd name="connsiteY1" fmla="*/ 0 h 3654670"/>
              <a:gd name="connsiteX2" fmla="*/ 8070593 w 8070593"/>
              <a:gd name="connsiteY2" fmla="*/ 3654670 h 3654670"/>
              <a:gd name="connsiteX3" fmla="*/ 0 w 8070593"/>
              <a:gd name="connsiteY3" fmla="*/ 3607778 h 3654670"/>
              <a:gd name="connsiteX0" fmla="*/ 0 w 8070593"/>
              <a:gd name="connsiteY0" fmla="*/ 3607778 h 3619500"/>
              <a:gd name="connsiteX1" fmla="*/ 1860666 w 8070593"/>
              <a:gd name="connsiteY1" fmla="*/ 0 h 3619500"/>
              <a:gd name="connsiteX2" fmla="*/ 8070593 w 8070593"/>
              <a:gd name="connsiteY2" fmla="*/ 3619500 h 3619500"/>
              <a:gd name="connsiteX3" fmla="*/ 0 w 8070593"/>
              <a:gd name="connsiteY3" fmla="*/ 3607778 h 3619500"/>
              <a:gd name="connsiteX0" fmla="*/ 0 w 8070593"/>
              <a:gd name="connsiteY0" fmla="*/ 3607778 h 3607778"/>
              <a:gd name="connsiteX1" fmla="*/ 1860666 w 8070593"/>
              <a:gd name="connsiteY1" fmla="*/ 0 h 3607778"/>
              <a:gd name="connsiteX2" fmla="*/ 8070593 w 8070593"/>
              <a:gd name="connsiteY2" fmla="*/ 3596053 h 3607778"/>
              <a:gd name="connsiteX3" fmla="*/ 0 w 8070593"/>
              <a:gd name="connsiteY3" fmla="*/ 3607778 h 3607778"/>
            </a:gdLst>
            <a:ahLst/>
            <a:cxnLst>
              <a:cxn ang="0">
                <a:pos x="connsiteX0" y="connsiteY0"/>
              </a:cxn>
              <a:cxn ang="0">
                <a:pos x="connsiteX1" y="connsiteY1"/>
              </a:cxn>
              <a:cxn ang="0">
                <a:pos x="connsiteX2" y="connsiteY2"/>
              </a:cxn>
              <a:cxn ang="0">
                <a:pos x="connsiteX3" y="connsiteY3"/>
              </a:cxn>
            </a:cxnLst>
            <a:rect l="l" t="t" r="r" b="b"/>
            <a:pathLst>
              <a:path w="8070593" h="3607778">
                <a:moveTo>
                  <a:pt x="0" y="3607778"/>
                </a:moveTo>
                <a:lnTo>
                  <a:pt x="1860666" y="0"/>
                </a:lnTo>
                <a:lnTo>
                  <a:pt x="8070593" y="3596053"/>
                </a:lnTo>
                <a:lnTo>
                  <a:pt x="0" y="3607778"/>
                </a:lnTo>
                <a:close/>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180509C4-9D94-4722-79F2-E63F07481952}"/>
              </a:ext>
            </a:extLst>
          </p:cNvPr>
          <p:cNvSpPr txBox="1"/>
          <p:nvPr/>
        </p:nvSpPr>
        <p:spPr>
          <a:xfrm>
            <a:off x="633046" y="548640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17" name="TextBox 16">
            <a:extLst>
              <a:ext uri="{FF2B5EF4-FFF2-40B4-BE49-F238E27FC236}">
                <a16:creationId xmlns:a16="http://schemas.microsoft.com/office/drawing/2014/main" id="{32706989-41D7-8047-F899-52F59DCBAB80}"/>
              </a:ext>
            </a:extLst>
          </p:cNvPr>
          <p:cNvSpPr txBox="1"/>
          <p:nvPr/>
        </p:nvSpPr>
        <p:spPr>
          <a:xfrm>
            <a:off x="8757148" y="5486402"/>
            <a:ext cx="64476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cxnSp>
        <p:nvCxnSpPr>
          <p:cNvPr id="20" name="HeighFromC">
            <a:extLst>
              <a:ext uri="{FF2B5EF4-FFF2-40B4-BE49-F238E27FC236}">
                <a16:creationId xmlns:a16="http://schemas.microsoft.com/office/drawing/2014/main" id="{EB27C1E0-47D8-2897-DB2F-D0E2E55FE01A}"/>
              </a:ext>
            </a:extLst>
          </p:cNvPr>
          <p:cNvCxnSpPr/>
          <p:nvPr/>
        </p:nvCxnSpPr>
        <p:spPr>
          <a:xfrm>
            <a:off x="2900504" y="1759047"/>
            <a:ext cx="0" cy="357882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9" name="setsquare">
            <a:extLst>
              <a:ext uri="{FF2B5EF4-FFF2-40B4-BE49-F238E27FC236}">
                <a16:creationId xmlns:a16="http://schemas.microsoft.com/office/drawing/2014/main" id="{471192B6-1E5A-4C0C-8992-9C2509B3D754}"/>
              </a:ext>
            </a:extLst>
          </p:cNvPr>
          <p:cNvPicPr>
            <a:picLocks noChangeAspect="1"/>
          </p:cNvPicPr>
          <p:nvPr/>
        </p:nvPicPr>
        <p:blipFill>
          <a:blip r:embed="rId6">
            <a:alphaModFix amt="70000"/>
          </a:blip>
          <a:srcRect/>
          <a:stretch/>
        </p:blipFill>
        <p:spPr>
          <a:xfrm rot="10800000" flipH="1" flipV="1">
            <a:off x="125396" y="291091"/>
            <a:ext cx="3141771" cy="5335911"/>
          </a:xfrm>
          <a:prstGeom prst="rect">
            <a:avLst/>
          </a:prstGeom>
        </p:spPr>
      </p:pic>
      <p:pic>
        <p:nvPicPr>
          <p:cNvPr id="21" name="Pencil1" descr="A picture containing text&#10;&#10;Description automatically generated">
            <a:extLst>
              <a:ext uri="{FF2B5EF4-FFF2-40B4-BE49-F238E27FC236}">
                <a16:creationId xmlns:a16="http://schemas.microsoft.com/office/drawing/2014/main" id="{5FA6CCFB-59D9-4D99-A9F3-E58654C9AE86}"/>
              </a:ext>
            </a:extLst>
          </p:cNvPr>
          <p:cNvPicPr>
            <a:picLocks noChangeAspect="1"/>
          </p:cNvPicPr>
          <p:nvPr/>
        </p:nvPicPr>
        <p:blipFill>
          <a:blip r:embed="rId5"/>
          <a:stretch>
            <a:fillRect/>
          </a:stretch>
        </p:blipFill>
        <p:spPr>
          <a:xfrm>
            <a:off x="2461845" y="284081"/>
            <a:ext cx="2100756" cy="1575567"/>
          </a:xfrm>
          <a:prstGeom prst="rect">
            <a:avLst/>
          </a:prstGeom>
        </p:spPr>
      </p:pic>
      <p:sp>
        <p:nvSpPr>
          <p:cNvPr id="22" name="Oval 21">
            <a:extLst>
              <a:ext uri="{FF2B5EF4-FFF2-40B4-BE49-F238E27FC236}">
                <a16:creationId xmlns:a16="http://schemas.microsoft.com/office/drawing/2014/main" id="{273875AD-2ED7-443C-BD77-F8352BB2CFFC}"/>
              </a:ext>
            </a:extLst>
          </p:cNvPr>
          <p:cNvSpPr/>
          <p:nvPr/>
        </p:nvSpPr>
        <p:spPr>
          <a:xfrm>
            <a:off x="1015378" y="5284763"/>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196B595E-67D2-4672-AC6C-FD6314CCA163}"/>
              </a:ext>
            </a:extLst>
          </p:cNvPr>
          <p:cNvSpPr/>
          <p:nvPr/>
        </p:nvSpPr>
        <p:spPr>
          <a:xfrm>
            <a:off x="2851798" y="1687069"/>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8AF1F978-DBF1-49BD-AA72-555D8E41C1F6}"/>
              </a:ext>
            </a:extLst>
          </p:cNvPr>
          <p:cNvSpPr/>
          <p:nvPr/>
        </p:nvSpPr>
        <p:spPr>
          <a:xfrm>
            <a:off x="9056366" y="5277861"/>
            <a:ext cx="91440" cy="91440"/>
          </a:xfrm>
          <a:prstGeom prst="ellipse">
            <a:avLst/>
          </a:prstGeom>
          <a:solidFill>
            <a:srgbClr val="0B5395">
              <a:alpha val="50196"/>
            </a:srgb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6D48C080-EF16-4C08-80D1-045F3AF10581}"/>
              </a:ext>
            </a:extLst>
          </p:cNvPr>
          <p:cNvCxnSpPr>
            <a:cxnSpLocks/>
            <a:endCxn id="9" idx="2"/>
          </p:cNvCxnSpPr>
          <p:nvPr/>
        </p:nvCxnSpPr>
        <p:spPr>
          <a:xfrm>
            <a:off x="2697956" y="2112169"/>
            <a:ext cx="6410875" cy="321397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Height1">
            <a:extLst>
              <a:ext uri="{FF2B5EF4-FFF2-40B4-BE49-F238E27FC236}">
                <a16:creationId xmlns:a16="http://schemas.microsoft.com/office/drawing/2014/main" id="{B7D9AF10-D261-4E47-8C75-8C17B0538A9B}"/>
              </a:ext>
            </a:extLst>
          </p:cNvPr>
          <p:cNvCxnSpPr>
            <a:cxnSpLocks/>
          </p:cNvCxnSpPr>
          <p:nvPr/>
        </p:nvCxnSpPr>
        <p:spPr>
          <a:xfrm flipV="1">
            <a:off x="1038238" y="1866658"/>
            <a:ext cx="2068376" cy="3471212"/>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19834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500" fill="hold"/>
                                        <p:tgtEl>
                                          <p:spTgt spid="21"/>
                                        </p:tgtEl>
                                        <p:attrNameLst>
                                          <p:attrName>ppt_x</p:attrName>
                                        </p:attrNameLst>
                                      </p:cBhvr>
                                      <p:tavLst>
                                        <p:tav tm="0">
                                          <p:val>
                                            <p:strVal val="1+#ppt_w/2"/>
                                          </p:val>
                                        </p:tav>
                                        <p:tav tm="100000">
                                          <p:val>
                                            <p:strVal val="#ppt_x"/>
                                          </p:val>
                                        </p:tav>
                                      </p:tavLst>
                                    </p:anim>
                                    <p:anim calcmode="lin" valueType="num">
                                      <p:cBhvr additive="base">
                                        <p:cTn id="15"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path" presetSubtype="0" accel="50000" decel="50000" fill="hold" nodeType="clickEffect">
                                  <p:stCondLst>
                                    <p:cond delay="0"/>
                                  </p:stCondLst>
                                  <p:childTnLst>
                                    <p:animMotion origin="layout" path="M -8.33333E-7 2.77556E-17 L 0.00482 0.52616 " pathEditMode="relative" rAng="0" ptsTypes="AA">
                                      <p:cBhvr>
                                        <p:cTn id="19" dur="500" fill="hold"/>
                                        <p:tgtEl>
                                          <p:spTgt spid="21"/>
                                        </p:tgtEl>
                                        <p:attrNameLst>
                                          <p:attrName>ppt_x</p:attrName>
                                          <p:attrName>ppt_y</p:attrName>
                                        </p:attrNameLst>
                                      </p:cBhvr>
                                      <p:rCtr x="234" y="26296"/>
                                    </p:animMotion>
                                  </p:childTnLst>
                                </p:cTn>
                              </p:par>
                              <p:par>
                                <p:cTn id="20" presetID="22" presetClass="entr" presetSubtype="1"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childTnLst>
                          </p:cTn>
                        </p:par>
                        <p:par>
                          <p:cTn id="23" fill="hold">
                            <p:stCondLst>
                              <p:cond delay="500"/>
                            </p:stCondLst>
                            <p:childTnLst>
                              <p:par>
                                <p:cTn id="24" presetID="10" presetClass="exit" presetSubtype="0" fill="hold" nodeType="afterEffect">
                                  <p:stCondLst>
                                    <p:cond delay="0"/>
                                  </p:stCondLst>
                                  <p:childTnLst>
                                    <p:animEffect transition="out" filter="fade">
                                      <p:cBhvr>
                                        <p:cTn id="25" dur="500"/>
                                        <p:tgtEl>
                                          <p:spTgt spid="19"/>
                                        </p:tgtEl>
                                      </p:cBhvr>
                                    </p:animEffect>
                                    <p:set>
                                      <p:cBhvr>
                                        <p:cTn id="26" dur="1" fill="hold">
                                          <p:stCondLst>
                                            <p:cond delay="499"/>
                                          </p:stCondLst>
                                        </p:cTn>
                                        <p:tgtEl>
                                          <p:spTgt spid="1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21"/>
                                        </p:tgtEl>
                                      </p:cBhvr>
                                    </p:animEffect>
                                    <p:set>
                                      <p:cBhvr>
                                        <p:cTn id="31"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PROJECT_OPEN" val="0"/>
  <p:tag name="ARTICULATE_SLIDE_COUNT" val="34"/>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8EDB57-09A0-4C29-BC94-3E9320684E5B}">
  <ds:schemaRefs>
    <ds:schemaRef ds:uri="http://schemas.microsoft.com/sharepoint/v3/contenttype/forms"/>
  </ds:schemaRefs>
</ds:datastoreItem>
</file>

<file path=customXml/itemProps2.xml><?xml version="1.0" encoding="utf-8"?>
<ds:datastoreItem xmlns:ds="http://schemas.openxmlformats.org/officeDocument/2006/customXml" ds:itemID="{B52C9AE0-2863-482C-91B6-D8A991EB5B04}">
  <ds:schemaRefs>
    <ds:schemaRef ds:uri="http://schemas.microsoft.com/office/2006/metadata/properties"/>
    <ds:schemaRef ds:uri="20540652-c8d4-4907-a72c-8ae251fa5497"/>
    <ds:schemaRef ds:uri="d23d726e-30b8-4020-9bcc-ea20acae9033"/>
    <ds:schemaRef ds:uri="http://purl.org/dc/elements/1.1/"/>
    <ds:schemaRef ds:uri="http://schemas.openxmlformats.org/package/2006/metadata/core-properties"/>
    <ds:schemaRef ds:uri="http://www.w3.org/XML/1998/namespace"/>
    <ds:schemaRef ds:uri="http://purl.org/dc/terms/"/>
    <ds:schemaRef ds:uri="http://schemas.microsoft.com/office/2006/documentManagement/types"/>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9A32B596-5308-41A6-97F7-469CFFCCB661}"/>
</file>

<file path=docProps/app.xml><?xml version="1.0" encoding="utf-8"?>
<Properties xmlns="http://schemas.openxmlformats.org/officeDocument/2006/extended-properties" xmlns:vt="http://schemas.openxmlformats.org/officeDocument/2006/docPropsVTypes">
  <TotalTime>13544</TotalTime>
  <Words>2434</Words>
  <Application>Microsoft Office PowerPoint</Application>
  <PresentationFormat>Widescreen</PresentationFormat>
  <Paragraphs>398</Paragraphs>
  <Slides>34</Slides>
  <Notes>33</Notes>
  <HiddenSlides>0</HiddenSlides>
  <MMClips>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34</vt:i4>
      </vt:variant>
    </vt:vector>
  </HeadingPairs>
  <TitlesOfParts>
    <vt:vector size="45" baseType="lpstr">
      <vt:lpstr>Arial</vt:lpstr>
      <vt:lpstr>Calibri</vt:lpstr>
      <vt:lpstr>Calibri Light</vt:lpstr>
      <vt:lpstr>Cambria Math</vt:lpstr>
      <vt:lpstr>Comic Sans MS</vt:lpstr>
      <vt:lpstr>Neo Sans</vt:lpstr>
      <vt:lpstr>Noto Sans Symbols</vt:lpstr>
      <vt:lpstr>Times New Roman</vt:lpstr>
      <vt:lpstr>Twentieth Century</vt:lpstr>
      <vt:lpstr>Integral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G6-Ch12-SLO3</dc:title>
  <dc:creator>Zeina Hijazi</dc:creator>
  <cp:lastModifiedBy>Theresia Tabchi</cp:lastModifiedBy>
  <cp:revision>502</cp:revision>
  <dcterms:created xsi:type="dcterms:W3CDTF">2020-11-03T06:34:51Z</dcterms:created>
  <dcterms:modified xsi:type="dcterms:W3CDTF">2023-08-11T12:29:22Z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0x010100F5E2E8F8499C854F9A11F18483A7E19F</vt:lpwstr>
  </property>
  <property fmtid="{D5CDD505-2E9C-101B-9397-08002B2CF9AE}" pid="5" name="Order">
    <vt:lpwstr>117700.000000000</vt:lpwstr>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y fmtid="{D5CDD505-2E9C-101B-9397-08002B2CF9AE}" pid="13" name="xd_Signature">
    <vt:lpwstr/>
  </property>
</Properties>
</file>