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2.xml" ContentType="application/vnd.openxmlformats-officedocument.presentationml.tags+xml"/>
  <Override PartName="/ppt/notesSlides/notesSlide1.xml" ContentType="application/vnd.openxmlformats-officedocument.presentationml.notesSlide+xml"/>
  <Override PartName="/ppt/tags/tag13.xml" ContentType="application/vnd.openxmlformats-officedocument.presentationml.tags+xml"/>
  <Override PartName="/ppt/notesSlides/notesSlide2.xml" ContentType="application/vnd.openxmlformats-officedocument.presentationml.notesSlide+xml"/>
  <Override PartName="/ppt/tags/tag14.xml" ContentType="application/vnd.openxmlformats-officedocument.presentationml.tags+xml"/>
  <Override PartName="/ppt/notesSlides/notesSlide3.xml" ContentType="application/vnd.openxmlformats-officedocument.presentationml.notesSlide+xml"/>
  <Override PartName="/ppt/tags/tag15.xml" ContentType="application/vnd.openxmlformats-officedocument.presentationml.tags+xml"/>
  <Override PartName="/ppt/notesSlides/notesSlide4.xml" ContentType="application/vnd.openxmlformats-officedocument.presentationml.notesSlide+xml"/>
  <Override PartName="/ppt/tags/tag16.xml" ContentType="application/vnd.openxmlformats-officedocument.presentationml.tags+xml"/>
  <Override PartName="/ppt/notesSlides/notesSlide5.xml" ContentType="application/vnd.openxmlformats-officedocument.presentationml.notesSlide+xml"/>
  <Override PartName="/ppt/tags/tag17.xml" ContentType="application/vnd.openxmlformats-officedocument.presentationml.tags+xml"/>
  <Override PartName="/ppt/notesSlides/notesSlide6.xml" ContentType="application/vnd.openxmlformats-officedocument.presentationml.notesSlide+xml"/>
  <Override PartName="/ppt/tags/tag18.xml" ContentType="application/vnd.openxmlformats-officedocument.presentationml.tags+xml"/>
  <Override PartName="/ppt/notesSlides/notesSlide7.xml" ContentType="application/vnd.openxmlformats-officedocument.presentationml.notesSlide+xml"/>
  <Override PartName="/ppt/tags/tag19.xml" ContentType="application/vnd.openxmlformats-officedocument.presentationml.tags+xml"/>
  <Override PartName="/ppt/notesSlides/notesSlide8.xml" ContentType="application/vnd.openxmlformats-officedocument.presentationml.notesSlide+xml"/>
  <Override PartName="/ppt/tags/tag20.xml" ContentType="application/vnd.openxmlformats-officedocument.presentationml.tags+xml"/>
  <Override PartName="/ppt/notesSlides/notesSlide9.xml" ContentType="application/vnd.openxmlformats-officedocument.presentationml.notesSlide+xml"/>
  <Override PartName="/ppt/tags/tag21.xml" ContentType="application/vnd.openxmlformats-officedocument.presentationml.tags+xml"/>
  <Override PartName="/ppt/notesSlides/notesSlide10.xml" ContentType="application/vnd.openxmlformats-officedocument.presentationml.notesSlide+xml"/>
  <Override PartName="/ppt/tags/tag22.xml" ContentType="application/vnd.openxmlformats-officedocument.presentationml.tags+xml"/>
  <Override PartName="/ppt/notesSlides/notesSlide11.xml" ContentType="application/vnd.openxmlformats-officedocument.presentationml.notesSlide+xml"/>
  <Override PartName="/ppt/tags/tag23.xml" ContentType="application/vnd.openxmlformats-officedocument.presentationml.tags+xml"/>
  <Override PartName="/ppt/notesSlides/notesSlide12.xml" ContentType="application/vnd.openxmlformats-officedocument.presentationml.notesSlide+xml"/>
  <Override PartName="/ppt/tags/tag24.xml" ContentType="application/vnd.openxmlformats-officedocument.presentationml.tags+xml"/>
  <Override PartName="/ppt/notesSlides/notesSlide13.xml" ContentType="application/vnd.openxmlformats-officedocument.presentationml.notesSlide+xml"/>
  <Override PartName="/ppt/tags/tag25.xml" ContentType="application/vnd.openxmlformats-officedocument.presentationml.tags+xml"/>
  <Override PartName="/ppt/notesSlides/notesSlide14.xml" ContentType="application/vnd.openxmlformats-officedocument.presentationml.notesSlide+xml"/>
  <Override PartName="/ppt/tags/tag26.xml" ContentType="application/vnd.openxmlformats-officedocument.presentationml.tags+xml"/>
  <Override PartName="/ppt/notesSlides/notesSlide15.xml" ContentType="application/vnd.openxmlformats-officedocument.presentationml.notesSlide+xml"/>
  <Override PartName="/ppt/tags/tag27.xml" ContentType="application/vnd.openxmlformats-officedocument.presentationml.tags+xml"/>
  <Override PartName="/ppt/notesSlides/notesSlide16.xml" ContentType="application/vnd.openxmlformats-officedocument.presentationml.notesSlide+xml"/>
  <Override PartName="/ppt/tags/tag28.xml" ContentType="application/vnd.openxmlformats-officedocument.presentationml.tags+xml"/>
  <Override PartName="/ppt/notesSlides/notesSlide17.xml" ContentType="application/vnd.openxmlformats-officedocument.presentationml.notesSlide+xml"/>
  <Override PartName="/ppt/tags/tag29.xml" ContentType="application/vnd.openxmlformats-officedocument.presentationml.tags+xml"/>
  <Override PartName="/ppt/notesSlides/notesSlide18.xml" ContentType="application/vnd.openxmlformats-officedocument.presentationml.notesSlide+xml"/>
  <Override PartName="/ppt/tags/tag30.xml" ContentType="application/vnd.openxmlformats-officedocument.presentationml.tags+xml"/>
  <Override PartName="/ppt/notesSlides/notesSlide19.xml" ContentType="application/vnd.openxmlformats-officedocument.presentationml.notesSlide+xml"/>
  <Override PartName="/ppt/tags/tag31.xml" ContentType="application/vnd.openxmlformats-officedocument.presentationml.tags+xml"/>
  <Override PartName="/ppt/notesSlides/notesSlide20.xml" ContentType="application/vnd.openxmlformats-officedocument.presentationml.notesSlide+xml"/>
  <Override PartName="/ppt/tags/tag32.xml" ContentType="application/vnd.openxmlformats-officedocument.presentationml.tags+xml"/>
  <Override PartName="/ppt/notesSlides/notesSlide21.xml" ContentType="application/vnd.openxmlformats-officedocument.presentationml.notesSlide+xml"/>
  <Override PartName="/ppt/tags/tag33.xml" ContentType="application/vnd.openxmlformats-officedocument.presentationml.tags+xml"/>
  <Override PartName="/ppt/notesSlides/notesSlide22.xml" ContentType="application/vnd.openxmlformats-officedocument.presentationml.notesSlide+xml"/>
  <Override PartName="/ppt/tags/tag34.xml" ContentType="application/vnd.openxmlformats-officedocument.presentationml.tags+xml"/>
  <Override PartName="/ppt/notesSlides/notesSlide23.xml" ContentType="application/vnd.openxmlformats-officedocument.presentationml.notesSlide+xml"/>
  <Override PartName="/ppt/tags/tag35.xml" ContentType="application/vnd.openxmlformats-officedocument.presentationml.tags+xml"/>
  <Override PartName="/ppt/notesSlides/notesSlide24.xml" ContentType="application/vnd.openxmlformats-officedocument.presentationml.notesSlide+xml"/>
  <Override PartName="/ppt/tags/tag36.xml" ContentType="application/vnd.openxmlformats-officedocument.presentationml.tags+xml"/>
  <Override PartName="/ppt/notesSlides/notesSlide25.xml" ContentType="application/vnd.openxmlformats-officedocument.presentationml.notesSlide+xml"/>
  <Override PartName="/ppt/tags/tag37.xml" ContentType="application/vnd.openxmlformats-officedocument.presentationml.tags+xml"/>
  <Override PartName="/ppt/notesSlides/notesSlide26.xml" ContentType="application/vnd.openxmlformats-officedocument.presentationml.notesSlide+xml"/>
  <Override PartName="/ppt/tags/tag38.xml" ContentType="application/vnd.openxmlformats-officedocument.presentationml.tags+xml"/>
  <Override PartName="/ppt/notesSlides/notesSlide27.xml" ContentType="application/vnd.openxmlformats-officedocument.presentationml.notesSlide+xml"/>
  <Override PartName="/ppt/tags/tag39.xml" ContentType="application/vnd.openxmlformats-officedocument.presentationml.tags+xml"/>
  <Override PartName="/ppt/notesSlides/notesSlide28.xml" ContentType="application/vnd.openxmlformats-officedocument.presentationml.notesSlide+xml"/>
  <Override PartName="/ppt/tags/tag40.xml" ContentType="application/vnd.openxmlformats-officedocument.presentationml.tags+xml"/>
  <Override PartName="/ppt/notesSlides/notesSlide29.xml" ContentType="application/vnd.openxmlformats-officedocument.presentationml.notesSlide+xml"/>
  <Override PartName="/ppt/tags/tag41.xml" ContentType="application/vnd.openxmlformats-officedocument.presentationml.tags+xml"/>
  <Override PartName="/ppt/notesSlides/notesSlide30.xml" ContentType="application/vnd.openxmlformats-officedocument.presentationml.notesSlide+xml"/>
  <Override PartName="/ppt/tags/tag42.xml" ContentType="application/vnd.openxmlformats-officedocument.presentationml.tags+xml"/>
  <Override PartName="/ppt/notesSlides/notesSlide31.xml" ContentType="application/vnd.openxmlformats-officedocument.presentationml.notesSlide+xml"/>
  <Override PartName="/ppt/tags/tag43.xml" ContentType="application/vnd.openxmlformats-officedocument.presentationml.tags+xml"/>
  <Override PartName="/ppt/notesSlides/notesSlide32.xml" ContentType="application/vnd.openxmlformats-officedocument.presentationml.notesSlide+xml"/>
  <Override PartName="/ppt/tags/tag44.xml" ContentType="application/vnd.openxmlformats-officedocument.presentationml.tags+xml"/>
  <Override PartName="/ppt/notesSlides/notesSlide33.xml" ContentType="application/vnd.openxmlformats-officedocument.presentationml.notesSlide+xml"/>
  <Override PartName="/ppt/tags/tag45.xml" ContentType="application/vnd.openxmlformats-officedocument.presentationml.tags+xml"/>
  <Override PartName="/ppt/notesSlides/notesSlide34.xml" ContentType="application/vnd.openxmlformats-officedocument.presentationml.notesSlide+xml"/>
  <Override PartName="/ppt/tags/tag46.xml" ContentType="application/vnd.openxmlformats-officedocument.presentationml.tags+xml"/>
  <Override PartName="/ppt/notesSlides/notesSlide35.xml" ContentType="application/vnd.openxmlformats-officedocument.presentationml.notesSlide+xml"/>
  <Override PartName="/ppt/tags/tag47.xml" ContentType="application/vnd.openxmlformats-officedocument.presentationml.tags+xml"/>
  <Override PartName="/ppt/notesSlides/notesSlide36.xml" ContentType="application/vnd.openxmlformats-officedocument.presentationml.notesSlide+xml"/>
  <Override PartName="/ppt/tags/tag48.xml" ContentType="application/vnd.openxmlformats-officedocument.presentationml.tags+xml"/>
  <Override PartName="/ppt/notesSlides/notesSlide37.xml" ContentType="application/vnd.openxmlformats-officedocument.presentationml.notesSlide+xml"/>
  <Override PartName="/ppt/tags/tag49.xml" ContentType="application/vnd.openxmlformats-officedocument.presentationml.tags+xml"/>
  <Override PartName="/ppt/notesSlides/notesSlide38.xml" ContentType="application/vnd.openxmlformats-officedocument.presentationml.notesSlide+xml"/>
  <Override PartName="/ppt/tags/tag50.xml" ContentType="application/vnd.openxmlformats-officedocument.presentationml.tags+xml"/>
  <Override PartName="/ppt/notesSlides/notesSlide39.xml" ContentType="application/vnd.openxmlformats-officedocument.presentationml.notesSlide+xml"/>
  <Override PartName="/ppt/tags/tag51.xml" ContentType="application/vnd.openxmlformats-officedocument.presentationml.tags+xml"/>
  <Override PartName="/ppt/notesSlides/notesSlide40.xml" ContentType="application/vnd.openxmlformats-officedocument.presentationml.notesSlide+xml"/>
  <Override PartName="/ppt/tags/tag52.xml" ContentType="application/vnd.openxmlformats-officedocument.presentationml.tags+xml"/>
  <Override PartName="/ppt/notesSlides/notesSlide41.xml" ContentType="application/vnd.openxmlformats-officedocument.presentationml.notesSlide+xml"/>
  <Override PartName="/ppt/tags/tag53.xml" ContentType="application/vnd.openxmlformats-officedocument.presentationml.tags+xml"/>
  <Override PartName="/ppt/notesSlides/notesSlide42.xml" ContentType="application/vnd.openxmlformats-officedocument.presentationml.notesSlide+xml"/>
  <Override PartName="/ppt/tags/tag54.xml" ContentType="application/vnd.openxmlformats-officedocument.presentationml.tags+xml"/>
  <Override PartName="/ppt/notesSlides/notesSlide43.xml" ContentType="application/vnd.openxmlformats-officedocument.presentationml.notesSlide+xml"/>
  <Override PartName="/ppt/tags/tag55.xml" ContentType="application/vnd.openxmlformats-officedocument.presentationml.tags+xml"/>
  <Override PartName="/ppt/notesSlides/notesSlide44.xml" ContentType="application/vnd.openxmlformats-officedocument.presentationml.notesSlide+xml"/>
  <Override PartName="/ppt/tags/tag56.xml" ContentType="application/vnd.openxmlformats-officedocument.presentationml.tags+xml"/>
  <Override PartName="/ppt/notesSlides/notesSlide45.xml" ContentType="application/vnd.openxmlformats-officedocument.presentationml.notesSlide+xml"/>
  <Override PartName="/ppt/tags/tag57.xml" ContentType="application/vnd.openxmlformats-officedocument.presentationml.tags+xml"/>
  <Override PartName="/ppt/notesSlides/notesSlide46.xml" ContentType="application/vnd.openxmlformats-officedocument.presentationml.notesSlide+xml"/>
  <Override PartName="/ppt/tags/tag58.xml" ContentType="application/vnd.openxmlformats-officedocument.presentationml.tags+xml"/>
  <Override PartName="/ppt/notesSlides/notesSlide47.xml" ContentType="application/vnd.openxmlformats-officedocument.presentationml.notesSlide+xml"/>
  <Override PartName="/ppt/tags/tag59.xml" ContentType="application/vnd.openxmlformats-officedocument.presentationml.tags+xml"/>
  <Override PartName="/ppt/notesSlides/notesSlide48.xml" ContentType="application/vnd.openxmlformats-officedocument.presentationml.notesSlide+xml"/>
  <Override PartName="/ppt/tags/tag60.xml" ContentType="application/vnd.openxmlformats-officedocument.presentationml.tags+xml"/>
  <Override PartName="/ppt/notesSlides/notesSlide49.xml" ContentType="application/vnd.openxmlformats-officedocument.presentationml.notesSlide+xml"/>
  <Override PartName="/ppt/tags/tag61.xml" ContentType="application/vnd.openxmlformats-officedocument.presentationml.tags+xml"/>
  <Override PartName="/ppt/notesSlides/notesSlide50.xml" ContentType="application/vnd.openxmlformats-officedocument.presentationml.notesSlide+xml"/>
  <Override PartName="/ppt/tags/tag62.xml" ContentType="application/vnd.openxmlformats-officedocument.presentationml.tags+xml"/>
  <Override PartName="/ppt/notesSlides/notesSlide51.xml" ContentType="application/vnd.openxmlformats-officedocument.presentationml.notesSlide+xml"/>
  <Override PartName="/ppt/tags/tag63.xml" ContentType="application/vnd.openxmlformats-officedocument.presentationml.tags+xml"/>
  <Override PartName="/ppt/notesSlides/notesSlide52.xml" ContentType="application/vnd.openxmlformats-officedocument.presentationml.notesSlide+xml"/>
  <Override PartName="/ppt/tags/tag64.xml" ContentType="application/vnd.openxmlformats-officedocument.presentationml.tags+xml"/>
  <Override PartName="/ppt/notesSlides/notesSlide53.xml" ContentType="application/vnd.openxmlformats-officedocument.presentationml.notesSlide+xml"/>
  <Override PartName="/ppt/tags/tag65.xml" ContentType="application/vnd.openxmlformats-officedocument.presentationml.tags+xml"/>
  <Override PartName="/ppt/notesSlides/notesSlide54.xml" ContentType="application/vnd.openxmlformats-officedocument.presentationml.notesSlide+xml"/>
  <Override PartName="/ppt/tags/tag66.xml" ContentType="application/vnd.openxmlformats-officedocument.presentationml.tags+xml"/>
  <Override PartName="/ppt/notesSlides/notesSlide55.xml" ContentType="application/vnd.openxmlformats-officedocument.presentationml.notesSlide+xml"/>
  <Override PartName="/ppt/tags/tag67.xml" ContentType="application/vnd.openxmlformats-officedocument.presentationml.tags+xml"/>
  <Override PartName="/ppt/notesSlides/notesSlide56.xml" ContentType="application/vnd.openxmlformats-officedocument.presentationml.notesSlide+xml"/>
  <Override PartName="/ppt/tags/tag68.xml" ContentType="application/vnd.openxmlformats-officedocument.presentationml.tags+xml"/>
  <Override PartName="/ppt/notesSlides/notesSlide57.xml" ContentType="application/vnd.openxmlformats-officedocument.presentationml.notesSlide+xml"/>
  <Override PartName="/ppt/tags/tag69.xml" ContentType="application/vnd.openxmlformats-officedocument.presentationml.tags+xml"/>
  <Override PartName="/ppt/notesSlides/notesSlide58.xml" ContentType="application/vnd.openxmlformats-officedocument.presentationml.notesSlide+xml"/>
  <Override PartName="/ppt/tags/tag70.xml" ContentType="application/vnd.openxmlformats-officedocument.presentationml.tags+xml"/>
  <Override PartName="/ppt/notesSlides/notesSlide59.xml" ContentType="application/vnd.openxmlformats-officedocument.presentationml.notesSlide+xml"/>
  <Override PartName="/ppt/tags/tag71.xml" ContentType="application/vnd.openxmlformats-officedocument.presentationml.tags+xml"/>
  <Override PartName="/ppt/notesSlides/notesSlide60.xml" ContentType="application/vnd.openxmlformats-officedocument.presentationml.notesSlide+xml"/>
  <Override PartName="/ppt/tags/tag72.xml" ContentType="application/vnd.openxmlformats-officedocument.presentationml.tags+xml"/>
  <Override PartName="/ppt/notesSlides/notesSlide61.xml" ContentType="application/vnd.openxmlformats-officedocument.presentationml.notesSlide+xml"/>
  <Override PartName="/ppt/tags/tag73.xml" ContentType="application/vnd.openxmlformats-officedocument.presentationml.tags+xml"/>
  <Override PartName="/ppt/notesSlides/notesSlide62.xml" ContentType="application/vnd.openxmlformats-officedocument.presentationml.notesSlide+xml"/>
  <Override PartName="/ppt/tags/tag74.xml" ContentType="application/vnd.openxmlformats-officedocument.presentationml.tags+xml"/>
  <Override PartName="/ppt/notesSlides/notesSlide63.xml" ContentType="application/vnd.openxmlformats-officedocument.presentationml.notesSlide+xml"/>
  <Override PartName="/ppt/tags/tag75.xml" ContentType="application/vnd.openxmlformats-officedocument.presentationml.tags+xml"/>
  <Override PartName="/ppt/notesSlides/notesSlide64.xml" ContentType="application/vnd.openxmlformats-officedocument.presentationml.notesSlide+xml"/>
  <Override PartName="/ppt/tags/tag7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 id="2147483659" r:id="rId5"/>
  </p:sldMasterIdLst>
  <p:notesMasterIdLst>
    <p:notesMasterId r:id="rId71"/>
  </p:notesMasterIdLst>
  <p:sldIdLst>
    <p:sldId id="2064" r:id="rId6"/>
    <p:sldId id="2349" r:id="rId7"/>
    <p:sldId id="719" r:id="rId8"/>
    <p:sldId id="2354" r:id="rId9"/>
    <p:sldId id="2352" r:id="rId10"/>
    <p:sldId id="2353" r:id="rId11"/>
    <p:sldId id="2350" r:id="rId12"/>
    <p:sldId id="2351" r:id="rId13"/>
    <p:sldId id="523" r:id="rId14"/>
    <p:sldId id="618" r:id="rId15"/>
    <p:sldId id="1692" r:id="rId16"/>
    <p:sldId id="2330" r:id="rId17"/>
    <p:sldId id="1700" r:id="rId18"/>
    <p:sldId id="1730" r:id="rId19"/>
    <p:sldId id="2331" r:id="rId20"/>
    <p:sldId id="1732" r:id="rId21"/>
    <p:sldId id="2332" r:id="rId22"/>
    <p:sldId id="1733" r:id="rId23"/>
    <p:sldId id="2333" r:id="rId24"/>
    <p:sldId id="2334" r:id="rId25"/>
    <p:sldId id="2335" r:id="rId26"/>
    <p:sldId id="1695" r:id="rId27"/>
    <p:sldId id="2336" r:id="rId28"/>
    <p:sldId id="2337" r:id="rId29"/>
    <p:sldId id="2338" r:id="rId30"/>
    <p:sldId id="2339" r:id="rId31"/>
    <p:sldId id="2340" r:id="rId32"/>
    <p:sldId id="2341" r:id="rId33"/>
    <p:sldId id="2342" r:id="rId34"/>
    <p:sldId id="2343" r:id="rId35"/>
    <p:sldId id="2344" r:id="rId36"/>
    <p:sldId id="2345" r:id="rId37"/>
    <p:sldId id="2346" r:id="rId38"/>
    <p:sldId id="2347" r:id="rId39"/>
    <p:sldId id="2348" r:id="rId40"/>
    <p:sldId id="1713" r:id="rId41"/>
    <p:sldId id="542" r:id="rId42"/>
    <p:sldId id="1756" r:id="rId43"/>
    <p:sldId id="595" r:id="rId44"/>
    <p:sldId id="1757" r:id="rId45"/>
    <p:sldId id="527" r:id="rId46"/>
    <p:sldId id="633" r:id="rId47"/>
    <p:sldId id="1762" r:id="rId48"/>
    <p:sldId id="1763" r:id="rId49"/>
    <p:sldId id="1764" r:id="rId50"/>
    <p:sldId id="1719" r:id="rId51"/>
    <p:sldId id="528" r:id="rId52"/>
    <p:sldId id="467" r:id="rId53"/>
    <p:sldId id="1766" r:id="rId54"/>
    <p:sldId id="1765" r:id="rId55"/>
    <p:sldId id="1767" r:id="rId56"/>
    <p:sldId id="1727" r:id="rId57"/>
    <p:sldId id="1771" r:id="rId58"/>
    <p:sldId id="1768" r:id="rId59"/>
    <p:sldId id="1772" r:id="rId60"/>
    <p:sldId id="1773" r:id="rId61"/>
    <p:sldId id="529" r:id="rId62"/>
    <p:sldId id="501" r:id="rId63"/>
    <p:sldId id="1774" r:id="rId64"/>
    <p:sldId id="1775" r:id="rId65"/>
    <p:sldId id="1776" r:id="rId66"/>
    <p:sldId id="1777" r:id="rId67"/>
    <p:sldId id="1778" r:id="rId68"/>
    <p:sldId id="1779" r:id="rId69"/>
    <p:sldId id="1655" r:id="rId70"/>
  </p:sldIdLst>
  <p:sldSz cx="12192000" cy="6858000"/>
  <p:notesSz cx="6858000" cy="9144000"/>
  <p:custDataLst>
    <p:tags r:id="rId72"/>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r:id="rId201" roundtripDataSignature="AMtx7mgERomWn9GsLzSVCuWwXtPL8GvWZ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ssica Saadeh" initials="" lastIdx="18" clrIdx="0"/>
  <p:cmAuthor id="1" name="Aline Halabi" initials="" lastIdx="36" clrIdx="1"/>
  <p:cmAuthor id="2" name="Claudine Trad" initials="" lastIdx="54" clrIdx="2"/>
  <p:cmAuthor id="3" name="Diane Ouellette" initials="" lastIdx="3" clrIdx="3"/>
  <p:cmAuthor id="4" name="Claudine Trad" initials="CT" lastIdx="1" clrIdx="4"/>
  <p:cmAuthor id="5" name="Claudine Trad" initials="CT [2]" lastIdx="1" clrIdx="5"/>
  <p:cmAuthor id="6" name="Dyana Majdalani" initials="DM" lastIdx="15" clrIdx="6">
    <p:extLst>
      <p:ext uri="{19B8F6BF-5375-455C-9EA6-DF929625EA0E}">
        <p15:presenceInfo xmlns:p15="http://schemas.microsoft.com/office/powerpoint/2012/main" userId="S::Dyana.Majdalani@qitabi.org::74c26060-097c-4909-8f38-5cb57c46cff7" providerId="AD"/>
      </p:ext>
    </p:extLst>
  </p:cmAuthor>
  <p:cmAuthor id="7" name="Elia Mansour" initials="EM" lastIdx="3" clrIdx="7">
    <p:extLst>
      <p:ext uri="{19B8F6BF-5375-455C-9EA6-DF929625EA0E}">
        <p15:presenceInfo xmlns:p15="http://schemas.microsoft.com/office/powerpoint/2012/main" userId="S::Elia.Mansour@qitabi.org::0ca26d34-a40f-4642-85d2-c962d07ad608" providerId="AD"/>
      </p:ext>
    </p:extLst>
  </p:cmAuthor>
  <p:cmAuthor id="8" name="Lamia Sabbah" initials="LS" lastIdx="21" clrIdx="8">
    <p:extLst>
      <p:ext uri="{19B8F6BF-5375-455C-9EA6-DF929625EA0E}">
        <p15:presenceInfo xmlns:p15="http://schemas.microsoft.com/office/powerpoint/2012/main" userId="S::lamia.sabbah@qitabi.org::24354568-2da4-46ce-ae24-392c2cd707cb" providerId="AD"/>
      </p:ext>
    </p:extLst>
  </p:cmAuthor>
  <p:cmAuthor id="9" name="Dany Aouad" initials="DA" lastIdx="1" clrIdx="9">
    <p:extLst>
      <p:ext uri="{19B8F6BF-5375-455C-9EA6-DF929625EA0E}">
        <p15:presenceInfo xmlns:p15="http://schemas.microsoft.com/office/powerpoint/2012/main" userId="S::Dany.Aouad@qitabi.org::d49ee0a1-a67e-483a-91b6-e3d7c013a9df" providerId="AD"/>
      </p:ext>
    </p:extLst>
  </p:cmAuthor>
  <p:cmAuthor id="10" name="Hanaa Ismail" initials="HI" lastIdx="7" clrIdx="10">
    <p:extLst>
      <p:ext uri="{19B8F6BF-5375-455C-9EA6-DF929625EA0E}">
        <p15:presenceInfo xmlns:p15="http://schemas.microsoft.com/office/powerpoint/2012/main" userId="S::hanaa.ismail@qitabi.org::5625a8a9-e03c-4c7c-8342-38d29e1aa95c" providerId="AD"/>
      </p:ext>
    </p:extLst>
  </p:cmAuthor>
  <p:cmAuthor id="11" name="Windows User" initials="WU" lastIdx="55" clrIdx="11">
    <p:extLst>
      <p:ext uri="{19B8F6BF-5375-455C-9EA6-DF929625EA0E}">
        <p15:presenceInfo xmlns:p15="http://schemas.microsoft.com/office/powerpoint/2012/main" userId="Windows User" providerId="None"/>
      </p:ext>
    </p:extLst>
  </p:cmAuthor>
  <p:cmAuthor id="12" name="Rola Bayram" initials="RB" lastIdx="3" clrIdx="12">
    <p:extLst>
      <p:ext uri="{19B8F6BF-5375-455C-9EA6-DF929625EA0E}">
        <p15:presenceInfo xmlns:p15="http://schemas.microsoft.com/office/powerpoint/2012/main" userId="S::Rola.Bayram@qitabi.org::40321eae-b015-4f1d-a6f9-ac9ce66463c2" providerId="AD"/>
      </p:ext>
    </p:extLst>
  </p:cmAuthor>
  <p:cmAuthor id="13" name="Zeina Hijazi" initials="ZH" lastIdx="196" clrIdx="13">
    <p:extLst>
      <p:ext uri="{19B8F6BF-5375-455C-9EA6-DF929625EA0E}">
        <p15:presenceInfo xmlns:p15="http://schemas.microsoft.com/office/powerpoint/2012/main" userId="f0300d29df198785"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C472"/>
    <a:srgbClr val="FD1A23"/>
    <a:srgbClr val="F2D418"/>
    <a:srgbClr val="10CB20"/>
    <a:srgbClr val="ACE8F9"/>
    <a:srgbClr val="C0FCC7"/>
    <a:srgbClr val="FBF7C3"/>
    <a:srgbClr val="F5ACB0"/>
    <a:srgbClr val="FE7B80"/>
    <a:srgbClr val="F8E7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CE2D9AB-6080-4C24-9549-F0847BFA2F4B}">
  <a:tblStyle styleId="{4CE2D9AB-6080-4C24-9549-F0847BFA2F4B}"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B5453733-6D8B-4BE3-BBA8-3C818A7719B8}"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DD4448CA-4BAD-4322-A279-3849DE6F6109}" styleName="Table_2">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AF1"/>
          </a:solidFill>
        </a:fill>
      </a:tcStyle>
    </a:wholeTbl>
    <a:band1H>
      <a:tcTxStyle b="off" i="off"/>
      <a:tcStyle>
        <a:tcBdr/>
        <a:fill>
          <a:solidFill>
            <a:srgbClr val="CED2E2"/>
          </a:solidFill>
        </a:fill>
      </a:tcStyle>
    </a:band1H>
    <a:band2H>
      <a:tcTxStyle b="off" i="off"/>
      <a:tcStyle>
        <a:tcBdr/>
      </a:tcStyle>
    </a:band2H>
    <a:band1V>
      <a:tcTxStyle b="off" i="off"/>
      <a:tcStyle>
        <a:tcBdr/>
        <a:fill>
          <a:solidFill>
            <a:srgbClr val="CED2E2"/>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9A9EFCD9-3DC8-481B-9CFA-007158C08660}" styleName="Table_3">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488" autoAdjust="0"/>
    <p:restoredTop sz="62186" autoAdjust="0"/>
  </p:normalViewPr>
  <p:slideViewPr>
    <p:cSldViewPr snapToGrid="0">
      <p:cViewPr varScale="1">
        <p:scale>
          <a:sx n="53" d="100"/>
          <a:sy n="53" d="100"/>
        </p:scale>
        <p:origin x="1181" y="53"/>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2866"/>
    </p:cViewPr>
  </p:sorterViewPr>
  <p:notesViewPr>
    <p:cSldViewPr snapToGrid="0">
      <p:cViewPr varScale="1">
        <p:scale>
          <a:sx n="66" d="100"/>
          <a:sy n="66" d="100"/>
        </p:scale>
        <p:origin x="1854" y="6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205" Type="http://schemas.openxmlformats.org/officeDocument/2006/relationships/theme" Target="theme/theme1.xml"/><Relationship Id="rId16" Type="http://schemas.openxmlformats.org/officeDocument/2006/relationships/slide" Target="slides/slide1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5" Type="http://schemas.openxmlformats.org/officeDocument/2006/relationships/slideMaster" Target="slideMasters/slideMaster2.xml"/><Relationship Id="rId61" Type="http://schemas.openxmlformats.org/officeDocument/2006/relationships/slide" Target="slides/slide56.xml"/><Relationship Id="rId203" Type="http://schemas.openxmlformats.org/officeDocument/2006/relationships/presProps" Target="presProp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tags" Target="tags/tag1.xml"/><Relationship Id="rId206" Type="http://schemas.openxmlformats.org/officeDocument/2006/relationships/tableStyles" Target="tableStyles.xml"/><Relationship Id="rId3" Type="http://schemas.openxmlformats.org/officeDocument/2006/relationships/customXml" Target="../customXml/item3.xml"/><Relationship Id="rId201" Type="http://customschemas.google.com/relationships/presentationmetadata" Target="metadata"/><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1" Type="http://schemas.openxmlformats.org/officeDocument/2006/relationships/customXml" Target="../customXml/item1.xml"/><Relationship Id="rId6" Type="http://schemas.openxmlformats.org/officeDocument/2006/relationships/slide" Target="slides/slide1.xml"/><Relationship Id="rId204" Type="http://schemas.openxmlformats.org/officeDocument/2006/relationships/viewProps" Target="viewProps.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4" Type="http://schemas.openxmlformats.org/officeDocument/2006/relationships/slideMaster" Target="slideMasters/slideMaster1.xml"/><Relationship Id="rId9" Type="http://schemas.openxmlformats.org/officeDocument/2006/relationships/slide" Target="slides/slide4.xml"/><Relationship Id="rId202" Type="http://schemas.openxmlformats.org/officeDocument/2006/relationships/commentAuthors" Target="commentAuthors.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71" Type="http://schemas.openxmlformats.org/officeDocument/2006/relationships/notesMaster" Target="notesMasters/notesMaster1.xml"/><Relationship Id="rId2" Type="http://schemas.openxmlformats.org/officeDocument/2006/relationships/customXml" Target="../customXml/item2.xml"/><Relationship Id="rId29" Type="http://schemas.openxmlformats.org/officeDocument/2006/relationships/slide" Target="slides/slide2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dirty="0"/>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lvl1pPr>
              <a:defRPr>
                <a:latin typeface="Comic Sans MS" panose="030F0702030302020204" pitchFamily="66" charset="0"/>
                <a:cs typeface="Arial" panose="020B0604020202020204" pitchFamily="34" charset="0"/>
              </a:defRPr>
            </a:lvl1pPr>
          </a:lstStyle>
          <a:p>
            <a:pPr algn="r">
              <a:buSzPts val="1200"/>
            </a:pPr>
            <a:fld id="{00000000-1234-1234-1234-123412341234}" type="slidenum">
              <a:rPr lang="fr-FR" sz="1200" smtClean="0">
                <a:solidFill>
                  <a:schemeClr val="dk1"/>
                </a:solidFill>
                <a:ea typeface="Calibri"/>
                <a:sym typeface="Calibri"/>
              </a:rPr>
              <a:pPr algn="r">
                <a:buSzPts val="1200"/>
              </a:pPr>
              <a:t>‹#›</a:t>
            </a:fld>
            <a:endParaRPr lang="fr-FR" sz="1200" dirty="0">
              <a:solidFill>
                <a:schemeClr val="dk1"/>
              </a:solidFill>
              <a:ea typeface="Calibri"/>
              <a:sym typeface="Calibri"/>
            </a:endParaRPr>
          </a:p>
        </p:txBody>
      </p:sp>
    </p:spTree>
  </p:cSld>
  <p:clrMap bg1="lt1" tx1="dk1" bg2="dk2" tx2="lt2" accent1="accent1" accent2="accent2" accent3="accent3" accent4="accent4" accent5="accent5" accent6="accent6" hlink="hlink" folHlink="folHlink"/>
  <p:notesStyle>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b12e75e382_2_24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50" name="Google Shape;150;gb12e75e382_2_2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2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“Select the correct answer.</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bg1"/>
                    </a:solidFill>
                    <a:latin typeface="Comic Sans MS"/>
                    <a:cs typeface="Calibri"/>
                    <a:sym typeface="Comic Sans MS"/>
                  </a:rPr>
                  <a:t>Which figure shows that the semi-straight line [Am) is the bisector of angle </a:t>
                </a:r>
                <a14:m>
                  <m:oMath xmlns:m="http://schemas.openxmlformats.org/officeDocument/2006/math">
                    <m:acc>
                      <m:accPr>
                        <m:chr m:val="̂"/>
                        <m:ctrlPr>
                          <a:rPr lang="en-US" sz="1200" b="1" i="1" smtClean="0">
                            <a:latin typeface="Cambria Math" panose="02040503050406030204" pitchFamily="18" charset="0"/>
                            <a:cs typeface="Arial" panose="020B0604020202020204" pitchFamily="34" charset="0"/>
                          </a:rPr>
                        </m:ctrlPr>
                      </m:accPr>
                      <m:e>
                        <m:r>
                          <a:rPr lang="en-US" sz="1200" b="1" i="1" smtClean="0">
                            <a:latin typeface="Cambria Math" panose="02040503050406030204" pitchFamily="18" charset="0"/>
                            <a:cs typeface="Arial" panose="020B0604020202020204" pitchFamily="34" charset="0"/>
                          </a:rPr>
                          <m:t>𝒙𝑨𝒚</m:t>
                        </m:r>
                      </m:e>
                    </m:acc>
                  </m:oMath>
                </a14:m>
                <a:r>
                  <a:rPr lang="en-US" sz="1100" b="1" dirty="0">
                    <a:latin typeface="+mj-lt"/>
                    <a:ea typeface="Calibri" panose="020F0502020204030204" pitchFamily="34" charset="0"/>
                    <a:cs typeface="Arial" panose="020B0604020202020204" pitchFamily="34" charset="0"/>
                  </a:rPr>
                  <a:t>?</a:t>
                </a:r>
                <a:r>
                  <a:rPr lang="en-US" sz="1200" b="1" i="1" u="none" strike="noStrike" cap="none" dirty="0">
                    <a:solidFill>
                      <a:schemeClr val="bg1"/>
                    </a:solidFill>
                    <a:latin typeface="Comic Sans MS"/>
                    <a:cs typeface="Calibri"/>
                    <a:sym typeface="Comic Sans MS"/>
                  </a:rPr>
                  <a: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r>
                  <a:rPr lang="en-US" sz="1200" b="0" dirty="0">
                    <a:solidFill>
                      <a:schemeClr val="bg1"/>
                    </a:solidFill>
                    <a:effectLst/>
                    <a:latin typeface="Comic Sans MS"/>
                    <a:sym typeface="Comic Sans MS"/>
                  </a:rPr>
                  <a:t>.</a:t>
                </a:r>
              </a:p>
              <a:p>
                <a:endParaRPr lang="en-US" b="1" u="sng" dirty="0"/>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i="1" u="none" strike="noStrike" cap="none" dirty="0">
                  <a:solidFill>
                    <a:schemeClr val="bg1"/>
                  </a:solidFill>
                  <a:latin typeface="Comic Sans MS"/>
                  <a:cs typeface="Calibri"/>
                  <a:sym typeface="Comic Sans MS"/>
                </a:endParaRPr>
              </a:p>
              <a:p>
                <a:endParaRPr lang="en-GB" dirty="0">
                  <a:latin typeface="Arial" panose="020B060402020202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b="1" u="sng" dirty="0"/>
                  <a:t>VO</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ea typeface="Calibri" panose="020F0502020204030204" pitchFamily="34" charset="0"/>
                    <a:cs typeface="Calibri" panose="020F0502020204030204" pitchFamily="34" charset="0"/>
                  </a:rPr>
                  <a:t>Select the correct answer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j-lt"/>
                    <a:ea typeface="Calibri" panose="020F0502020204030204" pitchFamily="34" charset="0"/>
                    <a:cs typeface="Arial" panose="020B0604020202020204" pitchFamily="34" charset="0"/>
                  </a:rPr>
                  <a:t>Which figure shows that [Am) is the bisector of angle </a:t>
                </a:r>
                <a:r>
                  <a:rPr lang="en-US" sz="1400" i="0">
                    <a:latin typeface="Cambria Math" panose="02040503050406030204" pitchFamily="18" charset="0"/>
                    <a:cs typeface="Arial" panose="020B0604020202020204" pitchFamily="34" charset="0"/>
                  </a:rPr>
                  <a:t>(</a:t>
                </a:r>
                <a:r>
                  <a:rPr lang="en-US" sz="1400" b="0" i="0">
                    <a:latin typeface="Cambria Math" panose="02040503050406030204" pitchFamily="18" charset="0"/>
                    <a:cs typeface="Arial" panose="020B0604020202020204" pitchFamily="34" charset="0"/>
                  </a:rPr>
                  <a:t>𝑥𝐴𝑦) ̂</a:t>
                </a:r>
                <a:r>
                  <a:rPr lang="en-US" sz="1200" dirty="0">
                    <a:latin typeface="+mj-lt"/>
                    <a:ea typeface="Calibri" panose="020F0502020204030204" pitchFamily="34" charset="0"/>
                    <a:cs typeface="Arial" panose="020B0604020202020204" pitchFamily="34" charset="0"/>
                  </a:rPr>
                  <a:t>?</a:t>
                </a:r>
                <a:endParaRPr lang="en-US" sz="1200" dirty="0">
                  <a:effectLst/>
                  <a:latin typeface="+mj-lt"/>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dirty="0">
                    <a:latin typeface="Calibri" panose="020F0502020204030204" pitchFamily="34" charset="0"/>
                    <a:cs typeface="Calibri" panose="020F0502020204030204" pitchFamily="34" charset="0"/>
                  </a:rPr>
                  <a:t>For the teacher</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sng" dirty="0">
                    <a:solidFill>
                      <a:schemeClr val="bg1"/>
                    </a:solidFill>
                    <a:effectLst/>
                    <a:latin typeface="Comic Sans MS"/>
                    <a:cs typeface="Calibri" panose="020F0502020204030204" pitchFamily="34" charset="0"/>
                    <a:sym typeface="Comic Sans MS"/>
                  </a:rPr>
                  <a:t>2</a:t>
                </a:r>
                <a:r>
                  <a:rPr lang="en-US" sz="1200" b="0" u="sng" dirty="0">
                    <a:solidFill>
                      <a:schemeClr val="bg1"/>
                    </a:solidFill>
                    <a:effectLst/>
                    <a:latin typeface="Comic Sans MS"/>
                    <a:sym typeface="Comic Sans MS"/>
                  </a:rPr>
                  <a:t> minutes </a:t>
                </a:r>
                <a:r>
                  <a:rPr lang="en-US" sz="1200" b="0" dirty="0">
                    <a:solidFill>
                      <a:schemeClr val="bg1"/>
                    </a:solidFill>
                    <a:effectLst/>
                    <a:latin typeface="Comic Sans MS"/>
                    <a:sym typeface="Comic Sans MS"/>
                  </a:rPr>
                  <a:t>for students to do the activity.</a:t>
                </a:r>
                <a:endParaRPr lang="en-US" b="0" dirty="0">
                  <a:effectLst/>
                </a:endParaRPr>
              </a:p>
              <a:p>
                <a:endParaRPr lang="en-GB" dirty="0">
                  <a:latin typeface="Arial" panose="020B0604020202020204" pitchFamily="34" charset="0"/>
                  <a:cs typeface="Arial" panose="020B0604020202020204" pitchFamily="34" charset="0"/>
                </a:endParaRPr>
              </a:p>
            </p:txBody>
          </p:sp>
        </mc:Fallback>
      </mc:AlternateContent>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10</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37802712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2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“Which statement is correct?”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r>
              <a:rPr lang="en-US" sz="1200" b="0" dirty="0">
                <a:solidFill>
                  <a:schemeClr val="bg1"/>
                </a:solidFill>
                <a:effectLst/>
                <a:latin typeface="Comic Sans MS"/>
                <a:sym typeface="Comic Sans MS"/>
              </a:rPr>
              <a:t>.</a:t>
            </a: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11</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22308333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2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r>
              <a:rPr lang="en-US" sz="1200" b="0" u="none" dirty="0">
                <a:effectLst/>
              </a:rPr>
              <a:t>Teacher corrects the activity interactively.</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“The line (ab) is perpendicular to the line (</a:t>
            </a:r>
            <a:r>
              <a:rPr lang="en-US" sz="1200" b="1" i="1" u="none" strike="noStrike" cap="none" dirty="0" err="1">
                <a:solidFill>
                  <a:schemeClr val="bg1"/>
                </a:solidFill>
                <a:latin typeface="Comic Sans MS"/>
                <a:cs typeface="Calibri"/>
                <a:sym typeface="Comic Sans MS"/>
              </a:rPr>
              <a:t>rs</a:t>
            </a:r>
            <a:r>
              <a:rPr lang="en-US" sz="1200" b="1" i="1" u="none" strike="noStrike" cap="none" dirty="0">
                <a:solidFill>
                  <a:schemeClr val="bg1"/>
                </a:solidFill>
                <a:latin typeface="Comic Sans MS"/>
                <a:cs typeface="Calibri"/>
                <a:sym typeface="Comic Sans MS"/>
              </a:rPr>
              <a:t>). This means that the lines intersect at a 90 degrees angle.”</a:t>
            </a: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12</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8928076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2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“Which figure shows the drawing of the perpendicular line issued from A to the straight line (</a:t>
            </a:r>
            <a:r>
              <a:rPr lang="en-US" sz="1200" b="1" i="1" u="none" strike="noStrike" cap="none" dirty="0" err="1">
                <a:solidFill>
                  <a:schemeClr val="bg1"/>
                </a:solidFill>
                <a:latin typeface="Comic Sans MS"/>
                <a:cs typeface="Calibri"/>
                <a:sym typeface="Comic Sans MS"/>
              </a:rPr>
              <a:t>xy</a:t>
            </a:r>
            <a:r>
              <a:rPr lang="en-US" sz="12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r>
              <a:rPr lang="en-US" sz="1200" b="0" dirty="0">
                <a:solidFill>
                  <a:schemeClr val="bg1"/>
                </a:solidFill>
                <a:effectLst/>
                <a:latin typeface="Comic Sans MS"/>
                <a:sym typeface="Comic Sans M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1" dirty="0">
              <a:latin typeface="Calibri" panose="020F0502020204030204" pitchFamily="34" charset="0"/>
              <a:cs typeface="Calibri" panose="020F0502020204030204" pitchFamily="34" charset="0"/>
            </a:endParaRPr>
          </a:p>
          <a:p>
            <a:r>
              <a:rPr lang="en-US" sz="1200" b="0" u="none" dirty="0">
                <a:effectLst/>
              </a:rPr>
              <a:t>Teacher corrects the activity interactively.</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“The line issued from A is perpendicular to the line (</a:t>
            </a:r>
            <a:r>
              <a:rPr lang="en-US" sz="1200" b="1" i="1" u="none" strike="noStrike" cap="none" dirty="0" err="1">
                <a:solidFill>
                  <a:schemeClr val="bg1"/>
                </a:solidFill>
                <a:latin typeface="Comic Sans MS"/>
                <a:cs typeface="Calibri"/>
                <a:sym typeface="Comic Sans MS"/>
              </a:rPr>
              <a:t>xy</a:t>
            </a:r>
            <a:r>
              <a:rPr lang="en-US" sz="1200" b="1" i="1" u="none" strike="noStrike" cap="none" dirty="0">
                <a:solidFill>
                  <a:schemeClr val="bg1"/>
                </a:solidFill>
                <a:latin typeface="Comic Sans MS"/>
                <a:cs typeface="Calibri"/>
                <a:sym typeface="Comic Sans MS"/>
              </a:rPr>
              <a:t>) in the second case only where the line issued from A intersects the line (</a:t>
            </a:r>
            <a:r>
              <a:rPr lang="en-US" sz="1200" b="1" i="1" u="none" strike="noStrike" cap="none" dirty="0" err="1">
                <a:solidFill>
                  <a:schemeClr val="bg1"/>
                </a:solidFill>
                <a:latin typeface="Comic Sans MS"/>
                <a:cs typeface="Calibri"/>
                <a:sym typeface="Comic Sans MS"/>
              </a:rPr>
              <a:t>xy</a:t>
            </a:r>
            <a:r>
              <a:rPr lang="en-US" sz="1200" b="1" i="1" u="none" strike="noStrike" cap="none" dirty="0">
                <a:solidFill>
                  <a:schemeClr val="bg1"/>
                </a:solidFill>
                <a:latin typeface="Comic Sans MS"/>
                <a:cs typeface="Calibri"/>
                <a:sym typeface="Comic Sans MS"/>
              </a:rPr>
              <a:t>) at a 90 degrees angle.”</a:t>
            </a: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13</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29657354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2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“Complete the sentence with the correct equality supposing that the straight line (DC) is the perpendicular bisector of the segment [AB].”</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r>
              <a:rPr lang="en-US" sz="1200" b="0" dirty="0">
                <a:solidFill>
                  <a:schemeClr val="bg1"/>
                </a:solidFill>
                <a:effectLst/>
                <a:latin typeface="Comic Sans MS"/>
                <a:sym typeface="Comic Sans MS"/>
              </a:rPr>
              <a:t>.</a:t>
            </a:r>
          </a:p>
          <a:p>
            <a:pPr marL="514350" marR="0">
              <a:lnSpc>
                <a:spcPct val="107000"/>
              </a:lnSpc>
              <a:spcBef>
                <a:spcPts val="0"/>
              </a:spcBef>
              <a:spcAft>
                <a:spcPts val="800"/>
              </a:spcAft>
            </a:pPr>
            <a:endParaRPr lang="en-US" sz="1200" dirty="0">
              <a:latin typeface="+mj-lt"/>
              <a:ea typeface="Calibri" panose="020F0502020204030204" pitchFamily="34" charset="0"/>
              <a:cs typeface="Arial" panose="020B0604020202020204" pitchFamily="34" charset="0"/>
            </a:endParaRPr>
          </a:p>
          <a:p>
            <a:r>
              <a:rPr lang="en-US" sz="1200" b="0" u="none" dirty="0">
                <a:effectLst/>
              </a:rPr>
              <a:t>Teacher corrects the activity interactively.</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“Since line (DC) is the perpendicular bisector of the segment [AB], then the line (DC) cuts the segment into 2 equal parts.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bg1"/>
                </a:solidFill>
                <a:latin typeface="Comic Sans MS"/>
                <a:cs typeface="Calibri"/>
                <a:sym typeface="Comic Sans MS"/>
              </a:rPr>
              <a:t>This means that the segments [CA] and [CB] are equal in length. That is why the second option is the correct option.”</a:t>
            </a:r>
          </a:p>
          <a:p>
            <a:pPr marL="514350" marR="0">
              <a:lnSpc>
                <a:spcPct val="107000"/>
              </a:lnSpc>
              <a:spcBef>
                <a:spcPts val="0"/>
              </a:spcBef>
              <a:spcAft>
                <a:spcPts val="800"/>
              </a:spcAft>
            </a:pPr>
            <a:endParaRPr lang="en-US" sz="1200" dirty="0">
              <a:latin typeface="+mj-lt"/>
              <a:ea typeface="Calibri" panose="020F050202020403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14</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42870314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2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“Complete by identifying the correct point.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bg1"/>
                </a:solidFill>
                <a:latin typeface="Comic Sans MS"/>
                <a:cs typeface="Calibri"/>
                <a:sym typeface="Comic Sans MS"/>
              </a:rPr>
              <a:t>If the straight line (DC) is the perpendicular bisector of the segment [AB], then which point is the midpoint of the segment [AB]?”</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r>
              <a:rPr lang="en-US" sz="1200" b="0" dirty="0">
                <a:solidFill>
                  <a:schemeClr val="bg1"/>
                </a:solidFill>
                <a:effectLst/>
                <a:latin typeface="Comic Sans MS"/>
                <a:sym typeface="Comic Sans MS"/>
              </a:rPr>
              <a:t>.</a:t>
            </a: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15</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13550786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2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“Which semi-straight line is the bisector of angle </a:t>
                </a:r>
                <a14:m>
                  <m:oMath xmlns:m="http://schemas.openxmlformats.org/officeDocument/2006/math">
                    <m:acc>
                      <m:accPr>
                        <m:chr m:val="̂"/>
                        <m:ctrlPr>
                          <a:rPr lang="en-US" sz="1200" b="1" i="1" smtClean="0">
                            <a:latin typeface="Cambria Math" panose="02040503050406030204" pitchFamily="18" charset="0"/>
                            <a:cs typeface="Arial" panose="020B0604020202020204" pitchFamily="34" charset="0"/>
                          </a:rPr>
                        </m:ctrlPr>
                      </m:accPr>
                      <m:e>
                        <m:r>
                          <a:rPr lang="en-US" sz="1200" b="1" i="1" smtClean="0">
                            <a:latin typeface="Cambria Math" panose="02040503050406030204" pitchFamily="18" charset="0"/>
                            <a:cs typeface="Arial" panose="020B0604020202020204" pitchFamily="34" charset="0"/>
                          </a:rPr>
                          <m:t>𝒖𝑶𝒘</m:t>
                        </m:r>
                      </m:e>
                    </m:acc>
                  </m:oMath>
                </a14:m>
                <a:r>
                  <a:rPr lang="en-US" sz="12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r>
                  <a:rPr lang="en-US" sz="1200" b="0" dirty="0">
                    <a:solidFill>
                      <a:schemeClr val="bg1"/>
                    </a:solidFill>
                    <a:effectLst/>
                    <a:latin typeface="Comic Sans MS"/>
                    <a:sym typeface="Comic Sans M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1" dirty="0">
                  <a:latin typeface="Calibri" panose="020F0502020204030204" pitchFamily="34" charset="0"/>
                  <a:cs typeface="Calibri" panose="020F0502020204030204" pitchFamily="34" charset="0"/>
                </a:endParaRPr>
              </a:p>
              <a:p>
                <a:r>
                  <a:rPr lang="en-US" sz="1200" b="0" u="none" dirty="0">
                    <a:effectLst/>
                  </a:rPr>
                  <a:t>Teacher corrects the activity interactively.</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“The bisector cuts the angle into 2 equal parts. So, the semi-straight line [</a:t>
                </a:r>
                <a:r>
                  <a:rPr lang="en-US" sz="1200" b="1" i="1" u="none" strike="noStrike" cap="none" dirty="0" err="1">
                    <a:solidFill>
                      <a:schemeClr val="bg1"/>
                    </a:solidFill>
                    <a:latin typeface="Comic Sans MS"/>
                    <a:cs typeface="Calibri"/>
                    <a:sym typeface="Comic Sans MS"/>
                  </a:rPr>
                  <a:t>Ov</a:t>
                </a:r>
                <a:r>
                  <a:rPr lang="en-US" sz="1200" b="1" i="1" u="none" strike="noStrike" cap="none" dirty="0">
                    <a:solidFill>
                      <a:schemeClr val="bg1"/>
                    </a:solidFill>
                    <a:latin typeface="Comic Sans MS"/>
                    <a:cs typeface="Calibri"/>
                    <a:sym typeface="Comic Sans MS"/>
                  </a:rPr>
                  <a:t>) is the bisector while the semi-straight lines [</a:t>
                </a:r>
                <a:r>
                  <a:rPr lang="en-US" sz="1200" b="1" i="1" u="none" strike="noStrike" cap="none" dirty="0" err="1">
                    <a:solidFill>
                      <a:schemeClr val="bg1"/>
                    </a:solidFill>
                    <a:latin typeface="Comic Sans MS"/>
                    <a:cs typeface="Calibri"/>
                    <a:sym typeface="Comic Sans MS"/>
                  </a:rPr>
                  <a:t>Ou</a:t>
                </a:r>
                <a:r>
                  <a:rPr lang="en-US" sz="1200" b="1" i="1" u="none" strike="noStrike" cap="none" dirty="0">
                    <a:solidFill>
                      <a:schemeClr val="bg1"/>
                    </a:solidFill>
                    <a:latin typeface="Comic Sans MS"/>
                    <a:cs typeface="Calibri"/>
                    <a:sym typeface="Comic Sans MS"/>
                  </a:rPr>
                  <a:t>) and [Ow) are the sides of the angle. As such, the second answer is the correct option.”</a:t>
                </a:r>
              </a:p>
              <a:p>
                <a:endParaRPr lang="en-GB" dirty="0">
                  <a:latin typeface="Arial" panose="020B060402020202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dirty="0">
                    <a:latin typeface="Calibri" panose="020F0502020204030204" pitchFamily="34" charset="0"/>
                    <a:cs typeface="Calibri" panose="020F0502020204030204" pitchFamily="34" charset="0"/>
                  </a:rPr>
                  <a:t>VO</a:t>
                </a:r>
              </a:p>
              <a:p>
                <a:pPr marL="514350" marR="0">
                  <a:lnSpc>
                    <a:spcPct val="107000"/>
                  </a:lnSpc>
                  <a:spcBef>
                    <a:spcPts val="0"/>
                  </a:spcBef>
                  <a:spcAft>
                    <a:spcPts val="800"/>
                  </a:spcAft>
                </a:pPr>
                <a:r>
                  <a:rPr lang="en-US" sz="1200" dirty="0">
                    <a:latin typeface="+mj-lt"/>
                    <a:ea typeface="Calibri" panose="020F0502020204030204" pitchFamily="34" charset="0"/>
                    <a:cs typeface="Arial" panose="020B0604020202020204" pitchFamily="34" charset="0"/>
                  </a:rPr>
                  <a:t>Which semi straight line is the bisector of angle </a:t>
                </a:r>
                <a:r>
                  <a:rPr lang="en-US" sz="1200" i="0">
                    <a:latin typeface="Cambria Math" panose="02040503050406030204" pitchFamily="18" charset="0"/>
                    <a:cs typeface="Arial" panose="020B0604020202020204" pitchFamily="34" charset="0"/>
                  </a:rPr>
                  <a:t>(</a:t>
                </a:r>
                <a:r>
                  <a:rPr lang="en-US" sz="1200" b="0" i="0">
                    <a:latin typeface="Cambria Math" panose="02040503050406030204" pitchFamily="18" charset="0"/>
                    <a:cs typeface="Arial" panose="020B0604020202020204" pitchFamily="34" charset="0"/>
                  </a:rPr>
                  <a:t>𝑢𝑂𝑤) ̂</a:t>
                </a:r>
                <a:r>
                  <a:rPr lang="en-US" sz="1100" dirty="0">
                    <a:latin typeface="+mj-lt"/>
                    <a:ea typeface="Calibri" panose="020F0502020204030204" pitchFamily="34" charset="0"/>
                    <a:cs typeface="Arial" panose="020B0604020202020204" pitchFamily="34" charset="0"/>
                  </a:rPr>
                  <a:t>?</a:t>
                </a:r>
                <a:r>
                  <a:rPr lang="en-US" sz="1200" dirty="0">
                    <a:latin typeface="+mj-lt"/>
                    <a:ea typeface="Calibri" panose="020F0502020204030204" pitchFamily="34" charset="0"/>
                    <a:cs typeface="Arial" panose="020B0604020202020204" pitchFamily="34" charset="0"/>
                  </a:rPr>
                  <a:t> </a:t>
                </a:r>
                <a:endParaRPr lang="en-US" sz="1200" dirty="0">
                  <a:effectLst/>
                  <a:latin typeface="+mj-lt"/>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1"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dirty="0">
                    <a:latin typeface="Calibri" panose="020F0502020204030204" pitchFamily="34" charset="0"/>
                    <a:cs typeface="Calibri" panose="020F0502020204030204" pitchFamily="34" charset="0"/>
                  </a:rPr>
                  <a:t>For the teacher</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sng" dirty="0">
                    <a:solidFill>
                      <a:schemeClr val="bg1"/>
                    </a:solidFill>
                    <a:effectLst/>
                    <a:latin typeface="Comic Sans MS"/>
                    <a:cs typeface="Calibri" panose="020F0502020204030204" pitchFamily="34" charset="0"/>
                    <a:sym typeface="Comic Sans MS"/>
                  </a:rPr>
                  <a:t>2</a:t>
                </a:r>
                <a:r>
                  <a:rPr lang="en-US" sz="1200" b="0" u="sng" dirty="0">
                    <a:solidFill>
                      <a:schemeClr val="bg1"/>
                    </a:solidFill>
                    <a:effectLst/>
                    <a:latin typeface="Comic Sans MS"/>
                    <a:sym typeface="Comic Sans MS"/>
                  </a:rPr>
                  <a:t> minutes </a:t>
                </a:r>
                <a:r>
                  <a:rPr lang="en-US" sz="1200" b="0" dirty="0">
                    <a:solidFill>
                      <a:schemeClr val="bg1"/>
                    </a:solidFill>
                    <a:effectLst/>
                    <a:latin typeface="Comic Sans MS"/>
                    <a:sym typeface="Comic Sans MS"/>
                  </a:rPr>
                  <a:t>for students to do the activity.</a:t>
                </a:r>
                <a:endParaRPr lang="en-US" b="0" dirty="0">
                  <a:effectLst/>
                </a:endParaRPr>
              </a:p>
              <a:p>
                <a:endParaRPr lang="en-GB" dirty="0">
                  <a:latin typeface="Arial" panose="020B0604020202020204" pitchFamily="34" charset="0"/>
                  <a:cs typeface="Arial" panose="020B0604020202020204" pitchFamily="34" charset="0"/>
                </a:endParaRPr>
              </a:p>
            </p:txBody>
          </p:sp>
        </mc:Fallback>
      </mc:AlternateContent>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16</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36556071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2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“Which semi-straight line is the bisector of angle </a:t>
                </a:r>
                <a14:m>
                  <m:oMath xmlns:m="http://schemas.openxmlformats.org/officeDocument/2006/math">
                    <m:acc>
                      <m:accPr>
                        <m:chr m:val="̂"/>
                        <m:ctrlPr>
                          <a:rPr lang="en-US" sz="1200" b="1" i="1" smtClean="0">
                            <a:latin typeface="Cambria Math" panose="02040503050406030204" pitchFamily="18" charset="0"/>
                            <a:cs typeface="Arial" panose="020B0604020202020204" pitchFamily="34" charset="0"/>
                          </a:rPr>
                        </m:ctrlPr>
                      </m:accPr>
                      <m:e>
                        <m:r>
                          <a:rPr lang="en-US" sz="1200" b="1" i="1" smtClean="0">
                            <a:latin typeface="Cambria Math" panose="02040503050406030204" pitchFamily="18" charset="0"/>
                            <a:cs typeface="Arial" panose="020B0604020202020204" pitchFamily="34" charset="0"/>
                          </a:rPr>
                          <m:t>𝒖𝑶𝒘</m:t>
                        </m:r>
                      </m:e>
                    </m:acc>
                  </m:oMath>
                </a14:m>
                <a:r>
                  <a:rPr lang="en-US" sz="12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r>
                  <a:rPr lang="en-US" sz="1200" b="0" dirty="0">
                    <a:solidFill>
                      <a:schemeClr val="bg1"/>
                    </a:solidFill>
                    <a:effectLst/>
                    <a:latin typeface="Comic Sans MS"/>
                    <a:sym typeface="Comic Sans M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1" dirty="0">
                  <a:latin typeface="Calibri" panose="020F0502020204030204" pitchFamily="34" charset="0"/>
                  <a:cs typeface="Calibri" panose="020F0502020204030204" pitchFamily="34" charset="0"/>
                </a:endParaRPr>
              </a:p>
              <a:p>
                <a:r>
                  <a:rPr lang="en-US" sz="1200" b="0" u="none" dirty="0">
                    <a:effectLst/>
                  </a:rPr>
                  <a:t>Teacher corrects the activity interactively.</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“The bisector cuts the angle into 2 equal parts. So, the semi-straight line [</a:t>
                </a:r>
                <a:r>
                  <a:rPr lang="en-US" sz="1200" b="1" i="1" u="none" strike="noStrike" cap="none" dirty="0" err="1">
                    <a:solidFill>
                      <a:schemeClr val="bg1"/>
                    </a:solidFill>
                    <a:latin typeface="Comic Sans MS"/>
                    <a:cs typeface="Calibri"/>
                    <a:sym typeface="Comic Sans MS"/>
                  </a:rPr>
                  <a:t>Ov</a:t>
                </a:r>
                <a:r>
                  <a:rPr lang="en-US" sz="1200" b="1" i="1" u="none" strike="noStrike" cap="none" dirty="0">
                    <a:solidFill>
                      <a:schemeClr val="bg1"/>
                    </a:solidFill>
                    <a:latin typeface="Comic Sans MS"/>
                    <a:cs typeface="Calibri"/>
                    <a:sym typeface="Comic Sans MS"/>
                  </a:rPr>
                  <a:t>) is the bisector while the semi-straight lines [</a:t>
                </a:r>
                <a:r>
                  <a:rPr lang="en-US" sz="1200" b="1" i="1" u="none" strike="noStrike" cap="none" dirty="0" err="1">
                    <a:solidFill>
                      <a:schemeClr val="bg1"/>
                    </a:solidFill>
                    <a:latin typeface="Comic Sans MS"/>
                    <a:cs typeface="Calibri"/>
                    <a:sym typeface="Comic Sans MS"/>
                  </a:rPr>
                  <a:t>Ou</a:t>
                </a:r>
                <a:r>
                  <a:rPr lang="en-US" sz="1200" b="1" i="1" u="none" strike="noStrike" cap="none" dirty="0">
                    <a:solidFill>
                      <a:schemeClr val="bg1"/>
                    </a:solidFill>
                    <a:latin typeface="Comic Sans MS"/>
                    <a:cs typeface="Calibri"/>
                    <a:sym typeface="Comic Sans MS"/>
                  </a:rPr>
                  <a:t>) and [Ow) are the sides of the angle. As such, the second answer is the correct option.”</a:t>
                </a:r>
              </a:p>
              <a:p>
                <a:endParaRPr lang="en-GB" dirty="0">
                  <a:latin typeface="Arial" panose="020B060402020202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1200" b="1" u="none" dirty="0"/>
                  <a:t>Teaching suggestions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“Which semi-straight line is the bisector of angle </a:t>
                </a:r>
                <a:r>
                  <a:rPr lang="en-US" sz="1200" b="1" i="0">
                    <a:latin typeface="Cambria Math" panose="02040503050406030204" pitchFamily="18" charset="0"/>
                    <a:cs typeface="Arial" panose="020B0604020202020204" pitchFamily="34" charset="0"/>
                  </a:rPr>
                  <a:t>(𝒖𝑶𝒘) ̂</a:t>
                </a:r>
                <a:r>
                  <a:rPr lang="en-US" sz="12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dirty="0">
                    <a:latin typeface="Calibri" panose="020F0502020204030204" pitchFamily="34" charset="0"/>
                    <a:cs typeface="Calibri" panose="020F0502020204030204" pitchFamily="34" charset="0"/>
                  </a:rPr>
                  <a:t>Note for the teacher: </a:t>
                </a: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r>
                  <a:rPr lang="en-US" sz="1200" b="0" dirty="0">
                    <a:solidFill>
                      <a:schemeClr val="bg1"/>
                    </a:solidFill>
                    <a:effectLst/>
                    <a:latin typeface="Comic Sans MS"/>
                    <a:sym typeface="Comic Sans M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1" dirty="0">
                  <a:latin typeface="Calibri" panose="020F0502020204030204" pitchFamily="34" charset="0"/>
                  <a:cs typeface="Calibri" panose="020F0502020204030204" pitchFamily="34" charset="0"/>
                </a:endParaRPr>
              </a:p>
              <a:p>
                <a:r>
                  <a:rPr lang="en-US" sz="1200" b="1" u="none" dirty="0"/>
                  <a:t>Teaching suggestions</a:t>
                </a:r>
              </a:p>
              <a:p>
                <a:r>
                  <a:rPr lang="en-US" sz="1200" b="0" u="none" dirty="0">
                    <a:effectLst/>
                  </a:rPr>
                  <a:t>Teacher corrects the activity interactively.</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“The bisector cuts the angle into 2 equal parts. So, the semi-straight line [</a:t>
                </a:r>
                <a:r>
                  <a:rPr lang="en-US" sz="1200" b="1" i="1" u="none" strike="noStrike" cap="none" dirty="0" err="1">
                    <a:solidFill>
                      <a:schemeClr val="bg1"/>
                    </a:solidFill>
                    <a:latin typeface="Comic Sans MS"/>
                    <a:cs typeface="Calibri"/>
                    <a:sym typeface="Comic Sans MS"/>
                  </a:rPr>
                  <a:t>Ov</a:t>
                </a:r>
                <a:r>
                  <a:rPr lang="en-US" sz="1200" b="1" i="1" u="none" strike="noStrike" cap="none" dirty="0">
                    <a:solidFill>
                      <a:schemeClr val="bg1"/>
                    </a:solidFill>
                    <a:latin typeface="Comic Sans MS"/>
                    <a:cs typeface="Calibri"/>
                    <a:sym typeface="Comic Sans MS"/>
                  </a:rPr>
                  <a:t>) is the bisector while the semi-straight lines [</a:t>
                </a:r>
                <a:r>
                  <a:rPr lang="en-US" sz="1200" b="1" i="1" u="none" strike="noStrike" cap="none" dirty="0" err="1">
                    <a:solidFill>
                      <a:schemeClr val="bg1"/>
                    </a:solidFill>
                    <a:latin typeface="Comic Sans MS"/>
                    <a:cs typeface="Calibri"/>
                    <a:sym typeface="Comic Sans MS"/>
                  </a:rPr>
                  <a:t>Ou</a:t>
                </a:r>
                <a:r>
                  <a:rPr lang="en-US" sz="1200" b="1" i="1" u="none" strike="noStrike" cap="none" dirty="0">
                    <a:solidFill>
                      <a:schemeClr val="bg1"/>
                    </a:solidFill>
                    <a:latin typeface="Comic Sans MS"/>
                    <a:cs typeface="Calibri"/>
                    <a:sym typeface="Comic Sans MS"/>
                  </a:rPr>
                  <a:t>) and [Ow) are the sides of the angle. As such, the second answer is the correct option.”</a:t>
                </a:r>
              </a:p>
              <a:p>
                <a:endParaRPr lang="en-GB" dirty="0">
                  <a:latin typeface="Arial" panose="020B0604020202020204" pitchFamily="34" charset="0"/>
                  <a:cs typeface="Arial" panose="020B0604020202020204" pitchFamily="34" charset="0"/>
                </a:endParaRPr>
              </a:p>
            </p:txBody>
          </p:sp>
        </mc:Fallback>
      </mc:AlternateContent>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17</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10411217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2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“Complete</a:t>
                </a:r>
                <a:r>
                  <a:rPr lang="en-US" sz="1200" b="1" i="1" u="none" strike="noStrike" cap="none" baseline="0" dirty="0">
                    <a:solidFill>
                      <a:schemeClr val="bg1"/>
                    </a:solidFill>
                    <a:latin typeface="Comic Sans MS"/>
                    <a:cs typeface="Calibri"/>
                    <a:sym typeface="Comic Sans MS"/>
                  </a:rPr>
                  <a:t> the sentence with the correct measure.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dk1"/>
                    </a:solidFill>
                    <a:latin typeface="Calibri"/>
                    <a:ea typeface="Calibri" panose="020F0502020204030204" pitchFamily="34" charset="0"/>
                    <a:cs typeface="Arial" panose="020B0604020202020204" pitchFamily="34" charset="0"/>
                    <a:sym typeface="Calibri"/>
                  </a:rPr>
                  <a:t>If semi-straight</a:t>
                </a:r>
                <a:r>
                  <a:rPr lang="en-US" sz="1200" b="1" i="1" u="none" strike="noStrike" cap="none" baseline="0" dirty="0">
                    <a:solidFill>
                      <a:schemeClr val="dk1"/>
                    </a:solidFill>
                    <a:latin typeface="Calibri"/>
                    <a:ea typeface="Calibri" panose="020F0502020204030204" pitchFamily="34" charset="0"/>
                    <a:cs typeface="Arial" panose="020B0604020202020204" pitchFamily="34" charset="0"/>
                    <a:sym typeface="Calibri"/>
                  </a:rPr>
                  <a:t> line </a:t>
                </a:r>
                <a:r>
                  <a:rPr lang="en-US" sz="1200" b="1" i="1" u="none" strike="noStrike" cap="none" dirty="0">
                    <a:solidFill>
                      <a:schemeClr val="dk1"/>
                    </a:solidFill>
                    <a:latin typeface="Calibri"/>
                    <a:ea typeface="Calibri" panose="020F0502020204030204" pitchFamily="34" charset="0"/>
                    <a:cs typeface="Arial" panose="020B0604020202020204" pitchFamily="34" charset="0"/>
                    <a:sym typeface="Calibri"/>
                  </a:rPr>
                  <a:t>[Ax) is the bisector of angle </a:t>
                </a:r>
                <a14:m>
                  <m:oMath xmlns:m="http://schemas.openxmlformats.org/officeDocument/2006/math">
                    <m:acc>
                      <m:accPr>
                        <m:chr m:val="̂"/>
                        <m:ctrlPr>
                          <a:rPr lang="en-US" sz="1200" b="1" i="1" smtClean="0">
                            <a:latin typeface="Cambria Math" panose="02040503050406030204" pitchFamily="18" charset="0"/>
                            <a:cs typeface="Arial" panose="020B0604020202020204" pitchFamily="34" charset="0"/>
                          </a:rPr>
                        </m:ctrlPr>
                      </m:accPr>
                      <m:e>
                        <m:r>
                          <a:rPr lang="en-US" sz="1200" b="1" i="1" smtClean="0">
                            <a:latin typeface="Cambria Math" panose="02040503050406030204" pitchFamily="18" charset="0"/>
                            <a:cs typeface="Arial" panose="020B0604020202020204" pitchFamily="34" charset="0"/>
                          </a:rPr>
                          <m:t>𝒖𝑨𝒚</m:t>
                        </m:r>
                      </m:e>
                    </m:acc>
                  </m:oMath>
                </a14:m>
                <a:r>
                  <a:rPr lang="en-US" sz="1200" b="1" i="1" u="none" strike="noStrike" cap="none" dirty="0">
                    <a:solidFill>
                      <a:schemeClr val="dk1"/>
                    </a:solidFill>
                    <a:latin typeface="Calibri"/>
                    <a:ea typeface="Calibri" panose="020F0502020204030204" pitchFamily="34" charset="0"/>
                    <a:cs typeface="Arial" panose="020B0604020202020204" pitchFamily="34" charset="0"/>
                    <a:sym typeface="Calibri"/>
                  </a:rPr>
                  <a:t>, and </a:t>
                </a:r>
                <a14:m>
                  <m:oMath xmlns:m="http://schemas.openxmlformats.org/officeDocument/2006/math">
                    <m:acc>
                      <m:accPr>
                        <m:chr m:val="̂"/>
                        <m:ctrlPr>
                          <a:rPr lang="en-US" sz="1200" b="1" i="1">
                            <a:latin typeface="Cambria Math" panose="02040503050406030204" pitchFamily="18" charset="0"/>
                            <a:cs typeface="Arial" panose="020B0604020202020204" pitchFamily="34" charset="0"/>
                          </a:rPr>
                        </m:ctrlPr>
                      </m:accPr>
                      <m:e>
                        <m:r>
                          <a:rPr lang="en-US" sz="1200" b="1" i="1">
                            <a:latin typeface="Cambria Math" panose="02040503050406030204" pitchFamily="18" charset="0"/>
                            <a:cs typeface="Arial" panose="020B0604020202020204" pitchFamily="34" charset="0"/>
                          </a:rPr>
                          <m:t>𝒖</m:t>
                        </m:r>
                        <m:r>
                          <a:rPr lang="en-US" sz="1200" b="1" i="1" smtClean="0">
                            <a:latin typeface="Cambria Math" panose="02040503050406030204" pitchFamily="18" charset="0"/>
                            <a:cs typeface="Arial" panose="020B0604020202020204" pitchFamily="34" charset="0"/>
                          </a:rPr>
                          <m:t>𝑨𝒚</m:t>
                        </m:r>
                      </m:e>
                    </m:acc>
                    <m:r>
                      <a:rPr lang="en-US" sz="1200" b="1" i="1" smtClean="0">
                        <a:latin typeface="Cambria Math" panose="02040503050406030204" pitchFamily="18" charset="0"/>
                        <a:cs typeface="Arial" panose="020B0604020202020204" pitchFamily="34" charset="0"/>
                      </a:rPr>
                      <m:t>=</m:t>
                    </m:r>
                    <m:r>
                      <a:rPr lang="en-US" sz="1200" b="1" i="1" smtClean="0">
                        <a:latin typeface="Cambria Math" panose="02040503050406030204" pitchFamily="18" charset="0"/>
                        <a:cs typeface="Arial" panose="020B0604020202020204" pitchFamily="34" charset="0"/>
                      </a:rPr>
                      <m:t>𝟕𝟎</m:t>
                    </m:r>
                    <m:r>
                      <a:rPr lang="en-US" sz="1200" b="1" i="1" smtClean="0">
                        <a:latin typeface="Cambria Math" panose="02040503050406030204" pitchFamily="18" charset="0"/>
                        <a:ea typeface="Cambria Math" panose="02040503050406030204" pitchFamily="18" charset="0"/>
                        <a:cs typeface="Arial" panose="020B0604020202020204" pitchFamily="34" charset="0"/>
                      </a:rPr>
                      <m:t>°</m:t>
                    </m:r>
                  </m:oMath>
                </a14:m>
                <a:r>
                  <a:rPr lang="en-US" sz="1200" b="1" i="1" u="none" strike="noStrike" cap="none" dirty="0">
                    <a:solidFill>
                      <a:schemeClr val="dk1"/>
                    </a:solidFill>
                    <a:latin typeface="Calibri"/>
                    <a:ea typeface="Calibri" panose="020F0502020204030204" pitchFamily="34" charset="0"/>
                    <a:cs typeface="Arial" panose="020B0604020202020204" pitchFamily="34" charset="0"/>
                    <a:sym typeface="Calibri"/>
                  </a:rPr>
                  <a:t>, then what is the measure</a:t>
                </a:r>
                <a:r>
                  <a:rPr lang="en-US" sz="1200" b="1" i="1" u="none" strike="noStrike" cap="none" baseline="0" dirty="0">
                    <a:solidFill>
                      <a:schemeClr val="dk1"/>
                    </a:solidFill>
                    <a:latin typeface="Calibri"/>
                    <a:ea typeface="Calibri" panose="020F0502020204030204" pitchFamily="34" charset="0"/>
                    <a:cs typeface="Arial" panose="020B0604020202020204" pitchFamily="34" charset="0"/>
                    <a:sym typeface="Calibri"/>
                  </a:rPr>
                  <a:t> of the angle</a:t>
                </a:r>
                <a:r>
                  <a:rPr lang="en-US" sz="1200" b="1" i="1" u="none" strike="noStrike" cap="none" dirty="0">
                    <a:solidFill>
                      <a:schemeClr val="dk1"/>
                    </a:solidFill>
                    <a:latin typeface="Calibri"/>
                    <a:ea typeface="Calibri" panose="020F0502020204030204" pitchFamily="34" charset="0"/>
                    <a:cs typeface="Arial" panose="020B0604020202020204" pitchFamily="34" charset="0"/>
                    <a:sym typeface="Calibri"/>
                  </a:rPr>
                  <a:t> </a:t>
                </a:r>
                <a14:m>
                  <m:oMath xmlns:m="http://schemas.openxmlformats.org/officeDocument/2006/math">
                    <m:acc>
                      <m:accPr>
                        <m:chr m:val="̂"/>
                        <m:ctrlPr>
                          <a:rPr lang="en-US" sz="1200" b="1" i="1">
                            <a:latin typeface="Cambria Math" panose="02040503050406030204" pitchFamily="18" charset="0"/>
                            <a:cs typeface="Arial" panose="020B0604020202020204" pitchFamily="34" charset="0"/>
                          </a:rPr>
                        </m:ctrlPr>
                      </m:accPr>
                      <m:e>
                        <m:r>
                          <a:rPr lang="en-US" sz="1200" b="1" i="1">
                            <a:latin typeface="Cambria Math" panose="02040503050406030204" pitchFamily="18" charset="0"/>
                            <a:cs typeface="Arial" panose="020B0604020202020204" pitchFamily="34" charset="0"/>
                          </a:rPr>
                          <m:t>𝒖</m:t>
                        </m:r>
                        <m:r>
                          <a:rPr lang="en-US" sz="1200" b="1" i="1" smtClean="0">
                            <a:latin typeface="Cambria Math" panose="02040503050406030204" pitchFamily="18" charset="0"/>
                            <a:cs typeface="Arial" panose="020B0604020202020204" pitchFamily="34" charset="0"/>
                          </a:rPr>
                          <m:t>𝑨𝒙</m:t>
                        </m:r>
                      </m:e>
                    </m:acc>
                  </m:oMath>
                </a14:m>
                <a:r>
                  <a:rPr lang="en-US" sz="1200" b="1" i="1" u="none" strike="noStrike" cap="none" dirty="0">
                    <a:solidFill>
                      <a:schemeClr val="bg1"/>
                    </a:solidFill>
                    <a:latin typeface="Comic Sans MS"/>
                    <a:cs typeface="Calibri"/>
                    <a:sym typeface="Comic Sans MS"/>
                  </a:rPr>
                  <a: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r>
                  <a:rPr lang="en-US" sz="1200" b="0" dirty="0">
                    <a:solidFill>
                      <a:schemeClr val="bg1"/>
                    </a:solidFill>
                    <a:effectLst/>
                    <a:latin typeface="Comic Sans MS"/>
                    <a:sym typeface="Comic Sans M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1" dirty="0">
                  <a:latin typeface="Calibri" panose="020F0502020204030204" pitchFamily="34" charset="0"/>
                  <a:cs typeface="Calibri" panose="020F0502020204030204" pitchFamily="34" charset="0"/>
                </a:endParaRPr>
              </a:p>
              <a:p>
                <a:endParaRPr lang="en-GB" dirty="0">
                  <a:latin typeface="Arial" panose="020B060402020202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dirty="0">
                    <a:latin typeface="Calibri" panose="020F0502020204030204" pitchFamily="34" charset="0"/>
                    <a:cs typeface="Calibri" panose="020F0502020204030204" pitchFamily="34" charset="0"/>
                  </a:rPr>
                  <a:t>VO</a:t>
                </a:r>
              </a:p>
              <a:p>
                <a:pPr marL="514350" marR="0">
                  <a:lnSpc>
                    <a:spcPct val="107000"/>
                  </a:lnSpc>
                  <a:spcBef>
                    <a:spcPts val="0"/>
                  </a:spcBef>
                  <a:spcAft>
                    <a:spcPts val="800"/>
                  </a:spcAft>
                </a:pPr>
                <a:r>
                  <a:rPr lang="en-US" sz="1200" dirty="0">
                    <a:latin typeface="+mj-lt"/>
                    <a:ea typeface="Calibri" panose="020F0502020204030204" pitchFamily="34" charset="0"/>
                    <a:cs typeface="Arial" panose="020B0604020202020204" pitchFamily="34" charset="0"/>
                  </a:rPr>
                  <a:t>Complete: </a:t>
                </a:r>
              </a:p>
              <a:p>
                <a:pPr marL="514350">
                  <a:lnSpc>
                    <a:spcPct val="107000"/>
                  </a:lnSpc>
                  <a:spcAft>
                    <a:spcPts val="800"/>
                  </a:spcAft>
                </a:pPr>
                <a:r>
                  <a:rPr lang="en-US" sz="1200" dirty="0">
                    <a:latin typeface="+mj-lt"/>
                    <a:ea typeface="Calibri" panose="020F0502020204030204" pitchFamily="34" charset="0"/>
                    <a:cs typeface="Arial" panose="020B0604020202020204" pitchFamily="34" charset="0"/>
                  </a:rPr>
                  <a:t>If [Ax) is the bisector of </a:t>
                </a:r>
                <a:r>
                  <a:rPr lang="en-US" sz="1200" i="0">
                    <a:latin typeface="Cambria Math" panose="02040503050406030204" pitchFamily="18" charset="0"/>
                    <a:cs typeface="Arial" panose="020B0604020202020204" pitchFamily="34" charset="0"/>
                  </a:rPr>
                  <a:t>(</a:t>
                </a:r>
                <a:r>
                  <a:rPr lang="en-US" sz="1200" b="0" i="0">
                    <a:latin typeface="Cambria Math" panose="02040503050406030204" pitchFamily="18" charset="0"/>
                    <a:cs typeface="Arial" panose="020B0604020202020204" pitchFamily="34" charset="0"/>
                  </a:rPr>
                  <a:t>𝑢𝐴𝑦) ̂</a:t>
                </a:r>
                <a:r>
                  <a:rPr lang="en-US" sz="1200" dirty="0">
                    <a:latin typeface="+mj-lt"/>
                    <a:ea typeface="Calibri" panose="020F0502020204030204" pitchFamily="34" charset="0"/>
                    <a:cs typeface="Arial" panose="020B0604020202020204" pitchFamily="34" charset="0"/>
                  </a:rPr>
                  <a:t>, and </a:t>
                </a:r>
                <a:r>
                  <a:rPr lang="en-US" sz="1200" i="0">
                    <a:latin typeface="Cambria Math" panose="02040503050406030204" pitchFamily="18" charset="0"/>
                    <a:cs typeface="Arial" panose="020B0604020202020204" pitchFamily="34" charset="0"/>
                  </a:rPr>
                  <a:t>(𝑢</a:t>
                </a:r>
                <a:r>
                  <a:rPr lang="en-US" sz="1200" b="0" i="0">
                    <a:latin typeface="Cambria Math" panose="02040503050406030204" pitchFamily="18" charset="0"/>
                    <a:cs typeface="Arial" panose="020B0604020202020204" pitchFamily="34" charset="0"/>
                  </a:rPr>
                  <a:t>𝐴𝑦) ̂=70</a:t>
                </a:r>
                <a:r>
                  <a:rPr lang="en-US" sz="1200" b="0" i="0">
                    <a:latin typeface="Cambria Math" panose="02040503050406030204" pitchFamily="18" charset="0"/>
                    <a:ea typeface="Cambria Math" panose="02040503050406030204" pitchFamily="18" charset="0"/>
                    <a:cs typeface="Arial" panose="020B0604020202020204" pitchFamily="34" charset="0"/>
                  </a:rPr>
                  <a:t>°</a:t>
                </a:r>
                <a:r>
                  <a:rPr lang="en-US" sz="1200" dirty="0">
                    <a:latin typeface="+mj-lt"/>
                    <a:ea typeface="Calibri" panose="020F0502020204030204" pitchFamily="34" charset="0"/>
                    <a:cs typeface="Arial" panose="020B0604020202020204" pitchFamily="34" charset="0"/>
                  </a:rPr>
                  <a:t>, then </a:t>
                </a:r>
                <a:r>
                  <a:rPr lang="en-US" sz="1200" i="0">
                    <a:latin typeface="Cambria Math" panose="02040503050406030204" pitchFamily="18" charset="0"/>
                    <a:cs typeface="Arial" panose="020B0604020202020204" pitchFamily="34" charset="0"/>
                  </a:rPr>
                  <a:t>(𝑢</a:t>
                </a:r>
                <a:r>
                  <a:rPr lang="en-US" sz="1200" b="0" i="0">
                    <a:latin typeface="Cambria Math" panose="02040503050406030204" pitchFamily="18" charset="0"/>
                    <a:cs typeface="Arial" panose="020B0604020202020204" pitchFamily="34" charset="0"/>
                  </a:rPr>
                  <a:t>𝐴𝑥) ̂=</a:t>
                </a:r>
                <a:r>
                  <a:rPr lang="en-US" sz="1200" dirty="0">
                    <a:latin typeface="+mj-lt"/>
                    <a:ea typeface="Calibri" panose="020F0502020204030204" pitchFamily="34" charset="0"/>
                    <a:cs typeface="Arial" panose="020B0604020202020204" pitchFamily="34" charset="0"/>
                  </a:rPr>
                  <a:t>____.</a:t>
                </a:r>
                <a:endParaRPr lang="en-US" sz="1200" dirty="0">
                  <a:effectLst/>
                  <a:latin typeface="+mj-lt"/>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1"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dirty="0">
                    <a:latin typeface="Calibri" panose="020F0502020204030204" pitchFamily="34" charset="0"/>
                    <a:cs typeface="Calibri" panose="020F0502020204030204" pitchFamily="34" charset="0"/>
                  </a:rPr>
                  <a:t>For the teacher</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sng" dirty="0">
                    <a:solidFill>
                      <a:schemeClr val="bg1"/>
                    </a:solidFill>
                    <a:effectLst/>
                    <a:latin typeface="Comic Sans MS"/>
                    <a:cs typeface="Calibri" panose="020F0502020204030204" pitchFamily="34" charset="0"/>
                    <a:sym typeface="Comic Sans MS"/>
                  </a:rPr>
                  <a:t>2</a:t>
                </a:r>
                <a:r>
                  <a:rPr lang="en-US" sz="1200" b="0" u="sng" dirty="0">
                    <a:solidFill>
                      <a:schemeClr val="bg1"/>
                    </a:solidFill>
                    <a:effectLst/>
                    <a:latin typeface="Comic Sans MS"/>
                    <a:sym typeface="Comic Sans MS"/>
                  </a:rPr>
                  <a:t> minutes </a:t>
                </a:r>
                <a:r>
                  <a:rPr lang="en-US" sz="1200" b="0" dirty="0">
                    <a:solidFill>
                      <a:schemeClr val="bg1"/>
                    </a:solidFill>
                    <a:effectLst/>
                    <a:latin typeface="Comic Sans MS"/>
                    <a:sym typeface="Comic Sans MS"/>
                  </a:rPr>
                  <a:t>for students to do the activity.</a:t>
                </a:r>
                <a:endParaRPr lang="en-US" b="0" dirty="0">
                  <a:effectLst/>
                </a:endParaRPr>
              </a:p>
              <a:p>
                <a:endParaRPr lang="en-GB" dirty="0">
                  <a:latin typeface="Arial" panose="020B0604020202020204" pitchFamily="34" charset="0"/>
                  <a:cs typeface="Arial" panose="020B0604020202020204" pitchFamily="34" charset="0"/>
                </a:endParaRPr>
              </a:p>
            </p:txBody>
          </p:sp>
        </mc:Fallback>
      </mc:AlternateContent>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18</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16498891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2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r>
                  <a:rPr lang="en-US" sz="1200" b="0" u="none" dirty="0">
                    <a:effectLst/>
                  </a:rPr>
                  <a:t>Teacher corrects the activity interactively.</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“The bisector cuts the angle into 2 equal parts. Half of 70 is 35. So, the angle </a:t>
                </a:r>
                <a:r>
                  <a:rPr lang="en-US" sz="1200" b="1" i="1" u="none" strike="noStrike" cap="none" dirty="0">
                    <a:solidFill>
                      <a:schemeClr val="dk1"/>
                    </a:solidFill>
                    <a:latin typeface="Calibri"/>
                    <a:ea typeface="Calibri" panose="020F0502020204030204" pitchFamily="34" charset="0"/>
                    <a:cs typeface="Arial" panose="020B0604020202020204" pitchFamily="34" charset="0"/>
                    <a:sym typeface="Calibri"/>
                  </a:rPr>
                  <a:t> </a:t>
                </a:r>
                <a14:m>
                  <m:oMath xmlns:m="http://schemas.openxmlformats.org/officeDocument/2006/math">
                    <m:acc>
                      <m:accPr>
                        <m:chr m:val="̂"/>
                        <m:ctrlPr>
                          <a:rPr lang="en-US" sz="1200" b="1" i="1">
                            <a:latin typeface="Cambria Math" panose="02040503050406030204" pitchFamily="18" charset="0"/>
                            <a:cs typeface="Arial" panose="020B0604020202020204" pitchFamily="34" charset="0"/>
                          </a:rPr>
                        </m:ctrlPr>
                      </m:accPr>
                      <m:e>
                        <m:r>
                          <a:rPr lang="en-US" sz="1200" b="1" i="1">
                            <a:latin typeface="Cambria Math" panose="02040503050406030204" pitchFamily="18" charset="0"/>
                            <a:cs typeface="Arial" panose="020B0604020202020204" pitchFamily="34" charset="0"/>
                          </a:rPr>
                          <m:t>𝒖</m:t>
                        </m:r>
                        <m:r>
                          <a:rPr lang="en-US" sz="1200" b="1" i="1" smtClean="0">
                            <a:latin typeface="Cambria Math" panose="02040503050406030204" pitchFamily="18" charset="0"/>
                            <a:cs typeface="Arial" panose="020B0604020202020204" pitchFamily="34" charset="0"/>
                          </a:rPr>
                          <m:t>𝑨𝒙</m:t>
                        </m:r>
                      </m:e>
                    </m:acc>
                  </m:oMath>
                </a14:m>
                <a:r>
                  <a:rPr lang="en-US" sz="1200" b="1" i="1" u="none" strike="noStrike" cap="none" dirty="0">
                    <a:solidFill>
                      <a:schemeClr val="bg1"/>
                    </a:solidFill>
                    <a:latin typeface="Comic Sans MS"/>
                    <a:cs typeface="Calibri"/>
                    <a:sym typeface="Comic Sans MS"/>
                  </a:rPr>
                  <a:t> is equal to 35 degrees. So, the third answer is the correct option.”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1" dirty="0">
                  <a:latin typeface="Calibri" panose="020F0502020204030204" pitchFamily="34" charset="0"/>
                  <a:cs typeface="Calibri" panose="020F0502020204030204" pitchFamily="34" charset="0"/>
                </a:endParaRPr>
              </a:p>
              <a:p>
                <a:endParaRPr lang="en-GB" dirty="0">
                  <a:latin typeface="Arial" panose="020B060402020202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1200" b="1" u="none" dirty="0"/>
                  <a:t>Teaching suggestions</a:t>
                </a:r>
              </a:p>
              <a:p>
                <a:r>
                  <a:rPr lang="en-US" sz="1200" b="0" u="none" dirty="0">
                    <a:effectLst/>
                  </a:rPr>
                  <a:t>Teacher corrects the activity interactively.</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“The bisector cuts the angle into 2 equal parts. Half of 70 is 35. So, the angle </a:t>
                </a:r>
                <a:r>
                  <a:rPr lang="en-US" sz="1200" b="1" i="1" u="none" strike="noStrike" cap="none" dirty="0">
                    <a:solidFill>
                      <a:schemeClr val="dk1"/>
                    </a:solidFill>
                    <a:latin typeface="Calibri"/>
                    <a:ea typeface="Calibri" panose="020F0502020204030204" pitchFamily="34" charset="0"/>
                    <a:cs typeface="Arial" panose="020B0604020202020204" pitchFamily="34" charset="0"/>
                    <a:sym typeface="Calibri"/>
                  </a:rPr>
                  <a:t> </a:t>
                </a:r>
                <a:r>
                  <a:rPr lang="en-US" sz="1200" b="1" i="0">
                    <a:latin typeface="Cambria Math" panose="02040503050406030204" pitchFamily="18" charset="0"/>
                    <a:cs typeface="Arial" panose="020B0604020202020204" pitchFamily="34" charset="0"/>
                  </a:rPr>
                  <a:t>(𝒖𝑨𝒙) ̂</a:t>
                </a:r>
                <a:r>
                  <a:rPr lang="en-US" sz="1200" b="1" i="1" u="none" strike="noStrike" cap="none" dirty="0">
                    <a:solidFill>
                      <a:schemeClr val="bg1"/>
                    </a:solidFill>
                    <a:latin typeface="Comic Sans MS"/>
                    <a:cs typeface="Calibri"/>
                    <a:sym typeface="Comic Sans MS"/>
                  </a:rPr>
                  <a:t> is equal to 35 degrees. So, the third answer is the correct option.”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1" dirty="0">
                  <a:latin typeface="Calibri" panose="020F0502020204030204" pitchFamily="34" charset="0"/>
                  <a:cs typeface="Calibri" panose="020F0502020204030204" pitchFamily="34" charset="0"/>
                </a:endParaRPr>
              </a:p>
              <a:p>
                <a:endParaRPr lang="en-GB" dirty="0">
                  <a:latin typeface="Arial" panose="020B0604020202020204" pitchFamily="34" charset="0"/>
                  <a:cs typeface="Arial" panose="020B0604020202020204" pitchFamily="34" charset="0"/>
                </a:endParaRPr>
              </a:p>
            </p:txBody>
          </p:sp>
        </mc:Fallback>
      </mc:AlternateContent>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19</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28722922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b="1"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The table shows the plan of the chapter.</a:t>
            </a:r>
          </a:p>
          <a:p>
            <a:pPr marL="0" marR="0">
              <a:lnSpc>
                <a:spcPct val="107000"/>
              </a:lnSpc>
              <a:spcBef>
                <a:spcPts val="0"/>
              </a:spcBef>
              <a:spcAft>
                <a:spcPts val="800"/>
              </a:spcAft>
            </a:pP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The chapter begins with the diagnostic assessment which aims to provide an overview of the students’ previous knowledge. The diagnostic assessment, which takes place at the start of learning, enables the teacher to learn about the students' existing knowledge and the skills they have mastered well, and to identify their difficulties.</a:t>
            </a:r>
          </a:p>
          <a:p>
            <a:pPr marL="0" marR="0">
              <a:lnSpc>
                <a:spcPct val="107000"/>
              </a:lnSpc>
              <a:spcBef>
                <a:spcPts val="0"/>
              </a:spcBef>
              <a:spcAft>
                <a:spcPts val="800"/>
              </a:spcAft>
            </a:pP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Each chapter includes activities (which can be explicit or implicit) that promote the development of one skill (or several skills) of social and emotional learning (SEL). Social and emotional learning promotes the development of 5 fundamental skills in students: self-awareness, self-control, social awareness, interpersonal relationships, and decision-making. The role of the teacher is to integrate the objectives related to social and emotional learning in his/her teaching (activities and discussions) in class.</a:t>
            </a:r>
          </a:p>
          <a:p>
            <a:pPr marL="0" marR="0">
              <a:lnSpc>
                <a:spcPct val="107000"/>
              </a:lnSpc>
              <a:spcBef>
                <a:spcPts val="0"/>
              </a:spcBef>
              <a:spcAft>
                <a:spcPts val="800"/>
              </a:spcAft>
            </a:pP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The flow of the session is as follows:</a:t>
            </a: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 An introduction which includes a preparatory question answered at the end of the chapter.</a:t>
            </a: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 A preparatory activity that aims to activate the prerequisites.</a:t>
            </a: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 A learning activity which includes a real-life situation that can lead students to discover new concepts while trying to solve it. </a:t>
            </a: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 A result of the learning activity related to the objective.</a:t>
            </a: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 Applications which can be exercises or problems.</a:t>
            </a: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nSpc>
                <a:spcPct val="107000"/>
              </a:lnSpc>
              <a:spcBef>
                <a:spcPts val="0"/>
              </a:spcBef>
              <a:spcAft>
                <a:spcPts val="800"/>
              </a:spcAft>
              <a:buFont typeface="Calibri" panose="020F0502020204030204" pitchFamily="34" charset="0"/>
              <a:buNone/>
            </a:pPr>
            <a:r>
              <a:rPr lang="en-US" sz="1200" dirty="0">
                <a:effectLst/>
                <a:latin typeface="Times New Roman" panose="02020603050405020304" pitchFamily="18" charset="0"/>
                <a:ea typeface="Calibri" panose="020F0502020204030204" pitchFamily="34" charset="0"/>
                <a:cs typeface="Arial" panose="020B0604020202020204" pitchFamily="34" charset="0"/>
              </a:rPr>
              <a:t>- A formative assessment is carried out at the end of each session to verify students' understanding of the objectives.</a:t>
            </a:r>
          </a:p>
          <a:p>
            <a:pPr marL="0" marR="0" lvl="0" indent="0">
              <a:lnSpc>
                <a:spcPct val="107000"/>
              </a:lnSpc>
              <a:spcBef>
                <a:spcPts val="0"/>
              </a:spcBef>
              <a:spcAft>
                <a:spcPts val="800"/>
              </a:spcAft>
              <a:buFont typeface="Calibri" panose="020F0502020204030204" pitchFamily="34" charset="0"/>
              <a:buNone/>
            </a:pP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A wrap-up activity is given at the end; it can be a game based on the chapter’s objectives.</a:t>
            </a:r>
          </a:p>
          <a:p>
            <a:pPr marL="0" marR="0">
              <a:lnSpc>
                <a:spcPct val="107000"/>
              </a:lnSpc>
              <a:spcBef>
                <a:spcPts val="0"/>
              </a:spcBef>
              <a:spcAft>
                <a:spcPts val="800"/>
              </a:spcAft>
            </a:pP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 A summative assessment is given at the end of the chapter to verify students' understanding of the chapter objectives.</a:t>
            </a:r>
          </a:p>
          <a:p>
            <a:pPr marL="0" marR="0">
              <a:lnSpc>
                <a:spcPct val="107000"/>
              </a:lnSpc>
              <a:spcBef>
                <a:spcPts val="0"/>
              </a:spcBef>
              <a:spcAft>
                <a:spcPts val="800"/>
              </a:spcAft>
            </a:pPr>
            <a:endParaRPr lang="fr-FR"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200" dirty="0">
                <a:effectLst/>
                <a:latin typeface="Times New Roman" panose="02020603050405020304" pitchFamily="18" charset="0"/>
                <a:ea typeface="Calibri" panose="020F0502020204030204" pitchFamily="34" charset="0"/>
                <a:cs typeface="Arial" panose="020B0604020202020204" pitchFamily="34" charset="0"/>
              </a:rPr>
              <a:t>Note: For students, the formative assessment is found under the title "check your understanding" and the summative assessment is found under the title "test your knowledge".</a:t>
            </a:r>
            <a:endParaRPr lang="fr-FR" sz="11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fr-FR" sz="1200" b="0" i="0" u="none" strike="noStrike" kern="0" cap="none" spc="0" normalizeH="0" baseline="0" noProof="0" smtClean="0">
                <a:ln>
                  <a:noFill/>
                </a:ln>
                <a:solidFill>
                  <a:srgbClr val="000000"/>
                </a:solidFill>
                <a:effectLst/>
                <a:uLnTx/>
                <a:uFillTx/>
                <a:latin typeface="Comic Sans MS" panose="030F0702030302020204" pitchFamily="66" charset="0"/>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a:t>
            </a:fld>
            <a:endParaRPr kumimoji="0" lang="fr-FR" sz="1200" b="0" i="0" u="none" strike="noStrike" kern="0" cap="none" spc="0" normalizeH="0" baseline="0" noProof="0">
              <a:ln>
                <a:noFill/>
              </a:ln>
              <a:solidFill>
                <a:srgbClr val="000000"/>
              </a:solidFill>
              <a:effectLst/>
              <a:uLnTx/>
              <a:uFillTx/>
              <a:latin typeface="Comic Sans MS" panose="030F0702030302020204" pitchFamily="66" charset="0"/>
              <a:ea typeface="Calibri"/>
              <a:cs typeface="Calibri"/>
              <a:sym typeface="Calibri"/>
            </a:endParaRPr>
          </a:p>
        </p:txBody>
      </p:sp>
    </p:spTree>
    <p:extLst>
      <p:ext uri="{BB962C8B-B14F-4D97-AF65-F5344CB8AC3E}">
        <p14:creationId xmlns:p14="http://schemas.microsoft.com/office/powerpoint/2010/main" val="26685503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2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r>
                  <a:rPr lang="en-US" sz="1200" b="0" u="none" dirty="0">
                    <a:effectLst/>
                  </a:rPr>
                  <a:t>Teacher corrects the activity interactively.</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a:t>
                </a:r>
                <a:r>
                  <a:rPr lang="en-US" sz="1200" b="1" i="0" u="none" strike="noStrike" cap="none" dirty="0">
                    <a:solidFill>
                      <a:schemeClr val="tx1">
                        <a:lumMod val="65000"/>
                        <a:lumOff val="35000"/>
                      </a:schemeClr>
                    </a:solidFill>
                    <a:latin typeface="Calibri"/>
                    <a:ea typeface="Calibri" panose="020F0502020204030204" pitchFamily="34" charset="0"/>
                    <a:cs typeface="Arial" panose="020B0604020202020204" pitchFamily="34" charset="0"/>
                    <a:sym typeface="Calibri"/>
                  </a:rPr>
                  <a:t>If [Ax) is the bisector of </a:t>
                </a:r>
                <a14:m>
                  <m:oMath xmlns:m="http://schemas.openxmlformats.org/officeDocument/2006/math">
                    <m:acc>
                      <m:accPr>
                        <m:chr m:val="̂"/>
                        <m:ctrlPr>
                          <a:rPr lang="en-US" sz="1200" b="1" i="1" smtClean="0">
                            <a:solidFill>
                              <a:schemeClr val="tx1">
                                <a:lumMod val="65000"/>
                                <a:lumOff val="35000"/>
                              </a:schemeClr>
                            </a:solidFill>
                            <a:latin typeface="Cambria Math" panose="02040503050406030204" pitchFamily="18" charset="0"/>
                            <a:cs typeface="Arial" panose="020B0604020202020204" pitchFamily="34" charset="0"/>
                          </a:rPr>
                        </m:ctrlPr>
                      </m:accPr>
                      <m:e>
                        <m:r>
                          <a:rPr lang="en-US" sz="1200" b="1" i="1" smtClean="0">
                            <a:solidFill>
                              <a:schemeClr val="tx1">
                                <a:lumMod val="65000"/>
                                <a:lumOff val="35000"/>
                              </a:schemeClr>
                            </a:solidFill>
                            <a:latin typeface="Cambria Math" panose="02040503050406030204" pitchFamily="18" charset="0"/>
                            <a:cs typeface="Arial" panose="020B0604020202020204" pitchFamily="34" charset="0"/>
                          </a:rPr>
                          <m:t>𝒖𝑨𝒚</m:t>
                        </m:r>
                      </m:e>
                    </m:acc>
                  </m:oMath>
                </a14:m>
                <a:r>
                  <a:rPr lang="en-US" sz="1200" b="1" i="0" u="none" strike="noStrike" cap="none" dirty="0">
                    <a:solidFill>
                      <a:schemeClr val="tx1">
                        <a:lumMod val="65000"/>
                        <a:lumOff val="35000"/>
                      </a:schemeClr>
                    </a:solidFill>
                    <a:latin typeface="Calibri"/>
                    <a:ea typeface="Calibri" panose="020F0502020204030204" pitchFamily="34" charset="0"/>
                    <a:cs typeface="Arial" panose="020B0604020202020204" pitchFamily="34" charset="0"/>
                    <a:sym typeface="Calibri"/>
                  </a:rPr>
                  <a:t>, and </a:t>
                </a:r>
                <a14:m>
                  <m:oMath xmlns:m="http://schemas.openxmlformats.org/officeDocument/2006/math">
                    <m:acc>
                      <m:accPr>
                        <m:chr m:val="̂"/>
                        <m:ctrlPr>
                          <a:rPr lang="en-US" sz="1200" b="1" i="1">
                            <a:solidFill>
                              <a:schemeClr val="tx1">
                                <a:lumMod val="65000"/>
                                <a:lumOff val="35000"/>
                              </a:schemeClr>
                            </a:solidFill>
                            <a:latin typeface="Cambria Math" panose="02040503050406030204" pitchFamily="18" charset="0"/>
                            <a:cs typeface="Arial" panose="020B0604020202020204" pitchFamily="34" charset="0"/>
                          </a:rPr>
                        </m:ctrlPr>
                      </m:accPr>
                      <m:e>
                        <m:r>
                          <a:rPr lang="en-US" sz="1200" b="1" i="1">
                            <a:solidFill>
                              <a:schemeClr val="tx1">
                                <a:lumMod val="65000"/>
                                <a:lumOff val="35000"/>
                              </a:schemeClr>
                            </a:solidFill>
                            <a:latin typeface="Cambria Math" panose="02040503050406030204" pitchFamily="18" charset="0"/>
                            <a:cs typeface="Arial" panose="020B0604020202020204" pitchFamily="34" charset="0"/>
                          </a:rPr>
                          <m:t>𝒖</m:t>
                        </m:r>
                        <m:r>
                          <a:rPr lang="en-US" sz="1200" b="1" i="1" smtClean="0">
                            <a:solidFill>
                              <a:schemeClr val="tx1">
                                <a:lumMod val="65000"/>
                                <a:lumOff val="35000"/>
                              </a:schemeClr>
                            </a:solidFill>
                            <a:latin typeface="Cambria Math" panose="02040503050406030204" pitchFamily="18" charset="0"/>
                            <a:cs typeface="Arial" panose="020B0604020202020204" pitchFamily="34" charset="0"/>
                          </a:rPr>
                          <m:t>𝑨𝒙</m:t>
                        </m:r>
                      </m:e>
                    </m:acc>
                    <m:r>
                      <a:rPr lang="en-US" sz="1200" b="1" i="1" smtClean="0">
                        <a:solidFill>
                          <a:schemeClr val="tx1">
                            <a:lumMod val="65000"/>
                            <a:lumOff val="35000"/>
                          </a:schemeClr>
                        </a:solidFill>
                        <a:latin typeface="Cambria Math" panose="02040503050406030204" pitchFamily="18" charset="0"/>
                        <a:cs typeface="Arial" panose="020B0604020202020204" pitchFamily="34" charset="0"/>
                      </a:rPr>
                      <m:t>=</m:t>
                    </m:r>
                    <m:r>
                      <a:rPr lang="en-US" sz="1200" b="1" i="1" smtClean="0">
                        <a:solidFill>
                          <a:schemeClr val="tx1">
                            <a:lumMod val="65000"/>
                            <a:lumOff val="35000"/>
                          </a:schemeClr>
                        </a:solidFill>
                        <a:latin typeface="Cambria Math" panose="02040503050406030204" pitchFamily="18" charset="0"/>
                        <a:cs typeface="Arial" panose="020B0604020202020204" pitchFamily="34" charset="0"/>
                      </a:rPr>
                      <m:t>𝟒𝟎</m:t>
                    </m:r>
                    <m:r>
                      <a:rPr lang="en-US" sz="1200" b="1" i="1" smtClean="0">
                        <a:solidFill>
                          <a:schemeClr val="tx1">
                            <a:lumMod val="65000"/>
                            <a:lumOff val="35000"/>
                          </a:schemeClr>
                        </a:solidFill>
                        <a:latin typeface="Cambria Math" panose="02040503050406030204" pitchFamily="18" charset="0"/>
                        <a:ea typeface="Cambria Math" panose="02040503050406030204" pitchFamily="18" charset="0"/>
                        <a:cs typeface="Arial" panose="020B0604020202020204" pitchFamily="34" charset="0"/>
                      </a:rPr>
                      <m:t>°</m:t>
                    </m:r>
                  </m:oMath>
                </a14:m>
                <a:r>
                  <a:rPr lang="en-US" sz="1200" b="1" i="0" u="none" strike="noStrike" cap="none" dirty="0">
                    <a:solidFill>
                      <a:schemeClr val="tx1">
                        <a:lumMod val="65000"/>
                        <a:lumOff val="35000"/>
                      </a:schemeClr>
                    </a:solidFill>
                    <a:latin typeface="Calibri"/>
                    <a:ea typeface="Calibri" panose="020F0502020204030204" pitchFamily="34" charset="0"/>
                    <a:cs typeface="Arial" panose="020B0604020202020204" pitchFamily="34" charset="0"/>
                    <a:sym typeface="Calibri"/>
                  </a:rPr>
                  <a:t>, then what is the measure</a:t>
                </a:r>
                <a:r>
                  <a:rPr lang="en-US" sz="1200" b="1" i="0" u="none" strike="noStrike" cap="none" baseline="0" dirty="0">
                    <a:solidFill>
                      <a:schemeClr val="tx1">
                        <a:lumMod val="65000"/>
                        <a:lumOff val="35000"/>
                      </a:schemeClr>
                    </a:solidFill>
                    <a:latin typeface="Calibri"/>
                    <a:ea typeface="Calibri" panose="020F0502020204030204" pitchFamily="34" charset="0"/>
                    <a:cs typeface="Arial" panose="020B0604020202020204" pitchFamily="34" charset="0"/>
                    <a:sym typeface="Calibri"/>
                  </a:rPr>
                  <a:t> of</a:t>
                </a:r>
                <a:r>
                  <a:rPr lang="en-US" sz="1200" b="1" i="0" u="none" strike="noStrike" cap="none" dirty="0">
                    <a:solidFill>
                      <a:schemeClr val="tx1">
                        <a:lumMod val="65000"/>
                        <a:lumOff val="35000"/>
                      </a:schemeClr>
                    </a:solidFill>
                    <a:latin typeface="Calibri"/>
                    <a:ea typeface="Calibri" panose="020F0502020204030204" pitchFamily="34" charset="0"/>
                    <a:cs typeface="Arial" panose="020B0604020202020204" pitchFamily="34" charset="0"/>
                    <a:sym typeface="Calibri"/>
                  </a:rPr>
                  <a:t> </a:t>
                </a:r>
                <a14:m>
                  <m:oMath xmlns:m="http://schemas.openxmlformats.org/officeDocument/2006/math">
                    <m:acc>
                      <m:accPr>
                        <m:chr m:val="̂"/>
                        <m:ctrlPr>
                          <a:rPr lang="en-US" sz="1200" b="1" i="1">
                            <a:solidFill>
                              <a:schemeClr val="tx1">
                                <a:lumMod val="65000"/>
                                <a:lumOff val="35000"/>
                              </a:schemeClr>
                            </a:solidFill>
                            <a:latin typeface="Cambria Math" panose="02040503050406030204" pitchFamily="18" charset="0"/>
                            <a:cs typeface="Arial" panose="020B0604020202020204" pitchFamily="34" charset="0"/>
                          </a:rPr>
                        </m:ctrlPr>
                      </m:accPr>
                      <m:e>
                        <m:r>
                          <a:rPr lang="en-US" sz="1200" b="1" i="1">
                            <a:solidFill>
                              <a:schemeClr val="tx1">
                                <a:lumMod val="65000"/>
                                <a:lumOff val="35000"/>
                              </a:schemeClr>
                            </a:solidFill>
                            <a:latin typeface="Cambria Math" panose="02040503050406030204" pitchFamily="18" charset="0"/>
                            <a:cs typeface="Arial" panose="020B0604020202020204" pitchFamily="34" charset="0"/>
                          </a:rPr>
                          <m:t>𝒖</m:t>
                        </m:r>
                        <m:r>
                          <a:rPr lang="en-US" sz="1200" b="1" i="1" smtClean="0">
                            <a:solidFill>
                              <a:schemeClr val="tx1">
                                <a:lumMod val="65000"/>
                                <a:lumOff val="35000"/>
                              </a:schemeClr>
                            </a:solidFill>
                            <a:latin typeface="Cambria Math" panose="02040503050406030204" pitchFamily="18" charset="0"/>
                            <a:cs typeface="Arial" panose="020B0604020202020204" pitchFamily="34" charset="0"/>
                          </a:rPr>
                          <m:t>𝑨𝒚</m:t>
                        </m:r>
                      </m:e>
                    </m:acc>
                  </m:oMath>
                </a14:m>
                <a:r>
                  <a:rPr lang="en-US" sz="1200" b="1" i="1" u="none" strike="noStrike" cap="none" dirty="0">
                    <a:solidFill>
                      <a:schemeClr val="bg1"/>
                    </a:solidFill>
                    <a:latin typeface="Comic Sans MS"/>
                    <a:cs typeface="Calibri"/>
                    <a:sym typeface="Comic Sans M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1" dirty="0">
                  <a:latin typeface="Calibri" panose="020F0502020204030204" pitchFamily="34" charset="0"/>
                  <a:cs typeface="Calibri" panose="020F0502020204030204" pitchFamily="34" charset="0"/>
                </a:endParaRPr>
              </a:p>
              <a:p>
                <a:endParaRPr lang="en-GB" dirty="0">
                  <a:latin typeface="Arial" panose="020B060402020202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1200" b="1" u="none" dirty="0"/>
                  <a:t>Teaching suggestions</a:t>
                </a:r>
              </a:p>
              <a:p>
                <a:r>
                  <a:rPr lang="en-US" sz="1200" b="0" u="none" dirty="0">
                    <a:effectLst/>
                  </a:rPr>
                  <a:t>Teacher corrects the activity interactively.</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“The bisector cuts the angle into 2 equal parts. Half of 70 is 35. So, the angle </a:t>
                </a:r>
                <a:r>
                  <a:rPr lang="en-US" sz="1200" b="1" i="1" u="none" strike="noStrike" cap="none" dirty="0">
                    <a:solidFill>
                      <a:schemeClr val="dk1"/>
                    </a:solidFill>
                    <a:latin typeface="Calibri"/>
                    <a:ea typeface="Calibri" panose="020F0502020204030204" pitchFamily="34" charset="0"/>
                    <a:cs typeface="Arial" panose="020B0604020202020204" pitchFamily="34" charset="0"/>
                    <a:sym typeface="Calibri"/>
                  </a:rPr>
                  <a:t> </a:t>
                </a:r>
                <a:r>
                  <a:rPr lang="en-US" sz="1200" b="1" i="0">
                    <a:latin typeface="Cambria Math" panose="02040503050406030204" pitchFamily="18" charset="0"/>
                    <a:cs typeface="Arial" panose="020B0604020202020204" pitchFamily="34" charset="0"/>
                  </a:rPr>
                  <a:t>(𝒖𝑨𝒙) ̂</a:t>
                </a:r>
                <a:r>
                  <a:rPr lang="en-US" sz="1200" b="1" i="1" u="none" strike="noStrike" cap="none" dirty="0">
                    <a:solidFill>
                      <a:schemeClr val="bg1"/>
                    </a:solidFill>
                    <a:latin typeface="Comic Sans MS"/>
                    <a:cs typeface="Calibri"/>
                    <a:sym typeface="Comic Sans MS"/>
                  </a:rPr>
                  <a:t> is equal to 35 degrees. So, the third answer is the correct option.”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1" dirty="0">
                  <a:latin typeface="Calibri" panose="020F0502020204030204" pitchFamily="34" charset="0"/>
                  <a:cs typeface="Calibri" panose="020F0502020204030204" pitchFamily="34" charset="0"/>
                </a:endParaRPr>
              </a:p>
              <a:p>
                <a:endParaRPr lang="en-GB" dirty="0">
                  <a:latin typeface="Arial" panose="020B0604020202020204" pitchFamily="34" charset="0"/>
                  <a:cs typeface="Arial" panose="020B0604020202020204" pitchFamily="34" charset="0"/>
                </a:endParaRPr>
              </a:p>
            </p:txBody>
          </p:sp>
        </mc:Fallback>
      </mc:AlternateContent>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20</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4250295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2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r>
                  <a:rPr lang="en-US" sz="1200" b="0" u="none" dirty="0">
                    <a:effectLst/>
                  </a:rPr>
                  <a:t>Teacher corrects the activity interactively.</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“The bisector cuts the angle into 2 equal parts. We know the measure of the angle </a:t>
                </a:r>
                <a:r>
                  <a:rPr lang="en-US" sz="1200" b="1" i="1" u="none" strike="noStrike" cap="none" dirty="0">
                    <a:solidFill>
                      <a:schemeClr val="dk1"/>
                    </a:solidFill>
                    <a:latin typeface="Calibri"/>
                    <a:ea typeface="Calibri" panose="020F0502020204030204" pitchFamily="34" charset="0"/>
                    <a:cs typeface="Arial" panose="020B0604020202020204" pitchFamily="34" charset="0"/>
                    <a:sym typeface="Calibri"/>
                  </a:rPr>
                  <a:t> </a:t>
                </a:r>
                <a14:m>
                  <m:oMath xmlns:m="http://schemas.openxmlformats.org/officeDocument/2006/math">
                    <m:acc>
                      <m:accPr>
                        <m:chr m:val="̂"/>
                        <m:ctrlPr>
                          <a:rPr lang="en-US" sz="1200" b="1" i="1">
                            <a:latin typeface="Cambria Math" panose="02040503050406030204" pitchFamily="18" charset="0"/>
                            <a:cs typeface="Arial" panose="020B0604020202020204" pitchFamily="34" charset="0"/>
                          </a:rPr>
                        </m:ctrlPr>
                      </m:accPr>
                      <m:e>
                        <m:r>
                          <a:rPr lang="en-US" sz="1200" b="1" i="1">
                            <a:latin typeface="Cambria Math" panose="02040503050406030204" pitchFamily="18" charset="0"/>
                            <a:cs typeface="Arial" panose="020B0604020202020204" pitchFamily="34" charset="0"/>
                          </a:rPr>
                          <m:t>𝒖</m:t>
                        </m:r>
                        <m:r>
                          <a:rPr lang="en-US" sz="1200" b="1" i="1" smtClean="0">
                            <a:latin typeface="Cambria Math" panose="02040503050406030204" pitchFamily="18" charset="0"/>
                            <a:cs typeface="Arial" panose="020B0604020202020204" pitchFamily="34" charset="0"/>
                          </a:rPr>
                          <m:t>𝑨𝒙</m:t>
                        </m:r>
                      </m:e>
                    </m:acc>
                  </m:oMath>
                </a14:m>
                <a:r>
                  <a:rPr lang="en-US" sz="1200" b="1" i="1" u="none" strike="noStrike" cap="none" dirty="0">
                    <a:solidFill>
                      <a:schemeClr val="bg1"/>
                    </a:solidFill>
                    <a:latin typeface="Comic Sans MS"/>
                    <a:cs typeface="Calibri"/>
                    <a:sym typeface="Comic Sans MS"/>
                  </a:rPr>
                  <a:t> which is one half of the whole angle </a:t>
                </a:r>
                <a:r>
                  <a:rPr lang="en-US" sz="1200" b="1" i="1" u="none" strike="noStrike" cap="none" dirty="0">
                    <a:solidFill>
                      <a:schemeClr val="dk1"/>
                    </a:solidFill>
                    <a:latin typeface="Calibri"/>
                    <a:ea typeface="Calibri" panose="020F0502020204030204" pitchFamily="34" charset="0"/>
                    <a:cs typeface="Arial" panose="020B0604020202020204" pitchFamily="34" charset="0"/>
                    <a:sym typeface="Calibri"/>
                  </a:rPr>
                  <a:t> </a:t>
                </a:r>
                <a14:m>
                  <m:oMath xmlns:m="http://schemas.openxmlformats.org/officeDocument/2006/math">
                    <m:acc>
                      <m:accPr>
                        <m:chr m:val="̂"/>
                        <m:ctrlPr>
                          <a:rPr lang="en-US" sz="1200" b="1" i="1">
                            <a:latin typeface="Cambria Math" panose="02040503050406030204" pitchFamily="18" charset="0"/>
                            <a:cs typeface="Arial" panose="020B0604020202020204" pitchFamily="34" charset="0"/>
                          </a:rPr>
                        </m:ctrlPr>
                      </m:accPr>
                      <m:e>
                        <m:r>
                          <a:rPr lang="en-US" sz="1200" b="1" i="1">
                            <a:latin typeface="Cambria Math" panose="02040503050406030204" pitchFamily="18" charset="0"/>
                            <a:cs typeface="Arial" panose="020B0604020202020204" pitchFamily="34" charset="0"/>
                          </a:rPr>
                          <m:t>𝒖</m:t>
                        </m:r>
                        <m:r>
                          <a:rPr lang="en-US" sz="1200" b="1" i="1" smtClean="0">
                            <a:latin typeface="Cambria Math" panose="02040503050406030204" pitchFamily="18" charset="0"/>
                            <a:cs typeface="Arial" panose="020B0604020202020204" pitchFamily="34" charset="0"/>
                          </a:rPr>
                          <m:t>𝑨𝒚</m:t>
                        </m:r>
                      </m:e>
                    </m:acc>
                  </m:oMath>
                </a14:m>
                <a:r>
                  <a:rPr lang="en-US" sz="1200" b="1" i="1" u="none" strike="noStrike" cap="none" dirty="0">
                    <a:solidFill>
                      <a:schemeClr val="bg1"/>
                    </a:solidFill>
                    <a:latin typeface="Comic Sans MS"/>
                    <a:cs typeface="Calibri"/>
                    <a:sym typeface="Comic Sans MS"/>
                  </a:rPr>
                  <a: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bg1"/>
                    </a:solidFill>
                    <a:latin typeface="Comic Sans MS"/>
                    <a:cs typeface="Calibri"/>
                    <a:sym typeface="Comic Sans MS"/>
                  </a:rPr>
                  <a:t>This means that the measure of angle </a:t>
                </a:r>
                <a14:m>
                  <m:oMath xmlns:m="http://schemas.openxmlformats.org/officeDocument/2006/math">
                    <m:acc>
                      <m:accPr>
                        <m:chr m:val="̂"/>
                        <m:ctrlPr>
                          <a:rPr lang="en-US" sz="1200" b="1" i="1" smtClean="0">
                            <a:latin typeface="Cambria Math" panose="02040503050406030204" pitchFamily="18" charset="0"/>
                            <a:cs typeface="Arial" panose="020B0604020202020204" pitchFamily="34" charset="0"/>
                          </a:rPr>
                        </m:ctrlPr>
                      </m:accPr>
                      <m:e>
                        <m:r>
                          <a:rPr lang="en-US" sz="1200" b="1" i="1">
                            <a:latin typeface="Cambria Math" panose="02040503050406030204" pitchFamily="18" charset="0"/>
                            <a:cs typeface="Arial" panose="020B0604020202020204" pitchFamily="34" charset="0"/>
                          </a:rPr>
                          <m:t>𝒖</m:t>
                        </m:r>
                        <m:r>
                          <a:rPr lang="en-US" sz="1200" b="1" i="1" smtClean="0">
                            <a:latin typeface="Cambria Math" panose="02040503050406030204" pitchFamily="18" charset="0"/>
                            <a:cs typeface="Arial" panose="020B0604020202020204" pitchFamily="34" charset="0"/>
                          </a:rPr>
                          <m:t>𝑨𝒚</m:t>
                        </m:r>
                      </m:e>
                    </m:acc>
                  </m:oMath>
                </a14:m>
                <a:r>
                  <a:rPr lang="en-US" sz="1200" b="1" i="1" u="none" strike="noStrike" cap="none" dirty="0">
                    <a:solidFill>
                      <a:schemeClr val="bg1"/>
                    </a:solidFill>
                    <a:latin typeface="Comic Sans MS"/>
                    <a:cs typeface="Calibri"/>
                    <a:sym typeface="Comic Sans MS"/>
                  </a:rPr>
                  <a:t> is double the measure of the angle </a:t>
                </a:r>
                <a:r>
                  <a:rPr lang="en-US" sz="1200" b="1" i="1" u="none" strike="noStrike" cap="none" dirty="0">
                    <a:solidFill>
                      <a:schemeClr val="dk1"/>
                    </a:solidFill>
                    <a:latin typeface="Calibri"/>
                    <a:ea typeface="Calibri" panose="020F0502020204030204" pitchFamily="34" charset="0"/>
                    <a:cs typeface="Arial" panose="020B0604020202020204" pitchFamily="34" charset="0"/>
                    <a:sym typeface="Calibri"/>
                  </a:rPr>
                  <a:t> </a:t>
                </a:r>
                <a14:m>
                  <m:oMath xmlns:m="http://schemas.openxmlformats.org/officeDocument/2006/math">
                    <m:acc>
                      <m:accPr>
                        <m:chr m:val="̂"/>
                        <m:ctrlPr>
                          <a:rPr lang="en-US" sz="1200" b="1" i="1">
                            <a:latin typeface="Cambria Math" panose="02040503050406030204" pitchFamily="18" charset="0"/>
                            <a:cs typeface="Arial" panose="020B0604020202020204" pitchFamily="34" charset="0"/>
                          </a:rPr>
                        </m:ctrlPr>
                      </m:accPr>
                      <m:e>
                        <m:r>
                          <a:rPr lang="en-US" sz="1200" b="1" i="1">
                            <a:latin typeface="Cambria Math" panose="02040503050406030204" pitchFamily="18" charset="0"/>
                            <a:cs typeface="Arial" panose="020B0604020202020204" pitchFamily="34" charset="0"/>
                          </a:rPr>
                          <m:t>𝒖</m:t>
                        </m:r>
                        <m:r>
                          <a:rPr lang="en-US" sz="1200" b="1" i="1" smtClean="0">
                            <a:latin typeface="Cambria Math" panose="02040503050406030204" pitchFamily="18" charset="0"/>
                            <a:cs typeface="Arial" panose="020B0604020202020204" pitchFamily="34" charset="0"/>
                          </a:rPr>
                          <m:t>𝑨𝒙</m:t>
                        </m:r>
                      </m:e>
                    </m:acc>
                  </m:oMath>
                </a14:m>
                <a:r>
                  <a:rPr lang="en-US" sz="1200" b="1" i="1" u="none" strike="noStrike" cap="none" dirty="0">
                    <a:solidFill>
                      <a:schemeClr val="bg1"/>
                    </a:solidFill>
                    <a:latin typeface="Comic Sans MS"/>
                    <a:cs typeface="Calibri"/>
                    <a:sym typeface="Comic Sans MS"/>
                  </a:rPr>
                  <a:t>. 2 times 40 is 80.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bg1"/>
                    </a:solidFill>
                    <a:latin typeface="Comic Sans MS"/>
                    <a:cs typeface="Calibri"/>
                    <a:sym typeface="Comic Sans MS"/>
                  </a:rPr>
                  <a:t>So, the measure</a:t>
                </a:r>
                <a:r>
                  <a:rPr lang="en-US" sz="1200" b="1" i="1" u="none" strike="noStrike" cap="none" baseline="0" dirty="0">
                    <a:solidFill>
                      <a:schemeClr val="bg1"/>
                    </a:solidFill>
                    <a:latin typeface="Comic Sans MS"/>
                    <a:cs typeface="Calibri"/>
                    <a:sym typeface="Comic Sans MS"/>
                  </a:rPr>
                  <a:t> of </a:t>
                </a:r>
                <a:r>
                  <a:rPr lang="en-US" sz="1200" b="1" i="1" u="none" strike="noStrike" cap="none" dirty="0">
                    <a:solidFill>
                      <a:schemeClr val="bg1"/>
                    </a:solidFill>
                    <a:latin typeface="Comic Sans MS"/>
                    <a:cs typeface="Calibri"/>
                    <a:sym typeface="Comic Sans MS"/>
                  </a:rPr>
                  <a:t>angle </a:t>
                </a:r>
                <a14:m>
                  <m:oMath xmlns:m="http://schemas.openxmlformats.org/officeDocument/2006/math">
                    <m:acc>
                      <m:accPr>
                        <m:chr m:val="̂"/>
                        <m:ctrlPr>
                          <a:rPr lang="en-US" sz="1200" b="1" i="1" smtClean="0">
                            <a:latin typeface="Cambria Math" panose="02040503050406030204" pitchFamily="18" charset="0"/>
                            <a:cs typeface="Arial" panose="020B0604020202020204" pitchFamily="34" charset="0"/>
                          </a:rPr>
                        </m:ctrlPr>
                      </m:accPr>
                      <m:e>
                        <m:r>
                          <a:rPr lang="en-US" sz="1200" b="1" i="1">
                            <a:latin typeface="Cambria Math" panose="02040503050406030204" pitchFamily="18" charset="0"/>
                            <a:cs typeface="Arial" panose="020B0604020202020204" pitchFamily="34" charset="0"/>
                          </a:rPr>
                          <m:t>𝒖</m:t>
                        </m:r>
                        <m:r>
                          <a:rPr lang="en-US" sz="1200" b="1" i="1" smtClean="0">
                            <a:latin typeface="Cambria Math" panose="02040503050406030204" pitchFamily="18" charset="0"/>
                            <a:cs typeface="Arial" panose="020B0604020202020204" pitchFamily="34" charset="0"/>
                          </a:rPr>
                          <m:t>𝑨𝒚</m:t>
                        </m:r>
                      </m:e>
                    </m:acc>
                  </m:oMath>
                </a14:m>
                <a:r>
                  <a:rPr lang="en-US" sz="1200" b="1" i="1" u="none" strike="noStrike" cap="none" dirty="0">
                    <a:solidFill>
                      <a:schemeClr val="bg1"/>
                    </a:solidFill>
                    <a:latin typeface="Comic Sans MS"/>
                    <a:cs typeface="Calibri"/>
                    <a:sym typeface="Comic Sans MS"/>
                  </a:rPr>
                  <a:t> is to 80 degrees and the second answer is the correct option.”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1" dirty="0">
                  <a:latin typeface="Calibri" panose="020F0502020204030204" pitchFamily="34" charset="0"/>
                  <a:cs typeface="Calibri" panose="020F0502020204030204" pitchFamily="34" charset="0"/>
                </a:endParaRPr>
              </a:p>
              <a:p>
                <a:endParaRPr lang="en-GB" dirty="0">
                  <a:latin typeface="Arial" panose="020B060402020202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1200" b="1" u="none" dirty="0"/>
                  <a:t>Teaching suggestions</a:t>
                </a:r>
              </a:p>
              <a:p>
                <a:r>
                  <a:rPr lang="en-US" sz="1200" b="0" u="none" dirty="0">
                    <a:effectLst/>
                  </a:rPr>
                  <a:t>Teacher corrects the activity interactively.</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“The bisector cuts the angle into 2 equal parts. We know the measure of the angle </a:t>
                </a:r>
                <a:r>
                  <a:rPr lang="en-US" sz="1200" b="1" i="1" u="none" strike="noStrike" cap="none" dirty="0">
                    <a:solidFill>
                      <a:schemeClr val="dk1"/>
                    </a:solidFill>
                    <a:latin typeface="Calibri"/>
                    <a:ea typeface="Calibri" panose="020F0502020204030204" pitchFamily="34" charset="0"/>
                    <a:cs typeface="Arial" panose="020B0604020202020204" pitchFamily="34" charset="0"/>
                    <a:sym typeface="Calibri"/>
                  </a:rPr>
                  <a:t> </a:t>
                </a:r>
                <a:r>
                  <a:rPr lang="en-US" sz="1200" b="1" i="0">
                    <a:latin typeface="Cambria Math" panose="02040503050406030204" pitchFamily="18" charset="0"/>
                    <a:cs typeface="Arial" panose="020B0604020202020204" pitchFamily="34" charset="0"/>
                  </a:rPr>
                  <a:t>(𝒖𝑨𝒙) ̂</a:t>
                </a:r>
                <a:r>
                  <a:rPr lang="en-US" sz="1200" b="1" i="1" u="none" strike="noStrike" cap="none" dirty="0">
                    <a:solidFill>
                      <a:schemeClr val="bg1"/>
                    </a:solidFill>
                    <a:latin typeface="Comic Sans MS"/>
                    <a:cs typeface="Calibri"/>
                    <a:sym typeface="Comic Sans MS"/>
                  </a:rPr>
                  <a:t> which is one half of the whole angle </a:t>
                </a:r>
                <a:r>
                  <a:rPr lang="en-US" sz="1200" b="1" i="1" u="none" strike="noStrike" cap="none" dirty="0">
                    <a:solidFill>
                      <a:schemeClr val="dk1"/>
                    </a:solidFill>
                    <a:latin typeface="Calibri"/>
                    <a:ea typeface="Calibri" panose="020F0502020204030204" pitchFamily="34" charset="0"/>
                    <a:cs typeface="Arial" panose="020B0604020202020204" pitchFamily="34" charset="0"/>
                    <a:sym typeface="Calibri"/>
                  </a:rPr>
                  <a:t> </a:t>
                </a:r>
                <a:r>
                  <a:rPr lang="en-US" sz="1200" b="1" i="0">
                    <a:latin typeface="Cambria Math" panose="02040503050406030204" pitchFamily="18" charset="0"/>
                    <a:cs typeface="Arial" panose="020B0604020202020204" pitchFamily="34" charset="0"/>
                  </a:rPr>
                  <a:t>(𝒖𝑨𝒚) ̂</a:t>
                </a:r>
                <a:r>
                  <a:rPr lang="en-US" sz="1200" b="1" i="1" u="none" strike="noStrike" cap="none" dirty="0">
                    <a:solidFill>
                      <a:schemeClr val="bg1"/>
                    </a:solidFill>
                    <a:latin typeface="Comic Sans MS"/>
                    <a:cs typeface="Calibri"/>
                    <a:sym typeface="Comic Sans MS"/>
                  </a:rPr>
                  <a: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bg1"/>
                    </a:solidFill>
                    <a:latin typeface="Comic Sans MS"/>
                    <a:cs typeface="Calibri"/>
                    <a:sym typeface="Comic Sans MS"/>
                  </a:rPr>
                  <a:t>This means that the angle </a:t>
                </a:r>
                <a:r>
                  <a:rPr lang="en-US" sz="1200" b="1" i="0">
                    <a:latin typeface="Cambria Math" panose="02040503050406030204" pitchFamily="18" charset="0"/>
                    <a:cs typeface="Arial" panose="020B0604020202020204" pitchFamily="34" charset="0"/>
                  </a:rPr>
                  <a:t>(𝒖𝑨𝒚) ̂</a:t>
                </a:r>
                <a:r>
                  <a:rPr lang="en-US" sz="1200" b="1" i="1" u="none" strike="noStrike" cap="none" dirty="0">
                    <a:solidFill>
                      <a:schemeClr val="bg1"/>
                    </a:solidFill>
                    <a:latin typeface="Comic Sans MS"/>
                    <a:cs typeface="Calibri"/>
                    <a:sym typeface="Comic Sans MS"/>
                  </a:rPr>
                  <a:t> is double the measure of the angle </a:t>
                </a:r>
                <a:r>
                  <a:rPr lang="en-US" sz="1200" b="1" i="1" u="none" strike="noStrike" cap="none" dirty="0">
                    <a:solidFill>
                      <a:schemeClr val="dk1"/>
                    </a:solidFill>
                    <a:latin typeface="Calibri"/>
                    <a:ea typeface="Calibri" panose="020F0502020204030204" pitchFamily="34" charset="0"/>
                    <a:cs typeface="Arial" panose="020B0604020202020204" pitchFamily="34" charset="0"/>
                    <a:sym typeface="Calibri"/>
                  </a:rPr>
                  <a:t> </a:t>
                </a:r>
                <a:r>
                  <a:rPr lang="en-US" sz="1200" b="1" i="0">
                    <a:latin typeface="Cambria Math" panose="02040503050406030204" pitchFamily="18" charset="0"/>
                    <a:cs typeface="Arial" panose="020B0604020202020204" pitchFamily="34" charset="0"/>
                  </a:rPr>
                  <a:t>(𝒖𝑨𝒙) ̂</a:t>
                </a:r>
                <a:r>
                  <a:rPr lang="en-US" sz="1200" b="1" i="1" u="none" strike="noStrike" cap="none" dirty="0">
                    <a:solidFill>
                      <a:schemeClr val="bg1"/>
                    </a:solidFill>
                    <a:latin typeface="Comic Sans MS"/>
                    <a:cs typeface="Calibri"/>
                    <a:sym typeface="Comic Sans MS"/>
                  </a:rPr>
                  <a:t>. 2 times 40 is 80.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bg1"/>
                    </a:solidFill>
                    <a:latin typeface="Comic Sans MS"/>
                    <a:cs typeface="Calibri"/>
                    <a:sym typeface="Comic Sans MS"/>
                  </a:rPr>
                  <a:t>So, the angle </a:t>
                </a:r>
                <a:r>
                  <a:rPr lang="en-US" sz="1200" b="1" i="0">
                    <a:latin typeface="Cambria Math" panose="02040503050406030204" pitchFamily="18" charset="0"/>
                    <a:cs typeface="Arial" panose="020B0604020202020204" pitchFamily="34" charset="0"/>
                  </a:rPr>
                  <a:t>(𝒖𝑨𝒚) ̂</a:t>
                </a:r>
                <a:r>
                  <a:rPr lang="en-US" sz="1200" b="1" i="1" u="none" strike="noStrike" cap="none" dirty="0">
                    <a:solidFill>
                      <a:schemeClr val="bg1"/>
                    </a:solidFill>
                    <a:latin typeface="Comic Sans MS"/>
                    <a:cs typeface="Calibri"/>
                    <a:sym typeface="Comic Sans MS"/>
                  </a:rPr>
                  <a:t> is equal to 80 degrees and the second answer is the correct option.”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1" dirty="0">
                  <a:latin typeface="Calibri" panose="020F0502020204030204" pitchFamily="34" charset="0"/>
                  <a:cs typeface="Calibri" panose="020F0502020204030204" pitchFamily="34" charset="0"/>
                </a:endParaRPr>
              </a:p>
              <a:p>
                <a:endParaRPr lang="en-GB" dirty="0">
                  <a:latin typeface="Arial" panose="020B0604020202020204" pitchFamily="34" charset="0"/>
                  <a:cs typeface="Arial" panose="020B0604020202020204" pitchFamily="34" charset="0"/>
                </a:endParaRPr>
              </a:p>
            </p:txBody>
          </p:sp>
        </mc:Fallback>
      </mc:AlternateContent>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21</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7479153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2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“Use the figure to complete</a:t>
            </a:r>
            <a:r>
              <a:rPr lang="en-US" sz="1200" b="1" i="1" u="none" strike="noStrike" cap="none" baseline="0" dirty="0">
                <a:solidFill>
                  <a:schemeClr val="bg1"/>
                </a:solidFill>
                <a:latin typeface="Comic Sans MS"/>
                <a:cs typeface="Calibri"/>
                <a:sym typeface="Comic Sans MS"/>
              </a:rPr>
              <a:t> the sentence.</a:t>
            </a:r>
            <a:r>
              <a:rPr lang="en-US" sz="12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r>
              <a:rPr lang="en-US" sz="1200" b="0" dirty="0">
                <a:solidFill>
                  <a:schemeClr val="bg1"/>
                </a:solidFill>
                <a:effectLst/>
                <a:latin typeface="Comic Sans MS"/>
                <a:sym typeface="Comic Sans M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1" dirty="0">
              <a:latin typeface="Calibri" panose="020F0502020204030204" pitchFamily="34" charset="0"/>
              <a:cs typeface="Calibri" panose="020F0502020204030204" pitchFamily="34" charset="0"/>
            </a:endParaRP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22</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31867135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2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r>
              <a:rPr lang="en-US" sz="1200" b="0" u="none" dirty="0">
                <a:effectLst/>
              </a:rPr>
              <a:t>Teacher corrects the activity interactively.</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“According to the symbols marked on the figure, we see that segments [RS] and [ST] are the same length.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bg1"/>
                </a:solidFill>
                <a:latin typeface="Comic Sans MS"/>
                <a:cs typeface="Calibri"/>
                <a:sym typeface="Comic Sans MS"/>
              </a:rPr>
              <a:t>These segments are also on the same line and have S as a common point. That is why S is the midpoint of the segment [RT].”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1" dirty="0">
              <a:latin typeface="Calibri" panose="020F0502020204030204" pitchFamily="34" charset="0"/>
              <a:cs typeface="Calibri" panose="020F0502020204030204" pitchFamily="34" charset="0"/>
            </a:endParaRP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23</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13075989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2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“Use the figure to complete</a:t>
            </a:r>
            <a:r>
              <a:rPr lang="en-US" sz="1200" b="1" i="1" u="none" strike="noStrike" cap="none" baseline="0" dirty="0">
                <a:solidFill>
                  <a:schemeClr val="bg1"/>
                </a:solidFill>
                <a:latin typeface="Comic Sans MS"/>
                <a:cs typeface="Calibri"/>
                <a:sym typeface="Comic Sans MS"/>
              </a:rPr>
              <a:t> the sentence.”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r>
              <a:rPr lang="en-US" sz="1200" b="0" dirty="0">
                <a:solidFill>
                  <a:schemeClr val="bg1"/>
                </a:solidFill>
                <a:effectLst/>
                <a:latin typeface="Comic Sans MS"/>
                <a:sym typeface="Comic Sans M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1" dirty="0">
              <a:latin typeface="Calibri" panose="020F0502020204030204" pitchFamily="34" charset="0"/>
              <a:cs typeface="Calibri" panose="020F0502020204030204" pitchFamily="34" charset="0"/>
            </a:endParaRP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24</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13974281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2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r>
                  <a:rPr lang="en-US" sz="1200" b="0" u="none" dirty="0">
                    <a:effectLst/>
                  </a:rPr>
                  <a:t>Teacher corrects the activity interactively.</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“According to the codes marked on the figure, we see that the angle </a:t>
                </a:r>
                <a14:m>
                  <m:oMath xmlns:m="http://schemas.openxmlformats.org/officeDocument/2006/math">
                    <m:acc>
                      <m:accPr>
                        <m:chr m:val="̂"/>
                        <m:ctrlPr>
                          <a:rPr lang="en-US" sz="1200" b="1" i="1" smtClean="0">
                            <a:solidFill>
                              <a:srgbClr val="74C274"/>
                            </a:solidFill>
                            <a:latin typeface="Cambria Math" panose="02040503050406030204" pitchFamily="18" charset="0"/>
                            <a:cs typeface="Arial" panose="020B0604020202020204" pitchFamily="34" charset="0"/>
                          </a:rPr>
                        </m:ctrlPr>
                      </m:accPr>
                      <m:e>
                        <m:r>
                          <a:rPr lang="en-US" sz="1200" b="1" i="1" smtClean="0">
                            <a:solidFill>
                              <a:srgbClr val="74C274"/>
                            </a:solidFill>
                            <a:latin typeface="Cambria Math" panose="02040503050406030204" pitchFamily="18" charset="0"/>
                            <a:cs typeface="Arial" panose="020B0604020202020204" pitchFamily="34" charset="0"/>
                          </a:rPr>
                          <m:t>𝑨𝑺𝑻</m:t>
                        </m:r>
                      </m:e>
                    </m:acc>
                  </m:oMath>
                </a14:m>
                <a:r>
                  <a:rPr lang="en-US" sz="1200" b="1" i="1" u="none" strike="noStrike" cap="none" dirty="0">
                    <a:solidFill>
                      <a:schemeClr val="bg1"/>
                    </a:solidFill>
                    <a:latin typeface="Comic Sans MS"/>
                    <a:cs typeface="Calibri"/>
                    <a:sym typeface="Comic Sans MS"/>
                  </a:rPr>
                  <a:t> measures 90 degrees, while the angle </a:t>
                </a:r>
                <a14:m>
                  <m:oMath xmlns:m="http://schemas.openxmlformats.org/officeDocument/2006/math">
                    <m:acc>
                      <m:accPr>
                        <m:chr m:val="̂"/>
                        <m:ctrlPr>
                          <a:rPr lang="en-US" sz="1200" b="1" i="1" smtClean="0">
                            <a:solidFill>
                              <a:srgbClr val="74C274"/>
                            </a:solidFill>
                            <a:latin typeface="Cambria Math" panose="02040503050406030204" pitchFamily="18" charset="0"/>
                            <a:cs typeface="Arial" panose="020B0604020202020204" pitchFamily="34" charset="0"/>
                          </a:rPr>
                        </m:ctrlPr>
                      </m:accPr>
                      <m:e>
                        <m:r>
                          <a:rPr lang="en-US" sz="1200" b="1" i="1" smtClean="0">
                            <a:solidFill>
                              <a:srgbClr val="74C274"/>
                            </a:solidFill>
                            <a:latin typeface="Cambria Math" panose="02040503050406030204" pitchFamily="18" charset="0"/>
                            <a:cs typeface="Arial" panose="020B0604020202020204" pitchFamily="34" charset="0"/>
                          </a:rPr>
                          <m:t>𝒎𝑺𝑻</m:t>
                        </m:r>
                      </m:e>
                    </m:acc>
                  </m:oMath>
                </a14:m>
                <a:r>
                  <a:rPr lang="en-US" sz="1200" b="1" i="1" u="none" strike="noStrike" cap="none" dirty="0">
                    <a:solidFill>
                      <a:schemeClr val="bg1"/>
                    </a:solidFill>
                    <a:latin typeface="Comic Sans MS"/>
                    <a:cs typeface="Calibri"/>
                    <a:sym typeface="Comic Sans MS"/>
                  </a:rPr>
                  <a:t> is 45 degrees.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bg1"/>
                    </a:solidFill>
                    <a:latin typeface="Comic Sans MS"/>
                    <a:cs typeface="Calibri"/>
                    <a:sym typeface="Comic Sans MS"/>
                  </a:rPr>
                  <a:t>45 is half of 90, and that is why the semi-straight line [</a:t>
                </a:r>
                <a:r>
                  <a:rPr lang="en-US" sz="1200" b="1" i="1" u="none" strike="noStrike" cap="none" dirty="0" err="1">
                    <a:solidFill>
                      <a:schemeClr val="bg1"/>
                    </a:solidFill>
                    <a:latin typeface="Comic Sans MS"/>
                    <a:cs typeface="Calibri"/>
                    <a:sym typeface="Comic Sans MS"/>
                  </a:rPr>
                  <a:t>Sm</a:t>
                </a:r>
                <a:r>
                  <a:rPr lang="en-US" sz="1200" b="1" i="1" u="none" strike="noStrike" cap="none" dirty="0">
                    <a:solidFill>
                      <a:schemeClr val="bg1"/>
                    </a:solidFill>
                    <a:latin typeface="Comic Sans MS"/>
                    <a:cs typeface="Calibri"/>
                    <a:sym typeface="Comic Sans MS"/>
                  </a:rPr>
                  <a:t>) is the bisector of the angle </a:t>
                </a:r>
                <a14:m>
                  <m:oMath xmlns:m="http://schemas.openxmlformats.org/officeDocument/2006/math">
                    <m:acc>
                      <m:accPr>
                        <m:chr m:val="̂"/>
                        <m:ctrlPr>
                          <a:rPr lang="en-US" sz="1200" b="1" i="1" smtClean="0">
                            <a:solidFill>
                              <a:srgbClr val="74C274"/>
                            </a:solidFill>
                            <a:latin typeface="Cambria Math" panose="02040503050406030204" pitchFamily="18" charset="0"/>
                            <a:cs typeface="Arial" panose="020B0604020202020204" pitchFamily="34" charset="0"/>
                          </a:rPr>
                        </m:ctrlPr>
                      </m:accPr>
                      <m:e>
                        <m:r>
                          <a:rPr lang="en-US" sz="1200" b="1" i="1" smtClean="0">
                            <a:solidFill>
                              <a:srgbClr val="74C274"/>
                            </a:solidFill>
                            <a:latin typeface="Cambria Math" panose="02040503050406030204" pitchFamily="18" charset="0"/>
                            <a:cs typeface="Arial" panose="020B0604020202020204" pitchFamily="34" charset="0"/>
                          </a:rPr>
                          <m:t>𝑨𝑺𝑻</m:t>
                        </m:r>
                      </m:e>
                    </m:acc>
                  </m:oMath>
                </a14:m>
                <a:r>
                  <a:rPr lang="en-US" sz="1200" b="1" i="1" u="none" strike="noStrike" cap="none" dirty="0">
                    <a:solidFill>
                      <a:schemeClr val="bg1"/>
                    </a:solidFill>
                    <a:latin typeface="Comic Sans MS"/>
                    <a:cs typeface="Calibri"/>
                    <a:sym typeface="Comic Sans MS"/>
                  </a:rPr>
                  <a:t>.“</a:t>
                </a:r>
              </a:p>
              <a:p>
                <a:endParaRPr lang="en-GB" dirty="0">
                  <a:latin typeface="Arial" panose="020B060402020202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1200" b="1" u="none" dirty="0"/>
                  <a:t>Teaching suggestions</a:t>
                </a:r>
              </a:p>
              <a:p>
                <a:r>
                  <a:rPr lang="en-US" sz="1200" b="0" u="none" dirty="0">
                    <a:effectLst/>
                  </a:rPr>
                  <a:t>Teacher corrects the activity interactively.</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“According to the codes marked on the figure, we see that the angle </a:t>
                </a:r>
                <a:r>
                  <a:rPr lang="en-US" sz="1200" b="1" i="0">
                    <a:solidFill>
                      <a:srgbClr val="74C274"/>
                    </a:solidFill>
                    <a:latin typeface="Cambria Math" panose="02040503050406030204" pitchFamily="18" charset="0"/>
                    <a:cs typeface="Arial" panose="020B0604020202020204" pitchFamily="34" charset="0"/>
                  </a:rPr>
                  <a:t>(𝑨𝑺𝑻) ̂</a:t>
                </a:r>
                <a:r>
                  <a:rPr lang="en-US" sz="1200" b="1" i="1" u="none" strike="noStrike" cap="none" dirty="0">
                    <a:solidFill>
                      <a:schemeClr val="bg1"/>
                    </a:solidFill>
                    <a:latin typeface="Comic Sans MS"/>
                    <a:cs typeface="Calibri"/>
                    <a:sym typeface="Comic Sans MS"/>
                  </a:rPr>
                  <a:t> measures 90 degrees, while the angle </a:t>
                </a:r>
                <a:r>
                  <a:rPr lang="en-US" sz="1200" b="1" i="0">
                    <a:solidFill>
                      <a:srgbClr val="74C274"/>
                    </a:solidFill>
                    <a:latin typeface="Cambria Math" panose="02040503050406030204" pitchFamily="18" charset="0"/>
                    <a:cs typeface="Arial" panose="020B0604020202020204" pitchFamily="34" charset="0"/>
                  </a:rPr>
                  <a:t>(𝒎𝑺𝑻) ̂</a:t>
                </a:r>
                <a:r>
                  <a:rPr lang="en-US" sz="1200" b="1" i="1" u="none" strike="noStrike" cap="none" dirty="0">
                    <a:solidFill>
                      <a:schemeClr val="bg1"/>
                    </a:solidFill>
                    <a:latin typeface="Comic Sans MS"/>
                    <a:cs typeface="Calibri"/>
                    <a:sym typeface="Comic Sans MS"/>
                  </a:rPr>
                  <a:t> is 45 degrees.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bg1"/>
                    </a:solidFill>
                    <a:latin typeface="Comic Sans MS"/>
                    <a:cs typeface="Calibri"/>
                    <a:sym typeface="Comic Sans MS"/>
                  </a:rPr>
                  <a:t>45 is half of 90, and that is why the semi-straight line [</a:t>
                </a:r>
                <a:r>
                  <a:rPr lang="en-US" sz="1200" b="1" i="1" u="none" strike="noStrike" cap="none" dirty="0" err="1">
                    <a:solidFill>
                      <a:schemeClr val="bg1"/>
                    </a:solidFill>
                    <a:latin typeface="Comic Sans MS"/>
                    <a:cs typeface="Calibri"/>
                    <a:sym typeface="Comic Sans MS"/>
                  </a:rPr>
                  <a:t>Sm</a:t>
                </a:r>
                <a:r>
                  <a:rPr lang="en-US" sz="1200" b="1" i="1" u="none" strike="noStrike" cap="none" dirty="0">
                    <a:solidFill>
                      <a:schemeClr val="bg1"/>
                    </a:solidFill>
                    <a:latin typeface="Comic Sans MS"/>
                    <a:cs typeface="Calibri"/>
                    <a:sym typeface="Comic Sans MS"/>
                  </a:rPr>
                  <a:t>) is the bisector of the angle </a:t>
                </a:r>
                <a:r>
                  <a:rPr lang="en-US" sz="1200" b="1" i="0">
                    <a:solidFill>
                      <a:srgbClr val="74C274"/>
                    </a:solidFill>
                    <a:latin typeface="Cambria Math" panose="02040503050406030204" pitchFamily="18" charset="0"/>
                    <a:cs typeface="Arial" panose="020B0604020202020204" pitchFamily="34" charset="0"/>
                  </a:rPr>
                  <a:t>(𝑨𝑺𝑻) ̂</a:t>
                </a:r>
                <a:r>
                  <a:rPr lang="en-US" sz="1200" b="1" i="1" u="none" strike="noStrike" cap="none" dirty="0">
                    <a:solidFill>
                      <a:schemeClr val="bg1"/>
                    </a:solidFill>
                    <a:latin typeface="Comic Sans MS"/>
                    <a:cs typeface="Calibri"/>
                    <a:sym typeface="Comic Sans MS"/>
                  </a:rPr>
                  <a:t>.“</a:t>
                </a:r>
              </a:p>
              <a:p>
                <a:endParaRPr lang="en-GB" dirty="0">
                  <a:latin typeface="Arial" panose="020B0604020202020204" pitchFamily="34" charset="0"/>
                  <a:cs typeface="Arial" panose="020B0604020202020204" pitchFamily="34" charset="0"/>
                </a:endParaRPr>
              </a:p>
            </p:txBody>
          </p:sp>
        </mc:Fallback>
      </mc:AlternateContent>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25</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8064524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2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“Use the figure to complete</a:t>
            </a:r>
            <a:r>
              <a:rPr lang="en-US" sz="1200" b="1" i="1" u="none" strike="noStrike" cap="none" baseline="0" dirty="0">
                <a:solidFill>
                  <a:schemeClr val="bg1"/>
                </a:solidFill>
                <a:latin typeface="Comic Sans MS"/>
                <a:cs typeface="Calibri"/>
                <a:sym typeface="Comic Sans MS"/>
              </a:rPr>
              <a:t> the sentence. </a:t>
            </a:r>
            <a:r>
              <a:rPr lang="en-US" sz="12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r>
              <a:rPr lang="en-US" sz="1200" b="0" dirty="0">
                <a:solidFill>
                  <a:schemeClr val="bg1"/>
                </a:solidFill>
                <a:effectLst/>
                <a:latin typeface="Comic Sans MS"/>
                <a:sym typeface="Comic Sans MS"/>
              </a:rPr>
              <a:t>.</a:t>
            </a: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26</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17521905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2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r>
              <a:rPr lang="en-US" sz="1200" b="0" u="none" dirty="0">
                <a:effectLst/>
              </a:rPr>
              <a:t>Teacher corrects the activity interactively.</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“A perpendicular bisector cuts a segment into half. So, the answer should be a segment and not an angle.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bg1"/>
                </a:solidFill>
                <a:latin typeface="Comic Sans MS"/>
                <a:cs typeface="Calibri"/>
                <a:sym typeface="Comic Sans MS"/>
              </a:rPr>
              <a:t>The line (</a:t>
            </a:r>
            <a:r>
              <a:rPr lang="en-US" sz="1200" b="1" i="1" u="none" strike="noStrike" cap="none" dirty="0" err="1">
                <a:solidFill>
                  <a:schemeClr val="bg1"/>
                </a:solidFill>
                <a:latin typeface="Comic Sans MS"/>
                <a:cs typeface="Calibri"/>
                <a:sym typeface="Comic Sans MS"/>
              </a:rPr>
              <a:t>uv</a:t>
            </a:r>
            <a:r>
              <a:rPr lang="en-US" sz="1200" b="1" i="1" u="none" strike="noStrike" cap="none" dirty="0">
                <a:solidFill>
                  <a:schemeClr val="bg1"/>
                </a:solidFill>
                <a:latin typeface="Comic Sans MS"/>
                <a:cs typeface="Calibri"/>
                <a:sym typeface="Comic Sans MS"/>
              </a:rPr>
              <a:t>) is perpendicular to the segment [RT] and intersects this segment at its midpoint S.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bg1"/>
                </a:solidFill>
                <a:latin typeface="Comic Sans MS"/>
                <a:cs typeface="Calibri"/>
                <a:sym typeface="Comic Sans MS"/>
              </a:rPr>
              <a:t>So, we can say that the straight line (</a:t>
            </a:r>
            <a:r>
              <a:rPr lang="en-US" sz="1200" b="1" i="1" u="none" strike="noStrike" cap="none" dirty="0" err="1">
                <a:solidFill>
                  <a:schemeClr val="bg1"/>
                </a:solidFill>
                <a:latin typeface="Comic Sans MS"/>
                <a:cs typeface="Calibri"/>
                <a:sym typeface="Comic Sans MS"/>
              </a:rPr>
              <a:t>uv</a:t>
            </a:r>
            <a:r>
              <a:rPr lang="en-US" sz="1200" b="1" i="1" u="none" strike="noStrike" cap="none" dirty="0">
                <a:solidFill>
                  <a:schemeClr val="bg1"/>
                </a:solidFill>
                <a:latin typeface="Comic Sans MS"/>
                <a:cs typeface="Calibri"/>
                <a:sym typeface="Comic Sans MS"/>
              </a:rPr>
              <a:t>) is the perpendicular bisector of the segment [RT].“</a:t>
            </a: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27</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9973766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2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“Use the figure to complete</a:t>
                </a:r>
                <a:r>
                  <a:rPr lang="en-US" sz="1200" b="1" i="1" u="none" strike="noStrike" cap="none" baseline="0" dirty="0">
                    <a:solidFill>
                      <a:schemeClr val="bg1"/>
                    </a:solidFill>
                    <a:latin typeface="Comic Sans MS"/>
                    <a:cs typeface="Calibri"/>
                    <a:sym typeface="Comic Sans MS"/>
                  </a:rPr>
                  <a:t> the sentence.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dk1"/>
                    </a:solidFill>
                    <a:latin typeface="Calibri"/>
                    <a:cs typeface="Arial" panose="020B0604020202020204" pitchFamily="34" charset="0"/>
                    <a:sym typeface="Calibri"/>
                  </a:rPr>
                  <a:t>What is the measure of the angle </a:t>
                </a:r>
                <a14:m>
                  <m:oMath xmlns:m="http://schemas.openxmlformats.org/officeDocument/2006/math">
                    <m:acc>
                      <m:accPr>
                        <m:chr m:val="̂"/>
                        <m:ctrlPr>
                          <a:rPr lang="en-US" sz="1200" b="1" i="1" smtClean="0">
                            <a:latin typeface="Cambria Math" panose="02040503050406030204" pitchFamily="18" charset="0"/>
                            <a:cs typeface="Arial" panose="020B0604020202020204" pitchFamily="34" charset="0"/>
                          </a:rPr>
                        </m:ctrlPr>
                      </m:accPr>
                      <m:e>
                        <m:r>
                          <a:rPr lang="en-US" sz="1200" b="1" i="1" smtClean="0">
                            <a:latin typeface="Cambria Math" panose="02040503050406030204" pitchFamily="18" charset="0"/>
                            <a:cs typeface="Arial" panose="020B0604020202020204" pitchFamily="34" charset="0"/>
                          </a:rPr>
                          <m:t>𝒎𝑺𝒖</m:t>
                        </m:r>
                      </m:e>
                    </m:acc>
                  </m:oMath>
                </a14:m>
                <a:r>
                  <a:rPr lang="en-US" sz="12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r>
                  <a:rPr lang="en-US" sz="1200" b="0" dirty="0">
                    <a:solidFill>
                      <a:schemeClr val="bg1"/>
                    </a:solidFill>
                    <a:effectLst/>
                    <a:latin typeface="Comic Sans MS"/>
                    <a:sym typeface="Comic Sans MS"/>
                  </a:rPr>
                  <a:t>.</a:t>
                </a:r>
              </a:p>
              <a:p>
                <a:endParaRPr lang="en-GB" dirty="0">
                  <a:latin typeface="Arial" panose="020B060402020202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1200" b="1" u="none" dirty="0"/>
                  <a:t>Teaching suggestions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“Use the figure to complete</a:t>
                </a:r>
                <a:r>
                  <a:rPr lang="en-US" sz="1200" b="1" i="1" u="none" strike="noStrike" cap="none" baseline="0" dirty="0">
                    <a:solidFill>
                      <a:schemeClr val="bg1"/>
                    </a:solidFill>
                    <a:latin typeface="Comic Sans MS"/>
                    <a:cs typeface="Calibri"/>
                    <a:sym typeface="Comic Sans MS"/>
                  </a:rPr>
                  <a:t> the sentence.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dk1"/>
                    </a:solidFill>
                    <a:latin typeface="Calibri"/>
                    <a:cs typeface="Arial" panose="020B0604020202020204" pitchFamily="34" charset="0"/>
                    <a:sym typeface="Calibri"/>
                  </a:rPr>
                  <a:t>What is the measurement of the angle </a:t>
                </a:r>
                <a:r>
                  <a:rPr lang="en-US" sz="1200" b="1" i="0">
                    <a:latin typeface="Cambria Math" panose="02040503050406030204" pitchFamily="18" charset="0"/>
                    <a:cs typeface="Arial" panose="020B0604020202020204" pitchFamily="34" charset="0"/>
                  </a:rPr>
                  <a:t>(𝒎𝑺𝒖) ̂</a:t>
                </a:r>
                <a:r>
                  <a:rPr lang="en-US" sz="12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dirty="0">
                    <a:latin typeface="Calibri" panose="020F0502020204030204" pitchFamily="34" charset="0"/>
                    <a:cs typeface="Calibri" panose="020F0502020204030204" pitchFamily="34" charset="0"/>
                  </a:rPr>
                  <a:t>Note for the teacher: </a:t>
                </a: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r>
                  <a:rPr lang="en-US" sz="1200" b="0" dirty="0">
                    <a:solidFill>
                      <a:schemeClr val="bg1"/>
                    </a:solidFill>
                    <a:effectLst/>
                    <a:latin typeface="Comic Sans MS"/>
                    <a:sym typeface="Comic Sans MS"/>
                  </a:rPr>
                  <a:t>.</a:t>
                </a:r>
              </a:p>
              <a:p>
                <a:endParaRPr lang="en-GB" dirty="0">
                  <a:latin typeface="Arial" panose="020B0604020202020204" pitchFamily="34" charset="0"/>
                  <a:cs typeface="Arial" panose="020B0604020202020204" pitchFamily="34" charset="0"/>
                </a:endParaRPr>
              </a:p>
            </p:txBody>
          </p:sp>
        </mc:Fallback>
      </mc:AlternateContent>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28</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18948448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2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r>
                  <a:rPr lang="en-US" sz="1200" b="0" u="none" dirty="0">
                    <a:effectLst/>
                  </a:rPr>
                  <a:t>Teacher corrects the activity interactively.</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“The semi-straight lien [</a:t>
                </a:r>
                <a:r>
                  <a:rPr lang="en-US" sz="1200" b="1" i="1" u="none" strike="noStrike" cap="none" dirty="0" err="1">
                    <a:solidFill>
                      <a:schemeClr val="bg1"/>
                    </a:solidFill>
                    <a:latin typeface="Comic Sans MS"/>
                    <a:cs typeface="Calibri"/>
                    <a:sym typeface="Comic Sans MS"/>
                  </a:rPr>
                  <a:t>Sm</a:t>
                </a:r>
                <a:r>
                  <a:rPr lang="en-US" sz="1200" b="1" i="1" u="none" strike="noStrike" cap="none" dirty="0">
                    <a:solidFill>
                      <a:schemeClr val="bg1"/>
                    </a:solidFill>
                    <a:latin typeface="Comic Sans MS"/>
                    <a:cs typeface="Calibri"/>
                    <a:sym typeface="Comic Sans MS"/>
                  </a:rPr>
                  <a:t>) bisects the </a:t>
                </a:r>
                <a:r>
                  <a:rPr lang="en-US" sz="1200" b="1" i="1" u="none" strike="noStrike" cap="none" dirty="0">
                    <a:solidFill>
                      <a:schemeClr val="bg1"/>
                    </a:solidFill>
                    <a:latin typeface="Comic Sans MS"/>
                    <a:ea typeface="Calibri"/>
                    <a:cs typeface="Calibri"/>
                    <a:sym typeface="Comic Sans MS"/>
                  </a:rPr>
                  <a:t>angle </a:t>
                </a:r>
                <a14:m>
                  <m:oMath xmlns:m="http://schemas.openxmlformats.org/officeDocument/2006/math">
                    <m:acc>
                      <m:accPr>
                        <m:chr m:val="̂"/>
                        <m:ctrlPr>
                          <a:rPr lang="en-US" sz="1200" b="1" i="1" u="none" strike="noStrike" cap="none" smtClean="0">
                            <a:solidFill>
                              <a:schemeClr val="bg1"/>
                            </a:solidFill>
                            <a:latin typeface="Cambria Math" panose="02040503050406030204" pitchFamily="18" charset="0"/>
                            <a:ea typeface="Calibri"/>
                            <a:cs typeface="Calibri"/>
                            <a:sym typeface="Calibri"/>
                          </a:rPr>
                        </m:ctrlPr>
                      </m:accPr>
                      <m:e>
                        <m:r>
                          <a:rPr lang="en-US" sz="1200" b="1" i="1" u="none" strike="noStrike" cap="none" smtClean="0">
                            <a:solidFill>
                              <a:schemeClr val="bg1"/>
                            </a:solidFill>
                            <a:latin typeface="Cambria Math" panose="02040503050406030204" pitchFamily="18" charset="0"/>
                            <a:ea typeface="Calibri"/>
                            <a:cs typeface="Calibri"/>
                            <a:sym typeface="Calibri"/>
                          </a:rPr>
                          <m:t>𝑢𝑆𝑇</m:t>
                        </m:r>
                      </m:e>
                    </m:acc>
                  </m:oMath>
                </a14:m>
                <a:r>
                  <a:rPr lang="en-US" sz="1200" b="1" i="1" u="none" strike="noStrike" cap="none" dirty="0">
                    <a:solidFill>
                      <a:schemeClr val="bg1"/>
                    </a:solidFill>
                    <a:latin typeface="Comic Sans MS"/>
                    <a:ea typeface="Calibri"/>
                    <a:cs typeface="Calibri"/>
                    <a:sym typeface="Comic Sans MS"/>
                  </a:rPr>
                  <a: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bg1"/>
                    </a:solidFill>
                    <a:latin typeface="Comic Sans MS"/>
                    <a:cs typeface="Calibri"/>
                    <a:sym typeface="Comic Sans MS"/>
                  </a:rPr>
                  <a:t>Since </a:t>
                </a:r>
                <a:r>
                  <a:rPr lang="en-US" sz="1200" b="1" i="1" u="none" strike="noStrike" cap="none" dirty="0">
                    <a:solidFill>
                      <a:schemeClr val="bg1"/>
                    </a:solidFill>
                    <a:latin typeface="Comic Sans MS"/>
                    <a:ea typeface="Calibri"/>
                    <a:cs typeface="Calibri"/>
                    <a:sym typeface="Comic Sans MS"/>
                  </a:rPr>
                  <a:t>angle </a:t>
                </a:r>
                <a14:m>
                  <m:oMath xmlns:m="http://schemas.openxmlformats.org/officeDocument/2006/math">
                    <m:acc>
                      <m:accPr>
                        <m:chr m:val="̂"/>
                        <m:ctrlPr>
                          <a:rPr lang="en-US" sz="1200" b="1" i="1" u="none" strike="noStrike" cap="none" smtClean="0">
                            <a:solidFill>
                              <a:schemeClr val="bg1"/>
                            </a:solidFill>
                            <a:latin typeface="Cambria Math" panose="02040503050406030204" pitchFamily="18" charset="0"/>
                            <a:ea typeface="Calibri"/>
                            <a:cs typeface="Calibri"/>
                            <a:sym typeface="Calibri"/>
                          </a:rPr>
                        </m:ctrlPr>
                      </m:accPr>
                      <m:e>
                        <m:r>
                          <a:rPr lang="en-US" sz="1200" b="1" i="1" u="none" strike="noStrike" cap="none" smtClean="0">
                            <a:solidFill>
                              <a:schemeClr val="bg1"/>
                            </a:solidFill>
                            <a:latin typeface="Cambria Math" panose="02040503050406030204" pitchFamily="18" charset="0"/>
                            <a:ea typeface="Calibri"/>
                            <a:cs typeface="Calibri"/>
                            <a:sym typeface="Calibri"/>
                          </a:rPr>
                          <m:t>𝑢𝑆𝑇</m:t>
                        </m:r>
                      </m:e>
                    </m:acc>
                  </m:oMath>
                </a14:m>
                <a:r>
                  <a:rPr lang="en-US" sz="1200" b="1" i="1" u="none" strike="noStrike" cap="none" dirty="0">
                    <a:solidFill>
                      <a:schemeClr val="bg1"/>
                    </a:solidFill>
                    <a:latin typeface="Comic Sans MS"/>
                    <a:cs typeface="Calibri"/>
                    <a:sym typeface="Comic Sans MS"/>
                  </a:rPr>
                  <a:t> is 90 degrees, then half the angle is 45 degrees.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bg1"/>
                    </a:solidFill>
                    <a:latin typeface="Comic Sans MS"/>
                    <a:cs typeface="Calibri"/>
                    <a:sym typeface="Comic Sans MS"/>
                  </a:rPr>
                  <a:t>So, the angle </a:t>
                </a:r>
                <a14:m>
                  <m:oMath xmlns:m="http://schemas.openxmlformats.org/officeDocument/2006/math">
                    <m:acc>
                      <m:accPr>
                        <m:chr m:val="̂"/>
                        <m:ctrlPr>
                          <a:rPr lang="en-US" sz="1200" i="1" smtClean="0">
                            <a:solidFill>
                              <a:schemeClr val="tx1">
                                <a:lumMod val="65000"/>
                                <a:lumOff val="35000"/>
                              </a:schemeClr>
                            </a:solidFill>
                            <a:latin typeface="Cambria Math" panose="02040503050406030204" pitchFamily="18" charset="0"/>
                            <a:cs typeface="Arial" panose="020B0604020202020204" pitchFamily="34" charset="0"/>
                          </a:rPr>
                        </m:ctrlPr>
                      </m:accPr>
                      <m:e>
                        <m:r>
                          <a:rPr lang="en-US" sz="1200" b="0" i="1" smtClean="0">
                            <a:solidFill>
                              <a:schemeClr val="tx1">
                                <a:lumMod val="65000"/>
                                <a:lumOff val="35000"/>
                              </a:schemeClr>
                            </a:solidFill>
                            <a:latin typeface="Cambria Math" panose="02040503050406030204" pitchFamily="18" charset="0"/>
                            <a:cs typeface="Arial" panose="020B0604020202020204" pitchFamily="34" charset="0"/>
                          </a:rPr>
                          <m:t>𝑚𝑆𝑢</m:t>
                        </m:r>
                      </m:e>
                    </m:acc>
                  </m:oMath>
                </a14:m>
                <a:r>
                  <a:rPr lang="en-US" sz="1200" b="1" i="1" u="none" strike="noStrike" cap="none" dirty="0">
                    <a:solidFill>
                      <a:schemeClr val="bg1"/>
                    </a:solidFill>
                    <a:latin typeface="Comic Sans MS"/>
                    <a:cs typeface="Calibri"/>
                    <a:sym typeface="Comic Sans MS"/>
                  </a:rPr>
                  <a:t> measures 45 degrees.” </a:t>
                </a:r>
              </a:p>
              <a:p>
                <a:endParaRPr lang="en-GB" dirty="0">
                  <a:latin typeface="Arial" panose="020B060402020202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1200" b="1" u="none" dirty="0"/>
                  <a:t>Teaching suggestions</a:t>
                </a:r>
              </a:p>
              <a:p>
                <a:r>
                  <a:rPr lang="en-US" sz="1200" b="0" u="none" dirty="0">
                    <a:effectLst/>
                  </a:rPr>
                  <a:t>Teacher corrects the activity interactively.</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“The semi-straight lien [</a:t>
                </a:r>
                <a:r>
                  <a:rPr lang="en-US" sz="1200" b="1" i="1" u="none" strike="noStrike" cap="none" dirty="0" err="1">
                    <a:solidFill>
                      <a:schemeClr val="bg1"/>
                    </a:solidFill>
                    <a:latin typeface="Comic Sans MS"/>
                    <a:cs typeface="Calibri"/>
                    <a:sym typeface="Comic Sans MS"/>
                  </a:rPr>
                  <a:t>Sm</a:t>
                </a:r>
                <a:r>
                  <a:rPr lang="en-US" sz="1200" b="1" i="1" u="none" strike="noStrike" cap="none" dirty="0">
                    <a:solidFill>
                      <a:schemeClr val="bg1"/>
                    </a:solidFill>
                    <a:latin typeface="Comic Sans MS"/>
                    <a:cs typeface="Calibri"/>
                    <a:sym typeface="Comic Sans MS"/>
                  </a:rPr>
                  <a:t>) bisects the </a:t>
                </a:r>
                <a:r>
                  <a:rPr lang="en-US" sz="1200" b="1" i="1" u="none" strike="noStrike" cap="none" dirty="0">
                    <a:solidFill>
                      <a:schemeClr val="bg1"/>
                    </a:solidFill>
                    <a:latin typeface="Comic Sans MS"/>
                    <a:ea typeface="Calibri"/>
                    <a:cs typeface="Calibri"/>
                    <a:sym typeface="Comic Sans MS"/>
                  </a:rPr>
                  <a:t>angle </a:t>
                </a:r>
                <a:r>
                  <a:rPr lang="en-US" sz="1200" b="1" i="0" u="none" strike="noStrike" cap="none">
                    <a:solidFill>
                      <a:schemeClr val="bg1"/>
                    </a:solidFill>
                    <a:latin typeface="Comic Sans MS"/>
                    <a:cs typeface="Calibri"/>
                    <a:sym typeface="Calibri"/>
                  </a:rPr>
                  <a:t>(</a:t>
                </a:r>
                <a:r>
                  <a:rPr lang="en-US" sz="1200" b="1" i="0" u="none" strike="noStrike" cap="none">
                    <a:solidFill>
                      <a:schemeClr val="bg1"/>
                    </a:solidFill>
                    <a:latin typeface="Comic Sans MS"/>
                    <a:ea typeface="Calibri"/>
                    <a:cs typeface="Calibri"/>
                    <a:sym typeface="Calibri"/>
                  </a:rPr>
                  <a:t>𝑢𝑆𝑇) ̂</a:t>
                </a:r>
                <a:r>
                  <a:rPr lang="en-US" sz="1200" b="1" i="1" u="none" strike="noStrike" cap="none" dirty="0">
                    <a:solidFill>
                      <a:schemeClr val="bg1"/>
                    </a:solidFill>
                    <a:latin typeface="Comic Sans MS"/>
                    <a:ea typeface="Calibri"/>
                    <a:cs typeface="Calibri"/>
                    <a:sym typeface="Comic Sans MS"/>
                  </a:rPr>
                  <a: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bg1"/>
                    </a:solidFill>
                    <a:latin typeface="Comic Sans MS"/>
                    <a:cs typeface="Calibri"/>
                    <a:sym typeface="Comic Sans MS"/>
                  </a:rPr>
                  <a:t>Since </a:t>
                </a:r>
                <a:r>
                  <a:rPr lang="en-US" sz="1200" b="1" i="1" u="none" strike="noStrike" cap="none" dirty="0">
                    <a:solidFill>
                      <a:schemeClr val="bg1"/>
                    </a:solidFill>
                    <a:latin typeface="Comic Sans MS"/>
                    <a:ea typeface="Calibri"/>
                    <a:cs typeface="Calibri"/>
                    <a:sym typeface="Comic Sans MS"/>
                  </a:rPr>
                  <a:t>angle </a:t>
                </a:r>
                <a:r>
                  <a:rPr lang="en-US" sz="1200" b="1" i="0" u="none" strike="noStrike" cap="none">
                    <a:solidFill>
                      <a:schemeClr val="bg1"/>
                    </a:solidFill>
                    <a:latin typeface="Comic Sans MS"/>
                    <a:cs typeface="Calibri"/>
                    <a:sym typeface="Calibri"/>
                  </a:rPr>
                  <a:t>(</a:t>
                </a:r>
                <a:r>
                  <a:rPr lang="en-US" sz="1200" b="1" i="0" u="none" strike="noStrike" cap="none">
                    <a:solidFill>
                      <a:schemeClr val="bg1"/>
                    </a:solidFill>
                    <a:latin typeface="Comic Sans MS"/>
                    <a:ea typeface="Calibri"/>
                    <a:cs typeface="Calibri"/>
                    <a:sym typeface="Calibri"/>
                  </a:rPr>
                  <a:t>𝑢𝑆𝑇) ̂</a:t>
                </a:r>
                <a:r>
                  <a:rPr lang="en-US" sz="1200" b="1" i="1" u="none" strike="noStrike" cap="none" dirty="0">
                    <a:solidFill>
                      <a:schemeClr val="bg1"/>
                    </a:solidFill>
                    <a:latin typeface="Comic Sans MS"/>
                    <a:cs typeface="Calibri"/>
                    <a:sym typeface="Comic Sans MS"/>
                  </a:rPr>
                  <a:t> is 90 degrees, then half the angle is 45 degrees.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bg1"/>
                    </a:solidFill>
                    <a:latin typeface="Comic Sans MS"/>
                    <a:cs typeface="Calibri"/>
                    <a:sym typeface="Comic Sans MS"/>
                  </a:rPr>
                  <a:t>So, the angle </a:t>
                </a:r>
                <a:r>
                  <a:rPr lang="en-US" sz="1200" i="0">
                    <a:solidFill>
                      <a:schemeClr val="tx1">
                        <a:lumMod val="65000"/>
                        <a:lumOff val="35000"/>
                      </a:schemeClr>
                    </a:solidFill>
                    <a:latin typeface="Cambria Math" panose="02040503050406030204" pitchFamily="18" charset="0"/>
                    <a:cs typeface="Arial" panose="020B0604020202020204" pitchFamily="34" charset="0"/>
                  </a:rPr>
                  <a:t>(</a:t>
                </a:r>
                <a:r>
                  <a:rPr lang="en-US" sz="1200" b="0" i="0">
                    <a:solidFill>
                      <a:schemeClr val="tx1">
                        <a:lumMod val="65000"/>
                        <a:lumOff val="35000"/>
                      </a:schemeClr>
                    </a:solidFill>
                    <a:latin typeface="Cambria Math" panose="02040503050406030204" pitchFamily="18" charset="0"/>
                    <a:cs typeface="Arial" panose="020B0604020202020204" pitchFamily="34" charset="0"/>
                  </a:rPr>
                  <a:t>𝑚𝑆𝑢) ̂</a:t>
                </a:r>
                <a:r>
                  <a:rPr lang="en-US" sz="1200" b="1" i="1" u="none" strike="noStrike" cap="none" dirty="0">
                    <a:solidFill>
                      <a:schemeClr val="bg1"/>
                    </a:solidFill>
                    <a:latin typeface="Comic Sans MS"/>
                    <a:cs typeface="Calibri"/>
                    <a:sym typeface="Comic Sans MS"/>
                  </a:rPr>
                  <a:t> measures 45 degrees.” </a:t>
                </a:r>
              </a:p>
              <a:p>
                <a:endParaRPr lang="en-GB" dirty="0">
                  <a:latin typeface="Arial" panose="020B0604020202020204" pitchFamily="34" charset="0"/>
                  <a:cs typeface="Arial" panose="020B0604020202020204" pitchFamily="34" charset="0"/>
                </a:endParaRPr>
              </a:p>
            </p:txBody>
          </p:sp>
        </mc:Fallback>
      </mc:AlternateContent>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29</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40827318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en-US" sz="12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for the teacher</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en-US" sz="1200" b="0" i="0" u="sng"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Learning objective as stated in the 1997 curriculum</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en-US" sz="1200" dirty="0">
                <a:solidFill>
                  <a:schemeClr val="tx1">
                    <a:lumMod val="65000"/>
                    <a:lumOff val="35000"/>
                  </a:schemeClr>
                </a:solidFill>
                <a:latin typeface="Comic Sans MS"/>
              </a:rPr>
              <a:t>Define and construct angle bisectors, altitudes (or heights), perpendicular bisectors and medians in a triangle.</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en-US" sz="1200" dirty="0">
                <a:solidFill>
                  <a:schemeClr val="tx1">
                    <a:lumMod val="65000"/>
                    <a:lumOff val="35000"/>
                  </a:schemeClr>
                </a:solidFill>
                <a:latin typeface="Comic Sans MS"/>
              </a:rPr>
              <a:t>Know the particular triangles.</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en-US" sz="1200" dirty="0">
                <a:solidFill>
                  <a:schemeClr val="tx1">
                    <a:lumMod val="65000"/>
                    <a:lumOff val="35000"/>
                  </a:schemeClr>
                </a:solidFill>
                <a:latin typeface="Comic Sans MS"/>
              </a:rPr>
              <a:t>Know that the sum of angles of a triangle is 180º.</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endParaRPr kumimoji="0" lang="en-US" sz="1200" b="0" i="0" u="sng"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en-US" sz="1200" b="0" i="0" u="sng"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rPr>
              <a:t>Specific Learning Objectives</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lang="en-US" sz="1200" dirty="0">
                <a:effectLst/>
                <a:latin typeface="Times New Roman" panose="02020603050405020304" pitchFamily="18" charset="0"/>
                <a:ea typeface="Calibri" panose="020F0502020204030204" pitchFamily="34" charset="0"/>
                <a:cs typeface="Arial" panose="020B0604020202020204" pitchFamily="34" charset="0"/>
              </a:rPr>
              <a:t>Draw the three angle bisectors in a triangle and know that they are concurrent.</a:t>
            </a:r>
            <a:endParaRPr lang="fr-FR" sz="12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just">
              <a:lnSpc>
                <a:spcPct val="115000"/>
              </a:lnSpc>
              <a:spcBef>
                <a:spcPts val="0"/>
              </a:spcBef>
              <a:spcAft>
                <a:spcPts val="800"/>
              </a:spcAft>
              <a:buFont typeface="Symbol" panose="05050102010706020507" pitchFamily="18" charset="2"/>
              <a:buNone/>
            </a:pPr>
            <a:r>
              <a:rPr lang="en-US" sz="1200" dirty="0">
                <a:effectLst/>
                <a:latin typeface="Times New Roman" panose="02020603050405020304" pitchFamily="18" charset="0"/>
                <a:ea typeface="Calibri" panose="020F0502020204030204" pitchFamily="34" charset="0"/>
                <a:cs typeface="Arial" panose="020B0604020202020204" pitchFamily="34" charset="0"/>
              </a:rPr>
              <a:t>Draw the three perpendicular bisectors in a triangle and know that they are concurrent.</a:t>
            </a:r>
            <a:endParaRPr lang="fr-FR" sz="12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just">
              <a:lnSpc>
                <a:spcPct val="115000"/>
              </a:lnSpc>
              <a:spcBef>
                <a:spcPts val="0"/>
              </a:spcBef>
              <a:spcAft>
                <a:spcPts val="800"/>
              </a:spcAft>
              <a:buFont typeface="Symbol" panose="05050102010706020507" pitchFamily="18" charset="2"/>
              <a:buNone/>
            </a:pPr>
            <a:r>
              <a:rPr lang="en-US" sz="1200" dirty="0">
                <a:effectLst/>
                <a:latin typeface="Times New Roman" panose="02020603050405020304" pitchFamily="18" charset="0"/>
                <a:ea typeface="Calibri" panose="020F0502020204030204" pitchFamily="34" charset="0"/>
                <a:cs typeface="Arial" panose="020B0604020202020204" pitchFamily="34" charset="0"/>
              </a:rPr>
              <a:t>Draw the three heights of a triangle and know that they are concurrent.</a:t>
            </a:r>
            <a:endParaRPr lang="fr-FR" sz="12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just">
              <a:lnSpc>
                <a:spcPct val="115000"/>
              </a:lnSpc>
              <a:spcBef>
                <a:spcPts val="0"/>
              </a:spcBef>
              <a:spcAft>
                <a:spcPts val="800"/>
              </a:spcAft>
              <a:buFont typeface="Symbol" panose="05050102010706020507" pitchFamily="18" charset="2"/>
              <a:buNone/>
            </a:pPr>
            <a:r>
              <a:rPr lang="en-US" sz="1200" dirty="0">
                <a:effectLst/>
                <a:latin typeface="Times New Roman" panose="02020603050405020304" pitchFamily="18" charset="0"/>
                <a:ea typeface="Calibri" panose="020F0502020204030204" pitchFamily="34" charset="0"/>
                <a:cs typeface="Arial" panose="020B0604020202020204" pitchFamily="34" charset="0"/>
              </a:rPr>
              <a:t>Draw the three medians of a triangle and know that they are concurrent.</a:t>
            </a:r>
            <a:endParaRPr lang="fr-FR" sz="12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just">
              <a:lnSpc>
                <a:spcPct val="115000"/>
              </a:lnSpc>
              <a:spcBef>
                <a:spcPts val="0"/>
              </a:spcBef>
              <a:spcAft>
                <a:spcPts val="800"/>
              </a:spcAft>
              <a:buFont typeface="Symbol" panose="05050102010706020507" pitchFamily="18" charset="2"/>
              <a:buNone/>
            </a:pPr>
            <a:r>
              <a:rPr lang="en-US" sz="1200" dirty="0">
                <a:effectLst/>
                <a:latin typeface="Times New Roman" panose="02020603050405020304" pitchFamily="18" charset="0"/>
                <a:ea typeface="Calibri" panose="020F0502020204030204" pitchFamily="34" charset="0"/>
                <a:cs typeface="Arial" panose="020B0604020202020204" pitchFamily="34" charset="0"/>
              </a:rPr>
              <a:t>Determine the center of a circle passing through three non collinear points.</a:t>
            </a:r>
            <a:endParaRPr lang="fr-FR" sz="12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just">
              <a:lnSpc>
                <a:spcPct val="115000"/>
              </a:lnSpc>
              <a:spcBef>
                <a:spcPts val="0"/>
              </a:spcBef>
              <a:spcAft>
                <a:spcPts val="800"/>
              </a:spcAft>
              <a:buFont typeface="Symbol" panose="05050102010706020507" pitchFamily="18" charset="2"/>
              <a:buNone/>
            </a:pPr>
            <a:r>
              <a:rPr lang="en-US" sz="1200" dirty="0">
                <a:effectLst/>
                <a:latin typeface="Times New Roman" panose="02020603050405020304" pitchFamily="18" charset="0"/>
                <a:ea typeface="Calibri" panose="020F0502020204030204" pitchFamily="34" charset="0"/>
                <a:cs typeface="Arial" panose="020B0604020202020204" pitchFamily="34" charset="0"/>
              </a:rPr>
              <a:t>Identify the right, isosceles and equilateral triangles, by the sides and the angles.</a:t>
            </a:r>
            <a:endParaRPr lang="fr-FR" sz="12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just">
              <a:lnSpc>
                <a:spcPct val="115000"/>
              </a:lnSpc>
              <a:spcBef>
                <a:spcPts val="0"/>
              </a:spcBef>
              <a:spcAft>
                <a:spcPts val="800"/>
              </a:spcAft>
              <a:buFont typeface="Symbol" panose="05050102010706020507" pitchFamily="18" charset="2"/>
              <a:buNone/>
            </a:pPr>
            <a:r>
              <a:rPr lang="en-US" sz="1200" dirty="0">
                <a:effectLst/>
                <a:latin typeface="Times New Roman" panose="02020603050405020304" pitchFamily="18" charset="0"/>
                <a:ea typeface="Calibri" panose="020F0502020204030204" pitchFamily="34" charset="0"/>
                <a:cs typeface="Arial" panose="020B0604020202020204" pitchFamily="34" charset="0"/>
              </a:rPr>
              <a:t>Use the vocabulary: principal vertex and base (in an isosceles triangle), hypotenuse and sides of the right angle (in a right triangle).</a:t>
            </a:r>
            <a:endParaRPr lang="fr-FR" sz="12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just">
              <a:lnSpc>
                <a:spcPct val="115000"/>
              </a:lnSpc>
              <a:spcBef>
                <a:spcPts val="0"/>
              </a:spcBef>
              <a:spcAft>
                <a:spcPts val="800"/>
              </a:spcAft>
              <a:buFont typeface="Symbol" panose="05050102010706020507" pitchFamily="18" charset="2"/>
              <a:buNone/>
            </a:pPr>
            <a:r>
              <a:rPr lang="en-US" sz="1200" dirty="0">
                <a:effectLst/>
                <a:latin typeface="Times New Roman" panose="02020603050405020304" pitchFamily="18" charset="0"/>
                <a:ea typeface="Calibri" panose="020F0502020204030204" pitchFamily="34" charset="0"/>
                <a:cs typeface="Arial" panose="020B0604020202020204" pitchFamily="34" charset="0"/>
              </a:rPr>
              <a:t>Know that the sum of angles in a triangle is 180</a:t>
            </a:r>
            <a:r>
              <a:rPr lang="en-US" sz="1200" dirty="0">
                <a:effectLst/>
                <a:latin typeface="Arial" panose="020B0604020202020204" pitchFamily="34" charset="0"/>
                <a:ea typeface="Calibri" panose="020F0502020204030204" pitchFamily="34" charset="0"/>
                <a:cs typeface="Arial" panose="020B0604020202020204" pitchFamily="34" charset="0"/>
              </a:rPr>
              <a:t>º</a:t>
            </a:r>
            <a:r>
              <a:rPr lang="en-US" sz="1200" dirty="0">
                <a:effectLst/>
                <a:latin typeface="Times New Roman" panose="02020603050405020304" pitchFamily="18" charset="0"/>
                <a:ea typeface="Calibri" panose="020F0502020204030204" pitchFamily="34" charset="0"/>
                <a:cs typeface="Arial" panose="020B0604020202020204" pitchFamily="34" charset="0"/>
              </a:rPr>
              <a:t>.</a:t>
            </a:r>
            <a:endParaRPr lang="fr-FR" sz="12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just">
              <a:lnSpc>
                <a:spcPct val="115000"/>
              </a:lnSpc>
              <a:spcBef>
                <a:spcPts val="0"/>
              </a:spcBef>
              <a:spcAft>
                <a:spcPts val="800"/>
              </a:spcAft>
              <a:buFont typeface="Symbol" panose="05050102010706020507" pitchFamily="18" charset="2"/>
              <a:buNone/>
            </a:pPr>
            <a:r>
              <a:rPr lang="en-US" sz="1200" dirty="0">
                <a:effectLst/>
                <a:latin typeface="Times New Roman" panose="02020603050405020304" pitchFamily="18" charset="0"/>
                <a:ea typeface="Calibri" panose="020F0502020204030204" pitchFamily="34" charset="0"/>
              </a:rPr>
              <a:t>Being an angle with the compass.</a:t>
            </a:r>
            <a:endParaRPr lang="en-GB" dirty="0"/>
          </a:p>
          <a:p>
            <a:pPr marL="0" marR="0" lvl="0" indent="0" algn="l" defTabSz="914400" rtl="0" eaLnBrk="1" fontAlgn="auto" latinLnBrk="0" hangingPunct="1">
              <a:lnSpc>
                <a:spcPct val="150000"/>
              </a:lnSpc>
              <a:spcBef>
                <a:spcPts val="0"/>
              </a:spcBef>
              <a:spcAft>
                <a:spcPts val="0"/>
              </a:spcAft>
              <a:buClr>
                <a:srgbClr val="000000"/>
              </a:buClr>
              <a:buSzPts val="1400"/>
              <a:buFont typeface="Calibri" panose="020F0502020204030204" pitchFamily="34" charset="0"/>
              <a:buNone/>
              <a:tabLst/>
              <a:defRPr/>
            </a:pPr>
            <a:endParaRPr lang="en-US" sz="1200" b="1" dirty="0">
              <a:solidFill>
                <a:srgbClr val="00B050"/>
              </a:solidFill>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50000"/>
              </a:lnSpc>
              <a:spcBef>
                <a:spcPts val="0"/>
              </a:spcBef>
              <a:spcAft>
                <a:spcPts val="0"/>
              </a:spcAft>
              <a:buClr>
                <a:srgbClr val="000000"/>
              </a:buClr>
              <a:buSzPts val="1400"/>
              <a:buFont typeface="Calibri" panose="020F0502020204030204" pitchFamily="34" charset="0"/>
              <a:buNone/>
              <a:tabLst/>
              <a:defRPr/>
            </a:pPr>
            <a:r>
              <a:rPr lang="en-US" sz="1200" b="1" dirty="0">
                <a:solidFill>
                  <a:srgbClr val="00B050"/>
                </a:solidFill>
                <a:effectLst/>
                <a:latin typeface="Arial" panose="020B0604020202020204" pitchFamily="34" charset="0"/>
                <a:ea typeface="Times New Roman" panose="02020603050405020304" pitchFamily="18" charset="0"/>
                <a:cs typeface="Arial" panose="020B0604020202020204" pitchFamily="34" charset="0"/>
              </a:rPr>
              <a:t>Note: </a:t>
            </a:r>
            <a:r>
              <a:rPr lang="en-US" sz="1200" b="0" dirty="0">
                <a:effectLst/>
                <a:latin typeface="Arial" panose="020B0604020202020204" pitchFamily="34" charset="0"/>
                <a:cs typeface="Arial" panose="020B0604020202020204" pitchFamily="34" charset="0"/>
              </a:rPr>
              <a:t>In this chapter, s</a:t>
            </a:r>
            <a:r>
              <a:rPr lang="en-US" sz="1200" dirty="0">
                <a:effectLst/>
                <a:latin typeface="Arial" panose="020B0604020202020204" pitchFamily="34" charset="0"/>
                <a:ea typeface="Calibri" panose="020F0502020204030204" pitchFamily="34" charset="0"/>
                <a:cs typeface="Arial" panose="020B0604020202020204" pitchFamily="34" charset="0"/>
              </a:rPr>
              <a:t>tudents will discover, by folding paper and through construction, that </a:t>
            </a:r>
            <a:r>
              <a:rPr lang="en-US" sz="1200" b="0" dirty="0">
                <a:solidFill>
                  <a:srgbClr val="3A729A"/>
                </a:solidFill>
                <a:latin typeface="Comic Sans MS"/>
              </a:rPr>
              <a:t>angle bisectors, altitudes (heights), perpendicular bisectors, and medians in a triangle are concurrent.</a:t>
            </a:r>
          </a:p>
          <a:p>
            <a:pPr marL="0" marR="0" lvl="0" indent="0" algn="l" defTabSz="914400" rtl="0" eaLnBrk="1" fontAlgn="auto" latinLnBrk="0" hangingPunct="1">
              <a:lnSpc>
                <a:spcPct val="150000"/>
              </a:lnSpc>
              <a:spcBef>
                <a:spcPts val="0"/>
              </a:spcBef>
              <a:spcAft>
                <a:spcPts val="0"/>
              </a:spcAft>
              <a:buClr>
                <a:srgbClr val="000000"/>
              </a:buClr>
              <a:buSzPts val="1400"/>
              <a:buFont typeface="Calibri" panose="020F0502020204030204" pitchFamily="34" charset="0"/>
              <a:buNone/>
              <a:tabLst/>
              <a:defRPr/>
            </a:pPr>
            <a:r>
              <a:rPr lang="en-US" sz="1200" b="0" dirty="0">
                <a:solidFill>
                  <a:srgbClr val="3A729A"/>
                </a:solidFill>
                <a:latin typeface="Comic Sans MS"/>
              </a:rPr>
              <a:t>They will determine whether the point of concurrency is inside or outside the triangle.</a:t>
            </a:r>
          </a:p>
          <a:p>
            <a:pPr marL="0" marR="0" lvl="0" indent="0" algn="l" defTabSz="914400" rtl="0" eaLnBrk="1" fontAlgn="auto" latinLnBrk="0" hangingPunct="1">
              <a:lnSpc>
                <a:spcPct val="150000"/>
              </a:lnSpc>
              <a:spcBef>
                <a:spcPts val="0"/>
              </a:spcBef>
              <a:spcAft>
                <a:spcPts val="0"/>
              </a:spcAft>
              <a:buClr>
                <a:srgbClr val="000000"/>
              </a:buClr>
              <a:buSzPts val="1400"/>
              <a:buFont typeface="Calibri" panose="020F0502020204030204" pitchFamily="34" charset="0"/>
              <a:buNone/>
              <a:tabLst/>
              <a:defRPr/>
            </a:pPr>
            <a:r>
              <a:rPr lang="en-US" sz="1200" b="0" dirty="0">
                <a:solidFill>
                  <a:srgbClr val="3A729A"/>
                </a:solidFill>
                <a:effectLst/>
                <a:latin typeface="Comic Sans MS"/>
                <a:ea typeface="Calibri" panose="020F0502020204030204" pitchFamily="34" charset="0"/>
                <a:cs typeface="Arial" panose="020B0604020202020204" pitchFamily="34" charset="0"/>
              </a:rPr>
              <a:t>Students will also draw a triangle using a geometry set by knowing the length of its sides (SSS), or the length of 2 sides and the measurement of the angle that is between them (SAS) or the measurement of 2 angles and the length of the side that is between them (ASA).</a:t>
            </a:r>
          </a:p>
          <a:p>
            <a:pPr marL="0" marR="0" lvl="0" indent="0" algn="l" defTabSz="914400" rtl="0" eaLnBrk="1" fontAlgn="auto" latinLnBrk="0" hangingPunct="1">
              <a:lnSpc>
                <a:spcPct val="150000"/>
              </a:lnSpc>
              <a:spcBef>
                <a:spcPts val="0"/>
              </a:spcBef>
              <a:spcAft>
                <a:spcPts val="0"/>
              </a:spcAft>
              <a:buClr>
                <a:srgbClr val="000000"/>
              </a:buClr>
              <a:buSzPts val="1400"/>
              <a:buFont typeface="Calibri" panose="020F0502020204030204" pitchFamily="34" charset="0"/>
              <a:buNone/>
              <a:tabLst/>
              <a:defRPr/>
            </a:pPr>
            <a:r>
              <a:rPr lang="en-US" sz="1200" b="0" dirty="0">
                <a:solidFill>
                  <a:srgbClr val="3A729A"/>
                </a:solidFill>
                <a:effectLst/>
                <a:latin typeface="Comic Sans MS"/>
                <a:ea typeface="Calibri" panose="020F0502020204030204" pitchFamily="34" charset="0"/>
                <a:cs typeface="Arial" panose="020B0604020202020204" pitchFamily="34" charset="0"/>
              </a:rPr>
              <a:t>Identifying particular triangles is done by knowing the length of the sides and the measurements of the angles.  </a:t>
            </a:r>
          </a:p>
          <a:p>
            <a:pPr marL="0" marR="0" lvl="0" indent="0" algn="l" defTabSz="914400" rtl="0" eaLnBrk="1" fontAlgn="auto" latinLnBrk="0" hangingPunct="1">
              <a:lnSpc>
                <a:spcPct val="150000"/>
              </a:lnSpc>
              <a:spcBef>
                <a:spcPts val="0"/>
              </a:spcBef>
              <a:spcAft>
                <a:spcPts val="0"/>
              </a:spcAft>
              <a:buClr>
                <a:srgbClr val="000000"/>
              </a:buClr>
              <a:buSzPts val="1400"/>
              <a:buFont typeface="Calibri" panose="020F0502020204030204" pitchFamily="34" charset="0"/>
              <a:buNone/>
              <a:tabLst/>
              <a:defRPr/>
            </a:pPr>
            <a:r>
              <a:rPr lang="en-US" sz="1200" b="0" dirty="0">
                <a:solidFill>
                  <a:srgbClr val="3A729A"/>
                </a:solidFill>
                <a:effectLst/>
                <a:latin typeface="Comic Sans MS"/>
                <a:ea typeface="Calibri" panose="020F0502020204030204" pitchFamily="34" charset="0"/>
                <a:cs typeface="Arial" panose="020B0604020202020204" pitchFamily="34" charset="0"/>
              </a:rPr>
              <a:t>In addition, students will calculate the measurement of an angle in a triangle after deducing that the sum of angles in a triangle is 180</a:t>
            </a:r>
            <a:r>
              <a:rPr lang="en-US" sz="1200" b="0" baseline="30000" dirty="0">
                <a:solidFill>
                  <a:srgbClr val="3A729A"/>
                </a:solidFill>
                <a:effectLst/>
                <a:latin typeface="Comic Sans MS"/>
                <a:ea typeface="Calibri" panose="020F0502020204030204" pitchFamily="34" charset="0"/>
                <a:cs typeface="Arial" panose="020B0604020202020204" pitchFamily="34" charset="0"/>
              </a:rPr>
              <a:t>o</a:t>
            </a:r>
            <a:r>
              <a:rPr lang="en-US" sz="1200" b="0" baseline="0" dirty="0">
                <a:solidFill>
                  <a:srgbClr val="3A729A"/>
                </a:solidFill>
                <a:effectLst/>
                <a:latin typeface="Comic Sans MS"/>
                <a:ea typeface="Calibri" panose="020F0502020204030204" pitchFamily="34" charset="0"/>
                <a:cs typeface="Arial" panose="020B0604020202020204" pitchFamily="34" charset="0"/>
              </a:rPr>
              <a:t>.</a:t>
            </a:r>
            <a:endParaRPr lang="en-US" sz="1200" b="0" dirty="0">
              <a:solidFill>
                <a:srgbClr val="3A729A"/>
              </a:solidFill>
              <a:effectLst/>
              <a:latin typeface="Comic Sans MS"/>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endParaRPr lang="en-GB"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fr-FR" sz="1200" b="0" i="0" u="none" strike="noStrike" kern="0" cap="none" spc="0" normalizeH="0" baseline="0" noProof="0" smtClean="0">
                <a:ln>
                  <a:noFill/>
                </a:ln>
                <a:solidFill>
                  <a:srgbClr val="000000"/>
                </a:solidFill>
                <a:effectLst/>
                <a:uLnTx/>
                <a:uFillTx/>
                <a:latin typeface="Comic Sans MS" panose="030F0702030302020204" pitchFamily="66" charset="0"/>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a:t>
            </a:fld>
            <a:endParaRPr kumimoji="0" lang="fr-FR" sz="1200" b="0" i="0" u="none" strike="noStrike" kern="0" cap="none" spc="0" normalizeH="0" baseline="0" noProof="0">
              <a:ln>
                <a:noFill/>
              </a:ln>
              <a:solidFill>
                <a:srgbClr val="000000"/>
              </a:solidFill>
              <a:effectLst/>
              <a:uLnTx/>
              <a:uFillTx/>
              <a:latin typeface="Comic Sans MS" panose="030F0702030302020204" pitchFamily="66" charset="0"/>
              <a:ea typeface="Calibri"/>
              <a:cs typeface="Calibri"/>
              <a:sym typeface="Calibri"/>
            </a:endParaRPr>
          </a:p>
        </p:txBody>
      </p:sp>
    </p:spTree>
    <p:extLst>
      <p:ext uri="{BB962C8B-B14F-4D97-AF65-F5344CB8AC3E}">
        <p14:creationId xmlns:p14="http://schemas.microsoft.com/office/powerpoint/2010/main" val="25780667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2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a:t>
            </a:r>
            <a:r>
              <a:rPr lang="en-US" sz="1200" b="1" i="1" u="none" strike="noStrike" cap="none" dirty="0">
                <a:solidFill>
                  <a:schemeClr val="dk1"/>
                </a:solidFill>
                <a:latin typeface="Calibri"/>
                <a:cs typeface="Arial" panose="020B0604020202020204" pitchFamily="34" charset="0"/>
                <a:sym typeface="Calibri"/>
              </a:rPr>
              <a:t>Name the perpendicular line drawn to the straight line (RT)</a:t>
            </a:r>
            <a:r>
              <a:rPr lang="en-US" sz="12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r>
              <a:rPr lang="en-US" sz="1200" b="0" dirty="0">
                <a:solidFill>
                  <a:schemeClr val="bg1"/>
                </a:solidFill>
                <a:effectLst/>
                <a:latin typeface="Comic Sans MS"/>
                <a:sym typeface="Comic Sans MS"/>
              </a:rPr>
              <a:t>.</a:t>
            </a: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30</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841779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2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r>
              <a:rPr lang="en-US" sz="1200" b="0" u="none" dirty="0">
                <a:effectLst/>
              </a:rPr>
              <a:t>Teacher corrects the activity interactively.</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“The perpendicular line intersecting (RT) is (</a:t>
            </a:r>
            <a:r>
              <a:rPr lang="en-US" sz="1200" b="1" i="1" u="none" strike="noStrike" cap="none" dirty="0" err="1">
                <a:solidFill>
                  <a:schemeClr val="bg1"/>
                </a:solidFill>
                <a:latin typeface="Comic Sans MS"/>
                <a:cs typeface="Calibri"/>
                <a:sym typeface="Comic Sans MS"/>
              </a:rPr>
              <a:t>uv</a:t>
            </a:r>
            <a:r>
              <a:rPr lang="en-US" sz="1200" b="1" i="1" u="none" strike="noStrike" cap="none" dirty="0">
                <a:solidFill>
                  <a:schemeClr val="bg1"/>
                </a:solidFill>
                <a:latin typeface="Comic Sans MS"/>
                <a:cs typeface="Calibri"/>
                <a:sym typeface="Comic Sans MS"/>
              </a:rPr>
              <a:t>) which could be named (AS), (Av), (</a:t>
            </a:r>
            <a:r>
              <a:rPr lang="en-US" sz="1200" b="1" i="1" u="none" strike="noStrike" cap="none" dirty="0" err="1">
                <a:solidFill>
                  <a:schemeClr val="bg1"/>
                </a:solidFill>
                <a:latin typeface="Comic Sans MS"/>
                <a:cs typeface="Calibri"/>
                <a:sym typeface="Comic Sans MS"/>
              </a:rPr>
              <a:t>Su</a:t>
            </a:r>
            <a:r>
              <a:rPr lang="en-US" sz="1200" b="1" i="1" u="none" strike="noStrike" cap="none" dirty="0">
                <a:solidFill>
                  <a:schemeClr val="bg1"/>
                </a:solidFill>
                <a:latin typeface="Comic Sans MS"/>
                <a:cs typeface="Calibri"/>
                <a:sym typeface="Comic Sans MS"/>
              </a:rPr>
              <a:t>), and (Au) as well.” </a:t>
            </a: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31</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33722355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2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a:t>
            </a:r>
            <a:r>
              <a:rPr lang="en-US" sz="1200" b="1" i="1" u="none" strike="noStrike" cap="none" dirty="0">
                <a:solidFill>
                  <a:schemeClr val="dk1"/>
                </a:solidFill>
                <a:latin typeface="Calibri"/>
                <a:cs typeface="Arial" panose="020B0604020202020204" pitchFamily="34" charset="0"/>
                <a:sym typeface="Calibri"/>
              </a:rPr>
              <a:t>Use the figure and given information to complete</a:t>
            </a:r>
            <a:r>
              <a:rPr lang="en-US" sz="12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r>
              <a:rPr lang="en-US" sz="1200" b="0" dirty="0">
                <a:solidFill>
                  <a:schemeClr val="bg1"/>
                </a:solidFill>
                <a:effectLst/>
                <a:latin typeface="Comic Sans MS"/>
                <a:sym typeface="Comic Sans MS"/>
              </a:rPr>
              <a:t>.</a:t>
            </a: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32</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25217236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2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r>
              <a:rPr lang="en-US" sz="1200" b="0" u="none" dirty="0">
                <a:effectLst/>
              </a:rPr>
              <a:t>Teacher corrects the activity interactively.</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“The length of segment [ST] is half the length of segment [RT]. That is why ST = 5 cm.” </a:t>
            </a: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33</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27949392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2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a:t>
            </a:r>
            <a:r>
              <a:rPr lang="en-US" sz="1200" b="1" i="1" u="none" strike="noStrike" cap="none" dirty="0">
                <a:solidFill>
                  <a:schemeClr val="dk1"/>
                </a:solidFill>
                <a:latin typeface="Calibri"/>
                <a:cs typeface="Arial" panose="020B0604020202020204" pitchFamily="34" charset="0"/>
                <a:sym typeface="Calibri"/>
              </a:rPr>
              <a:t>Use the figure and given information to complete</a:t>
            </a:r>
            <a:r>
              <a:rPr lang="en-US" sz="12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r>
              <a:rPr lang="en-US" sz="1200" b="0" dirty="0">
                <a:solidFill>
                  <a:schemeClr val="bg1"/>
                </a:solidFill>
                <a:effectLst/>
                <a:latin typeface="Comic Sans MS"/>
                <a:sym typeface="Comic Sans MS"/>
              </a:rPr>
              <a:t>.</a:t>
            </a: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34</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27825908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2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r>
              <a:rPr lang="en-US" sz="1200" b="0" u="none" dirty="0">
                <a:effectLst/>
              </a:rPr>
              <a:t>Teacher corrects the activity interactively.</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“AT = AR = 6 cm since any point on the perpendicular bisector of a segment is at an equal distance from the extremities of this segment.”</a:t>
            </a: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35</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37012721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2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“We are about to start a new lesson.</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bg1"/>
                </a:solidFill>
                <a:latin typeface="Comic Sans MS"/>
                <a:cs typeface="Calibri"/>
                <a:sym typeface="Comic Sans MS"/>
              </a:rPr>
              <a:t>In today’s session, we will talk about triangles and special triangles.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bg1"/>
                </a:solidFill>
                <a:latin typeface="Comic Sans MS"/>
                <a:cs typeface="Calibri"/>
                <a:sym typeface="Comic Sans MS"/>
              </a:rPr>
              <a:t>We will learn how to construct triangles and how to construct special lines in triangles.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i="1" u="none" strike="noStrike" cap="none" dirty="0">
              <a:solidFill>
                <a:schemeClr val="bg1"/>
              </a:solidFill>
              <a:latin typeface="Comic Sans MS"/>
              <a:cs typeface="Calibri"/>
              <a:sym typeface="Comic Sans MS"/>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bg1"/>
                </a:solidFill>
                <a:latin typeface="Comic Sans MS"/>
                <a:cs typeface="Calibri"/>
                <a:sym typeface="Comic Sans MS"/>
              </a:rPr>
              <a:t>Before we begin, here is a little reminder.</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bg1"/>
                </a:solidFill>
                <a:latin typeface="Comic Sans MS"/>
                <a:cs typeface="Calibri"/>
                <a:sym typeface="Comic Sans MS"/>
              </a:rPr>
              <a:t>In our previous lesson you learned that when you feel anxious, discouraged, frustrated, and even excited, all you need to do is use self-talk but in third person.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bg1"/>
                </a:solidFill>
                <a:latin typeface="Comic Sans MS"/>
                <a:cs typeface="Calibri"/>
                <a:sym typeface="Comic Sans MS"/>
              </a:rPr>
              <a:t>So, when you face strong negative emotions, like anxiety, stress, self-doubt, instead of saying “I can’t do this.” ask yourself “What is (say your name) feeling right now?”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bg1"/>
                </a:solidFill>
                <a:latin typeface="Comic Sans MS"/>
                <a:cs typeface="Calibri"/>
                <a:sym typeface="Comic Sans MS"/>
              </a:rPr>
              <a:t>When you do this, you are less emotional, and this gives you more control over your emotion.</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bg1"/>
                </a:solidFill>
                <a:latin typeface="Comic Sans MS"/>
                <a:cs typeface="Calibri"/>
                <a:sym typeface="Comic Sans MS"/>
              </a:rPr>
              <a:t>You will be able to be more objective about the emotion and as a result, you will be able to calm down.</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bg1"/>
                </a:solidFill>
                <a:latin typeface="Comic Sans MS"/>
                <a:cs typeface="Calibri"/>
                <a:sym typeface="Comic Sans MS"/>
              </a:rPr>
              <a:t>Now look at the following zones.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bg1"/>
                </a:solidFill>
                <a:latin typeface="Comic Sans MS"/>
                <a:cs typeface="Calibri"/>
                <a:sym typeface="Comic Sans MS"/>
              </a:rPr>
              <a:t>Press on the blue zone.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bg1"/>
                </a:solidFill>
                <a:latin typeface="Comic Sans MS"/>
                <a:cs typeface="Calibri"/>
                <a:sym typeface="Comic Sans MS"/>
              </a:rPr>
              <a:t>It is the rest area. Are you sad, tired, sick, or bored?</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bg1"/>
                </a:solidFill>
                <a:latin typeface="Comic Sans MS"/>
                <a:cs typeface="Calibri"/>
                <a:sym typeface="Comic Sans MS"/>
              </a:rPr>
              <a:t>Now press on the green zone.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bg1"/>
                </a:solidFill>
                <a:latin typeface="Comic Sans MS"/>
                <a:cs typeface="Calibri"/>
                <a:sym typeface="Comic Sans MS"/>
              </a:rPr>
              <a:t>It is the go area. Are you calm, ready to learn, happy, or okay?</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bg1"/>
                </a:solidFill>
                <a:latin typeface="Comic Sans MS"/>
                <a:cs typeface="Calibri"/>
                <a:sym typeface="Comic Sans MS"/>
              </a:rPr>
              <a:t>Press on the yellow zone.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bg1"/>
                </a:solidFill>
                <a:latin typeface="Comic Sans MS"/>
                <a:cs typeface="Calibri"/>
                <a:sym typeface="Comic Sans MS"/>
              </a:rPr>
              <a:t>It is the slow area. Are you frustrated or upset?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bg1"/>
                </a:solidFill>
                <a:latin typeface="Comic Sans MS"/>
                <a:cs typeface="Calibri"/>
                <a:sym typeface="Comic Sans MS"/>
              </a:rPr>
              <a:t>Press on the red zone.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bg1"/>
                </a:solidFill>
                <a:latin typeface="Comic Sans MS"/>
                <a:cs typeface="Calibri"/>
                <a:sym typeface="Comic Sans MS"/>
              </a:rPr>
              <a:t>It is the stop area. Are you angry or annoyed?</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bg1"/>
                </a:solidFill>
                <a:latin typeface="Comic Sans MS"/>
                <a:cs typeface="Calibri"/>
                <a:sym typeface="Comic Sans MS"/>
              </a:rPr>
              <a:t>Now have you identified your emotions and figured out which zone you are in?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bg1"/>
                </a:solidFill>
                <a:latin typeface="Comic Sans MS"/>
                <a:cs typeface="Calibri"/>
                <a:sym typeface="Comic Sans MS"/>
              </a:rPr>
              <a:t>I would want to be in the green zone. How about you?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bg1"/>
                </a:solidFill>
                <a:latin typeface="Comic Sans MS"/>
                <a:cs typeface="Calibri"/>
                <a:sym typeface="Comic Sans MS"/>
              </a:rPr>
              <a:t>If you want to be in the green zone drink water, count to 10 or take deep breaths and use self-talk in third person.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bg1"/>
                </a:solidFill>
                <a:latin typeface="Comic Sans MS"/>
                <a:cs typeface="Calibri"/>
                <a:sym typeface="Comic Sans MS"/>
              </a:rPr>
              <a:t>Yes, (say your name) you can do it.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bg1"/>
                </a:solidFill>
                <a:latin typeface="Comic Sans MS"/>
                <a:cs typeface="Calibri"/>
                <a:sym typeface="Comic Sans MS"/>
              </a:rPr>
              <a: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bg1"/>
                </a:solidFill>
                <a:latin typeface="Comic Sans MS"/>
                <a:cs typeface="Calibri"/>
                <a:sym typeface="Comic Sans MS"/>
              </a:rPr>
              <a:t>Now are you ready to start our session?</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u="none" strike="noStrike" cap="none" dirty="0">
                <a:solidFill>
                  <a:schemeClr val="bg1"/>
                </a:solidFill>
                <a:latin typeface="Comic Sans MS"/>
                <a:cs typeface="Calibri"/>
                <a:sym typeface="Comic Sans MS"/>
              </a:rPr>
              <a:t>Let’s start.”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i="1" u="none" strike="noStrike" cap="none" dirty="0">
              <a:solidFill>
                <a:schemeClr val="bg1"/>
              </a:solidFill>
              <a:latin typeface="Comic Sans MS"/>
              <a:cs typeface="Calibri"/>
              <a:sym typeface="Comic Sans MS"/>
            </a:endParaRPr>
          </a:p>
          <a:p>
            <a:pPr marL="0" marR="0">
              <a:lnSpc>
                <a:spcPct val="107000"/>
              </a:lnSpc>
              <a:spcBef>
                <a:spcPts val="0"/>
              </a:spcBef>
              <a:spcAft>
                <a:spcPts val="800"/>
              </a:spcAft>
            </a:pPr>
            <a:r>
              <a:rPr lang="en-US" sz="1800" dirty="0">
                <a:solidFill>
                  <a:srgbClr val="00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rPr>
              <a:t>An activity to </a:t>
            </a:r>
            <a:r>
              <a:rPr lang="en-US" sz="1800" dirty="0">
                <a:solidFill>
                  <a:srgbClr val="000000"/>
                </a:solidFill>
                <a:effectLst/>
                <a:highlight>
                  <a:srgbClr val="00FF00"/>
                </a:highlight>
                <a:latin typeface="Calibri" panose="020F0502020204030204" pitchFamily="34" charset="0"/>
                <a:ea typeface="Calibri" panose="020F0502020204030204" pitchFamily="34" charset="0"/>
                <a:cs typeface="Calibri" panose="020F0502020204030204" pitchFamily="34" charset="0"/>
              </a:rPr>
              <a:t>help the student to regulate his/her emotions through constructing coping strategies </a:t>
            </a:r>
            <a:r>
              <a:rPr lang="en-US" sz="1800" dirty="0">
                <a:effectLst/>
                <a:highlight>
                  <a:srgbClr val="00FF00"/>
                </a:highlight>
                <a:latin typeface="Calibri" panose="020F0502020204030204" pitchFamily="34" charset="0"/>
                <a:ea typeface="Times New Roman" panose="02020603050405020304" pitchFamily="18" charset="0"/>
                <a:cs typeface="Calibri" panose="020F0502020204030204" pitchFamily="34" charset="0"/>
              </a:rPr>
              <a:t>before starting the session.</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dirty="0">
                <a:solidFill>
                  <a:srgbClr val="000000"/>
                </a:solidFill>
                <a:effectLst/>
                <a:highlight>
                  <a:srgbClr val="00FF00"/>
                </a:highlight>
                <a:latin typeface="Calibri" panose="020F0502020204030204" pitchFamily="34" charset="0"/>
                <a:ea typeface="Calibri" panose="020F0502020204030204" pitchFamily="34" charset="0"/>
                <a:cs typeface="Calibri" panose="020F0502020204030204" pitchFamily="34" charset="0"/>
              </a:rPr>
              <a:t>Learning objective: Use self-talk to manage emotions.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6000"/>
              </a:lnSpc>
              <a:spcBef>
                <a:spcPts val="0"/>
              </a:spcBef>
              <a:spcAft>
                <a:spcPts val="800"/>
              </a:spcAft>
            </a:pPr>
            <a:r>
              <a:rPr lang="en-US" sz="1800" b="1" spc="70" dirty="0">
                <a:solidFill>
                  <a:srgbClr val="00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rPr>
              <a:t>Students must learn to use positive self-talk as a </a:t>
            </a:r>
            <a:r>
              <a:rPr lang="en-US" sz="1800" b="1" i="1" spc="70" dirty="0">
                <a:solidFill>
                  <a:srgbClr val="00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rPr>
              <a:t>replacement to</a:t>
            </a:r>
            <a:r>
              <a:rPr lang="en-US" sz="1800" b="1" spc="70" dirty="0">
                <a:solidFill>
                  <a:srgbClr val="000000"/>
                </a:solidFill>
                <a:effectLst/>
                <a:highlight>
                  <a:srgbClr val="00FF00"/>
                </a:highlight>
                <a:latin typeface="Calibri" panose="020F0502020204030204" pitchFamily="34" charset="0"/>
                <a:ea typeface="Calibri" panose="020F0502020204030204" pitchFamily="34" charset="0"/>
                <a:cs typeface="Arial" panose="020B0604020202020204" pitchFamily="34" charset="0"/>
              </a:rPr>
              <a:t> their negative self-talk.</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endParaRPr lang="en-US" sz="1800" dirty="0">
              <a:effectLst/>
              <a:latin typeface="Arial" panose="020B0604020202020204" pitchFamily="34" charset="0"/>
              <a:ea typeface="Calibri" panose="020F0502020204030204" pitchFamily="34" charset="0"/>
              <a:cs typeface="Arial" panose="020B0604020202020204" pitchFamily="34" charset="0"/>
            </a:endParaRPr>
          </a:p>
          <a:p>
            <a:pPr marL="457200" marR="0">
              <a:lnSpc>
                <a:spcPct val="106000"/>
              </a:lnSpc>
              <a:spcBef>
                <a:spcPts val="0"/>
              </a:spcBef>
              <a:spcAft>
                <a:spcPts val="800"/>
              </a:spcAft>
            </a:pPr>
            <a:r>
              <a:rPr lang="en-US" sz="1800" spc="70" dirty="0">
                <a:effectLst/>
                <a:latin typeface="Arial" panose="020B0604020202020204" pitchFamily="34" charset="0"/>
                <a:ea typeface="Calibri" panose="020F0502020204030204" pitchFamily="34" charset="0"/>
                <a:cs typeface="Arial" panose="020B0604020202020204" pitchFamily="34" charset="0"/>
              </a:rPr>
              <a:t> </a:t>
            </a:r>
            <a:endParaRPr lang="en-US" sz="1800" dirty="0">
              <a:effectLst/>
              <a:latin typeface="Arial" panose="020B0604020202020204" pitchFamily="34" charset="0"/>
              <a:ea typeface="Calibri" panose="020F050202020403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36</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232066350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2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pPr algn="just">
              <a:lnSpc>
                <a:spcPct val="150000"/>
              </a:lnSpc>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“By the end of this session, you will be able to draw the three angle bisectors in a triangle and know that they are concurrent.”</a:t>
            </a: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37</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128116300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2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pPr marL="457200" marR="0" lvl="0" indent="-228600" algn="just" defTabSz="914400" rtl="0" eaLnBrk="1" fontAlgn="auto" latinLnBrk="0" hangingPunct="1">
              <a:lnSpc>
                <a:spcPct val="150000"/>
              </a:lnSpc>
              <a:spcBef>
                <a:spcPts val="0"/>
              </a:spcBef>
              <a:spcAft>
                <a:spcPts val="0"/>
              </a:spcAft>
              <a:buClr>
                <a:srgbClr val="000000"/>
              </a:buClr>
              <a:buSzPts val="1400"/>
              <a:buFont typeface="Arial"/>
              <a:buNone/>
              <a:tabLst/>
              <a:defRPr/>
            </a:pPr>
            <a:r>
              <a:rPr lang="en-US" sz="12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Start the session with warm up questions. Make a web that shows students’ answers. Some samples are on the screen.</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just" defTabSz="914400" rtl="0" eaLnBrk="1" fontAlgn="auto" latinLnBrk="0" hangingPunct="1">
              <a:lnSpc>
                <a:spcPct val="150000"/>
              </a:lnSpc>
              <a:spcBef>
                <a:spcPts val="0"/>
              </a:spcBef>
              <a:spcAft>
                <a:spcPts val="0"/>
              </a:spcAft>
              <a:buClr>
                <a:srgbClr val="000000"/>
              </a:buClr>
              <a:buSzPts val="1400"/>
              <a:buFont typeface="Arial"/>
              <a:buNone/>
              <a:tabLst/>
              <a:defRPr/>
            </a:pP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50000"/>
              </a:lnSpc>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“What do you know about triangles?</a:t>
            </a:r>
          </a:p>
          <a:p>
            <a:pPr algn="just">
              <a:lnSpc>
                <a:spcPct val="150000"/>
              </a:lnSpc>
            </a:pPr>
            <a:r>
              <a:rPr lang="en-US" b="1" i="1" u="none" dirty="0">
                <a:solidFill>
                  <a:srgbClr val="595959"/>
                </a:solidFill>
                <a:latin typeface="Comic Sans MS"/>
                <a:cs typeface="Arial" panose="020B0604020202020204" pitchFamily="34" charset="0"/>
              </a:rPr>
              <a:t>How many sides, vertices, and angles does a triangle have?”</a:t>
            </a:r>
          </a:p>
          <a:p>
            <a:pPr algn="just">
              <a:lnSpc>
                <a:spcPct val="150000"/>
              </a:lnSpc>
            </a:pPr>
            <a:endParaRPr lang="en-US" b="1" u="sng" dirty="0">
              <a:solidFill>
                <a:srgbClr val="595959"/>
              </a:solidFill>
              <a:latin typeface="Comic Sans MS"/>
              <a:cs typeface="Arial" panose="020B0604020202020204" pitchFamily="34" charset="0"/>
            </a:endParaRPr>
          </a:p>
          <a:p>
            <a:pPr algn="just">
              <a:lnSpc>
                <a:spcPct val="150000"/>
              </a:lnSpc>
            </a:pPr>
            <a:endParaRPr lang="en-US" b="1" u="sng" dirty="0">
              <a:solidFill>
                <a:srgbClr val="595959"/>
              </a:solidFill>
              <a:latin typeface="Comic Sans MS"/>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38</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190707759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2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pPr algn="just">
              <a:lnSpc>
                <a:spcPct val="150000"/>
              </a:lnSpc>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“Three snack trucks sell hamburger at locations A, B, and C, outside the city.</a:t>
            </a:r>
          </a:p>
          <a:p>
            <a:pPr algn="just">
              <a:lnSpc>
                <a:spcPct val="150000"/>
              </a:lnSpc>
            </a:pPr>
            <a:r>
              <a:rPr lang="en-US" sz="1200" b="1" i="1" u="none" strike="noStrike" cap="none" dirty="0">
                <a:solidFill>
                  <a:schemeClr val="bg1"/>
                </a:solidFill>
                <a:latin typeface="Comic Sans MS"/>
                <a:cs typeface="Calibri"/>
                <a:sym typeface="Comic Sans MS"/>
              </a:rPr>
              <a:t>Each of them is at the same distance from the butcher’s shop where they buy meat.</a:t>
            </a:r>
          </a:p>
          <a:p>
            <a:pPr algn="just">
              <a:lnSpc>
                <a:spcPct val="150000"/>
              </a:lnSpc>
            </a:pPr>
            <a:r>
              <a:rPr lang="en-US" sz="1200" b="1" i="1" u="none" strike="noStrike" cap="none" dirty="0">
                <a:solidFill>
                  <a:schemeClr val="bg1"/>
                </a:solidFill>
                <a:latin typeface="Comic Sans MS"/>
                <a:cs typeface="Calibri"/>
                <a:sym typeface="Comic Sans MS"/>
              </a:rPr>
              <a:t>Can you find the location of the butcher’s shop?”</a:t>
            </a:r>
          </a:p>
          <a:p>
            <a:pPr algn="just">
              <a:lnSpc>
                <a:spcPct val="150000"/>
              </a:lnSpc>
            </a:pPr>
            <a:endParaRPr lang="en-US" b="1" u="sng" dirty="0">
              <a:solidFill>
                <a:srgbClr val="595959"/>
              </a:solidFill>
              <a:latin typeface="Comic Sans MS"/>
              <a:cs typeface="Arial" panose="020B0604020202020204" pitchFamily="34" charset="0"/>
            </a:endParaRPr>
          </a:p>
          <a:p>
            <a:pPr algn="just">
              <a:lnSpc>
                <a:spcPct val="150000"/>
              </a:lnSpc>
            </a:pPr>
            <a:endParaRPr lang="en-US" b="1" u="sng" dirty="0">
              <a:solidFill>
                <a:srgbClr val="595959"/>
              </a:solidFill>
              <a:latin typeface="Comic Sans MS"/>
              <a:cs typeface="Arial" panose="020B0604020202020204" pitchFamily="34" charset="0"/>
            </a:endParaRPr>
          </a:p>
          <a:p>
            <a:pPr marL="0" marR="0">
              <a:lnSpc>
                <a:spcPct val="107000"/>
              </a:lnSpc>
              <a:spcBef>
                <a:spcPts val="0"/>
              </a:spcBef>
              <a:spcAft>
                <a:spcPts val="800"/>
              </a:spcAft>
            </a:pPr>
            <a:endParaRPr lang="en-US" sz="1800" b="1" dirty="0">
              <a:effectLst/>
              <a:highlight>
                <a:srgbClr val="00FF00"/>
              </a:highligh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endParaRPr lang="en-US" sz="1800" b="1" dirty="0">
              <a:effectLst/>
              <a:highlight>
                <a:srgbClr val="00FF00"/>
              </a:highligh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endParaRPr lang="en-US" sz="18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endParaRPr lang="en-US" sz="1800" dirty="0">
              <a:effectLst/>
              <a:latin typeface="Arial" panose="020B0604020202020204" pitchFamily="34" charset="0"/>
              <a:ea typeface="Calibri" panose="020F050202020403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39</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36862055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en-US" sz="12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for the teacher</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en-US" sz="1200" b="0" i="0" u="sng"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Learning objective as stated in the 1997 curriculum</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en-US" sz="1200" dirty="0">
                <a:solidFill>
                  <a:schemeClr val="tx1">
                    <a:lumMod val="65000"/>
                    <a:lumOff val="35000"/>
                  </a:schemeClr>
                </a:solidFill>
                <a:latin typeface="Comic Sans MS"/>
              </a:rPr>
              <a:t>Define and construct angle bisectors, altitudes (or heights), perpendicular bisectors and medians in a triangle.</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en-US" sz="1200" dirty="0">
                <a:solidFill>
                  <a:schemeClr val="tx1">
                    <a:lumMod val="65000"/>
                    <a:lumOff val="35000"/>
                  </a:schemeClr>
                </a:solidFill>
                <a:latin typeface="Comic Sans MS"/>
              </a:rPr>
              <a:t>Know the particular triangles.</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en-US" sz="1200" dirty="0">
                <a:solidFill>
                  <a:schemeClr val="tx1">
                    <a:lumMod val="65000"/>
                    <a:lumOff val="35000"/>
                  </a:schemeClr>
                </a:solidFill>
                <a:latin typeface="Comic Sans MS"/>
              </a:rPr>
              <a:t>Know that the sum of angles of a triangle is 180º.</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endParaRPr kumimoji="0" lang="en-US" sz="1200" b="0" i="0" u="sng"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en-US" sz="1200" b="0" i="0" u="sng"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rPr>
              <a:t>Specific Learning Objectives</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lang="en-US" sz="1200" dirty="0">
                <a:effectLst/>
                <a:latin typeface="Times New Roman" panose="02020603050405020304" pitchFamily="18" charset="0"/>
                <a:ea typeface="Calibri" panose="020F0502020204030204" pitchFamily="34" charset="0"/>
                <a:cs typeface="Arial" panose="020B0604020202020204" pitchFamily="34" charset="0"/>
              </a:rPr>
              <a:t>Draw the three angle bisectors in a triangle and know that they are concurrent.</a:t>
            </a:r>
            <a:endParaRPr lang="fr-FR" sz="12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just">
              <a:lnSpc>
                <a:spcPct val="115000"/>
              </a:lnSpc>
              <a:spcBef>
                <a:spcPts val="0"/>
              </a:spcBef>
              <a:spcAft>
                <a:spcPts val="800"/>
              </a:spcAft>
              <a:buFont typeface="Symbol" panose="05050102010706020507" pitchFamily="18" charset="2"/>
              <a:buNone/>
            </a:pPr>
            <a:r>
              <a:rPr lang="en-US" sz="1200" dirty="0">
                <a:effectLst/>
                <a:latin typeface="Times New Roman" panose="02020603050405020304" pitchFamily="18" charset="0"/>
                <a:ea typeface="Calibri" panose="020F0502020204030204" pitchFamily="34" charset="0"/>
                <a:cs typeface="Arial" panose="020B0604020202020204" pitchFamily="34" charset="0"/>
              </a:rPr>
              <a:t>Draw the three perpendicular bisectors in a triangle and know that they are concurrent.</a:t>
            </a:r>
            <a:endParaRPr lang="fr-FR" sz="12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just">
              <a:lnSpc>
                <a:spcPct val="115000"/>
              </a:lnSpc>
              <a:spcBef>
                <a:spcPts val="0"/>
              </a:spcBef>
              <a:spcAft>
                <a:spcPts val="800"/>
              </a:spcAft>
              <a:buFont typeface="Symbol" panose="05050102010706020507" pitchFamily="18" charset="2"/>
              <a:buNone/>
            </a:pPr>
            <a:r>
              <a:rPr lang="en-US" sz="1200" dirty="0">
                <a:effectLst/>
                <a:latin typeface="Times New Roman" panose="02020603050405020304" pitchFamily="18" charset="0"/>
                <a:ea typeface="Calibri" panose="020F0502020204030204" pitchFamily="34" charset="0"/>
                <a:cs typeface="Arial" panose="020B0604020202020204" pitchFamily="34" charset="0"/>
              </a:rPr>
              <a:t>Draw the three heights of a triangle and know that they are concurrent.</a:t>
            </a:r>
            <a:endParaRPr lang="fr-FR" sz="12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just">
              <a:lnSpc>
                <a:spcPct val="115000"/>
              </a:lnSpc>
              <a:spcBef>
                <a:spcPts val="0"/>
              </a:spcBef>
              <a:spcAft>
                <a:spcPts val="800"/>
              </a:spcAft>
              <a:buFont typeface="Symbol" panose="05050102010706020507" pitchFamily="18" charset="2"/>
              <a:buNone/>
            </a:pPr>
            <a:r>
              <a:rPr lang="en-US" sz="1200" dirty="0">
                <a:effectLst/>
                <a:latin typeface="Times New Roman" panose="02020603050405020304" pitchFamily="18" charset="0"/>
                <a:ea typeface="Calibri" panose="020F0502020204030204" pitchFamily="34" charset="0"/>
                <a:cs typeface="Arial" panose="020B0604020202020204" pitchFamily="34" charset="0"/>
              </a:rPr>
              <a:t>Draw the three medians of a triangle and know that they are concurrent.</a:t>
            </a:r>
            <a:endParaRPr lang="fr-FR" sz="12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just">
              <a:lnSpc>
                <a:spcPct val="115000"/>
              </a:lnSpc>
              <a:spcBef>
                <a:spcPts val="0"/>
              </a:spcBef>
              <a:spcAft>
                <a:spcPts val="800"/>
              </a:spcAft>
              <a:buFont typeface="Symbol" panose="05050102010706020507" pitchFamily="18" charset="2"/>
              <a:buNone/>
            </a:pPr>
            <a:r>
              <a:rPr lang="en-US" sz="1200" dirty="0">
                <a:effectLst/>
                <a:latin typeface="Times New Roman" panose="02020603050405020304" pitchFamily="18" charset="0"/>
                <a:ea typeface="Calibri" panose="020F0502020204030204" pitchFamily="34" charset="0"/>
                <a:cs typeface="Arial" panose="020B0604020202020204" pitchFamily="34" charset="0"/>
              </a:rPr>
              <a:t>Determine the center of a circle passing through three non collinear points.</a:t>
            </a:r>
            <a:endParaRPr lang="fr-FR" sz="12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just">
              <a:lnSpc>
                <a:spcPct val="115000"/>
              </a:lnSpc>
              <a:spcBef>
                <a:spcPts val="0"/>
              </a:spcBef>
              <a:spcAft>
                <a:spcPts val="800"/>
              </a:spcAft>
              <a:buFont typeface="Symbol" panose="05050102010706020507" pitchFamily="18" charset="2"/>
              <a:buNone/>
            </a:pPr>
            <a:r>
              <a:rPr lang="en-US" sz="1200" dirty="0">
                <a:effectLst/>
                <a:latin typeface="Times New Roman" panose="02020603050405020304" pitchFamily="18" charset="0"/>
                <a:ea typeface="Calibri" panose="020F0502020204030204" pitchFamily="34" charset="0"/>
                <a:cs typeface="Arial" panose="020B0604020202020204" pitchFamily="34" charset="0"/>
              </a:rPr>
              <a:t>Identify the right, isosceles and equilateral triangles, by the sides and the angles.</a:t>
            </a:r>
            <a:endParaRPr lang="fr-FR" sz="12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just">
              <a:lnSpc>
                <a:spcPct val="115000"/>
              </a:lnSpc>
              <a:spcBef>
                <a:spcPts val="0"/>
              </a:spcBef>
              <a:spcAft>
                <a:spcPts val="800"/>
              </a:spcAft>
              <a:buFont typeface="Symbol" panose="05050102010706020507" pitchFamily="18" charset="2"/>
              <a:buNone/>
            </a:pPr>
            <a:r>
              <a:rPr lang="en-US" sz="1200" dirty="0">
                <a:effectLst/>
                <a:latin typeface="Times New Roman" panose="02020603050405020304" pitchFamily="18" charset="0"/>
                <a:ea typeface="Calibri" panose="020F0502020204030204" pitchFamily="34" charset="0"/>
                <a:cs typeface="Arial" panose="020B0604020202020204" pitchFamily="34" charset="0"/>
              </a:rPr>
              <a:t>Use the vocabulary: principal vertex and base (in an isosceles triangle), hypotenuse and sides of the right angle (in a right triangle).</a:t>
            </a:r>
            <a:endParaRPr lang="fr-FR" sz="12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just">
              <a:lnSpc>
                <a:spcPct val="115000"/>
              </a:lnSpc>
              <a:spcBef>
                <a:spcPts val="0"/>
              </a:spcBef>
              <a:spcAft>
                <a:spcPts val="800"/>
              </a:spcAft>
              <a:buFont typeface="Symbol" panose="05050102010706020507" pitchFamily="18" charset="2"/>
              <a:buNone/>
            </a:pPr>
            <a:r>
              <a:rPr lang="en-US" sz="1200" dirty="0">
                <a:effectLst/>
                <a:latin typeface="Times New Roman" panose="02020603050405020304" pitchFamily="18" charset="0"/>
                <a:ea typeface="Calibri" panose="020F0502020204030204" pitchFamily="34" charset="0"/>
                <a:cs typeface="Arial" panose="020B0604020202020204" pitchFamily="34" charset="0"/>
              </a:rPr>
              <a:t>Know that the sum of angles in a triangle is 180</a:t>
            </a:r>
            <a:r>
              <a:rPr lang="en-US" sz="1200" dirty="0">
                <a:effectLst/>
                <a:latin typeface="Arial" panose="020B0604020202020204" pitchFamily="34" charset="0"/>
                <a:ea typeface="Calibri" panose="020F0502020204030204" pitchFamily="34" charset="0"/>
                <a:cs typeface="Arial" panose="020B0604020202020204" pitchFamily="34" charset="0"/>
              </a:rPr>
              <a:t>º</a:t>
            </a:r>
            <a:r>
              <a:rPr lang="en-US" sz="1200" dirty="0">
                <a:effectLst/>
                <a:latin typeface="Times New Roman" panose="02020603050405020304" pitchFamily="18" charset="0"/>
                <a:ea typeface="Calibri" panose="020F0502020204030204" pitchFamily="34" charset="0"/>
                <a:cs typeface="Arial" panose="020B0604020202020204" pitchFamily="34" charset="0"/>
              </a:rPr>
              <a:t>.</a:t>
            </a:r>
            <a:endParaRPr lang="fr-FR" sz="12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just">
              <a:lnSpc>
                <a:spcPct val="115000"/>
              </a:lnSpc>
              <a:spcBef>
                <a:spcPts val="0"/>
              </a:spcBef>
              <a:spcAft>
                <a:spcPts val="800"/>
              </a:spcAft>
              <a:buFont typeface="Symbol" panose="05050102010706020507" pitchFamily="18" charset="2"/>
              <a:buNone/>
            </a:pPr>
            <a:r>
              <a:rPr lang="en-US" sz="1200" dirty="0">
                <a:effectLst/>
                <a:latin typeface="Times New Roman" panose="02020603050405020304" pitchFamily="18" charset="0"/>
                <a:ea typeface="Calibri" panose="020F0502020204030204" pitchFamily="34" charset="0"/>
              </a:rPr>
              <a:t>Being an angle with the compass.</a:t>
            </a:r>
            <a:endParaRPr lang="en-GB" dirty="0"/>
          </a:p>
          <a:p>
            <a:pPr marL="0" marR="0" lvl="0" indent="0" algn="l" defTabSz="914400" rtl="0" eaLnBrk="1" fontAlgn="auto" latinLnBrk="0" hangingPunct="1">
              <a:lnSpc>
                <a:spcPct val="150000"/>
              </a:lnSpc>
              <a:spcBef>
                <a:spcPts val="0"/>
              </a:spcBef>
              <a:spcAft>
                <a:spcPts val="0"/>
              </a:spcAft>
              <a:buClr>
                <a:srgbClr val="000000"/>
              </a:buClr>
              <a:buSzPts val="1400"/>
              <a:buFont typeface="Calibri" panose="020F0502020204030204" pitchFamily="34" charset="0"/>
              <a:buNone/>
              <a:tabLst/>
              <a:defRPr/>
            </a:pPr>
            <a:endParaRPr lang="en-US" sz="1200" b="1" dirty="0">
              <a:solidFill>
                <a:srgbClr val="00B050"/>
              </a:solidFill>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50000"/>
              </a:lnSpc>
              <a:spcBef>
                <a:spcPts val="0"/>
              </a:spcBef>
              <a:spcAft>
                <a:spcPts val="0"/>
              </a:spcAft>
              <a:buClr>
                <a:srgbClr val="000000"/>
              </a:buClr>
              <a:buSzPts val="1400"/>
              <a:buFont typeface="Calibri" panose="020F0502020204030204" pitchFamily="34" charset="0"/>
              <a:buNone/>
              <a:tabLst/>
              <a:defRPr/>
            </a:pPr>
            <a:r>
              <a:rPr lang="en-US" sz="1200" b="1" dirty="0">
                <a:solidFill>
                  <a:srgbClr val="00B050"/>
                </a:solidFill>
                <a:effectLst/>
                <a:latin typeface="Arial" panose="020B0604020202020204" pitchFamily="34" charset="0"/>
                <a:ea typeface="Times New Roman" panose="02020603050405020304" pitchFamily="18" charset="0"/>
                <a:cs typeface="Arial" panose="020B0604020202020204" pitchFamily="34" charset="0"/>
              </a:rPr>
              <a:t>Note: </a:t>
            </a:r>
            <a:r>
              <a:rPr lang="en-US" sz="1200" b="0" dirty="0">
                <a:effectLst/>
                <a:latin typeface="Arial" panose="020B0604020202020204" pitchFamily="34" charset="0"/>
                <a:cs typeface="Arial" panose="020B0604020202020204" pitchFamily="34" charset="0"/>
              </a:rPr>
              <a:t>In this chapter, s</a:t>
            </a:r>
            <a:r>
              <a:rPr lang="en-US" sz="1200" dirty="0">
                <a:effectLst/>
                <a:latin typeface="Arial" panose="020B0604020202020204" pitchFamily="34" charset="0"/>
                <a:ea typeface="Calibri" panose="020F0502020204030204" pitchFamily="34" charset="0"/>
                <a:cs typeface="Arial" panose="020B0604020202020204" pitchFamily="34" charset="0"/>
              </a:rPr>
              <a:t>tudents will discover, by folding paper and through construction, that </a:t>
            </a:r>
            <a:r>
              <a:rPr lang="en-US" sz="1200" b="0" dirty="0">
                <a:solidFill>
                  <a:srgbClr val="3A729A"/>
                </a:solidFill>
                <a:latin typeface="Comic Sans MS"/>
              </a:rPr>
              <a:t>angle bisectors, altitudes (heights), perpendicular bisectors, and medians in a triangle are concurrent.</a:t>
            </a:r>
          </a:p>
          <a:p>
            <a:pPr marL="0" marR="0" lvl="0" indent="0" algn="l" defTabSz="914400" rtl="0" eaLnBrk="1" fontAlgn="auto" latinLnBrk="0" hangingPunct="1">
              <a:lnSpc>
                <a:spcPct val="150000"/>
              </a:lnSpc>
              <a:spcBef>
                <a:spcPts val="0"/>
              </a:spcBef>
              <a:spcAft>
                <a:spcPts val="0"/>
              </a:spcAft>
              <a:buClr>
                <a:srgbClr val="000000"/>
              </a:buClr>
              <a:buSzPts val="1400"/>
              <a:buFont typeface="Calibri" panose="020F0502020204030204" pitchFamily="34" charset="0"/>
              <a:buNone/>
              <a:tabLst/>
              <a:defRPr/>
            </a:pPr>
            <a:r>
              <a:rPr lang="en-US" sz="1200" b="0" dirty="0">
                <a:solidFill>
                  <a:srgbClr val="3A729A"/>
                </a:solidFill>
                <a:latin typeface="Comic Sans MS"/>
              </a:rPr>
              <a:t>They will determine whether the point of concurrency is inside or outside the triangle.</a:t>
            </a:r>
          </a:p>
          <a:p>
            <a:pPr marL="0" marR="0" lvl="0" indent="0" algn="l" defTabSz="914400" rtl="0" eaLnBrk="1" fontAlgn="auto" latinLnBrk="0" hangingPunct="1">
              <a:lnSpc>
                <a:spcPct val="150000"/>
              </a:lnSpc>
              <a:spcBef>
                <a:spcPts val="0"/>
              </a:spcBef>
              <a:spcAft>
                <a:spcPts val="0"/>
              </a:spcAft>
              <a:buClr>
                <a:srgbClr val="000000"/>
              </a:buClr>
              <a:buSzPts val="1400"/>
              <a:buFont typeface="Calibri" panose="020F0502020204030204" pitchFamily="34" charset="0"/>
              <a:buNone/>
              <a:tabLst/>
              <a:defRPr/>
            </a:pPr>
            <a:r>
              <a:rPr lang="en-US" sz="1200" b="0" dirty="0">
                <a:solidFill>
                  <a:srgbClr val="3A729A"/>
                </a:solidFill>
                <a:effectLst/>
                <a:latin typeface="Comic Sans MS"/>
                <a:ea typeface="Calibri" panose="020F0502020204030204" pitchFamily="34" charset="0"/>
                <a:cs typeface="Arial" panose="020B0604020202020204" pitchFamily="34" charset="0"/>
              </a:rPr>
              <a:t>Students will also draw a triangle using a geometry set by knowing the length of its sides (SSS), or the length of 2 sides and the measurement of the angle that is between them (SAS) or the measurement of 2 angles and the length of the side that is between them (ASA).</a:t>
            </a:r>
          </a:p>
          <a:p>
            <a:pPr marL="0" marR="0" lvl="0" indent="0" algn="l" defTabSz="914400" rtl="0" eaLnBrk="1" fontAlgn="auto" latinLnBrk="0" hangingPunct="1">
              <a:lnSpc>
                <a:spcPct val="150000"/>
              </a:lnSpc>
              <a:spcBef>
                <a:spcPts val="0"/>
              </a:spcBef>
              <a:spcAft>
                <a:spcPts val="0"/>
              </a:spcAft>
              <a:buClr>
                <a:srgbClr val="000000"/>
              </a:buClr>
              <a:buSzPts val="1400"/>
              <a:buFont typeface="Calibri" panose="020F0502020204030204" pitchFamily="34" charset="0"/>
              <a:buNone/>
              <a:tabLst/>
              <a:defRPr/>
            </a:pPr>
            <a:r>
              <a:rPr lang="en-US" sz="1200" b="0" dirty="0">
                <a:solidFill>
                  <a:srgbClr val="3A729A"/>
                </a:solidFill>
                <a:effectLst/>
                <a:latin typeface="Comic Sans MS"/>
                <a:ea typeface="Calibri" panose="020F0502020204030204" pitchFamily="34" charset="0"/>
                <a:cs typeface="Arial" panose="020B0604020202020204" pitchFamily="34" charset="0"/>
              </a:rPr>
              <a:t>Identifying particular triangles is done by knowing the length of the sides and the measurements of the angles.  </a:t>
            </a:r>
          </a:p>
          <a:p>
            <a:pPr marL="0" marR="0" lvl="0" indent="0" algn="l" defTabSz="914400" rtl="0" eaLnBrk="1" fontAlgn="auto" latinLnBrk="0" hangingPunct="1">
              <a:lnSpc>
                <a:spcPct val="150000"/>
              </a:lnSpc>
              <a:spcBef>
                <a:spcPts val="0"/>
              </a:spcBef>
              <a:spcAft>
                <a:spcPts val="0"/>
              </a:spcAft>
              <a:buClr>
                <a:srgbClr val="000000"/>
              </a:buClr>
              <a:buSzPts val="1400"/>
              <a:buFont typeface="Calibri" panose="020F0502020204030204" pitchFamily="34" charset="0"/>
              <a:buNone/>
              <a:tabLst/>
              <a:defRPr/>
            </a:pPr>
            <a:r>
              <a:rPr lang="en-US" sz="1200" b="0" dirty="0">
                <a:solidFill>
                  <a:srgbClr val="3A729A"/>
                </a:solidFill>
                <a:effectLst/>
                <a:latin typeface="Comic Sans MS"/>
                <a:ea typeface="Calibri" panose="020F0502020204030204" pitchFamily="34" charset="0"/>
                <a:cs typeface="Arial" panose="020B0604020202020204" pitchFamily="34" charset="0"/>
              </a:rPr>
              <a:t>In addition, students will calculate the measurement of an angle in a triangle after deducing that the sum of angles in a triangle is 180</a:t>
            </a:r>
            <a:r>
              <a:rPr lang="en-US" sz="1200" b="0" baseline="30000" dirty="0">
                <a:solidFill>
                  <a:srgbClr val="3A729A"/>
                </a:solidFill>
                <a:effectLst/>
                <a:latin typeface="Comic Sans MS"/>
                <a:ea typeface="Calibri" panose="020F0502020204030204" pitchFamily="34" charset="0"/>
                <a:cs typeface="Arial" panose="020B0604020202020204" pitchFamily="34" charset="0"/>
              </a:rPr>
              <a:t>o</a:t>
            </a:r>
            <a:r>
              <a:rPr lang="en-US" sz="1200" b="0" baseline="0" dirty="0">
                <a:solidFill>
                  <a:srgbClr val="3A729A"/>
                </a:solidFill>
                <a:effectLst/>
                <a:latin typeface="Comic Sans MS"/>
                <a:ea typeface="Calibri" panose="020F0502020204030204" pitchFamily="34" charset="0"/>
                <a:cs typeface="Arial" panose="020B0604020202020204" pitchFamily="34" charset="0"/>
              </a:rPr>
              <a:t>.</a:t>
            </a:r>
            <a:endParaRPr lang="en-US" sz="1200" b="0" dirty="0">
              <a:solidFill>
                <a:srgbClr val="3A729A"/>
              </a:solidFill>
              <a:effectLst/>
              <a:latin typeface="Comic Sans MS"/>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endParaRPr lang="en-GB"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fr-FR" sz="1200" b="0" i="0" u="none" strike="noStrike" kern="0" cap="none" spc="0" normalizeH="0" baseline="0" noProof="0" smtClean="0">
                <a:ln>
                  <a:noFill/>
                </a:ln>
                <a:solidFill>
                  <a:srgbClr val="000000"/>
                </a:solidFill>
                <a:effectLst/>
                <a:uLnTx/>
                <a:uFillTx/>
                <a:latin typeface="Comic Sans MS" panose="030F0702030302020204" pitchFamily="66" charset="0"/>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4</a:t>
            </a:fld>
            <a:endParaRPr kumimoji="0" lang="fr-FR" sz="1200" b="0" i="0" u="none" strike="noStrike" kern="0" cap="none" spc="0" normalizeH="0" baseline="0" noProof="0">
              <a:ln>
                <a:noFill/>
              </a:ln>
              <a:solidFill>
                <a:srgbClr val="000000"/>
              </a:solidFill>
              <a:effectLst/>
              <a:uLnTx/>
              <a:uFillTx/>
              <a:latin typeface="Comic Sans MS" panose="030F0702030302020204" pitchFamily="66" charset="0"/>
              <a:ea typeface="Calibri"/>
              <a:cs typeface="Calibri"/>
              <a:sym typeface="Calibri"/>
            </a:endParaRPr>
          </a:p>
        </p:txBody>
      </p:sp>
    </p:spTree>
    <p:extLst>
      <p:ext uri="{BB962C8B-B14F-4D97-AF65-F5344CB8AC3E}">
        <p14:creationId xmlns:p14="http://schemas.microsoft.com/office/powerpoint/2010/main" val="276396728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2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pPr algn="just">
              <a:lnSpc>
                <a:spcPct val="150000"/>
              </a:lnSpc>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“Before starting our session let’s try a small activity together. Take a sheet of paper and draw a triangle.”</a:t>
            </a:r>
          </a:p>
          <a:p>
            <a:pPr marL="457200" marR="0" lvl="0" indent="-228600" algn="just" defTabSz="914400" rtl="0" eaLnBrk="1" fontAlgn="auto" latinLnBrk="0" hangingPunct="1">
              <a:lnSpc>
                <a:spcPct val="15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“Use you scissors and cut the triangle.”</a:t>
            </a:r>
          </a:p>
          <a:p>
            <a:pPr algn="just">
              <a:lnSpc>
                <a:spcPct val="150000"/>
              </a:lnSpc>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“Fold the triangle so that the opposite sides meet (coincide) and contain the vertex. Repeat this with other vertices.”</a:t>
            </a:r>
          </a:p>
          <a:p>
            <a:pPr algn="just">
              <a:lnSpc>
                <a:spcPct val="150000"/>
              </a:lnSpc>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“Unfold the triangle. What do you notice?”</a:t>
            </a:r>
          </a:p>
          <a:p>
            <a:pPr algn="just">
              <a:lnSpc>
                <a:spcPct val="150000"/>
              </a:lnSpc>
            </a:pPr>
            <a:endParaRPr lang="en-US" sz="1200" b="1" i="1" u="none" strike="noStrike" cap="none" dirty="0">
              <a:solidFill>
                <a:schemeClr val="bg1"/>
              </a:solidFill>
              <a:latin typeface="Comic Sans MS"/>
              <a:cs typeface="Calibri"/>
              <a:sym typeface="Comic Sans MS"/>
            </a:endParaRPr>
          </a:p>
          <a:p>
            <a:pPr algn="just">
              <a:lnSpc>
                <a:spcPct val="150000"/>
              </a:lnSpc>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“By folding the triangle, each time a line is created by the fold, we get a bisector of the angle. </a:t>
            </a:r>
          </a:p>
          <a:p>
            <a:pPr algn="just">
              <a:lnSpc>
                <a:spcPct val="150000"/>
              </a:lnSpc>
            </a:pPr>
            <a:r>
              <a:rPr lang="en-US" sz="1200" b="1" i="1" u="none" strike="noStrike" cap="none" dirty="0">
                <a:solidFill>
                  <a:schemeClr val="bg1"/>
                </a:solidFill>
                <a:latin typeface="Comic Sans MS"/>
                <a:cs typeface="Calibri"/>
                <a:sym typeface="Comic Sans MS"/>
              </a:rPr>
              <a:t>By folding along the 3 vertices, we get 3 lines that are the 3 bisectors of the angles of the triangle.</a:t>
            </a:r>
          </a:p>
          <a:p>
            <a:pPr algn="just">
              <a:lnSpc>
                <a:spcPct val="150000"/>
              </a:lnSpc>
            </a:pPr>
            <a:r>
              <a:rPr lang="en-US" sz="1200" b="1" i="1" u="none" strike="noStrike" cap="none" dirty="0">
                <a:solidFill>
                  <a:schemeClr val="bg1"/>
                </a:solidFill>
                <a:latin typeface="Comic Sans MS"/>
                <a:cs typeface="Calibri"/>
                <a:sym typeface="Comic Sans MS"/>
              </a:rPr>
              <a:t>And these 3 lines meet at the same point inside the triangle.”</a:t>
            </a:r>
          </a:p>
          <a:p>
            <a:pPr algn="just">
              <a:lnSpc>
                <a:spcPct val="150000"/>
              </a:lnSpc>
            </a:pPr>
            <a:r>
              <a:rPr lang="en-US" sz="1200" b="1" i="1" u="none" strike="noStrike" cap="none" dirty="0">
                <a:solidFill>
                  <a:schemeClr val="bg1"/>
                </a:solidFill>
                <a:latin typeface="Comic Sans MS"/>
                <a:cs typeface="Calibri"/>
                <a:sym typeface="Comic Sans MS"/>
              </a:rPr>
              <a: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You can do the activity in front of students first.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Let students draw the lines at the folds, using a pencil and a ruler.</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50000"/>
              </a:lnSpc>
            </a:pPr>
            <a:endParaRPr lang="en-US" sz="1200" b="1" i="1" u="none" strike="noStrike" cap="none" dirty="0">
              <a:solidFill>
                <a:schemeClr val="bg1"/>
              </a:solidFill>
              <a:latin typeface="Comic Sans MS"/>
              <a:cs typeface="Calibri"/>
              <a:sym typeface="Comic Sans MS"/>
            </a:endParaRPr>
          </a:p>
          <a:p>
            <a:pPr algn="just">
              <a:lnSpc>
                <a:spcPct val="150000"/>
              </a:lnSpc>
            </a:pPr>
            <a:r>
              <a:rPr lang="en-US" sz="1800" dirty="0">
                <a:effectLst/>
                <a:latin typeface="Calibri" panose="020F0502020204030204" pitchFamily="34" charset="0"/>
                <a:ea typeface="Calibri" panose="020F0502020204030204" pitchFamily="34" charset="0"/>
                <a:cs typeface="Calibri" panose="020F0502020204030204" pitchFamily="34" charset="0"/>
              </a:rPr>
              <a:t> </a:t>
            </a: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sym typeface="Calibri"/>
              </a:rPr>
              <a:pPr algn="r">
                <a:buSzPts val="1200"/>
              </a:pPr>
              <a:t>40</a:t>
            </a:fld>
            <a:endParaRPr lang="fr-FR" sz="1200" dirty="0">
              <a:solidFill>
                <a:schemeClr val="dk1"/>
              </a:solidFill>
              <a:ea typeface="Calibri"/>
              <a:sym typeface="Calibri"/>
            </a:endParaRPr>
          </a:p>
        </p:txBody>
      </p:sp>
    </p:spTree>
    <p:extLst>
      <p:ext uri="{BB962C8B-B14F-4D97-AF65-F5344CB8AC3E}">
        <p14:creationId xmlns:p14="http://schemas.microsoft.com/office/powerpoint/2010/main" val="334580928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dirty="0">
                <a:solidFill>
                  <a:schemeClr val="bg1"/>
                </a:solidFill>
                <a:latin typeface="Comic Sans MS" panose="030F0702030302020204" pitchFamily="66" charset="0"/>
                <a:cs typeface="Arial" panose="020B0604020202020204" pitchFamily="34" charset="0"/>
              </a:rPr>
            </a:br>
            <a:endParaRPr lang="en-US" sz="1200" b="1" dirty="0">
              <a:solidFill>
                <a:schemeClr val="bg1"/>
              </a:solidFill>
              <a:latin typeface="Comic Sans MS" panose="030F0702030302020204" pitchFamily="66"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sym typeface="Calibri"/>
              </a:rPr>
              <a:t>41</a:t>
            </a:fld>
            <a:endParaRPr lang="fr-FR"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27581649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0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0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pPr marL="457200" marR="0">
                  <a:lnSpc>
                    <a:spcPct val="106000"/>
                  </a:lnSpc>
                  <a:spcBef>
                    <a:spcPts val="0"/>
                  </a:spcBef>
                  <a:spcAft>
                    <a:spcPts val="800"/>
                  </a:spcAft>
                </a:pPr>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Use your protractor and draw the bisector of angle </a:t>
                </a:r>
                <a14:m>
                  <m:oMath xmlns:m="http://schemas.openxmlformats.org/officeDocument/2006/math">
                    <m:acc>
                      <m:accPr>
                        <m:chr m:val="̂"/>
                        <m:ctrlPr>
                          <a:rPr lang="en-US" sz="1000" b="1" i="1">
                            <a:effectLst/>
                            <a:highlight>
                              <a:srgbClr val="00FFFF"/>
                            </a:highlight>
                            <a:latin typeface="Cambria Math" panose="02040503050406030204" pitchFamily="18" charset="0"/>
                            <a:ea typeface="Calibri" panose="020F0502020204030204" pitchFamily="34" charset="0"/>
                            <a:cs typeface="Calibri" panose="020F0502020204030204" pitchFamily="34" charset="0"/>
                          </a:rPr>
                        </m:ctrlPr>
                      </m:accPr>
                      <m:e>
                        <m:r>
                          <a:rPr lang="en-US" sz="1000" b="1" i="1">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𝑪𝑨𝑩</m:t>
                        </m:r>
                      </m:e>
                    </m:acc>
                    <m:r>
                      <a:rPr lang="en-US" sz="1000" b="1" i="1">
                        <a:effectLst/>
                        <a:highlight>
                          <a:srgbClr val="00FFFF"/>
                        </a:highlight>
                        <a:latin typeface="Cambria Math" panose="02040503050406030204" pitchFamily="18" charset="0"/>
                        <a:ea typeface="Calibri" panose="020F0502020204030204" pitchFamily="34" charset="0"/>
                        <a:cs typeface="Calibri" panose="020F0502020204030204" pitchFamily="34" charset="0"/>
                      </a:rPr>
                      <m:t>  </m:t>
                    </m:r>
                  </m:oMath>
                </a14:m>
                <a:r>
                  <a:rPr lang="en-US" sz="10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in triangle ABC.“</a:t>
                </a:r>
                <a:endParaRPr lang="en-US" sz="1000" b="1" i="1" dirty="0">
                  <a:effectLst/>
                  <a:latin typeface="Calibri" panose="020F0502020204030204" pitchFamily="34" charset="0"/>
                  <a:ea typeface="Calibri" panose="020F0502020204030204" pitchFamily="34" charset="0"/>
                  <a:cs typeface="Arial" panose="020B0604020202020204" pitchFamily="34" charset="0"/>
                </a:endParaRPr>
              </a:p>
              <a:p>
                <a:pPr marL="457200" marR="0">
                  <a:lnSpc>
                    <a:spcPct val="106000"/>
                  </a:lnSpc>
                  <a:spcBef>
                    <a:spcPts val="0"/>
                  </a:spcBef>
                  <a:spcAft>
                    <a:spcPts val="800"/>
                  </a:spcAft>
                </a:pPr>
                <a:endPar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Remind students how to draw the bisector of an angle using a protractor or a compass.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0" marR="0" lvl="0" indent="0" rtl="0">
                  <a:lnSpc>
                    <a:spcPct val="106000"/>
                  </a:lnSpc>
                  <a:spcBef>
                    <a:spcPts val="0"/>
                  </a:spcBef>
                  <a:spcAft>
                    <a:spcPts val="800"/>
                  </a:spcAft>
                  <a:buFont typeface="Calibri" panose="020F0502020204030204" pitchFamily="34" charset="0"/>
                  <a:buNone/>
                </a:pPr>
                <a:r>
                  <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VO</a:t>
                </a:r>
              </a:p>
              <a:p>
                <a:pPr marL="457200" marR="0">
                  <a:lnSpc>
                    <a:spcPct val="106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Use your protractor and draw the bisector of angle </a:t>
                </a:r>
                <a:r>
                  <a:rPr lang="en-US" sz="1800" b="1" i="0">
                    <a:effectLst/>
                    <a:highlight>
                      <a:srgbClr val="00FFFF"/>
                    </a:highlight>
                    <a:latin typeface="Cambria Math" panose="02040503050406030204" pitchFamily="18" charset="0"/>
                    <a:cs typeface="Calibri" panose="020F0502020204030204" pitchFamily="34" charset="0"/>
                  </a:rPr>
                  <a:t>(</a:t>
                </a:r>
                <a:r>
                  <a:rPr lang="en-US" sz="1800" b="1" i="0">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𝑪𝑨𝑩) ̂   </a:t>
                </a: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in triangle ABC.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effectLst/>
                  <a:highlight>
                    <a:srgbClr val="00FFFF"/>
                  </a:highlight>
                  <a:latin typeface="Arial" panose="020B060402020202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effectLst/>
                  <a:highlight>
                    <a:srgbClr val="00FFFF"/>
                  </a:highlight>
                  <a:latin typeface="Arial" panose="020B060402020202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dirty="0">
                    <a:effectLst/>
                    <a:highlight>
                      <a:srgbClr val="00FF00"/>
                    </a:highlight>
                    <a:latin typeface="Calibri" panose="020F0502020204030204" pitchFamily="34" charset="0"/>
                    <a:ea typeface="Calibri" panose="020F0502020204030204" pitchFamily="34" charset="0"/>
                    <a:cs typeface="Arial" panose="020B0604020202020204" pitchFamily="34" charset="0"/>
                  </a:rPr>
                  <a:t>To the teacher</a:t>
                </a:r>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Remind students of drawing the bisector of an angle using a protractor or a compass.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42</a:t>
            </a:fld>
            <a:endParaRPr lang="en-US">
              <a:latin typeface="Comic Sans MS" panose="030F0702030302020204" pitchFamily="66" charset="0"/>
            </a:endParaRPr>
          </a:p>
        </p:txBody>
      </p:sp>
    </p:spTree>
    <p:extLst>
      <p:ext uri="{BB962C8B-B14F-4D97-AF65-F5344CB8AC3E}">
        <p14:creationId xmlns:p14="http://schemas.microsoft.com/office/powerpoint/2010/main" val="74928261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0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0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6000"/>
                  </a:lnSpc>
                  <a:spcBef>
                    <a:spcPts val="0"/>
                  </a:spcBef>
                  <a:spcAft>
                    <a:spcPts val="800"/>
                  </a:spcAft>
                  <a:buClr>
                    <a:srgbClr val="000000"/>
                  </a:buClr>
                  <a:buSzPts val="1400"/>
                  <a:buFont typeface="Arial"/>
                  <a:buNone/>
                  <a:tabLst/>
                  <a:defRPr/>
                </a:pPr>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Now draw the bisector of angle </a:t>
                </a:r>
                <a14:m>
                  <m:oMath xmlns:m="http://schemas.openxmlformats.org/officeDocument/2006/math">
                    <m:acc>
                      <m:accPr>
                        <m:chr m:val="̂"/>
                        <m:ctrlPr>
                          <a:rPr lang="en-US" sz="1000" b="1" i="1">
                            <a:effectLst/>
                            <a:highlight>
                              <a:srgbClr val="00FFFF"/>
                            </a:highlight>
                            <a:latin typeface="Cambria Math" panose="02040503050406030204" pitchFamily="18" charset="0"/>
                            <a:ea typeface="Calibri" panose="020F0502020204030204" pitchFamily="34" charset="0"/>
                            <a:cs typeface="Calibri" panose="020F0502020204030204" pitchFamily="34" charset="0"/>
                          </a:rPr>
                        </m:ctrlPr>
                      </m:accPr>
                      <m:e>
                        <m:r>
                          <a:rPr lang="en-US" sz="1000" b="1" i="1">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𝑪𝑩𝑨</m:t>
                        </m:r>
                      </m:e>
                    </m:acc>
                    <m:r>
                      <a:rPr lang="en-US" sz="1000" b="1" i="1"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m:t>
                    </m:r>
                  </m:oMath>
                </a14:m>
                <a:r>
                  <a:rPr lang="en-US" sz="1000" b="1" i="1" dirty="0">
                    <a:effectLst/>
                    <a:latin typeface="Calibri" panose="020F0502020204030204" pitchFamily="34" charset="0"/>
                    <a:ea typeface="Calibri" panose="020F0502020204030204" pitchFamily="34" charset="0"/>
                    <a:cs typeface="Arial" panose="020B0604020202020204" pitchFamily="34" charset="0"/>
                  </a:rPr>
                  <a:t>”</a:t>
                </a:r>
              </a:p>
              <a:p>
                <a:pPr marL="457200" marR="0">
                  <a:lnSpc>
                    <a:spcPct val="106000"/>
                  </a:lnSpc>
                  <a:spcBef>
                    <a:spcPts val="0"/>
                  </a:spcBef>
                  <a:spcAft>
                    <a:spcPts val="800"/>
                  </a:spcAft>
                </a:pPr>
                <a:r>
                  <a:rPr lang="en-US" sz="10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effectLst/>
                  <a:highlight>
                    <a:srgbClr val="00FFFF"/>
                  </a:highlight>
                  <a:latin typeface="Arial" panose="020B060402020202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0" marR="0" lvl="0" indent="0" rtl="0">
                  <a:lnSpc>
                    <a:spcPct val="106000"/>
                  </a:lnSpc>
                  <a:spcBef>
                    <a:spcPts val="0"/>
                  </a:spcBef>
                  <a:spcAft>
                    <a:spcPts val="800"/>
                  </a:spcAft>
                  <a:buFont typeface="Calibri" panose="020F0502020204030204" pitchFamily="34" charset="0"/>
                  <a:buNone/>
                </a:pPr>
                <a:r>
                  <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VO</a:t>
                </a:r>
              </a:p>
              <a:p>
                <a:pPr marL="628650" marR="0" indent="57150">
                  <a:lnSpc>
                    <a:spcPct val="107000"/>
                  </a:lnSpc>
                  <a:spcBef>
                    <a:spcPts val="0"/>
                  </a:spcBef>
                  <a:spcAft>
                    <a:spcPts val="800"/>
                  </a:spcAft>
                  <a:tabLst>
                    <a:tab pos="914400" algn="l"/>
                  </a:tabLs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Now draw the bisector of angle </a:t>
                </a:r>
                <a:r>
                  <a:rPr lang="en-US" sz="1800" b="1" i="0">
                    <a:effectLst/>
                    <a:highlight>
                      <a:srgbClr val="00FFFF"/>
                    </a:highlight>
                    <a:latin typeface="Cambria Math" panose="02040503050406030204" pitchFamily="18" charset="0"/>
                    <a:cs typeface="Calibri" panose="020F0502020204030204" pitchFamily="34" charset="0"/>
                  </a:rPr>
                  <a:t>(</a:t>
                </a:r>
                <a:r>
                  <a:rPr lang="en-US" sz="1800" b="1" i="0">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𝑪𝑩𝑨) ̂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effectLst/>
                  <a:highlight>
                    <a:srgbClr val="00FFFF"/>
                  </a:highlight>
                  <a:latin typeface="Arial" panose="020B060402020202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43</a:t>
            </a:fld>
            <a:endParaRPr lang="en-US">
              <a:latin typeface="Comic Sans MS" panose="030F0702030302020204" pitchFamily="66" charset="0"/>
            </a:endParaRPr>
          </a:p>
        </p:txBody>
      </p:sp>
    </p:spTree>
    <p:extLst>
      <p:ext uri="{BB962C8B-B14F-4D97-AF65-F5344CB8AC3E}">
        <p14:creationId xmlns:p14="http://schemas.microsoft.com/office/powerpoint/2010/main" val="345818822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0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0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6000"/>
                  </a:lnSpc>
                  <a:spcBef>
                    <a:spcPts val="0"/>
                  </a:spcBef>
                  <a:spcAft>
                    <a:spcPts val="800"/>
                  </a:spcAft>
                  <a:buClr>
                    <a:srgbClr val="000000"/>
                  </a:buClr>
                  <a:buSzPts val="1400"/>
                  <a:buFont typeface="Arial"/>
                  <a:buNone/>
                  <a:tabLst/>
                  <a:defRPr/>
                </a:pPr>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800" b="1" i="1" u="none" strike="noStrike" cap="none" dirty="0">
                    <a:solidFill>
                      <a:schemeClr val="dk1"/>
                    </a:solidFill>
                    <a:effectLst/>
                    <a:highlight>
                      <a:srgbClr val="00FFFF"/>
                    </a:highlight>
                    <a:latin typeface="Calibri" panose="020F0502020204030204" pitchFamily="34" charset="0"/>
                    <a:cs typeface="Calibri" panose="020F0502020204030204" pitchFamily="34" charset="0"/>
                    <a:sym typeface="Calibri"/>
                  </a:rPr>
                  <a:t>Draw</a:t>
                </a:r>
                <a:r>
                  <a:rPr lang="en-US" sz="1800" b="1" i="1" u="none" strike="noStrike" cap="none" baseline="0" dirty="0">
                    <a:solidFill>
                      <a:schemeClr val="dk1"/>
                    </a:solidFill>
                    <a:effectLst/>
                    <a:highlight>
                      <a:srgbClr val="00FFFF"/>
                    </a:highlight>
                    <a:latin typeface="Calibri" panose="020F0502020204030204" pitchFamily="34" charset="0"/>
                    <a:cs typeface="Calibri" panose="020F0502020204030204" pitchFamily="34" charset="0"/>
                    <a:sym typeface="Calibri"/>
                  </a:rPr>
                  <a:t> </a:t>
                </a:r>
                <a:r>
                  <a:rPr lang="en-US" sz="1800" b="1" i="1" dirty="0">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the bisector of angle </a:t>
                </a:r>
                <a14:m>
                  <m:oMath xmlns:m="http://schemas.openxmlformats.org/officeDocument/2006/math">
                    <m:acc>
                      <m:accPr>
                        <m:chr m:val="̂"/>
                        <m:ctrlPr>
                          <a:rPr lang="en-US" sz="1800" b="1" i="1">
                            <a:effectLst/>
                            <a:highlight>
                              <a:srgbClr val="00FFFF"/>
                            </a:highlight>
                            <a:latin typeface="Cambria Math" panose="02040503050406030204" pitchFamily="18" charset="0"/>
                            <a:ea typeface="Calibri" panose="020F0502020204030204" pitchFamily="34" charset="0"/>
                            <a:cs typeface="Calibri" panose="020F0502020204030204" pitchFamily="34" charset="0"/>
                          </a:rPr>
                        </m:ctrlPr>
                      </m:accPr>
                      <m:e>
                        <m:r>
                          <a:rPr lang="en-US" sz="1800" b="1" i="1">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𝑨𝑪𝑩</m:t>
                        </m:r>
                      </m:e>
                    </m:acc>
                  </m:oMath>
                </a14:m>
                <a:r>
                  <a:rPr lang="en-US" sz="1800" b="1" i="1" dirty="0">
                    <a:effectLst/>
                    <a:latin typeface="Calibri" panose="020F0502020204030204" pitchFamily="34" charset="0"/>
                    <a:ea typeface="Calibri" panose="020F0502020204030204" pitchFamily="34" charset="0"/>
                    <a:cs typeface="Arial" panose="020B0604020202020204" pitchFamily="34" charset="0"/>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effectLst/>
                  <a:highlight>
                    <a:srgbClr val="00FFFF"/>
                  </a:highlight>
                  <a:latin typeface="Arial" panose="020B060402020202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0" marR="0" lvl="0" indent="0" rtl="0">
                  <a:lnSpc>
                    <a:spcPct val="106000"/>
                  </a:lnSpc>
                  <a:spcBef>
                    <a:spcPts val="0"/>
                  </a:spcBef>
                  <a:spcAft>
                    <a:spcPts val="800"/>
                  </a:spcAft>
                  <a:buFont typeface="Calibri" panose="020F0502020204030204" pitchFamily="34" charset="0"/>
                  <a:buNone/>
                </a:pPr>
                <a:r>
                  <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VO</a:t>
                </a:r>
              </a:p>
              <a:p>
                <a:pPr marL="628650" marR="0" indent="57150">
                  <a:lnSpc>
                    <a:spcPct val="107000"/>
                  </a:lnSpc>
                  <a:spcBef>
                    <a:spcPts val="0"/>
                  </a:spcBef>
                  <a:spcAft>
                    <a:spcPts val="800"/>
                  </a:spcAft>
                  <a:tabLst>
                    <a:tab pos="914400" algn="l"/>
                  </a:tabLst>
                </a:pPr>
                <a:r>
                  <a:rPr lang="en-US" sz="1800" dirty="0">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And then the bisector of angle</a:t>
                </a:r>
                <a:r>
                  <a:rPr lang="en-US" sz="1800" b="1" dirty="0">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 </a:t>
                </a:r>
                <a:r>
                  <a:rPr lang="en-US" sz="1800" b="1" i="0">
                    <a:effectLst/>
                    <a:highlight>
                      <a:srgbClr val="00FFFF"/>
                    </a:highlight>
                    <a:latin typeface="Cambria Math" panose="02040503050406030204" pitchFamily="18" charset="0"/>
                    <a:cs typeface="Calibri" panose="020F0502020204030204" pitchFamily="34" charset="0"/>
                  </a:rPr>
                  <a:t>(</a:t>
                </a:r>
                <a:r>
                  <a:rPr lang="en-US" sz="1800" b="1" i="0">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𝑨𝑪𝑩) ̂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effectLst/>
                  <a:highlight>
                    <a:srgbClr val="00FFFF"/>
                  </a:highlight>
                  <a:latin typeface="Arial" panose="020B060402020202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44</a:t>
            </a:fld>
            <a:endParaRPr lang="en-US">
              <a:latin typeface="Comic Sans MS" panose="030F0702030302020204" pitchFamily="66" charset="0"/>
            </a:endParaRPr>
          </a:p>
        </p:txBody>
      </p:sp>
    </p:spTree>
    <p:extLst>
      <p:ext uri="{BB962C8B-B14F-4D97-AF65-F5344CB8AC3E}">
        <p14:creationId xmlns:p14="http://schemas.microsoft.com/office/powerpoint/2010/main" val="156098298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8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8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6000"/>
              </a:lnSpc>
              <a:spcBef>
                <a:spcPts val="0"/>
              </a:spcBef>
              <a:spcAft>
                <a:spcPts val="800"/>
              </a:spcAft>
              <a:buClr>
                <a:srgbClr val="000000"/>
              </a:buClr>
              <a:buSzPts val="1400"/>
              <a:buFont typeface="Arial"/>
              <a:buNone/>
              <a:tabLst/>
              <a:defRPr/>
            </a:pPr>
            <a:r>
              <a:rPr lang="en-US" sz="800" b="0" dirty="0">
                <a:solidFill>
                  <a:schemeClr val="bg1"/>
                </a:solidFill>
                <a:latin typeface="Comic Sans MS"/>
                <a:sym typeface="Comic Sans MS"/>
              </a:rPr>
              <a:t>Teacher says: </a:t>
            </a:r>
            <a:r>
              <a:rPr lang="en-US" sz="800" b="1" i="1" u="none" strike="noStrike" cap="none" dirty="0">
                <a:solidFill>
                  <a:schemeClr val="bg1"/>
                </a:solidFill>
                <a:latin typeface="Comic Sans MS"/>
                <a:cs typeface="Calibri"/>
                <a:sym typeface="Comic Sans MS"/>
              </a:rPr>
              <a:t>“</a:t>
            </a:r>
            <a:r>
              <a:rPr lang="en-US" sz="1000" b="1" i="1" u="none" strike="noStrike" cap="none" dirty="0">
                <a:solidFill>
                  <a:schemeClr val="dk1"/>
                </a:solidFill>
                <a:effectLst/>
                <a:latin typeface="Calibri" panose="020F0502020204030204" pitchFamily="34" charset="0"/>
                <a:cs typeface="Calibri" panose="020F0502020204030204" pitchFamily="34" charset="0"/>
                <a:sym typeface="Calibri"/>
              </a:rPr>
              <a:t>Now you have drawn the 3 bisectors of the 3 angles in triangle ABC.</a:t>
            </a:r>
          </a:p>
          <a:p>
            <a:pPr marL="457200" marR="0" lvl="0" indent="-228600" algn="l" defTabSz="914400" rtl="0" eaLnBrk="1" fontAlgn="auto" latinLnBrk="0" hangingPunct="1">
              <a:lnSpc>
                <a:spcPct val="106000"/>
              </a:lnSpc>
              <a:spcBef>
                <a:spcPts val="0"/>
              </a:spcBef>
              <a:spcAft>
                <a:spcPts val="800"/>
              </a:spcAft>
              <a:buClr>
                <a:srgbClr val="000000"/>
              </a:buClr>
              <a:buSzPts val="1400"/>
              <a:buFont typeface="Arial"/>
              <a:buNone/>
              <a:tabLst/>
              <a:defRPr/>
            </a:pPr>
            <a:r>
              <a:rPr lang="en-US" sz="1000" b="1" i="1" u="none" strike="noStrike" cap="none" dirty="0">
                <a:solidFill>
                  <a:schemeClr val="dk1"/>
                </a:solidFill>
                <a:effectLst/>
                <a:latin typeface="Calibri" panose="020F0502020204030204" pitchFamily="34" charset="0"/>
                <a:cs typeface="Calibri" panose="020F0502020204030204" pitchFamily="34" charset="0"/>
                <a:sym typeface="Calibri"/>
              </a:rPr>
              <a:t>What do you notice?”</a:t>
            </a:r>
          </a:p>
          <a:p>
            <a:pPr marL="457200" marR="0" lvl="0" indent="-228600" algn="l" defTabSz="914400" rtl="0" eaLnBrk="1" fontAlgn="auto" latinLnBrk="0" hangingPunct="1">
              <a:lnSpc>
                <a:spcPct val="106000"/>
              </a:lnSpc>
              <a:spcBef>
                <a:spcPts val="0"/>
              </a:spcBef>
              <a:spcAft>
                <a:spcPts val="800"/>
              </a:spcAft>
              <a:buClr>
                <a:srgbClr val="000000"/>
              </a:buClr>
              <a:buSzPts val="1400"/>
              <a:buFont typeface="Arial"/>
              <a:buNone/>
              <a:tabLst/>
              <a:defRPr/>
            </a:pPr>
            <a:endParaRPr lang="en-US" sz="1000" b="1" i="1" u="none" strike="noStrike" cap="none" dirty="0">
              <a:solidFill>
                <a:schemeClr val="dk1"/>
              </a:solidFill>
              <a:effectLst/>
              <a:latin typeface="Calibri" panose="020F0502020204030204" pitchFamily="34" charset="0"/>
              <a:cs typeface="Calibri" panose="020F0502020204030204" pitchFamily="34" charset="0"/>
              <a:sym typeface="Calibri"/>
            </a:endParaRPr>
          </a:p>
          <a:p>
            <a:pPr marL="457200" marR="0" lvl="0" indent="-228600" algn="l" defTabSz="914400" rtl="0" eaLnBrk="1" fontAlgn="auto" latinLnBrk="0" hangingPunct="1">
              <a:lnSpc>
                <a:spcPct val="106000"/>
              </a:lnSpc>
              <a:spcBef>
                <a:spcPts val="0"/>
              </a:spcBef>
              <a:spcAft>
                <a:spcPts val="800"/>
              </a:spcAft>
              <a:buClr>
                <a:srgbClr val="000000"/>
              </a:buClr>
              <a:buSzPts val="1400"/>
              <a:buFont typeface="Arial"/>
              <a:buNone/>
              <a:tabLst/>
              <a:defRPr/>
            </a:pPr>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u="none" strike="noStrike" cap="none" dirty="0">
                <a:solidFill>
                  <a:schemeClr val="dk1"/>
                </a:solidFill>
                <a:effectLst/>
                <a:latin typeface="Calibri" panose="020F0502020204030204" pitchFamily="34" charset="0"/>
                <a:cs typeface="Calibri" panose="020F0502020204030204" pitchFamily="34" charset="0"/>
                <a:sym typeface="Calibri"/>
              </a:rPr>
              <a:t>The three bisectors intersect at the same point inside the triangle. These line are concurrent. </a:t>
            </a:r>
          </a:p>
          <a:p>
            <a:pPr marL="457200" marR="0" lvl="0" indent="-228600" algn="l" defTabSz="914400" rtl="0" eaLnBrk="1" fontAlgn="auto" latinLnBrk="0" hangingPunct="1">
              <a:lnSpc>
                <a:spcPct val="106000"/>
              </a:lnSpc>
              <a:spcBef>
                <a:spcPts val="0"/>
              </a:spcBef>
              <a:spcAft>
                <a:spcPts val="800"/>
              </a:spcAft>
              <a:buClr>
                <a:srgbClr val="000000"/>
              </a:buClr>
              <a:buSzPts val="1400"/>
              <a:buFont typeface="Arial"/>
              <a:buNone/>
              <a:tabLst/>
              <a:defRPr/>
            </a:pPr>
            <a:r>
              <a:rPr lang="en-US" sz="1000" b="1" i="1" u="none" strike="noStrike" cap="none" dirty="0">
                <a:solidFill>
                  <a:schemeClr val="dk1"/>
                </a:solidFill>
                <a:effectLst/>
                <a:latin typeface="Calibri" panose="020F0502020204030204" pitchFamily="34" charset="0"/>
                <a:cs typeface="Calibri" panose="020F0502020204030204" pitchFamily="34" charset="0"/>
                <a:sym typeface="Calibri"/>
              </a:rPr>
              <a:t>You can also draw the bisectors of the angles in a triangle using the compass.”</a:t>
            </a:r>
          </a:p>
          <a:p>
            <a:pPr marL="457200" marR="0" lvl="0" indent="-228600" algn="l" defTabSz="914400" rtl="0" eaLnBrk="1" fontAlgn="auto" latinLnBrk="0" hangingPunct="1">
              <a:lnSpc>
                <a:spcPct val="106000"/>
              </a:lnSpc>
              <a:spcBef>
                <a:spcPts val="0"/>
              </a:spcBef>
              <a:spcAft>
                <a:spcPts val="800"/>
              </a:spcAft>
              <a:buClr>
                <a:srgbClr val="000000"/>
              </a:buClr>
              <a:buSzPts val="1400"/>
              <a:buFont typeface="Arial"/>
              <a:buNone/>
              <a:tabLst/>
              <a:defRPr/>
            </a:pPr>
            <a:endParaRPr lang="en-US" sz="1000" b="1" i="1" u="none" strike="noStrike" cap="none" dirty="0">
              <a:solidFill>
                <a:schemeClr val="dk1"/>
              </a:solidFill>
              <a:effectLst/>
              <a:latin typeface="Calibri" panose="020F0502020204030204" pitchFamily="34" charset="0"/>
              <a:cs typeface="Calibri" panose="020F0502020204030204" pitchFamily="34" charset="0"/>
              <a:sym typeface="Calibri"/>
            </a:endParaRPr>
          </a:p>
          <a:p>
            <a:pPr marL="457200" marR="0" lvl="0" indent="-228600" algn="l" defTabSz="914400" rtl="0" eaLnBrk="1" fontAlgn="auto" latinLnBrk="0" hangingPunct="1">
              <a:lnSpc>
                <a:spcPct val="106000"/>
              </a:lnSpc>
              <a:spcBef>
                <a:spcPts val="0"/>
              </a:spcBef>
              <a:spcAft>
                <a:spcPts val="800"/>
              </a:spcAft>
              <a:buClr>
                <a:srgbClr val="000000"/>
              </a:buClr>
              <a:buSzPts val="1400"/>
              <a:buFont typeface="Arial"/>
              <a:buNone/>
              <a:tabLst/>
              <a:defRPr/>
            </a:pPr>
            <a:endParaRPr lang="en-US" sz="1000" b="1" i="1"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000" dirty="0">
              <a:effectLst/>
              <a:highlight>
                <a:srgbClr val="00FFFF"/>
              </a:highlight>
              <a:latin typeface="Arial" panose="020B060402020202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45</a:t>
            </a:fld>
            <a:endParaRPr lang="en-US">
              <a:latin typeface="Comic Sans MS" panose="030F0702030302020204" pitchFamily="66" charset="0"/>
            </a:endParaRPr>
          </a:p>
        </p:txBody>
      </p:sp>
    </p:spTree>
    <p:extLst>
      <p:ext uri="{BB962C8B-B14F-4D97-AF65-F5344CB8AC3E}">
        <p14:creationId xmlns:p14="http://schemas.microsoft.com/office/powerpoint/2010/main" val="236033193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0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0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6000"/>
              </a:lnSpc>
              <a:spcBef>
                <a:spcPts val="0"/>
              </a:spcBef>
              <a:spcAft>
                <a:spcPts val="800"/>
              </a:spcAft>
              <a:buClr>
                <a:srgbClr val="000000"/>
              </a:buClr>
              <a:buSzPts val="1400"/>
              <a:buFont typeface="Arial"/>
              <a:buNone/>
              <a:tabLst/>
              <a:defRPr/>
            </a:pPr>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100" b="1" i="1" u="none" strike="noStrike" cap="none" dirty="0">
                <a:solidFill>
                  <a:schemeClr val="dk1"/>
                </a:solidFill>
                <a:effectLst/>
                <a:latin typeface="Calibri" panose="020F0502020204030204" pitchFamily="34" charset="0"/>
                <a:cs typeface="Calibri" panose="020F0502020204030204" pitchFamily="34" charset="0"/>
                <a:sym typeface="Calibri"/>
              </a:rPr>
              <a:t>From these activities, you learned how to draw the three angle bisectors in a triangle. </a:t>
            </a:r>
          </a:p>
          <a:p>
            <a:pPr marL="457200" marR="0" lvl="0" indent="-228600" algn="l" defTabSz="914400" rtl="0" eaLnBrk="1" fontAlgn="auto" latinLnBrk="0" hangingPunct="1">
              <a:lnSpc>
                <a:spcPct val="106000"/>
              </a:lnSpc>
              <a:spcBef>
                <a:spcPts val="0"/>
              </a:spcBef>
              <a:spcAft>
                <a:spcPts val="800"/>
              </a:spcAft>
              <a:buClr>
                <a:srgbClr val="000000"/>
              </a:buClr>
              <a:buSzPts val="1400"/>
              <a:buFont typeface="Arial"/>
              <a:buNone/>
              <a:tabLst/>
              <a:defRPr/>
            </a:pPr>
            <a:r>
              <a:rPr lang="en-US" sz="1100" b="1" i="1" u="none" strike="noStrike" cap="none" dirty="0">
                <a:solidFill>
                  <a:schemeClr val="dk1"/>
                </a:solidFill>
                <a:effectLst/>
                <a:latin typeface="Calibri" panose="020F0502020204030204" pitchFamily="34" charset="0"/>
                <a:cs typeface="Calibri" panose="020F0502020204030204" pitchFamily="34" charset="0"/>
                <a:sym typeface="Calibri"/>
              </a:rPr>
              <a:t>And you noticed that the three angle bisectors are concurrent. </a:t>
            </a:r>
          </a:p>
          <a:p>
            <a:pPr marL="457200" marR="0" lvl="0" indent="-228600" algn="l" defTabSz="914400" rtl="0" eaLnBrk="1" fontAlgn="auto" latinLnBrk="0" hangingPunct="1">
              <a:lnSpc>
                <a:spcPct val="106000"/>
              </a:lnSpc>
              <a:spcBef>
                <a:spcPts val="0"/>
              </a:spcBef>
              <a:spcAft>
                <a:spcPts val="800"/>
              </a:spcAft>
              <a:buClr>
                <a:srgbClr val="000000"/>
              </a:buClr>
              <a:buSzPts val="1400"/>
              <a:buFont typeface="Arial"/>
              <a:buNone/>
              <a:tabLst/>
              <a:defRPr/>
            </a:pPr>
            <a:r>
              <a:rPr lang="en-US" sz="1100" b="1" i="1" u="none" strike="noStrike" cap="none" dirty="0">
                <a:solidFill>
                  <a:schemeClr val="dk1"/>
                </a:solidFill>
                <a:effectLst/>
                <a:latin typeface="Calibri" panose="020F0502020204030204" pitchFamily="34" charset="0"/>
                <a:cs typeface="Calibri" panose="020F0502020204030204" pitchFamily="34" charset="0"/>
                <a:sym typeface="Calibri"/>
              </a:rPr>
              <a:t>So, it is enough to draw 2 bisectors and deduce the construction of the third one.”</a:t>
            </a:r>
          </a:p>
          <a:p>
            <a:pPr marL="457200" marR="0" lvl="0" indent="-228600" algn="l" defTabSz="914400" rtl="0" eaLnBrk="1" fontAlgn="auto" latinLnBrk="0" hangingPunct="1">
              <a:lnSpc>
                <a:spcPct val="106000"/>
              </a:lnSpc>
              <a:spcBef>
                <a:spcPts val="0"/>
              </a:spcBef>
              <a:spcAft>
                <a:spcPts val="800"/>
              </a:spcAft>
              <a:buClr>
                <a:srgbClr val="000000"/>
              </a:buClr>
              <a:buSzPts val="1400"/>
              <a:buFont typeface="Arial"/>
              <a:buNone/>
              <a:tabLst/>
              <a:defRPr/>
            </a:pPr>
            <a:r>
              <a:rPr lang="en-US" sz="1100" b="1" i="1" u="none" strike="noStrike" cap="none" dirty="0">
                <a:solidFill>
                  <a:schemeClr val="dk1"/>
                </a:solidFill>
                <a:effectLst/>
                <a:latin typeface="Calibri" panose="020F0502020204030204" pitchFamily="34" charset="0"/>
                <a:cs typeface="Calibri" panose="020F0502020204030204" pitchFamily="34" charset="0"/>
                <a:sym typeface="Calibri"/>
              </a:rPr>
              <a:t> </a:t>
            </a: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46</a:t>
            </a:fld>
            <a:endParaRPr lang="en-US">
              <a:latin typeface="Comic Sans MS" panose="030F0702030302020204" pitchFamily="66" charset="0"/>
            </a:endParaRPr>
          </a:p>
        </p:txBody>
      </p:sp>
    </p:spTree>
    <p:extLst>
      <p:ext uri="{BB962C8B-B14F-4D97-AF65-F5344CB8AC3E}">
        <p14:creationId xmlns:p14="http://schemas.microsoft.com/office/powerpoint/2010/main" val="30063492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dirty="0">
                <a:solidFill>
                  <a:schemeClr val="bg1"/>
                </a:solidFill>
                <a:latin typeface="Comic Sans MS" panose="030F0702030302020204" pitchFamily="66" charset="0"/>
                <a:cs typeface="Arial" panose="020B0604020202020204" pitchFamily="34" charset="0"/>
              </a:rPr>
            </a:br>
            <a:endParaRPr lang="en-US" sz="1200" b="1" dirty="0">
              <a:solidFill>
                <a:schemeClr val="bg1"/>
              </a:solidFill>
              <a:latin typeface="Comic Sans MS" panose="030F0702030302020204" pitchFamily="66"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sym typeface="Calibri"/>
              </a:rPr>
              <a:t>47</a:t>
            </a:fld>
            <a:endParaRPr lang="fr-FR"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139497657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8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8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0" dirty="0">
                    <a:solidFill>
                      <a:schemeClr val="bg1"/>
                    </a:solidFill>
                    <a:latin typeface="Comic Sans MS"/>
                    <a:sym typeface="Comic Sans MS"/>
                  </a:rPr>
                  <a:t>Teacher says: </a:t>
                </a:r>
                <a:r>
                  <a:rPr lang="en-US" sz="1800" b="1" i="1" u="none" strike="noStrike" cap="none" dirty="0">
                    <a:solidFill>
                      <a:schemeClr val="bg1"/>
                    </a:solidFill>
                    <a:latin typeface="Comic Sans MS"/>
                    <a:cs typeface="Calibri"/>
                    <a:sym typeface="Comic Sans MS"/>
                  </a:rPr>
                  <a:t>“</a:t>
                </a:r>
                <a:r>
                  <a:rPr lang="en-US" sz="18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In this triangle ABC, 2 angle bisectors are drawn.</a:t>
                </a:r>
                <a:endParaRPr lang="en-US" sz="1800" b="1" i="1" dirty="0">
                  <a:effectLst/>
                  <a:highlight>
                    <a:srgbClr val="00FFFF"/>
                  </a:highligh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Without using the protractor or the compass, draw the bisector of angle </a:t>
                </a:r>
                <a14:m>
                  <m:oMath xmlns:m="http://schemas.openxmlformats.org/officeDocument/2006/math">
                    <m:acc>
                      <m:accPr>
                        <m:chr m:val="̂"/>
                        <m:ctrlPr>
                          <a:rPr lang="en-US" sz="1800" b="1" i="1">
                            <a:effectLst/>
                            <a:highlight>
                              <a:srgbClr val="00FFFF"/>
                            </a:highlight>
                            <a:latin typeface="Cambria Math" panose="02040503050406030204" pitchFamily="18" charset="0"/>
                            <a:ea typeface="Calibri" panose="020F0502020204030204" pitchFamily="34" charset="0"/>
                            <a:cs typeface="Calibri" panose="020F0502020204030204" pitchFamily="34" charset="0"/>
                          </a:rPr>
                        </m:ctrlPr>
                      </m:accPr>
                      <m:e>
                        <m:r>
                          <a:rPr lang="en-US" sz="1800" b="1" i="1"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𝑨𝑪𝑩</m:t>
                        </m:r>
                      </m:e>
                    </m:acc>
                    <m:r>
                      <a:rPr lang="en-US" sz="1800" b="1" i="1"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  </m:t>
                    </m:r>
                  </m:oMath>
                </a14:m>
                <a:r>
                  <a:rPr lang="en-US" sz="18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in triangle ABC</a:t>
                </a:r>
                <a:r>
                  <a:rPr lang="en-US" sz="18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latin typeface="Calibri" panose="020F0502020204030204" pitchFamily="34" charset="0"/>
                    <a:cs typeface="Calibri" panose="020F0502020204030204" pitchFamily="34" charset="0"/>
                  </a:rPr>
                  <a:t>Give students </a:t>
                </a:r>
                <a:r>
                  <a:rPr lang="en-US" sz="1800" b="0" u="none" dirty="0">
                    <a:solidFill>
                      <a:schemeClr val="bg1"/>
                    </a:solidFill>
                    <a:effectLst/>
                    <a:latin typeface="Comic Sans MS"/>
                    <a:cs typeface="Calibri" panose="020F0502020204030204" pitchFamily="34" charset="0"/>
                    <a:sym typeface="Comic Sans MS"/>
                  </a:rPr>
                  <a:t>some time to answer</a:t>
                </a:r>
                <a:r>
                  <a:rPr lang="en-US" sz="1800" b="0" dirty="0">
                    <a:solidFill>
                      <a:schemeClr val="bg1"/>
                    </a:solidFill>
                    <a:effectLst/>
                    <a:latin typeface="Comic Sans MS"/>
                    <a:sym typeface="Comic Sans MS"/>
                  </a:rPr>
                  <a:t>.</a:t>
                </a:r>
              </a:p>
              <a:p>
                <a:endParaRPr lang="en-US" sz="1800" b="0" u="none" dirty="0">
                  <a:effectLst/>
                </a:endParaRPr>
              </a:p>
              <a:p>
                <a:pPr marL="514350" marR="0">
                  <a:lnSpc>
                    <a:spcPct val="107000"/>
                  </a:lnSpc>
                  <a:spcBef>
                    <a:spcPts val="0"/>
                  </a:spcBef>
                  <a:spcAft>
                    <a:spcPts val="800"/>
                  </a:spcAft>
                </a:pPr>
                <a:endPar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pPr marL="514350" marR="0">
                  <a:lnSpc>
                    <a:spcPct val="107000"/>
                  </a:lnSpc>
                  <a:spcBef>
                    <a:spcPts val="0"/>
                  </a:spcBef>
                  <a:spcAft>
                    <a:spcPts val="800"/>
                  </a:spcAft>
                </a:pPr>
                <a:endParaRPr lang="en-US" sz="1800" u="none" dirty="0">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endParaRPr lang="en-US" dirty="0">
                  <a:latin typeface="Comic Sans MS" panose="030F0702030302020204" pitchFamily="66"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VO</a:t>
                </a: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In triangle ABC, 2 angle bisectors are drawn.</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Without using the protractor or the compass, find the bisector of angle </a:t>
                </a:r>
                <a:r>
                  <a:rPr lang="en-US" sz="1800" b="1" i="0">
                    <a:effectLst/>
                    <a:highlight>
                      <a:srgbClr val="00FFFF"/>
                    </a:highlight>
                    <a:latin typeface="Cambria Math" panose="02040503050406030204" pitchFamily="18" charset="0"/>
                    <a:cs typeface="Calibri" panose="020F0502020204030204" pitchFamily="34" charset="0"/>
                  </a:rPr>
                  <a:t>(</a:t>
                </a:r>
                <a:r>
                  <a:rPr lang="en-US" sz="1800" b="1" i="0">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𝑨𝑪𝑩) ̂   </a:t>
                </a: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in triangle ABC.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1" dirty="0">
                    <a:latin typeface="Calibri" panose="020F0502020204030204" pitchFamily="34" charset="0"/>
                    <a:cs typeface="Calibri" panose="020F0502020204030204" pitchFamily="34" charset="0"/>
                  </a:rPr>
                  <a:t>For the teacher</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latin typeface="Calibri" panose="020F0502020204030204" pitchFamily="34" charset="0"/>
                    <a:cs typeface="Calibri" panose="020F0502020204030204" pitchFamily="34" charset="0"/>
                  </a:rPr>
                  <a:t>Give students </a:t>
                </a:r>
                <a:r>
                  <a:rPr lang="en-US" sz="1800" b="0" u="sng" dirty="0">
                    <a:solidFill>
                      <a:schemeClr val="bg1"/>
                    </a:solidFill>
                    <a:effectLst/>
                    <a:latin typeface="Comic Sans MS"/>
                    <a:cs typeface="Calibri" panose="020F0502020204030204" pitchFamily="34" charset="0"/>
                    <a:sym typeface="Comic Sans MS"/>
                  </a:rPr>
                  <a:t>3</a:t>
                </a:r>
                <a:r>
                  <a:rPr lang="en-US" sz="1800" b="0" u="sng" dirty="0">
                    <a:solidFill>
                      <a:schemeClr val="bg1"/>
                    </a:solidFill>
                    <a:effectLst/>
                    <a:latin typeface="Comic Sans MS"/>
                    <a:sym typeface="Comic Sans MS"/>
                  </a:rPr>
                  <a:t> minutes </a:t>
                </a:r>
                <a:r>
                  <a:rPr lang="en-US" sz="1800" b="0" dirty="0">
                    <a:solidFill>
                      <a:schemeClr val="bg1"/>
                    </a:solidFill>
                    <a:effectLst/>
                    <a:latin typeface="Comic Sans MS"/>
                    <a:sym typeface="Comic Sans MS"/>
                  </a:rPr>
                  <a:t>to do the activity.</a:t>
                </a:r>
                <a:endParaRPr lang="en-US" sz="1800" b="0" dirty="0">
                  <a:effectLst/>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b="1" u="sng" dirty="0">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b="1" u="sng" dirty="0">
                  <a:effectLst/>
                  <a:highlight>
                    <a:srgbClr val="00FF00"/>
                  </a:highligh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u="sng" dirty="0">
                    <a:effectLst/>
                    <a:highlight>
                      <a:srgbClr val="00FF00"/>
                    </a:highlight>
                    <a:latin typeface="Calibri" panose="020F0502020204030204" pitchFamily="34" charset="0"/>
                    <a:ea typeface="Calibri" panose="020F0502020204030204" pitchFamily="34" charset="0"/>
                    <a:cs typeface="Arial" panose="020B0604020202020204" pitchFamily="34" charset="0"/>
                  </a:rPr>
                  <a:t>To the teacher</a:t>
                </a:r>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 Remind students that the bisector of an angle is the semi straight line issued from the vertex so to draw the third bisector connect the third vertex and the point of concurrency, since the 3 bisectors in a triangle are concurrent.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48</a:t>
            </a:fld>
            <a:endParaRPr lang="en-US">
              <a:latin typeface="Comic Sans MS" panose="030F0702030302020204" pitchFamily="66" charset="0"/>
            </a:endParaRPr>
          </a:p>
        </p:txBody>
      </p:sp>
    </p:spTree>
    <p:extLst>
      <p:ext uri="{BB962C8B-B14F-4D97-AF65-F5344CB8AC3E}">
        <p14:creationId xmlns:p14="http://schemas.microsoft.com/office/powerpoint/2010/main" val="140999378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0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0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r>
                  <a:rPr lang="en-US" sz="1000" b="0" u="none" dirty="0">
                    <a:effectLst/>
                  </a:rPr>
                  <a:t>Teacher corrects the activity interactively.</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The bisector of angle </a:t>
                </a:r>
                <a14:m>
                  <m:oMath xmlns:m="http://schemas.openxmlformats.org/officeDocument/2006/math">
                    <m:acc>
                      <m:accPr>
                        <m:chr m:val="̂"/>
                        <m:ctrlPr>
                          <a:rPr lang="en-US" sz="1000" b="1" i="1">
                            <a:solidFill>
                              <a:srgbClr val="FF0000"/>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m:ctrlPr>
                      </m:accPr>
                      <m:e>
                        <m:r>
                          <a:rPr lang="en-US" sz="1000" b="1" i="1">
                            <a:solidFill>
                              <a:srgbClr val="FF0000"/>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𝑨𝑪𝑩</m:t>
                        </m:r>
                      </m:e>
                    </m:acc>
                    <m:r>
                      <a:rPr lang="en-US" sz="1000" b="1" i="1">
                        <a:solidFill>
                          <a:srgbClr val="FF0000"/>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m:t>  </m:t>
                    </m:r>
                  </m:oMath>
                </a14:m>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in triangle ABC should pass through the same meeting point of the bisectors of angles </a:t>
                </a:r>
                <a14:m>
                  <m:oMath xmlns:m="http://schemas.openxmlformats.org/officeDocument/2006/math">
                    <m:acc>
                      <m:accPr>
                        <m:chr m:val="̂"/>
                        <m:ctrlPr>
                          <a:rPr lang="en-US" sz="1000" b="1" i="1">
                            <a:solidFill>
                              <a:srgbClr val="FF0000"/>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m:ctrlPr>
                      </m:accPr>
                      <m:e>
                        <m:r>
                          <a:rPr lang="en-US" sz="1000" b="1" i="1">
                            <a:solidFill>
                              <a:srgbClr val="FF0000"/>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𝑨𝑩𝑪</m:t>
                        </m:r>
                      </m:e>
                    </m:acc>
                    <m:r>
                      <a:rPr lang="en-US" sz="1000" b="1" i="1">
                        <a:solidFill>
                          <a:srgbClr val="FF0000"/>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m:t>  </m:t>
                    </m:r>
                  </m:oMath>
                </a14:m>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and </a:t>
                </a:r>
                <a14:m>
                  <m:oMath xmlns:m="http://schemas.openxmlformats.org/officeDocument/2006/math">
                    <m:acc>
                      <m:accPr>
                        <m:chr m:val="̂"/>
                        <m:ctrlPr>
                          <a:rPr lang="en-US" sz="1000" b="1" i="1">
                            <a:solidFill>
                              <a:srgbClr val="FF0000"/>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m:ctrlPr>
                      </m:accPr>
                      <m:e>
                        <m:r>
                          <a:rPr lang="en-US" sz="1000" b="1" i="1">
                            <a:solidFill>
                              <a:srgbClr val="FF0000"/>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𝑪𝑨𝑩</m:t>
                        </m:r>
                      </m:e>
                    </m:acc>
                    <m:r>
                      <a:rPr lang="en-US" sz="1000" b="1" i="1">
                        <a:solidFill>
                          <a:srgbClr val="FF0000"/>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m:t> </m:t>
                    </m:r>
                  </m:oMath>
                </a14:m>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a:t>
                </a:r>
                <a:endParaRPr lang="en-US" sz="1000" b="1" i="1" dirty="0">
                  <a:solidFill>
                    <a:schemeClr val="dk1"/>
                  </a:solidFill>
                  <a:effectLst/>
                  <a:highlight>
                    <a:srgbClr val="00FFFF"/>
                  </a:highlight>
                  <a:latin typeface="Calibri" panose="020F0502020204030204" pitchFamily="34" charset="0"/>
                  <a:ea typeface="Calibri" panose="020F0502020204030204" pitchFamily="34" charset="0"/>
                  <a:cs typeface="Arial" panose="020B0604020202020204" pitchFamily="34" charset="0"/>
                </a:endParaRPr>
              </a:p>
              <a:p>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The three bisectors in a triangle are concurrent.” </a:t>
                </a:r>
                <a:endParaRPr lang="en-US" sz="1000" b="1" i="1" dirty="0">
                  <a:effectLst/>
                  <a:latin typeface="Calibri" panose="020F0502020204030204" pitchFamily="34" charset="0"/>
                  <a:ea typeface="Calibri" panose="020F0502020204030204" pitchFamily="34" charset="0"/>
                  <a:cs typeface="Arial" panose="020B0604020202020204" pitchFamily="34" charset="0"/>
                </a:endParaRPr>
              </a:p>
              <a:p>
                <a:endParaRPr lang="en-US" sz="1000" b="1" i="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VO</a:t>
                </a:r>
              </a:p>
              <a:p>
                <a:pPr marL="514350" marR="0">
                  <a:lnSpc>
                    <a:spcPct val="107000"/>
                  </a:lnSpc>
                  <a:spcBef>
                    <a:spcPts val="0"/>
                  </a:spcBef>
                  <a:spcAft>
                    <a:spcPts val="800"/>
                  </a:spcAft>
                </a:pPr>
                <a:r>
                  <a:rPr lang="en-US" sz="180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The bisector of angle </a:t>
                </a:r>
                <a:r>
                  <a:rPr lang="en-US" sz="1800" b="1" i="0">
                    <a:solidFill>
                      <a:srgbClr val="FF0000"/>
                    </a:solidFill>
                    <a:effectLst/>
                    <a:highlight>
                      <a:srgbClr val="00FFFF"/>
                    </a:highlight>
                    <a:latin typeface="Cambria Math" panose="02040503050406030204" pitchFamily="18" charset="0"/>
                    <a:cs typeface="Calibri" panose="020F0502020204030204" pitchFamily="34" charset="0"/>
                  </a:rPr>
                  <a:t>(</a:t>
                </a:r>
                <a:r>
                  <a:rPr lang="en-US" sz="1800" b="1" i="0">
                    <a:solidFill>
                      <a:srgbClr val="FF0000"/>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𝑨𝑪𝑩) ̂   </a:t>
                </a:r>
                <a:r>
                  <a:rPr lang="en-US" sz="180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in triangle ABC should pass through the same meeting point of the bisectors of angles </a:t>
                </a:r>
                <a:r>
                  <a:rPr lang="en-US" sz="1800" b="1" i="0">
                    <a:solidFill>
                      <a:srgbClr val="FF0000"/>
                    </a:solidFill>
                    <a:effectLst/>
                    <a:highlight>
                      <a:srgbClr val="00FFFF"/>
                    </a:highlight>
                    <a:latin typeface="Cambria Math" panose="02040503050406030204" pitchFamily="18" charset="0"/>
                    <a:cs typeface="Calibri" panose="020F0502020204030204" pitchFamily="34" charset="0"/>
                  </a:rPr>
                  <a:t>(</a:t>
                </a:r>
                <a:r>
                  <a:rPr lang="en-US" sz="1800" b="1" i="0">
                    <a:solidFill>
                      <a:srgbClr val="FF0000"/>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𝑨𝑩𝑪) ̂   </a:t>
                </a:r>
                <a:r>
                  <a:rPr lang="en-US" sz="180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and </a:t>
                </a:r>
                <a:r>
                  <a:rPr lang="en-US" sz="1800" b="1" i="0">
                    <a:solidFill>
                      <a:srgbClr val="FF0000"/>
                    </a:solidFill>
                    <a:effectLst/>
                    <a:highlight>
                      <a:srgbClr val="00FFFF"/>
                    </a:highlight>
                    <a:latin typeface="Cambria Math" panose="02040503050406030204" pitchFamily="18" charset="0"/>
                    <a:cs typeface="Calibri" panose="020F0502020204030204" pitchFamily="34" charset="0"/>
                  </a:rPr>
                  <a:t>(</a:t>
                </a:r>
                <a:r>
                  <a:rPr lang="en-US" sz="1800" b="1" i="0">
                    <a:solidFill>
                      <a:srgbClr val="FF0000"/>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𝑪𝑨𝑩) ̂   </a:t>
                </a:r>
                <a:r>
                  <a:rPr lang="en-US" sz="180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The three bisectors in a triangle are concurrent.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a:p>
                <a:r>
                  <a:rPr lang="en-US" b="1" u="sng" dirty="0"/>
                  <a:t>Teaching suggestions:</a:t>
                </a:r>
              </a:p>
              <a:p>
                <a:r>
                  <a:rPr lang="en-US" b="0" u="none" dirty="0">
                    <a:effectLst/>
                  </a:rPr>
                  <a:t>Teacher corrects the activity interactively</a:t>
                </a:r>
              </a:p>
              <a:p>
                <a:endParaRPr lang="en-US" dirty="0">
                  <a:latin typeface="Comic Sans MS" panose="030F0702030302020204" pitchFamily="66"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49</a:t>
            </a:fld>
            <a:endParaRPr lang="en-US">
              <a:latin typeface="Comic Sans MS" panose="030F0702030302020204" pitchFamily="66" charset="0"/>
            </a:endParaRPr>
          </a:p>
        </p:txBody>
      </p:sp>
    </p:spTree>
    <p:extLst>
      <p:ext uri="{BB962C8B-B14F-4D97-AF65-F5344CB8AC3E}">
        <p14:creationId xmlns:p14="http://schemas.microsoft.com/office/powerpoint/2010/main" val="15555402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en-US" sz="12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for the teacher</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en-US" sz="1200" b="0" i="0" u="sng"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Learning objective as stated in the 1997 curriculum</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en-US" sz="1200" dirty="0">
                <a:solidFill>
                  <a:schemeClr val="tx1">
                    <a:lumMod val="65000"/>
                    <a:lumOff val="35000"/>
                  </a:schemeClr>
                </a:solidFill>
                <a:latin typeface="Comic Sans MS"/>
              </a:rPr>
              <a:t>Define and construct angle bisectors, altitudes (or heights), perpendicular bisectors and medians in a triangle.</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en-US" sz="1200" dirty="0">
                <a:solidFill>
                  <a:schemeClr val="tx1">
                    <a:lumMod val="65000"/>
                    <a:lumOff val="35000"/>
                  </a:schemeClr>
                </a:solidFill>
                <a:latin typeface="Comic Sans MS"/>
              </a:rPr>
              <a:t>Know the particular triangles.</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en-US" sz="1200" dirty="0">
                <a:solidFill>
                  <a:schemeClr val="tx1">
                    <a:lumMod val="65000"/>
                    <a:lumOff val="35000"/>
                  </a:schemeClr>
                </a:solidFill>
                <a:latin typeface="Comic Sans MS"/>
              </a:rPr>
              <a:t>Know that the sum of angles of a triangle is 180º.</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endParaRPr kumimoji="0" lang="en-US" sz="1200" b="0" i="0" u="sng"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en-US" sz="1200" b="0" i="0" u="sng"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rPr>
              <a:t>Specific Learning Objectives</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lang="en-US" sz="1200" dirty="0">
                <a:effectLst/>
                <a:latin typeface="Times New Roman" panose="02020603050405020304" pitchFamily="18" charset="0"/>
                <a:ea typeface="Calibri" panose="020F0502020204030204" pitchFamily="34" charset="0"/>
                <a:cs typeface="Arial" panose="020B0604020202020204" pitchFamily="34" charset="0"/>
              </a:rPr>
              <a:t>Draw the three angle bisectors in a triangle and know that they are concurrent.</a:t>
            </a:r>
            <a:endParaRPr lang="fr-FR" sz="12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just">
              <a:lnSpc>
                <a:spcPct val="115000"/>
              </a:lnSpc>
              <a:spcBef>
                <a:spcPts val="0"/>
              </a:spcBef>
              <a:spcAft>
                <a:spcPts val="800"/>
              </a:spcAft>
              <a:buFont typeface="Symbol" panose="05050102010706020507" pitchFamily="18" charset="2"/>
              <a:buNone/>
            </a:pPr>
            <a:r>
              <a:rPr lang="en-US" sz="1200" dirty="0">
                <a:effectLst/>
                <a:latin typeface="Times New Roman" panose="02020603050405020304" pitchFamily="18" charset="0"/>
                <a:ea typeface="Calibri" panose="020F0502020204030204" pitchFamily="34" charset="0"/>
                <a:cs typeface="Arial" panose="020B0604020202020204" pitchFamily="34" charset="0"/>
              </a:rPr>
              <a:t>Draw the three perpendicular bisectors in a triangle and know that they are concurrent.</a:t>
            </a:r>
            <a:endParaRPr lang="fr-FR" sz="12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just">
              <a:lnSpc>
                <a:spcPct val="115000"/>
              </a:lnSpc>
              <a:spcBef>
                <a:spcPts val="0"/>
              </a:spcBef>
              <a:spcAft>
                <a:spcPts val="800"/>
              </a:spcAft>
              <a:buFont typeface="Symbol" panose="05050102010706020507" pitchFamily="18" charset="2"/>
              <a:buNone/>
            </a:pPr>
            <a:r>
              <a:rPr lang="en-US" sz="1200" dirty="0">
                <a:effectLst/>
                <a:latin typeface="Times New Roman" panose="02020603050405020304" pitchFamily="18" charset="0"/>
                <a:ea typeface="Calibri" panose="020F0502020204030204" pitchFamily="34" charset="0"/>
                <a:cs typeface="Arial" panose="020B0604020202020204" pitchFamily="34" charset="0"/>
              </a:rPr>
              <a:t>Draw the three heights of a triangle and know that they are concurrent.</a:t>
            </a:r>
            <a:endParaRPr lang="fr-FR" sz="12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just">
              <a:lnSpc>
                <a:spcPct val="115000"/>
              </a:lnSpc>
              <a:spcBef>
                <a:spcPts val="0"/>
              </a:spcBef>
              <a:spcAft>
                <a:spcPts val="800"/>
              </a:spcAft>
              <a:buFont typeface="Symbol" panose="05050102010706020507" pitchFamily="18" charset="2"/>
              <a:buNone/>
            </a:pPr>
            <a:r>
              <a:rPr lang="en-US" sz="1200" dirty="0">
                <a:effectLst/>
                <a:latin typeface="Times New Roman" panose="02020603050405020304" pitchFamily="18" charset="0"/>
                <a:ea typeface="Calibri" panose="020F0502020204030204" pitchFamily="34" charset="0"/>
                <a:cs typeface="Arial" panose="020B0604020202020204" pitchFamily="34" charset="0"/>
              </a:rPr>
              <a:t>Draw the three medians of a triangle and know that they are concurrent.</a:t>
            </a:r>
            <a:endParaRPr lang="fr-FR" sz="12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just">
              <a:lnSpc>
                <a:spcPct val="115000"/>
              </a:lnSpc>
              <a:spcBef>
                <a:spcPts val="0"/>
              </a:spcBef>
              <a:spcAft>
                <a:spcPts val="800"/>
              </a:spcAft>
              <a:buFont typeface="Symbol" panose="05050102010706020507" pitchFamily="18" charset="2"/>
              <a:buNone/>
            </a:pPr>
            <a:r>
              <a:rPr lang="en-US" sz="1200" dirty="0">
                <a:effectLst/>
                <a:latin typeface="Times New Roman" panose="02020603050405020304" pitchFamily="18" charset="0"/>
                <a:ea typeface="Calibri" panose="020F0502020204030204" pitchFamily="34" charset="0"/>
                <a:cs typeface="Arial" panose="020B0604020202020204" pitchFamily="34" charset="0"/>
              </a:rPr>
              <a:t>Determine the center of a circle passing through three non collinear points.</a:t>
            </a:r>
            <a:endParaRPr lang="fr-FR" sz="12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just">
              <a:lnSpc>
                <a:spcPct val="115000"/>
              </a:lnSpc>
              <a:spcBef>
                <a:spcPts val="0"/>
              </a:spcBef>
              <a:spcAft>
                <a:spcPts val="800"/>
              </a:spcAft>
              <a:buFont typeface="Symbol" panose="05050102010706020507" pitchFamily="18" charset="2"/>
              <a:buNone/>
            </a:pPr>
            <a:r>
              <a:rPr lang="en-US" sz="1200" dirty="0">
                <a:effectLst/>
                <a:latin typeface="Times New Roman" panose="02020603050405020304" pitchFamily="18" charset="0"/>
                <a:ea typeface="Calibri" panose="020F0502020204030204" pitchFamily="34" charset="0"/>
                <a:cs typeface="Arial" panose="020B0604020202020204" pitchFamily="34" charset="0"/>
              </a:rPr>
              <a:t>Identify the right, isosceles and equilateral triangles, by the sides and the angles.</a:t>
            </a:r>
            <a:endParaRPr lang="fr-FR" sz="12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just">
              <a:lnSpc>
                <a:spcPct val="115000"/>
              </a:lnSpc>
              <a:spcBef>
                <a:spcPts val="0"/>
              </a:spcBef>
              <a:spcAft>
                <a:spcPts val="800"/>
              </a:spcAft>
              <a:buFont typeface="Symbol" panose="05050102010706020507" pitchFamily="18" charset="2"/>
              <a:buNone/>
            </a:pPr>
            <a:r>
              <a:rPr lang="en-US" sz="1200" dirty="0">
                <a:effectLst/>
                <a:latin typeface="Times New Roman" panose="02020603050405020304" pitchFamily="18" charset="0"/>
                <a:ea typeface="Calibri" panose="020F0502020204030204" pitchFamily="34" charset="0"/>
                <a:cs typeface="Arial" panose="020B0604020202020204" pitchFamily="34" charset="0"/>
              </a:rPr>
              <a:t>Use the vocabulary: principal vertex and base (in an isosceles triangle), hypotenuse and sides of the right angle (in a right triangle).</a:t>
            </a:r>
            <a:endParaRPr lang="fr-FR" sz="12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just">
              <a:lnSpc>
                <a:spcPct val="115000"/>
              </a:lnSpc>
              <a:spcBef>
                <a:spcPts val="0"/>
              </a:spcBef>
              <a:spcAft>
                <a:spcPts val="800"/>
              </a:spcAft>
              <a:buFont typeface="Symbol" panose="05050102010706020507" pitchFamily="18" charset="2"/>
              <a:buNone/>
            </a:pPr>
            <a:r>
              <a:rPr lang="en-US" sz="1200" dirty="0">
                <a:effectLst/>
                <a:latin typeface="Times New Roman" panose="02020603050405020304" pitchFamily="18" charset="0"/>
                <a:ea typeface="Calibri" panose="020F0502020204030204" pitchFamily="34" charset="0"/>
                <a:cs typeface="Arial" panose="020B0604020202020204" pitchFamily="34" charset="0"/>
              </a:rPr>
              <a:t>Know that the sum of angles in a triangle is 180</a:t>
            </a:r>
            <a:r>
              <a:rPr lang="en-US" sz="1200" dirty="0">
                <a:effectLst/>
                <a:latin typeface="Arial" panose="020B0604020202020204" pitchFamily="34" charset="0"/>
                <a:ea typeface="Calibri" panose="020F0502020204030204" pitchFamily="34" charset="0"/>
                <a:cs typeface="Arial" panose="020B0604020202020204" pitchFamily="34" charset="0"/>
              </a:rPr>
              <a:t>º</a:t>
            </a:r>
            <a:r>
              <a:rPr lang="en-US" sz="1200" dirty="0">
                <a:effectLst/>
                <a:latin typeface="Times New Roman" panose="02020603050405020304" pitchFamily="18" charset="0"/>
                <a:ea typeface="Calibri" panose="020F0502020204030204" pitchFamily="34" charset="0"/>
                <a:cs typeface="Arial" panose="020B0604020202020204" pitchFamily="34" charset="0"/>
              </a:rPr>
              <a:t>.</a:t>
            </a:r>
            <a:endParaRPr lang="fr-FR" sz="12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just">
              <a:lnSpc>
                <a:spcPct val="115000"/>
              </a:lnSpc>
              <a:spcBef>
                <a:spcPts val="0"/>
              </a:spcBef>
              <a:spcAft>
                <a:spcPts val="800"/>
              </a:spcAft>
              <a:buFont typeface="Symbol" panose="05050102010706020507" pitchFamily="18" charset="2"/>
              <a:buNone/>
            </a:pPr>
            <a:r>
              <a:rPr lang="en-US" sz="1200" dirty="0">
                <a:effectLst/>
                <a:latin typeface="Times New Roman" panose="02020603050405020304" pitchFamily="18" charset="0"/>
                <a:ea typeface="Calibri" panose="020F0502020204030204" pitchFamily="34" charset="0"/>
              </a:rPr>
              <a:t>Being an angle with the compass.</a:t>
            </a:r>
            <a:endParaRPr lang="en-GB" dirty="0"/>
          </a:p>
          <a:p>
            <a:pPr marL="0" marR="0" lvl="0" indent="0" algn="l" defTabSz="914400" rtl="0" eaLnBrk="1" fontAlgn="auto" latinLnBrk="0" hangingPunct="1">
              <a:lnSpc>
                <a:spcPct val="150000"/>
              </a:lnSpc>
              <a:spcBef>
                <a:spcPts val="0"/>
              </a:spcBef>
              <a:spcAft>
                <a:spcPts val="0"/>
              </a:spcAft>
              <a:buClr>
                <a:srgbClr val="000000"/>
              </a:buClr>
              <a:buSzPts val="1400"/>
              <a:buFont typeface="Calibri" panose="020F0502020204030204" pitchFamily="34" charset="0"/>
              <a:buNone/>
              <a:tabLst/>
              <a:defRPr/>
            </a:pPr>
            <a:endParaRPr lang="en-US" sz="1200" b="1" dirty="0">
              <a:solidFill>
                <a:srgbClr val="00B050"/>
              </a:solidFill>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50000"/>
              </a:lnSpc>
              <a:spcBef>
                <a:spcPts val="0"/>
              </a:spcBef>
              <a:spcAft>
                <a:spcPts val="0"/>
              </a:spcAft>
              <a:buClr>
                <a:srgbClr val="000000"/>
              </a:buClr>
              <a:buSzPts val="1400"/>
              <a:buFont typeface="Calibri" panose="020F0502020204030204" pitchFamily="34" charset="0"/>
              <a:buNone/>
              <a:tabLst/>
              <a:defRPr/>
            </a:pPr>
            <a:r>
              <a:rPr lang="en-US" sz="1200" b="1" dirty="0">
                <a:solidFill>
                  <a:srgbClr val="00B050"/>
                </a:solidFill>
                <a:effectLst/>
                <a:latin typeface="Arial" panose="020B0604020202020204" pitchFamily="34" charset="0"/>
                <a:ea typeface="Times New Roman" panose="02020603050405020304" pitchFamily="18" charset="0"/>
                <a:cs typeface="Arial" panose="020B0604020202020204" pitchFamily="34" charset="0"/>
              </a:rPr>
              <a:t>Note: </a:t>
            </a:r>
            <a:r>
              <a:rPr lang="en-US" sz="1200" b="0" dirty="0">
                <a:effectLst/>
                <a:latin typeface="Arial" panose="020B0604020202020204" pitchFamily="34" charset="0"/>
                <a:cs typeface="Arial" panose="020B0604020202020204" pitchFamily="34" charset="0"/>
              </a:rPr>
              <a:t>In this chapter, s</a:t>
            </a:r>
            <a:r>
              <a:rPr lang="en-US" sz="1200" dirty="0">
                <a:effectLst/>
                <a:latin typeface="Arial" panose="020B0604020202020204" pitchFamily="34" charset="0"/>
                <a:ea typeface="Calibri" panose="020F0502020204030204" pitchFamily="34" charset="0"/>
                <a:cs typeface="Arial" panose="020B0604020202020204" pitchFamily="34" charset="0"/>
              </a:rPr>
              <a:t>tudents will discover, by folding paper and through construction, that </a:t>
            </a:r>
            <a:r>
              <a:rPr lang="en-US" sz="1200" b="0" dirty="0">
                <a:solidFill>
                  <a:srgbClr val="3A729A"/>
                </a:solidFill>
                <a:latin typeface="Comic Sans MS"/>
              </a:rPr>
              <a:t>angle bisectors, altitudes (heights), perpendicular bisectors, and medians in a triangle are concurrent.</a:t>
            </a:r>
          </a:p>
          <a:p>
            <a:pPr marL="0" marR="0" lvl="0" indent="0" algn="l" defTabSz="914400" rtl="0" eaLnBrk="1" fontAlgn="auto" latinLnBrk="0" hangingPunct="1">
              <a:lnSpc>
                <a:spcPct val="150000"/>
              </a:lnSpc>
              <a:spcBef>
                <a:spcPts val="0"/>
              </a:spcBef>
              <a:spcAft>
                <a:spcPts val="0"/>
              </a:spcAft>
              <a:buClr>
                <a:srgbClr val="000000"/>
              </a:buClr>
              <a:buSzPts val="1400"/>
              <a:buFont typeface="Calibri" panose="020F0502020204030204" pitchFamily="34" charset="0"/>
              <a:buNone/>
              <a:tabLst/>
              <a:defRPr/>
            </a:pPr>
            <a:r>
              <a:rPr lang="en-US" sz="1200" b="0" dirty="0">
                <a:solidFill>
                  <a:srgbClr val="3A729A"/>
                </a:solidFill>
                <a:latin typeface="Comic Sans MS"/>
              </a:rPr>
              <a:t>They will determine whether the point of concurrency is inside or outside the triangle.</a:t>
            </a:r>
          </a:p>
          <a:p>
            <a:pPr marL="0" marR="0" lvl="0" indent="0" algn="l" defTabSz="914400" rtl="0" eaLnBrk="1" fontAlgn="auto" latinLnBrk="0" hangingPunct="1">
              <a:lnSpc>
                <a:spcPct val="150000"/>
              </a:lnSpc>
              <a:spcBef>
                <a:spcPts val="0"/>
              </a:spcBef>
              <a:spcAft>
                <a:spcPts val="0"/>
              </a:spcAft>
              <a:buClr>
                <a:srgbClr val="000000"/>
              </a:buClr>
              <a:buSzPts val="1400"/>
              <a:buFont typeface="Calibri" panose="020F0502020204030204" pitchFamily="34" charset="0"/>
              <a:buNone/>
              <a:tabLst/>
              <a:defRPr/>
            </a:pPr>
            <a:r>
              <a:rPr lang="en-US" sz="1200" b="0" dirty="0">
                <a:solidFill>
                  <a:srgbClr val="3A729A"/>
                </a:solidFill>
                <a:effectLst/>
                <a:latin typeface="Comic Sans MS"/>
                <a:ea typeface="Calibri" panose="020F0502020204030204" pitchFamily="34" charset="0"/>
                <a:cs typeface="Arial" panose="020B0604020202020204" pitchFamily="34" charset="0"/>
              </a:rPr>
              <a:t>Students will also draw a triangle using a geometry set by knowing the length of its sides (SSS), or the length of 2 sides and the measurement of the angle that is between them (SAS) or the measurement of 2 angles and the length of the side that is between them (ASA).</a:t>
            </a:r>
          </a:p>
          <a:p>
            <a:pPr marL="0" marR="0" lvl="0" indent="0" algn="l" defTabSz="914400" rtl="0" eaLnBrk="1" fontAlgn="auto" latinLnBrk="0" hangingPunct="1">
              <a:lnSpc>
                <a:spcPct val="150000"/>
              </a:lnSpc>
              <a:spcBef>
                <a:spcPts val="0"/>
              </a:spcBef>
              <a:spcAft>
                <a:spcPts val="0"/>
              </a:spcAft>
              <a:buClr>
                <a:srgbClr val="000000"/>
              </a:buClr>
              <a:buSzPts val="1400"/>
              <a:buFont typeface="Calibri" panose="020F0502020204030204" pitchFamily="34" charset="0"/>
              <a:buNone/>
              <a:tabLst/>
              <a:defRPr/>
            </a:pPr>
            <a:r>
              <a:rPr lang="en-US" sz="1200" b="0" dirty="0">
                <a:solidFill>
                  <a:srgbClr val="3A729A"/>
                </a:solidFill>
                <a:effectLst/>
                <a:latin typeface="Comic Sans MS"/>
                <a:ea typeface="Calibri" panose="020F0502020204030204" pitchFamily="34" charset="0"/>
                <a:cs typeface="Arial" panose="020B0604020202020204" pitchFamily="34" charset="0"/>
              </a:rPr>
              <a:t>Identifying particular triangles is done by knowing the length of the sides and the measurements of the angles.  </a:t>
            </a:r>
          </a:p>
          <a:p>
            <a:pPr marL="0" marR="0" lvl="0" indent="0" algn="l" defTabSz="914400" rtl="0" eaLnBrk="1" fontAlgn="auto" latinLnBrk="0" hangingPunct="1">
              <a:lnSpc>
                <a:spcPct val="150000"/>
              </a:lnSpc>
              <a:spcBef>
                <a:spcPts val="0"/>
              </a:spcBef>
              <a:spcAft>
                <a:spcPts val="0"/>
              </a:spcAft>
              <a:buClr>
                <a:srgbClr val="000000"/>
              </a:buClr>
              <a:buSzPts val="1400"/>
              <a:buFont typeface="Calibri" panose="020F0502020204030204" pitchFamily="34" charset="0"/>
              <a:buNone/>
              <a:tabLst/>
              <a:defRPr/>
            </a:pPr>
            <a:r>
              <a:rPr lang="en-US" sz="1200" b="0" dirty="0">
                <a:solidFill>
                  <a:srgbClr val="3A729A"/>
                </a:solidFill>
                <a:effectLst/>
                <a:latin typeface="Comic Sans MS"/>
                <a:ea typeface="Calibri" panose="020F0502020204030204" pitchFamily="34" charset="0"/>
                <a:cs typeface="Arial" panose="020B0604020202020204" pitchFamily="34" charset="0"/>
              </a:rPr>
              <a:t>In addition, students will calculate the measurement of an angle in a triangle after deducing that the sum of angles in a triangle is 180</a:t>
            </a:r>
            <a:r>
              <a:rPr lang="en-US" sz="1200" b="0" baseline="30000" dirty="0">
                <a:solidFill>
                  <a:srgbClr val="3A729A"/>
                </a:solidFill>
                <a:effectLst/>
                <a:latin typeface="Comic Sans MS"/>
                <a:ea typeface="Calibri" panose="020F0502020204030204" pitchFamily="34" charset="0"/>
                <a:cs typeface="Arial" panose="020B0604020202020204" pitchFamily="34" charset="0"/>
              </a:rPr>
              <a:t>o</a:t>
            </a:r>
            <a:r>
              <a:rPr lang="en-US" sz="1200" b="0" baseline="0" dirty="0">
                <a:solidFill>
                  <a:srgbClr val="3A729A"/>
                </a:solidFill>
                <a:effectLst/>
                <a:latin typeface="Comic Sans MS"/>
                <a:ea typeface="Calibri" panose="020F0502020204030204" pitchFamily="34" charset="0"/>
                <a:cs typeface="Arial" panose="020B0604020202020204" pitchFamily="34" charset="0"/>
              </a:rPr>
              <a:t>.</a:t>
            </a:r>
            <a:endParaRPr lang="en-US" sz="1200" b="0" dirty="0">
              <a:solidFill>
                <a:srgbClr val="3A729A"/>
              </a:solidFill>
              <a:effectLst/>
              <a:latin typeface="Comic Sans MS"/>
              <a:ea typeface="Calibri" panose="020F050202020403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fr-FR" sz="1200" b="0" i="0" u="none" strike="noStrike" kern="0" cap="none" spc="0" normalizeH="0" baseline="0" noProof="0" smtClean="0">
                <a:ln>
                  <a:noFill/>
                </a:ln>
                <a:solidFill>
                  <a:srgbClr val="000000"/>
                </a:solidFill>
                <a:effectLst/>
                <a:uLnTx/>
                <a:uFillTx/>
                <a:latin typeface="Comic Sans MS" panose="030F0702030302020204" pitchFamily="66" charset="0"/>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5</a:t>
            </a:fld>
            <a:endParaRPr kumimoji="0" lang="fr-FR" sz="1200" b="0" i="0" u="none" strike="noStrike" kern="0" cap="none" spc="0" normalizeH="0" baseline="0" noProof="0">
              <a:ln>
                <a:noFill/>
              </a:ln>
              <a:solidFill>
                <a:srgbClr val="000000"/>
              </a:solidFill>
              <a:effectLst/>
              <a:uLnTx/>
              <a:uFillTx/>
              <a:latin typeface="Comic Sans MS" panose="030F0702030302020204" pitchFamily="66" charset="0"/>
              <a:ea typeface="Calibri"/>
              <a:cs typeface="Calibri"/>
              <a:sym typeface="Calibri"/>
            </a:endParaRPr>
          </a:p>
        </p:txBody>
      </p:sp>
    </p:spTree>
    <p:extLst>
      <p:ext uri="{BB962C8B-B14F-4D97-AF65-F5344CB8AC3E}">
        <p14:creationId xmlns:p14="http://schemas.microsoft.com/office/powerpoint/2010/main" val="203659300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0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0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In this triangle ABC, 2 angle bisectors are drawn.</a:t>
                </a:r>
                <a:endParaRPr lang="en-US" sz="1000" b="1" i="1" dirty="0">
                  <a:effectLst/>
                  <a:highlight>
                    <a:srgbClr val="00FFFF"/>
                  </a:highligh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Without using the protractor or the compass, draw the bisector of angle </a:t>
                </a:r>
                <a14:m>
                  <m:oMath xmlns:m="http://schemas.openxmlformats.org/officeDocument/2006/math">
                    <m:acc>
                      <m:accPr>
                        <m:chr m:val="̂"/>
                        <m:ctrlPr>
                          <a:rPr lang="en-US" sz="1000" b="1" i="1">
                            <a:effectLst/>
                            <a:highlight>
                              <a:srgbClr val="00FFFF"/>
                            </a:highlight>
                            <a:latin typeface="Cambria Math" panose="02040503050406030204" pitchFamily="18" charset="0"/>
                            <a:ea typeface="Calibri" panose="020F0502020204030204" pitchFamily="34" charset="0"/>
                            <a:cs typeface="Calibri" panose="020F0502020204030204" pitchFamily="34" charset="0"/>
                          </a:rPr>
                        </m:ctrlPr>
                      </m:accPr>
                      <m:e>
                        <m:r>
                          <a:rPr lang="en-US" sz="1000" b="1" i="1"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𝑨𝑪𝑩</m:t>
                        </m:r>
                      </m:e>
                    </m:acc>
                    <m:r>
                      <a:rPr lang="en-US" sz="1000" b="1" i="1"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  </m:t>
                    </m:r>
                  </m:oMath>
                </a14:m>
                <a:r>
                  <a:rPr lang="en-US" sz="10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in triangle ABC</a:t>
                </a:r>
                <a:r>
                  <a:rPr lang="en-US" sz="10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answer</a:t>
                </a:r>
                <a:r>
                  <a:rPr lang="en-US" sz="1000" b="0" dirty="0">
                    <a:solidFill>
                      <a:schemeClr val="bg1"/>
                    </a:solidFill>
                    <a:effectLst/>
                    <a:latin typeface="Comic Sans MS"/>
                    <a:sym typeface="Comic Sans MS"/>
                  </a:rPr>
                  <a:t>.</a:t>
                </a:r>
              </a:p>
              <a:p>
                <a:endPar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VO</a:t>
                </a: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In triangle ABC, 2 angle bisectors are drawn.</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 Without using the protractor or the compass, find the bisector of angle </a:t>
                </a:r>
                <a:r>
                  <a:rPr lang="en-US" sz="1800" b="1" i="0">
                    <a:effectLst/>
                    <a:highlight>
                      <a:srgbClr val="00FFFF"/>
                    </a:highlight>
                    <a:latin typeface="Cambria Math" panose="02040503050406030204" pitchFamily="18" charset="0"/>
                    <a:cs typeface="Calibri" panose="020F0502020204030204" pitchFamily="34" charset="0"/>
                  </a:rPr>
                  <a:t>(</a:t>
                </a:r>
                <a:r>
                  <a:rPr lang="en-US" sz="1800" b="1" i="0">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𝑨𝑪𝑩) ̂   </a:t>
                </a: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in triangle ABC.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dirty="0">
                    <a:latin typeface="Calibri" panose="020F0502020204030204" pitchFamily="34" charset="0"/>
                    <a:cs typeface="Calibri" panose="020F0502020204030204" pitchFamily="34" charset="0"/>
                  </a:rPr>
                  <a:t>For the teacher</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sng" dirty="0">
                    <a:solidFill>
                      <a:schemeClr val="bg1"/>
                    </a:solidFill>
                    <a:effectLst/>
                    <a:latin typeface="Comic Sans MS"/>
                    <a:cs typeface="Calibri" panose="020F0502020204030204" pitchFamily="34" charset="0"/>
                    <a:sym typeface="Comic Sans MS"/>
                  </a:rPr>
                  <a:t>3</a:t>
                </a:r>
                <a:r>
                  <a:rPr lang="en-US" sz="1200" b="0" u="sng" dirty="0">
                    <a:solidFill>
                      <a:schemeClr val="bg1"/>
                    </a:solidFill>
                    <a:effectLst/>
                    <a:latin typeface="Comic Sans MS"/>
                    <a:sym typeface="Comic Sans MS"/>
                  </a:rPr>
                  <a:t> minutes </a:t>
                </a:r>
                <a:r>
                  <a:rPr lang="en-US" sz="1200" b="0" dirty="0">
                    <a:solidFill>
                      <a:schemeClr val="bg1"/>
                    </a:solidFill>
                    <a:effectLst/>
                    <a:latin typeface="Comic Sans MS"/>
                    <a:sym typeface="Comic Sans MS"/>
                  </a:rPr>
                  <a:t>to do the activity.</a:t>
                </a:r>
                <a:endParaRPr lang="en-US" b="0" dirty="0">
                  <a:effectLst/>
                </a:endParaRPr>
              </a:p>
              <a:p>
                <a:endParaRPr lang="en-US" dirty="0">
                  <a:latin typeface="Comic Sans MS" panose="030F0702030302020204" pitchFamily="66"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50</a:t>
            </a:fld>
            <a:endParaRPr lang="en-US">
              <a:latin typeface="Comic Sans MS" panose="030F0702030302020204" pitchFamily="66" charset="0"/>
            </a:endParaRPr>
          </a:p>
        </p:txBody>
      </p:sp>
    </p:spTree>
    <p:extLst>
      <p:ext uri="{BB962C8B-B14F-4D97-AF65-F5344CB8AC3E}">
        <p14:creationId xmlns:p14="http://schemas.microsoft.com/office/powerpoint/2010/main" val="152270290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0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0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r>
                  <a:rPr lang="en-US" sz="1000" b="0" u="none" dirty="0">
                    <a:effectLst/>
                  </a:rPr>
                  <a:t>Teacher corrects the activity interactively.</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The bisector of angle </a:t>
                </a:r>
                <a14:m>
                  <m:oMath xmlns:m="http://schemas.openxmlformats.org/officeDocument/2006/math">
                    <m:acc>
                      <m:accPr>
                        <m:chr m:val="̂"/>
                        <m:ctrlPr>
                          <a:rPr lang="en-US" sz="1000" b="1" i="1">
                            <a:solidFill>
                              <a:srgbClr val="FF0000"/>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m:ctrlPr>
                      </m:accPr>
                      <m:e>
                        <m:r>
                          <a:rPr lang="en-US" sz="1000" b="1" i="1">
                            <a:solidFill>
                              <a:srgbClr val="FF0000"/>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𝑨𝑪𝑩</m:t>
                        </m:r>
                      </m:e>
                    </m:acc>
                    <m:r>
                      <a:rPr lang="en-US" sz="1000" b="1" i="1">
                        <a:solidFill>
                          <a:srgbClr val="FF0000"/>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m:t>  </m:t>
                    </m:r>
                  </m:oMath>
                </a14:m>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in triangle ABC should pass through the same meeting point of the bisectors of angles </a:t>
                </a:r>
                <a14:m>
                  <m:oMath xmlns:m="http://schemas.openxmlformats.org/officeDocument/2006/math">
                    <m:acc>
                      <m:accPr>
                        <m:chr m:val="̂"/>
                        <m:ctrlPr>
                          <a:rPr lang="en-US" sz="1000" b="1" i="1">
                            <a:solidFill>
                              <a:srgbClr val="FF0000"/>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m:ctrlPr>
                      </m:accPr>
                      <m:e>
                        <m:r>
                          <a:rPr lang="en-US" sz="1000" b="1" i="1">
                            <a:solidFill>
                              <a:srgbClr val="FF0000"/>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𝑨𝑩𝑪</m:t>
                        </m:r>
                      </m:e>
                    </m:acc>
                    <m:r>
                      <a:rPr lang="en-US" sz="1000" b="1" i="1">
                        <a:solidFill>
                          <a:srgbClr val="FF0000"/>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m:t>  </m:t>
                    </m:r>
                  </m:oMath>
                </a14:m>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and </a:t>
                </a:r>
                <a14:m>
                  <m:oMath xmlns:m="http://schemas.openxmlformats.org/officeDocument/2006/math">
                    <m:acc>
                      <m:accPr>
                        <m:chr m:val="̂"/>
                        <m:ctrlPr>
                          <a:rPr lang="en-US" sz="1000" b="1" i="1">
                            <a:solidFill>
                              <a:srgbClr val="FF0000"/>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m:ctrlPr>
                      </m:accPr>
                      <m:e>
                        <m:r>
                          <a:rPr lang="en-US" sz="1000" b="1" i="1">
                            <a:solidFill>
                              <a:srgbClr val="FF0000"/>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𝑪𝑨𝑩</m:t>
                        </m:r>
                      </m:e>
                    </m:acc>
                    <m:r>
                      <a:rPr lang="en-US" sz="1000" b="1" i="1">
                        <a:solidFill>
                          <a:srgbClr val="FF0000"/>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m:t> </m:t>
                    </m:r>
                  </m:oMath>
                </a14:m>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a:t>
                </a:r>
                <a:endParaRPr lang="en-US" sz="1000" b="1" i="1" dirty="0">
                  <a:solidFill>
                    <a:schemeClr val="dk1"/>
                  </a:solidFill>
                  <a:effectLst/>
                  <a:highlight>
                    <a:srgbClr val="00FFFF"/>
                  </a:highlight>
                  <a:latin typeface="Calibri" panose="020F0502020204030204" pitchFamily="34" charset="0"/>
                  <a:ea typeface="Calibri" panose="020F0502020204030204" pitchFamily="34" charset="0"/>
                  <a:cs typeface="Arial" panose="020B0604020202020204" pitchFamily="34" charset="0"/>
                </a:endParaRPr>
              </a:p>
              <a:p>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The three bisectors in a triangle are concurrent.” </a:t>
                </a:r>
                <a:endParaRPr lang="en-US" sz="1000" b="1" i="1" dirty="0">
                  <a:effectLst/>
                  <a:latin typeface="Calibri" panose="020F0502020204030204" pitchFamily="34" charset="0"/>
                  <a:ea typeface="Calibri" panose="020F0502020204030204" pitchFamily="34" charset="0"/>
                  <a:cs typeface="Arial" panose="020B0604020202020204" pitchFamily="34" charset="0"/>
                </a:endParaRPr>
              </a:p>
              <a:p>
                <a:endParaRPr lang="en-US" sz="1000" b="1" i="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VO</a:t>
                </a:r>
              </a:p>
              <a:p>
                <a:pPr marL="514350" marR="0">
                  <a:lnSpc>
                    <a:spcPct val="107000"/>
                  </a:lnSpc>
                  <a:spcBef>
                    <a:spcPts val="0"/>
                  </a:spcBef>
                  <a:spcAft>
                    <a:spcPts val="800"/>
                  </a:spcAft>
                </a:pPr>
                <a:r>
                  <a:rPr lang="en-US" sz="180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The bisector of angle </a:t>
                </a:r>
                <a:r>
                  <a:rPr lang="en-US" sz="1800" b="1" i="0">
                    <a:solidFill>
                      <a:srgbClr val="FF0000"/>
                    </a:solidFill>
                    <a:effectLst/>
                    <a:highlight>
                      <a:srgbClr val="00FFFF"/>
                    </a:highlight>
                    <a:latin typeface="Cambria Math" panose="02040503050406030204" pitchFamily="18" charset="0"/>
                    <a:cs typeface="Calibri" panose="020F0502020204030204" pitchFamily="34" charset="0"/>
                  </a:rPr>
                  <a:t>(</a:t>
                </a:r>
                <a:r>
                  <a:rPr lang="en-US" sz="1800" b="1" i="0">
                    <a:solidFill>
                      <a:srgbClr val="FF0000"/>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𝑨𝑪𝑩) ̂   </a:t>
                </a:r>
                <a:r>
                  <a:rPr lang="en-US" sz="180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in triangle ABC should pass through the same meeting point of the bisectors of angles </a:t>
                </a:r>
                <a:r>
                  <a:rPr lang="en-US" sz="1800" b="1" i="0">
                    <a:solidFill>
                      <a:srgbClr val="FF0000"/>
                    </a:solidFill>
                    <a:effectLst/>
                    <a:highlight>
                      <a:srgbClr val="00FFFF"/>
                    </a:highlight>
                    <a:latin typeface="Cambria Math" panose="02040503050406030204" pitchFamily="18" charset="0"/>
                    <a:cs typeface="Calibri" panose="020F0502020204030204" pitchFamily="34" charset="0"/>
                  </a:rPr>
                  <a:t>(</a:t>
                </a:r>
                <a:r>
                  <a:rPr lang="en-US" sz="1800" b="1" i="0">
                    <a:solidFill>
                      <a:srgbClr val="FF0000"/>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𝑨𝑩𝑪) ̂   </a:t>
                </a:r>
                <a:r>
                  <a:rPr lang="en-US" sz="180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and </a:t>
                </a:r>
                <a:r>
                  <a:rPr lang="en-US" sz="1800" b="1" i="0">
                    <a:solidFill>
                      <a:srgbClr val="FF0000"/>
                    </a:solidFill>
                    <a:effectLst/>
                    <a:highlight>
                      <a:srgbClr val="00FFFF"/>
                    </a:highlight>
                    <a:latin typeface="Cambria Math" panose="02040503050406030204" pitchFamily="18" charset="0"/>
                    <a:cs typeface="Calibri" panose="020F0502020204030204" pitchFamily="34" charset="0"/>
                  </a:rPr>
                  <a:t>(</a:t>
                </a:r>
                <a:r>
                  <a:rPr lang="en-US" sz="1800" b="1" i="0">
                    <a:solidFill>
                      <a:srgbClr val="FF0000"/>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𝑪𝑨𝑩) ̂   </a:t>
                </a:r>
                <a:r>
                  <a:rPr lang="en-US" sz="180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The three bisectors in a triangle are concurrent.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a:p>
                <a:r>
                  <a:rPr lang="en-US" b="1" u="sng" dirty="0"/>
                  <a:t>Teaching suggestions:</a:t>
                </a:r>
              </a:p>
              <a:p>
                <a:r>
                  <a:rPr lang="en-US" b="0" u="none" dirty="0">
                    <a:effectLst/>
                  </a:rPr>
                  <a:t>Teacher corrects the activity interactively</a:t>
                </a:r>
              </a:p>
              <a:p>
                <a:endParaRPr lang="en-US" dirty="0">
                  <a:latin typeface="Comic Sans MS" panose="030F0702030302020204" pitchFamily="66"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51</a:t>
            </a:fld>
            <a:endParaRPr lang="en-US">
              <a:latin typeface="Comic Sans MS" panose="030F0702030302020204" pitchFamily="66" charset="0"/>
            </a:endParaRPr>
          </a:p>
        </p:txBody>
      </p:sp>
    </p:spTree>
    <p:extLst>
      <p:ext uri="{BB962C8B-B14F-4D97-AF65-F5344CB8AC3E}">
        <p14:creationId xmlns:p14="http://schemas.microsoft.com/office/powerpoint/2010/main" val="54918037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0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0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Consider the segment [AB].</a:t>
                </a:r>
                <a:endParaRPr lang="en-US" sz="1000" b="1" i="1" dirty="0">
                  <a:effectLst/>
                  <a:highlight>
                    <a:srgbClr val="00FFFF"/>
                  </a:highligh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At A, draw angle </a:t>
                </a:r>
                <a14:m>
                  <m:oMath xmlns:m="http://schemas.openxmlformats.org/officeDocument/2006/math">
                    <m:acc>
                      <m:accPr>
                        <m:chr m:val="̂"/>
                        <m:ctrlPr>
                          <a:rPr lang="en-US" sz="1000" b="1" i="1">
                            <a:effectLst/>
                            <a:highlight>
                              <a:srgbClr val="00FFFF"/>
                            </a:highlight>
                            <a:latin typeface="Cambria Math" panose="02040503050406030204" pitchFamily="18" charset="0"/>
                            <a:ea typeface="Calibri" panose="020F0502020204030204" pitchFamily="34" charset="0"/>
                            <a:cs typeface="Calibri" panose="020F0502020204030204" pitchFamily="34" charset="0"/>
                          </a:rPr>
                        </m:ctrlPr>
                      </m:accPr>
                      <m:e>
                        <m:r>
                          <a:rPr lang="en-US" sz="1000" b="1" i="1"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𝑩𝑨𝒙</m:t>
                        </m:r>
                      </m:e>
                    </m:acc>
                    <m:r>
                      <a:rPr lang="en-US" sz="1000" b="1" i="1"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  </m:t>
                    </m:r>
                  </m:oMath>
                </a14:m>
                <a:r>
                  <a:rPr lang="en-US" sz="10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that measures 70</a:t>
                </a:r>
                <a:r>
                  <a:rPr lang="en-US" sz="1000" b="1" i="1" baseline="300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o</a:t>
                </a:r>
                <a:r>
                  <a:rPr lang="en-US" sz="10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At B, draw angle </a:t>
                </a:r>
                <a14:m>
                  <m:oMath xmlns:m="http://schemas.openxmlformats.org/officeDocument/2006/math">
                    <m:acc>
                      <m:accPr>
                        <m:chr m:val="̂"/>
                        <m:ctrlPr>
                          <a:rPr lang="en-US" sz="1000" b="1" i="1">
                            <a:effectLst/>
                            <a:highlight>
                              <a:srgbClr val="00FFFF"/>
                            </a:highlight>
                            <a:latin typeface="Cambria Math" panose="02040503050406030204" pitchFamily="18" charset="0"/>
                            <a:ea typeface="Calibri" panose="020F0502020204030204" pitchFamily="34" charset="0"/>
                            <a:cs typeface="Calibri" panose="020F0502020204030204" pitchFamily="34" charset="0"/>
                          </a:rPr>
                        </m:ctrlPr>
                      </m:accPr>
                      <m:e>
                        <m:r>
                          <a:rPr lang="en-US" sz="1000" b="1" i="1"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𝑨𝑩𝒚</m:t>
                        </m:r>
                      </m:e>
                    </m:acc>
                    <m:r>
                      <a:rPr lang="en-US" sz="1000" b="1" i="1"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  </m:t>
                    </m:r>
                  </m:oMath>
                </a14:m>
                <a:r>
                  <a:rPr lang="en-US" sz="10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that measures 50</a:t>
                </a:r>
                <a:r>
                  <a:rPr lang="en-US" sz="1000" b="1" i="1" baseline="300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o</a:t>
                </a:r>
                <a:r>
                  <a:rPr lang="en-US" sz="10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Let M be the intersecting point of [Ax) and [By)</a:t>
                </a:r>
                <a:r>
                  <a:rPr lang="en-US" sz="10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i="1" u="none" strike="noStrike" cap="none" dirty="0">
                    <a:solidFill>
                      <a:schemeClr val="bg1"/>
                    </a:solidFill>
                    <a:latin typeface="Comic Sans MS"/>
                    <a:cs typeface="Calibri"/>
                    <a:sym typeface="Comic Sans MS"/>
                  </a:rPr>
                  <a:t>What figure did you get?”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answer</a:t>
                </a:r>
                <a:r>
                  <a:rPr lang="en-US" sz="1000" b="0" dirty="0">
                    <a:solidFill>
                      <a:schemeClr val="bg1"/>
                    </a:solidFill>
                    <a:effectLst/>
                    <a:latin typeface="Comic Sans MS"/>
                    <a:sym typeface="Comic Sans MS"/>
                  </a:rPr>
                  <a:t>.</a:t>
                </a:r>
              </a:p>
              <a:p>
                <a:endPar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VO</a:t>
                </a: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Given segment [AB].</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At A, draw angle </a:t>
                </a:r>
                <a:r>
                  <a:rPr lang="en-US" sz="1800" b="1" i="0">
                    <a:effectLst/>
                    <a:highlight>
                      <a:srgbClr val="00FFFF"/>
                    </a:highlight>
                    <a:latin typeface="Cambria Math" panose="02040503050406030204" pitchFamily="18" charset="0"/>
                    <a:cs typeface="Calibri" panose="020F0502020204030204" pitchFamily="34" charset="0"/>
                  </a:rPr>
                  <a:t>(</a:t>
                </a:r>
                <a:r>
                  <a:rPr lang="en-US" sz="1800" b="1" i="0">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𝑩𝑨𝒙) ̂   </a:t>
                </a: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that measures 70</a:t>
                </a:r>
                <a:r>
                  <a:rPr lang="en-US" sz="1800" baseline="300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At B, draw angle </a:t>
                </a:r>
                <a:r>
                  <a:rPr lang="en-US" sz="1800" b="1" i="0">
                    <a:effectLst/>
                    <a:highlight>
                      <a:srgbClr val="00FFFF"/>
                    </a:highlight>
                    <a:latin typeface="Cambria Math" panose="02040503050406030204" pitchFamily="18" charset="0"/>
                    <a:cs typeface="Calibri" panose="020F0502020204030204" pitchFamily="34" charset="0"/>
                  </a:rPr>
                  <a:t>(</a:t>
                </a:r>
                <a:r>
                  <a:rPr lang="en-US" sz="1800" b="1" i="0">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𝑨𝑩𝒚) ̂   </a:t>
                </a: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that measures 50</a:t>
                </a:r>
                <a:r>
                  <a:rPr lang="en-US" sz="1800" baseline="300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Let M be the intersecting point of [Ax) and [By)</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52</a:t>
            </a:fld>
            <a:endParaRPr lang="en-US">
              <a:latin typeface="Comic Sans MS" panose="030F0702030302020204" pitchFamily="66" charset="0"/>
            </a:endParaRPr>
          </a:p>
        </p:txBody>
      </p:sp>
    </p:spTree>
    <p:extLst>
      <p:ext uri="{BB962C8B-B14F-4D97-AF65-F5344CB8AC3E}">
        <p14:creationId xmlns:p14="http://schemas.microsoft.com/office/powerpoint/2010/main" val="263318958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0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0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r>
              <a:rPr lang="en-US" sz="1000" b="0" u="none" dirty="0">
                <a:effectLst/>
              </a:rPr>
              <a:t>Teacher corrects the activity interactively.</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We get triangle ABM.</a:t>
            </a:r>
          </a:p>
          <a:p>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You have drawn a triangle knowing the length of a side that is in between 2 angles of known measurements.</a:t>
            </a:r>
          </a:p>
          <a:p>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It is the ASA case (angle side angle).”</a:t>
            </a:r>
          </a:p>
          <a:p>
            <a:endPar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Repeat the activity with different measurements.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53</a:t>
            </a:fld>
            <a:endParaRPr lang="en-US">
              <a:latin typeface="Comic Sans MS" panose="030F0702030302020204" pitchFamily="66" charset="0"/>
            </a:endParaRPr>
          </a:p>
        </p:txBody>
      </p:sp>
    </p:spTree>
    <p:extLst>
      <p:ext uri="{BB962C8B-B14F-4D97-AF65-F5344CB8AC3E}">
        <p14:creationId xmlns:p14="http://schemas.microsoft.com/office/powerpoint/2010/main" val="75278927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0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0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Use the protractor to construct the bisectors of angles </a:t>
                </a:r>
                <a14:m>
                  <m:oMath xmlns:m="http://schemas.openxmlformats.org/officeDocument/2006/math">
                    <m:acc>
                      <m:accPr>
                        <m:chr m:val="̂"/>
                        <m:ctrlPr>
                          <a:rPr lang="en-US" sz="1000" b="1" i="1">
                            <a:effectLst/>
                            <a:highlight>
                              <a:srgbClr val="00FFFF"/>
                            </a:highlight>
                            <a:latin typeface="Cambria Math" panose="02040503050406030204" pitchFamily="18" charset="0"/>
                            <a:ea typeface="Calibri" panose="020F0502020204030204" pitchFamily="34" charset="0"/>
                            <a:cs typeface="Calibri" panose="020F0502020204030204" pitchFamily="34" charset="0"/>
                          </a:rPr>
                        </m:ctrlPr>
                      </m:accPr>
                      <m:e>
                        <m:r>
                          <a:rPr lang="en-US" sz="1000" b="1" i="1">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𝑩𝑨𝑴</m:t>
                        </m:r>
                      </m:e>
                    </m:acc>
                    <m:r>
                      <a:rPr lang="en-US" sz="1000" b="1" i="1">
                        <a:effectLst/>
                        <a:highlight>
                          <a:srgbClr val="00FFFF"/>
                        </a:highlight>
                        <a:latin typeface="Cambria Math" panose="02040503050406030204" pitchFamily="18" charset="0"/>
                        <a:ea typeface="Calibri" panose="020F0502020204030204" pitchFamily="34" charset="0"/>
                        <a:cs typeface="Calibri" panose="020F0502020204030204" pitchFamily="34" charset="0"/>
                      </a:rPr>
                      <m:t>  </m:t>
                    </m:r>
                  </m:oMath>
                </a14:m>
                <a:r>
                  <a:rPr lang="en-US" sz="10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and </a:t>
                </a:r>
                <a14:m>
                  <m:oMath xmlns:m="http://schemas.openxmlformats.org/officeDocument/2006/math">
                    <m:acc>
                      <m:accPr>
                        <m:chr m:val="̂"/>
                        <m:ctrlPr>
                          <a:rPr lang="en-US" sz="1000" b="1" i="1">
                            <a:effectLst/>
                            <a:highlight>
                              <a:srgbClr val="00FFFF"/>
                            </a:highlight>
                            <a:latin typeface="Cambria Math" panose="02040503050406030204" pitchFamily="18" charset="0"/>
                            <a:ea typeface="Calibri" panose="020F0502020204030204" pitchFamily="34" charset="0"/>
                            <a:cs typeface="Calibri" panose="020F0502020204030204" pitchFamily="34" charset="0"/>
                          </a:rPr>
                        </m:ctrlPr>
                      </m:accPr>
                      <m:e>
                        <m:r>
                          <a:rPr lang="en-US" sz="1000" b="1" i="1">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𝑨𝑩𝑴</m:t>
                        </m:r>
                      </m:e>
                    </m:acc>
                  </m:oMath>
                </a14:m>
                <a:r>
                  <a:rPr lang="en-US" sz="1000" b="1" i="1" dirty="0">
                    <a:effectLst/>
                    <a:latin typeface="Calibri" panose="020F0502020204030204" pitchFamily="34" charset="0"/>
                    <a:ea typeface="Calibri" panose="020F0502020204030204" pitchFamily="34" charset="0"/>
                    <a:cs typeface="Arial" panose="020B0604020202020204" pitchFamily="34" charset="0"/>
                  </a:rPr>
                  <a:t>. </a:t>
                </a:r>
                <a:r>
                  <a:rPr lang="en-US" sz="1000" b="1" i="1" dirty="0">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They intersect at C</a:t>
                </a:r>
                <a:r>
                  <a:rPr lang="en-US" sz="10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dirty="0">
                    <a:latin typeface="Calibri" panose="020F0502020204030204" pitchFamily="34" charset="0"/>
                    <a:cs typeface="Calibri" panose="020F0502020204030204" pitchFamily="34" charset="0"/>
                  </a:rPr>
                  <a:t>Give students </a:t>
                </a:r>
                <a:r>
                  <a:rPr lang="en-US" sz="1000" b="0" u="none" dirty="0">
                    <a:solidFill>
                      <a:schemeClr val="bg1"/>
                    </a:solidFill>
                    <a:effectLst/>
                    <a:latin typeface="Comic Sans MS"/>
                    <a:cs typeface="Calibri" panose="020F0502020204030204" pitchFamily="34" charset="0"/>
                    <a:sym typeface="Comic Sans MS"/>
                  </a:rPr>
                  <a:t>some time to answer</a:t>
                </a:r>
                <a:r>
                  <a:rPr lang="en-US" sz="1000" b="0" dirty="0">
                    <a:solidFill>
                      <a:schemeClr val="bg1"/>
                    </a:solidFill>
                    <a:effectLst/>
                    <a:latin typeface="Comic Sans MS"/>
                    <a:sym typeface="Comic Sans MS"/>
                  </a:rPr>
                  <a:t>.</a:t>
                </a:r>
              </a:p>
              <a:p>
                <a:endPar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VO</a:t>
                </a: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Use the protractor and construct the bisectors of angles </a:t>
                </a:r>
                <a:r>
                  <a:rPr lang="en-US" sz="1800" b="1" i="0">
                    <a:effectLst/>
                    <a:highlight>
                      <a:srgbClr val="00FFFF"/>
                    </a:highlight>
                    <a:latin typeface="Cambria Math" panose="02040503050406030204" pitchFamily="18" charset="0"/>
                    <a:cs typeface="Calibri" panose="020F0502020204030204" pitchFamily="34" charset="0"/>
                  </a:rPr>
                  <a:t>(</a:t>
                </a:r>
                <a:r>
                  <a:rPr lang="en-US" sz="1800" b="1" i="0">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𝑩𝑨𝑴) ̂   </a:t>
                </a: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and </a:t>
                </a:r>
                <a:r>
                  <a:rPr lang="en-US" sz="1800" b="1" i="0">
                    <a:effectLst/>
                    <a:highlight>
                      <a:srgbClr val="00FFFF"/>
                    </a:highlight>
                    <a:latin typeface="Cambria Math" panose="02040503050406030204" pitchFamily="18" charset="0"/>
                    <a:cs typeface="Calibri" panose="020F0502020204030204" pitchFamily="34" charset="0"/>
                  </a:rPr>
                  <a:t>(</a:t>
                </a:r>
                <a:r>
                  <a:rPr lang="en-US" sz="1800" b="1" i="0">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𝑨𝑩𝑴) ̂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Times New Roman" panose="02020603050405020304" pitchFamily="18" charset="0"/>
                    <a:cs typeface="Calibri" panose="020F0502020204030204" pitchFamily="34" charset="0"/>
                  </a:rPr>
                  <a:t>They intersect at C.</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54</a:t>
            </a:fld>
            <a:endParaRPr lang="en-US">
              <a:latin typeface="Comic Sans MS" panose="030F0702030302020204" pitchFamily="66" charset="0"/>
            </a:endParaRPr>
          </a:p>
        </p:txBody>
      </p:sp>
    </p:spTree>
    <p:extLst>
      <p:ext uri="{BB962C8B-B14F-4D97-AF65-F5344CB8AC3E}">
        <p14:creationId xmlns:p14="http://schemas.microsoft.com/office/powerpoint/2010/main" val="321327757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0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0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r>
                  <a:rPr lang="en-US" sz="1000" b="0" u="none" dirty="0">
                    <a:effectLst/>
                  </a:rPr>
                  <a:t>Teacher corrects the activity interactively.</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u="none" strike="noStrike" cap="none" dirty="0">
                    <a:solidFill>
                      <a:schemeClr val="dk1"/>
                    </a:solidFill>
                    <a:effectLst/>
                    <a:highlight>
                      <a:srgbClr val="00FFFF"/>
                    </a:highlight>
                    <a:latin typeface="Calibri"/>
                    <a:ea typeface="Calibri"/>
                    <a:cs typeface="Calibri"/>
                    <a:sym typeface="Calibri"/>
                  </a:rPr>
                  <a:t>Now ,without using the protractor, draw the bisector of angle </a:t>
                </a:r>
                <a14:m>
                  <m:oMath xmlns:m="http://schemas.openxmlformats.org/officeDocument/2006/math">
                    <m:acc>
                      <m:accPr>
                        <m:chr m:val="̂"/>
                        <m:ctrlPr>
                          <a:rPr lang="en-US" sz="1000" b="1" i="1" u="none" strike="noStrike" cap="none">
                            <a:solidFill>
                              <a:schemeClr val="dk1"/>
                            </a:solidFill>
                            <a:effectLst/>
                            <a:highlight>
                              <a:srgbClr val="00FFFF"/>
                            </a:highlight>
                            <a:latin typeface="Cambria Math" panose="02040503050406030204" pitchFamily="18" charset="0"/>
                            <a:ea typeface="Calibri"/>
                            <a:cs typeface="Calibri"/>
                            <a:sym typeface="Calibri"/>
                          </a:rPr>
                        </m:ctrlPr>
                      </m:accPr>
                      <m:e>
                        <m:r>
                          <a:rPr lang="en-US" sz="1000" b="1" i="1" u="none" strike="noStrike" cap="none">
                            <a:solidFill>
                              <a:schemeClr val="dk1"/>
                            </a:solidFill>
                            <a:effectLst/>
                            <a:highlight>
                              <a:srgbClr val="00FFFF"/>
                            </a:highlight>
                            <a:latin typeface="Cambria Math" panose="02040503050406030204" pitchFamily="18" charset="0"/>
                            <a:ea typeface="Calibri"/>
                            <a:cs typeface="Calibri"/>
                            <a:sym typeface="Calibri"/>
                          </a:rPr>
                          <m:t>𝑩𝑴𝑨</m:t>
                        </m:r>
                      </m:e>
                    </m:acc>
                  </m:oMath>
                </a14:m>
                <a:r>
                  <a:rPr lang="en-US" sz="1000" b="1" i="1" u="none" strike="noStrike" cap="none" dirty="0">
                    <a:solidFill>
                      <a:schemeClr val="dk1"/>
                    </a:solidFill>
                    <a:effectLst/>
                    <a:highlight>
                      <a:srgbClr val="00FFFF"/>
                    </a:highlight>
                    <a:latin typeface="Calibri"/>
                    <a:ea typeface="Calibri"/>
                    <a:cs typeface="Calibri"/>
                    <a:sym typeface="Calibri"/>
                  </a:rPr>
                  <a:t>.”</a:t>
                </a:r>
              </a:p>
              <a:p>
                <a:endParaRPr lang="en-US" dirty="0">
                  <a:latin typeface="Comic Sans MS" panose="030F0702030302020204" pitchFamily="66"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VO</a:t>
                </a:r>
              </a:p>
              <a:p>
                <a:r>
                  <a:rPr lang="en-US" sz="1200" b="0" i="0" u="none" strike="noStrike" cap="none" dirty="0">
                    <a:solidFill>
                      <a:schemeClr val="dk1"/>
                    </a:solidFill>
                    <a:effectLst/>
                    <a:highlight>
                      <a:srgbClr val="00FFFF"/>
                    </a:highlight>
                    <a:latin typeface="Calibri"/>
                    <a:ea typeface="Calibri"/>
                    <a:cs typeface="Calibri"/>
                    <a:sym typeface="Calibri"/>
                  </a:rPr>
                  <a:t>Now ,without using the protractor, draw the bisector of angle </a:t>
                </a:r>
                <a:r>
                  <a:rPr lang="en-US" sz="1200" b="1" i="0" u="none" strike="noStrike" cap="none">
                    <a:solidFill>
                      <a:schemeClr val="dk1"/>
                    </a:solidFill>
                    <a:effectLst/>
                    <a:highlight>
                      <a:srgbClr val="00FFFF"/>
                    </a:highlight>
                    <a:latin typeface="Calibri"/>
                    <a:cs typeface="Calibri"/>
                    <a:sym typeface="Calibri"/>
                  </a:rPr>
                  <a:t>(</a:t>
                </a:r>
                <a:r>
                  <a:rPr lang="en-US" sz="1200" b="1" i="0" u="none" strike="noStrike" cap="none">
                    <a:solidFill>
                      <a:schemeClr val="dk1"/>
                    </a:solidFill>
                    <a:effectLst/>
                    <a:highlight>
                      <a:srgbClr val="00FFFF"/>
                    </a:highlight>
                    <a:latin typeface="Calibri"/>
                    <a:ea typeface="Calibri"/>
                    <a:cs typeface="Calibri"/>
                    <a:sym typeface="Calibri"/>
                  </a:rPr>
                  <a:t>𝑩𝑴𝑨) ̂   </a:t>
                </a:r>
                <a:r>
                  <a:rPr lang="en-US" sz="1200" b="0" i="0" u="none" strike="noStrike" cap="none" dirty="0">
                    <a:solidFill>
                      <a:schemeClr val="dk1"/>
                    </a:solidFill>
                    <a:effectLst/>
                    <a:highlight>
                      <a:srgbClr val="00FFFF"/>
                    </a:highlight>
                    <a:latin typeface="Calibri"/>
                    <a:ea typeface="Calibri"/>
                    <a:cs typeface="Calibri"/>
                    <a:sym typeface="Calibri"/>
                  </a:rPr>
                  <a:t>.</a:t>
                </a:r>
              </a:p>
              <a:p>
                <a:endParaRPr lang="en-US" dirty="0">
                  <a:latin typeface="Comic Sans MS" panose="030F0702030302020204" pitchFamily="66"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55</a:t>
            </a:fld>
            <a:endParaRPr lang="en-US">
              <a:latin typeface="Comic Sans MS" panose="030F0702030302020204" pitchFamily="66" charset="0"/>
            </a:endParaRPr>
          </a:p>
        </p:txBody>
      </p:sp>
    </p:spTree>
    <p:extLst>
      <p:ext uri="{BB962C8B-B14F-4D97-AF65-F5344CB8AC3E}">
        <p14:creationId xmlns:p14="http://schemas.microsoft.com/office/powerpoint/2010/main" val="246137352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0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0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0" u="none" dirty="0">
                    <a:effectLst/>
                  </a:rPr>
                  <a:t>Teacher corrects the activity interactively.</a:t>
                </a:r>
              </a:p>
              <a:p>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u="none" strike="noStrike" cap="none" dirty="0">
                    <a:solidFill>
                      <a:schemeClr val="dk1"/>
                    </a:solidFill>
                    <a:effectLst/>
                    <a:highlight>
                      <a:srgbClr val="00FFFF"/>
                    </a:highlight>
                    <a:latin typeface="Calibri"/>
                    <a:ea typeface="Calibri"/>
                    <a:cs typeface="Calibri"/>
                    <a:sym typeface="Calibri"/>
                  </a:rPr>
                  <a:t>Good work. There is no need for a protractor.</a:t>
                </a:r>
              </a:p>
              <a:p>
                <a:r>
                  <a:rPr lang="en-US" sz="1000" b="1" i="1" u="none" strike="noStrike" cap="none" dirty="0">
                    <a:solidFill>
                      <a:schemeClr val="dk1"/>
                    </a:solidFill>
                    <a:effectLst/>
                    <a:highlight>
                      <a:srgbClr val="00FFFF"/>
                    </a:highlight>
                    <a:latin typeface="Calibri"/>
                    <a:ea typeface="Calibri"/>
                    <a:cs typeface="Calibri"/>
                    <a:sym typeface="Calibri"/>
                  </a:rPr>
                  <a:t>We just draw the semi-straight line [MC) b</a:t>
                </a:r>
                <a:r>
                  <a:rPr lang="en-US" sz="1000" b="1" i="1" u="none" strike="noStrike" cap="none" dirty="0">
                    <a:solidFill>
                      <a:schemeClr val="dk1"/>
                    </a:solidFill>
                    <a:effectLst/>
                    <a:highlight>
                      <a:srgbClr val="00FFFF"/>
                    </a:highlight>
                    <a:latin typeface="Calibri"/>
                    <a:ea typeface="Calibri" panose="020F0502020204030204" pitchFamily="34" charset="0"/>
                    <a:cs typeface="Calibri"/>
                    <a:sym typeface="Calibri"/>
                  </a:rPr>
                  <a:t>ecause</a:t>
                </a:r>
                <a:r>
                  <a:rPr lang="en-US" sz="1000" b="1" i="1" u="none" strike="noStrike" cap="none" baseline="0" dirty="0">
                    <a:solidFill>
                      <a:schemeClr val="dk1"/>
                    </a:solidFill>
                    <a:effectLst/>
                    <a:highlight>
                      <a:srgbClr val="00FFFF"/>
                    </a:highlight>
                    <a:latin typeface="Calibri"/>
                    <a:ea typeface="Calibri" panose="020F0502020204030204" pitchFamily="34" charset="0"/>
                    <a:cs typeface="Calibri"/>
                    <a:sym typeface="Calibri"/>
                  </a:rPr>
                  <a:t> t</a:t>
                </a:r>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he bisector of angle </a:t>
                </a:r>
                <a14:m>
                  <m:oMath xmlns:m="http://schemas.openxmlformats.org/officeDocument/2006/math">
                    <m:acc>
                      <m:accPr>
                        <m:chr m:val="̂"/>
                        <m:ctrlPr>
                          <a:rPr lang="en-US" sz="1000" b="1" i="1">
                            <a:solidFill>
                              <a:srgbClr val="FF0000"/>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m:ctrlPr>
                      </m:accPr>
                      <m:e>
                        <m:r>
                          <a:rPr lang="en-US" sz="1000" b="1" i="1" smtClean="0">
                            <a:solidFill>
                              <a:srgbClr val="FF0000"/>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𝑩𝑴𝑨</m:t>
                        </m:r>
                      </m:e>
                    </m:acc>
                    <m:r>
                      <a:rPr lang="en-US" sz="1000" b="1" i="1" smtClean="0">
                        <a:solidFill>
                          <a:srgbClr val="FF0000"/>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m:t>  </m:t>
                    </m:r>
                  </m:oMath>
                </a14:m>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should pass through the same meeting point of the bisectors of angles </a:t>
                </a:r>
                <a14:m>
                  <m:oMath xmlns:m="http://schemas.openxmlformats.org/officeDocument/2006/math">
                    <m:acc>
                      <m:accPr>
                        <m:chr m:val="̂"/>
                        <m:ctrlPr>
                          <a:rPr lang="en-US" sz="1000" b="1" i="1">
                            <a:solidFill>
                              <a:srgbClr val="FF0000"/>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m:ctrlPr>
                      </m:accPr>
                      <m:e>
                        <m:r>
                          <a:rPr lang="en-US" sz="1000" b="1" i="1" smtClean="0">
                            <a:solidFill>
                              <a:srgbClr val="FF0000"/>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𝑩𝑨𝑴</m:t>
                        </m:r>
                      </m:e>
                    </m:acc>
                    <m:r>
                      <a:rPr lang="en-US" sz="1000" b="1" i="1" smtClean="0">
                        <a:solidFill>
                          <a:srgbClr val="FF0000"/>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m:t>  </m:t>
                    </m:r>
                  </m:oMath>
                </a14:m>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and </a:t>
                </a:r>
                <a14:m>
                  <m:oMath xmlns:m="http://schemas.openxmlformats.org/officeDocument/2006/math">
                    <m:acc>
                      <m:accPr>
                        <m:chr m:val="̂"/>
                        <m:ctrlPr>
                          <a:rPr lang="en-US" sz="1000" b="1" i="1">
                            <a:solidFill>
                              <a:srgbClr val="FF0000"/>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m:ctrlPr>
                      </m:accPr>
                      <m:e>
                        <m:r>
                          <a:rPr lang="en-US" sz="1000" b="1" i="1" smtClean="0">
                            <a:solidFill>
                              <a:srgbClr val="FF0000"/>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𝑨𝑩𝑴</m:t>
                        </m:r>
                      </m:e>
                    </m:acc>
                  </m:oMath>
                </a14:m>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a:t>
                </a:r>
                <a:endParaRPr lang="en-US" sz="1000" b="1" i="1" dirty="0">
                  <a:solidFill>
                    <a:schemeClr val="dk1"/>
                  </a:solidFill>
                  <a:effectLst/>
                  <a:highlight>
                    <a:srgbClr val="00FFFF"/>
                  </a:highlight>
                  <a:latin typeface="Calibri" panose="020F0502020204030204" pitchFamily="34" charset="0"/>
                  <a:ea typeface="Calibri" panose="020F0502020204030204" pitchFamily="34" charset="0"/>
                  <a:cs typeface="Arial" panose="020B0604020202020204" pitchFamily="34" charset="0"/>
                </a:endParaRPr>
              </a:p>
              <a:p>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The three bisectors in a triangle are concurrent. </a:t>
                </a:r>
                <a:r>
                  <a:rPr lang="en-US" sz="1000" b="1" i="1" u="none" strike="noStrike" cap="none" dirty="0">
                    <a:solidFill>
                      <a:schemeClr val="bg1"/>
                    </a:solidFill>
                    <a:latin typeface="Comic Sans MS"/>
                    <a:cs typeface="Calibri"/>
                    <a:sym typeface="Comic Sans MS"/>
                  </a:rPr>
                  <a:t>”</a:t>
                </a:r>
              </a:p>
              <a:p>
                <a:endParaRPr lang="en-US" dirty="0">
                  <a:latin typeface="Comic Sans MS" panose="030F0702030302020204" pitchFamily="66"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VO</a:t>
                </a:r>
              </a:p>
              <a:p>
                <a:r>
                  <a:rPr lang="en-US" sz="1200" b="0" i="0" u="none" strike="noStrike" cap="none" dirty="0">
                    <a:solidFill>
                      <a:schemeClr val="dk1"/>
                    </a:solidFill>
                    <a:effectLst/>
                    <a:highlight>
                      <a:srgbClr val="00FFFF"/>
                    </a:highlight>
                    <a:latin typeface="Calibri"/>
                    <a:ea typeface="Calibri"/>
                    <a:cs typeface="Calibri"/>
                    <a:sym typeface="Calibri"/>
                  </a:rPr>
                  <a:t>Good work.</a:t>
                </a:r>
              </a:p>
              <a:p>
                <a:r>
                  <a:rPr lang="en-US" sz="1200" b="0" i="0" u="none" strike="noStrike" cap="none" dirty="0">
                    <a:solidFill>
                      <a:schemeClr val="dk1"/>
                    </a:solidFill>
                    <a:effectLst/>
                    <a:highlight>
                      <a:srgbClr val="00FFFF"/>
                    </a:highlight>
                    <a:latin typeface="Calibri"/>
                    <a:ea typeface="Calibri"/>
                    <a:cs typeface="Calibri"/>
                    <a:sym typeface="Calibri"/>
                  </a:rPr>
                  <a:t>No need for a protractor.</a:t>
                </a:r>
              </a:p>
              <a:p>
                <a:r>
                  <a:rPr lang="en-US" sz="1200" b="0" i="0" u="none" strike="noStrike" cap="none" dirty="0">
                    <a:solidFill>
                      <a:schemeClr val="dk1"/>
                    </a:solidFill>
                    <a:effectLst/>
                    <a:highlight>
                      <a:srgbClr val="00FFFF"/>
                    </a:highlight>
                    <a:latin typeface="Calibri"/>
                    <a:ea typeface="Calibri"/>
                    <a:cs typeface="Calibri"/>
                    <a:sym typeface="Calibri"/>
                  </a:rPr>
                  <a:t>Just draw a semi straight line [MC).</a:t>
                </a:r>
              </a:p>
              <a:p>
                <a:endParaRPr lang="en-US" sz="1200" b="0" i="0" u="none" strike="noStrike" cap="none" dirty="0">
                  <a:solidFill>
                    <a:schemeClr val="dk1"/>
                  </a:solidFill>
                  <a:effectLst/>
                  <a:highlight>
                    <a:srgbClr val="00FFFF"/>
                  </a:highlight>
                  <a:latin typeface="Calibri"/>
                  <a:ea typeface="Calibri"/>
                  <a:cs typeface="Calibri"/>
                  <a:sym typeface="Calibri"/>
                </a:endParaRPr>
              </a:p>
              <a:p>
                <a:pPr marL="514350" marR="0">
                  <a:lnSpc>
                    <a:spcPct val="107000"/>
                  </a:lnSpc>
                  <a:spcBef>
                    <a:spcPts val="0"/>
                  </a:spcBef>
                  <a:spcAft>
                    <a:spcPts val="800"/>
                  </a:spcAft>
                </a:pPr>
                <a:r>
                  <a:rPr lang="en-US" sz="120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The bisector of angle </a:t>
                </a:r>
                <a:r>
                  <a:rPr lang="en-US" sz="1200" b="1" i="0">
                    <a:solidFill>
                      <a:srgbClr val="FF0000"/>
                    </a:solidFill>
                    <a:effectLst/>
                    <a:highlight>
                      <a:srgbClr val="00FFFF"/>
                    </a:highlight>
                    <a:latin typeface="Cambria Math" panose="02040503050406030204" pitchFamily="18" charset="0"/>
                    <a:cs typeface="Calibri" panose="020F0502020204030204" pitchFamily="34" charset="0"/>
                  </a:rPr>
                  <a:t>(</a:t>
                </a:r>
                <a:r>
                  <a:rPr lang="en-US" sz="1200" b="1" i="0">
                    <a:solidFill>
                      <a:srgbClr val="FF0000"/>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𝑩𝑴𝑨) ̂   </a:t>
                </a:r>
                <a:r>
                  <a:rPr lang="en-US" sz="120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should pass through the same meeting point of the bisectors of angles </a:t>
                </a:r>
                <a:r>
                  <a:rPr lang="en-US" sz="1200" b="1" i="0">
                    <a:solidFill>
                      <a:srgbClr val="FF0000"/>
                    </a:solidFill>
                    <a:effectLst/>
                    <a:highlight>
                      <a:srgbClr val="00FFFF"/>
                    </a:highlight>
                    <a:latin typeface="Cambria Math" panose="02040503050406030204" pitchFamily="18" charset="0"/>
                    <a:cs typeface="Calibri" panose="020F0502020204030204" pitchFamily="34" charset="0"/>
                  </a:rPr>
                  <a:t>(</a:t>
                </a:r>
                <a:r>
                  <a:rPr lang="en-US" sz="1200" b="1" i="0">
                    <a:solidFill>
                      <a:srgbClr val="FF0000"/>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𝑩𝑨𝑴) ̂   </a:t>
                </a:r>
                <a:r>
                  <a:rPr lang="en-US" sz="120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and </a:t>
                </a:r>
                <a:r>
                  <a:rPr lang="en-US" sz="1200" b="1" i="0">
                    <a:solidFill>
                      <a:srgbClr val="FF0000"/>
                    </a:solidFill>
                    <a:effectLst/>
                    <a:highlight>
                      <a:srgbClr val="00FFFF"/>
                    </a:highlight>
                    <a:latin typeface="Cambria Math" panose="02040503050406030204" pitchFamily="18" charset="0"/>
                    <a:cs typeface="Calibri" panose="020F0502020204030204" pitchFamily="34" charset="0"/>
                  </a:rPr>
                  <a:t>(</a:t>
                </a:r>
                <a:r>
                  <a:rPr lang="en-US" sz="1200" b="1" i="0">
                    <a:solidFill>
                      <a:srgbClr val="FF0000"/>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𝑨𝑩𝑴) ̂   </a:t>
                </a:r>
                <a:r>
                  <a:rPr lang="en-US" sz="120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20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The three bisectors in a triangle are concurrent. </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56</a:t>
            </a:fld>
            <a:endParaRPr lang="en-US">
              <a:latin typeface="Comic Sans MS" panose="030F0702030302020204" pitchFamily="66" charset="0"/>
            </a:endParaRPr>
          </a:p>
        </p:txBody>
      </p:sp>
    </p:spTree>
    <p:extLst>
      <p:ext uri="{BB962C8B-B14F-4D97-AF65-F5344CB8AC3E}">
        <p14:creationId xmlns:p14="http://schemas.microsoft.com/office/powerpoint/2010/main" val="270007802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dirty="0">
              <a:effectLst/>
              <a:latin typeface="Segoe UI" panose="020B0502040204020203"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dirty="0">
              <a:effectLst/>
              <a:latin typeface="Arial" panose="020B060402020202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000" b="1" dirty="0">
              <a:solidFill>
                <a:schemeClr val="bg1"/>
              </a:solidFill>
              <a:latin typeface="Comic Sans MS" panose="030F0702030302020204" pitchFamily="66"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dirty="0">
                <a:solidFill>
                  <a:schemeClr val="bg1"/>
                </a:solidFill>
                <a:latin typeface="Comic Sans MS" panose="030F0702030302020204" pitchFamily="66" charset="0"/>
                <a:cs typeface="Arial" panose="020B0604020202020204" pitchFamily="34" charset="0"/>
              </a:rPr>
            </a:br>
            <a:endParaRPr lang="en-US" sz="1200" b="1" dirty="0">
              <a:solidFill>
                <a:schemeClr val="bg1"/>
              </a:solidFill>
              <a:latin typeface="Comic Sans MS" panose="030F0702030302020204" pitchFamily="66" charset="0"/>
              <a:cs typeface="Arial" panose="020B0604020202020204" pitchFamily="34" charset="0"/>
            </a:endParaRPr>
          </a:p>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sym typeface="Calibri"/>
              </a:rPr>
              <a:t>57</a:t>
            </a:fld>
            <a:endParaRPr lang="fr-FR"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353262705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2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a:t>
                </a:r>
                <a:r>
                  <a:rPr lang="en-US" sz="1200" b="1" i="1"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Now count to 10 to help you calm down before checking your understanding</a:t>
                </a:r>
                <a:endParaRPr lang="en-US" sz="1200" b="1" i="1" dirty="0">
                  <a:effectLst/>
                  <a:highlight>
                    <a:srgbClr val="00FFFF"/>
                  </a:highligh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200" b="1" i="1" dirty="0">
                    <a:effectLst/>
                    <a:highlight>
                      <a:srgbClr val="00FFFF"/>
                    </a:highlight>
                    <a:latin typeface="Calibri" panose="020F0502020204030204" pitchFamily="34" charset="0"/>
                    <a:ea typeface="Calibri" panose="020F0502020204030204" pitchFamily="34" charset="0"/>
                  </a:rPr>
                  <a:t>Construct triangle LMN such that LM = 10 cm, </a:t>
                </a:r>
                <a14:m>
                  <m:oMath xmlns:m="http://schemas.openxmlformats.org/officeDocument/2006/math">
                    <m:acc>
                      <m:accPr>
                        <m:chr m:val="̂"/>
                        <m:ctrlPr>
                          <a:rPr lang="en-US" sz="1200" b="1" i="1">
                            <a:effectLst/>
                            <a:highlight>
                              <a:srgbClr val="00FFFF"/>
                            </a:highlight>
                            <a:latin typeface="Cambria Math" panose="02040503050406030204" pitchFamily="18" charset="0"/>
                            <a:cs typeface="Calibri" panose="020F0502020204030204" pitchFamily="34" charset="0"/>
                          </a:rPr>
                        </m:ctrlPr>
                      </m:accPr>
                      <m:e>
                        <m:r>
                          <a:rPr lang="en-US" sz="1200" b="1" i="1"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𝑳𝑴𝑵</m:t>
                        </m:r>
                      </m:e>
                    </m:acc>
                    <m:r>
                      <a:rPr lang="en-US" sz="1200" b="1" i="1"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m:t>
                    </m:r>
                    <m:r>
                      <a:rPr lang="en-US" sz="1200" b="1" i="1"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𝟑𝟎</m:t>
                    </m:r>
                    <m:r>
                      <a:rPr lang="en-US" sz="1200" b="1" i="1"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 </m:t>
                    </m:r>
                  </m:oMath>
                </a14:m>
                <a:r>
                  <a:rPr lang="en-US" sz="1200" b="1" i="1" dirty="0">
                    <a:effectLst/>
                    <a:highlight>
                      <a:srgbClr val="00FFFF"/>
                    </a:highlight>
                    <a:latin typeface="Calibri" panose="020F0502020204030204" pitchFamily="34" charset="0"/>
                    <a:ea typeface="Times New Roman" panose="02020603050405020304" pitchFamily="18" charset="0"/>
                  </a:rPr>
                  <a:t> and </a:t>
                </a:r>
                <a14:m>
                  <m:oMath xmlns:m="http://schemas.openxmlformats.org/officeDocument/2006/math">
                    <m:acc>
                      <m:accPr>
                        <m:chr m:val="̂"/>
                        <m:ctrlPr>
                          <a:rPr lang="en-US" sz="1200" b="1" i="1">
                            <a:effectLst/>
                            <a:highlight>
                              <a:srgbClr val="00FFFF"/>
                            </a:highlight>
                            <a:latin typeface="Cambria Math" panose="02040503050406030204" pitchFamily="18" charset="0"/>
                            <a:cs typeface="Calibri" panose="020F0502020204030204" pitchFamily="34" charset="0"/>
                          </a:rPr>
                        </m:ctrlPr>
                      </m:accPr>
                      <m:e>
                        <m:r>
                          <a:rPr lang="en-US" sz="1200" b="1" i="1"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𝑴𝑳𝑵</m:t>
                        </m:r>
                      </m:e>
                    </m:acc>
                    <m:r>
                      <a:rPr lang="en-US" sz="1200" b="1" i="1"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m:t>
                    </m:r>
                    <m:r>
                      <a:rPr lang="en-US" sz="1200" b="1" i="1"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𝟏𝟏𝟎</m:t>
                    </m:r>
                    <m:r>
                      <a:rPr lang="en-US" sz="1200" b="1" i="1"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m:t>
                    </m:r>
                  </m:oMath>
                </a14:m>
                <a:r>
                  <a:rPr lang="en-US" sz="1200" b="1" i="1" u="none" strike="noStrike" cap="none" dirty="0">
                    <a:solidFill>
                      <a:schemeClr val="bg1"/>
                    </a:solidFill>
                    <a:latin typeface="Comic Sans MS"/>
                    <a:cs typeface="Calibri"/>
                    <a:sym typeface="Comic Sans MS"/>
                  </a:rPr>
                  <a:t>.”</a:t>
                </a:r>
              </a:p>
              <a:p>
                <a:pPr marL="514350" marR="0">
                  <a:lnSpc>
                    <a:spcPct val="107000"/>
                  </a:lnSpc>
                  <a:spcBef>
                    <a:spcPts val="0"/>
                  </a:spcBef>
                  <a:spcAft>
                    <a:spcPts val="800"/>
                  </a:spcAft>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r>
                  <a:rPr lang="en-US" sz="1200" b="0" dirty="0">
                    <a:solidFill>
                      <a:schemeClr val="bg1"/>
                    </a:solidFill>
                    <a:effectLst/>
                    <a:latin typeface="Comic Sans MS"/>
                    <a:sym typeface="Comic Sans MS"/>
                  </a:rPr>
                  <a:t>.</a:t>
                </a:r>
              </a:p>
              <a:p>
                <a:endParaRPr lang="en-US" sz="12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pPr marL="514350" marR="0">
                  <a:lnSpc>
                    <a:spcPct val="107000"/>
                  </a:lnSpc>
                  <a:spcBef>
                    <a:spcPts val="0"/>
                  </a:spcBef>
                  <a:spcAft>
                    <a:spcPts val="800"/>
                  </a:spcAft>
                </a:pPr>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Ask students to write the steps they followed in constructing the triangle and the bisectors.</a:t>
                </a:r>
              </a:p>
              <a:p>
                <a:pPr marL="51435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Encourage students to justify their answers.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1200" b="1" i="1" u="sng" dirty="0">
                    <a:effectLst/>
                    <a:latin typeface="Arial" panose="020B0604020202020204" pitchFamily="34" charset="0"/>
                    <a:ea typeface="Calibri" panose="020F0502020204030204" pitchFamily="34" charset="0"/>
                    <a:cs typeface="Arial" panose="020B0604020202020204" pitchFamily="34" charset="0"/>
                  </a:rPr>
                  <a:t>VO</a:t>
                </a: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Now count to 10 and I am sure you can do it.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highlight>
                      <a:srgbClr val="00FFFF"/>
                    </a:highlight>
                    <a:latin typeface="Calibri" panose="020F0502020204030204" pitchFamily="34" charset="0"/>
                    <a:ea typeface="Calibri" panose="020F0502020204030204" pitchFamily="34" charset="0"/>
                    <a:cs typeface="Calibri" panose="020F0502020204030204" pitchFamily="34" charset="0"/>
                  </a:rPr>
                  <a:t>Check your understanding</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rPr>
                  <a:t>Construct triangle LMN such that LM = 10 cm, </a:t>
                </a:r>
                <a:r>
                  <a:rPr lang="en-US" sz="1800" b="1" i="0">
                    <a:effectLst/>
                    <a:latin typeface="Cambria Math" panose="02040503050406030204" pitchFamily="18" charset="0"/>
                    <a:cs typeface="Calibri" panose="020F0502020204030204" pitchFamily="34" charset="0"/>
                  </a:rPr>
                  <a:t>(</a:t>
                </a:r>
                <a:r>
                  <a:rPr lang="en-US" sz="1800" b="1" i="0">
                    <a:effectLst/>
                    <a:latin typeface="Cambria Math" panose="02040503050406030204" pitchFamily="18" charset="0"/>
                    <a:ea typeface="Calibri" panose="020F0502020204030204" pitchFamily="34" charset="0"/>
                    <a:cs typeface="Calibri" panose="020F0502020204030204" pitchFamily="34" charset="0"/>
                  </a:rPr>
                  <a:t>𝑳𝑴𝑵) ̂=𝟑𝟎° </a:t>
                </a:r>
                <a:r>
                  <a:rPr lang="en-US" sz="1800" b="1" dirty="0">
                    <a:effectLst/>
                    <a:latin typeface="Calibri" panose="020F0502020204030204" pitchFamily="34" charset="0"/>
                    <a:ea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rPr>
                  <a:t>and</a:t>
                </a:r>
                <a:r>
                  <a:rPr lang="en-US" sz="1800" b="1" dirty="0">
                    <a:effectLst/>
                    <a:latin typeface="Calibri" panose="020F0502020204030204" pitchFamily="34" charset="0"/>
                    <a:ea typeface="Times New Roman" panose="02020603050405020304" pitchFamily="18" charset="0"/>
                  </a:rPr>
                  <a:t> </a:t>
                </a:r>
                <a:r>
                  <a:rPr lang="en-US" sz="1800" b="1" i="0">
                    <a:effectLst/>
                    <a:latin typeface="Cambria Math" panose="02040503050406030204" pitchFamily="18" charset="0"/>
                    <a:cs typeface="Calibri" panose="020F0502020204030204" pitchFamily="34" charset="0"/>
                  </a:rPr>
                  <a:t>(</a:t>
                </a:r>
                <a:r>
                  <a:rPr lang="en-US" sz="1800" b="1" i="0">
                    <a:effectLst/>
                    <a:latin typeface="Cambria Math" panose="02040503050406030204" pitchFamily="18" charset="0"/>
                    <a:ea typeface="Calibri" panose="020F0502020204030204" pitchFamily="34" charset="0"/>
                    <a:cs typeface="Calibri" panose="020F0502020204030204" pitchFamily="34" charset="0"/>
                  </a:rPr>
                  <a:t>𝑴𝑳𝑵) ̂=𝟏𝟏𝟎° </a:t>
                </a:r>
                <a:r>
                  <a:rPr lang="en-US" sz="1800" b="1" dirty="0">
                    <a:effectLst/>
                    <a:latin typeface="Calibri" panose="020F0502020204030204" pitchFamily="34" charset="0"/>
                    <a:ea typeface="Times New Roman" panose="02020603050405020304" pitchFamily="18" charset="0"/>
                  </a:rPr>
                  <a:t>.</a:t>
                </a:r>
                <a:endParaRPr lang="en-US" sz="1800" dirty="0">
                  <a:effectLst/>
                  <a:latin typeface="+mn-lt"/>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mn-lt"/>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1" dirty="0">
                    <a:latin typeface="Calibri" panose="020F0502020204030204" pitchFamily="34" charset="0"/>
                    <a:cs typeface="Calibri" panose="020F0502020204030204" pitchFamily="34" charset="0"/>
                  </a:rPr>
                  <a:t>For the teacher</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latin typeface="Calibri" panose="020F0502020204030204" pitchFamily="34" charset="0"/>
                    <a:cs typeface="Calibri" panose="020F0502020204030204" pitchFamily="34" charset="0"/>
                  </a:rPr>
                  <a:t>Give students </a:t>
                </a:r>
                <a:r>
                  <a:rPr lang="en-US" sz="1800" b="0" u="sng" dirty="0">
                    <a:solidFill>
                      <a:schemeClr val="bg1"/>
                    </a:solidFill>
                    <a:effectLst/>
                    <a:latin typeface="Comic Sans MS"/>
                    <a:cs typeface="Calibri" panose="020F0502020204030204" pitchFamily="34" charset="0"/>
                    <a:sym typeface="Comic Sans MS"/>
                  </a:rPr>
                  <a:t>5</a:t>
                </a:r>
                <a:r>
                  <a:rPr lang="en-US" sz="1800" b="0" u="sng" dirty="0">
                    <a:solidFill>
                      <a:schemeClr val="bg1"/>
                    </a:solidFill>
                    <a:effectLst/>
                    <a:latin typeface="Comic Sans MS"/>
                    <a:sym typeface="Comic Sans MS"/>
                  </a:rPr>
                  <a:t> minutes </a:t>
                </a:r>
                <a:r>
                  <a:rPr lang="en-US" sz="1800" b="0" dirty="0">
                    <a:solidFill>
                      <a:schemeClr val="bg1"/>
                    </a:solidFill>
                    <a:effectLst/>
                    <a:latin typeface="Comic Sans MS"/>
                    <a:sym typeface="Comic Sans MS"/>
                  </a:rPr>
                  <a:t>to do the activity.</a:t>
                </a:r>
                <a:endParaRPr lang="en-US" sz="1800" b="0" dirty="0">
                  <a:effectLst/>
                </a:endParaRPr>
              </a:p>
              <a:p>
                <a:pPr marL="514350" marR="0">
                  <a:lnSpc>
                    <a:spcPct val="107000"/>
                  </a:lnSpc>
                  <a:spcBef>
                    <a:spcPts val="0"/>
                  </a:spcBef>
                  <a:spcAft>
                    <a:spcPts val="800"/>
                  </a:spcAft>
                </a:pPr>
                <a:endParaRPr lang="en-US" sz="1800" dirty="0">
                  <a:effectLst/>
                  <a:latin typeface="+mn-lt"/>
                  <a:ea typeface="Calibri" panose="020F0502020204030204" pitchFamily="34" charset="0"/>
                  <a:cs typeface="Arial" panose="020B0604020202020204" pitchFamily="34" charset="0"/>
                </a:endParaRPr>
              </a:p>
              <a:p>
                <a:pPr marL="0" marR="0" indent="457200">
                  <a:lnSpc>
                    <a:spcPct val="107000"/>
                  </a:lnSpc>
                  <a:spcBef>
                    <a:spcPts val="0"/>
                  </a:spcBef>
                  <a:spcAft>
                    <a:spcPts val="800"/>
                  </a:spcAft>
                </a:pPr>
                <a:r>
                  <a:rPr lang="en-US" sz="1800" b="1" u="sng" dirty="0">
                    <a:effectLst/>
                    <a:highlight>
                      <a:srgbClr val="00FF00"/>
                    </a:highlight>
                    <a:latin typeface="Arial" panose="020B0604020202020204" pitchFamily="34" charset="0"/>
                    <a:ea typeface="Calibri" panose="020F0502020204030204" pitchFamily="34" charset="0"/>
                    <a:cs typeface="Arial" panose="020B0604020202020204" pitchFamily="34" charset="0"/>
                  </a:rPr>
                  <a:t>For the teacher: </a:t>
                </a:r>
                <a:endParaRPr lang="en-US" sz="1800" dirty="0">
                  <a:effectLst/>
                  <a:latin typeface="Arial" panose="020B060402020202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highlight>
                      <a:srgbClr val="00FF00"/>
                    </a:highlight>
                    <a:latin typeface="Calibri" panose="020F0502020204030204" pitchFamily="34" charset="0"/>
                    <a:ea typeface="Calibri" panose="020F0502020204030204" pitchFamily="34" charset="0"/>
                    <a:cs typeface="Arial" panose="020B0604020202020204" pitchFamily="34" charset="0"/>
                  </a:rPr>
                  <a:t>Ask students to write the steps they followed in constructing the triangle and the bisectors.</a:t>
                </a:r>
              </a:p>
              <a:p>
                <a:pPr marL="51435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en-US" sz="1800" dirty="0">
                    <a:effectLst/>
                    <a:highlight>
                      <a:srgbClr val="00FF00"/>
                    </a:highlight>
                    <a:latin typeface="Calibri" panose="020F0502020204030204" pitchFamily="34" charset="0"/>
                    <a:ea typeface="Calibri" panose="020F0502020204030204" pitchFamily="34" charset="0"/>
                    <a:cs typeface="Calibri" panose="020F0502020204030204" pitchFamily="34" charset="0"/>
                  </a:rPr>
                  <a:t>Encourage students to justify their answers</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58</a:t>
            </a:fld>
            <a:endParaRPr lang="en-US">
              <a:latin typeface="Comic Sans MS" panose="030F0702030302020204" pitchFamily="66" charset="0"/>
            </a:endParaRPr>
          </a:p>
        </p:txBody>
      </p:sp>
    </p:spTree>
    <p:extLst>
      <p:ext uri="{BB962C8B-B14F-4D97-AF65-F5344CB8AC3E}">
        <p14:creationId xmlns:p14="http://schemas.microsoft.com/office/powerpoint/2010/main" val="234991054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2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a:t>
                </a:r>
                <a:r>
                  <a:rPr lang="en-US" sz="1200" b="1" i="1" dirty="0">
                    <a:effectLst/>
                    <a:latin typeface="Calibri" panose="020F0502020204030204" pitchFamily="34" charset="0"/>
                    <a:ea typeface="Calibri" panose="020F0502020204030204" pitchFamily="34" charset="0"/>
                    <a:cs typeface="Calibri" panose="020F0502020204030204" pitchFamily="34" charset="0"/>
                  </a:rPr>
                  <a:t>Draw the bisectors of  </a:t>
                </a:r>
                <a14:m>
                  <m:oMath xmlns:m="http://schemas.openxmlformats.org/officeDocument/2006/math">
                    <m:acc>
                      <m:accPr>
                        <m:chr m:val="̂"/>
                        <m:ctrlPr>
                          <a:rPr lang="en-US" sz="1200" b="1" i="1">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a:effectLst/>
                            <a:latin typeface="Cambria Math" panose="02040503050406030204" pitchFamily="18" charset="0"/>
                            <a:ea typeface="Calibri" panose="020F0502020204030204" pitchFamily="34" charset="0"/>
                            <a:cs typeface="Calibri" panose="020F0502020204030204" pitchFamily="34" charset="0"/>
                          </a:rPr>
                          <m:t>𝑳𝑴𝑵</m:t>
                        </m:r>
                      </m:e>
                    </m:acc>
                  </m:oMath>
                </a14:m>
                <a:r>
                  <a:rPr lang="en-US" sz="1200" b="1" i="1" dirty="0">
                    <a:effectLst/>
                    <a:latin typeface="Calibri" panose="020F0502020204030204" pitchFamily="34" charset="0"/>
                    <a:ea typeface="Times New Roman" panose="02020603050405020304" pitchFamily="18" charset="0"/>
                    <a:cs typeface="Calibri" panose="020F0502020204030204" pitchFamily="34" charset="0"/>
                  </a:rPr>
                  <a:t> and </a:t>
                </a:r>
                <a14:m>
                  <m:oMath xmlns:m="http://schemas.openxmlformats.org/officeDocument/2006/math">
                    <m:acc>
                      <m:accPr>
                        <m:chr m:val="̂"/>
                        <m:ctrlPr>
                          <a:rPr lang="en-US" sz="1200" b="1" i="1">
                            <a:effectLst/>
                            <a:latin typeface="Cambria Math" panose="02040503050406030204" pitchFamily="18" charset="0"/>
                            <a:ea typeface="Calibri" panose="020F0502020204030204" pitchFamily="34" charset="0"/>
                            <a:cs typeface="Calibri" panose="020F0502020204030204" pitchFamily="34" charset="0"/>
                          </a:rPr>
                        </m:ctrlPr>
                      </m:accPr>
                      <m:e>
                        <m:r>
                          <a:rPr lang="en-US" sz="1200" b="1" i="1">
                            <a:effectLst/>
                            <a:latin typeface="Cambria Math" panose="02040503050406030204" pitchFamily="18" charset="0"/>
                            <a:ea typeface="Calibri" panose="020F0502020204030204" pitchFamily="34" charset="0"/>
                            <a:cs typeface="Calibri" panose="020F0502020204030204" pitchFamily="34" charset="0"/>
                          </a:rPr>
                          <m:t>𝑴𝑳𝑵</m:t>
                        </m:r>
                      </m:e>
                    </m:acc>
                    <m:r>
                      <a:rPr lang="en-US" sz="1200" b="1" i="1">
                        <a:effectLst/>
                        <a:latin typeface="Cambria Math" panose="02040503050406030204" pitchFamily="18" charset="0"/>
                        <a:ea typeface="Calibri" panose="020F0502020204030204" pitchFamily="34" charset="0"/>
                        <a:cs typeface="Calibri" panose="020F0502020204030204" pitchFamily="34" charset="0"/>
                      </a:rPr>
                      <m:t> </m:t>
                    </m:r>
                  </m:oMath>
                </a14:m>
                <a:r>
                  <a:rPr lang="en-US" sz="1200" b="1" i="1" dirty="0">
                    <a:effectLst/>
                    <a:latin typeface="Calibri" panose="020F0502020204030204" pitchFamily="34" charset="0"/>
                    <a:ea typeface="Times New Roman" panose="02020603050405020304" pitchFamily="18" charset="0"/>
                    <a:cs typeface="Calibri" panose="020F0502020204030204" pitchFamily="34" charset="0"/>
                  </a:rPr>
                  <a:t>.</a:t>
                </a:r>
                <a:r>
                  <a:rPr lang="en-US" sz="1200" b="1" i="1" dirty="0">
                    <a:effectLst/>
                    <a:latin typeface="Calibri" panose="020F0502020204030204" pitchFamily="34" charset="0"/>
                    <a:ea typeface="Calibri" panose="020F0502020204030204" pitchFamily="34" charset="0"/>
                    <a:cs typeface="Calibri" panose="020F0502020204030204" pitchFamily="34" charset="0"/>
                  </a:rPr>
                  <a: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1" dirty="0">
                    <a:effectLst/>
                    <a:latin typeface="Calibri" panose="020F0502020204030204" pitchFamily="34" charset="0"/>
                    <a:ea typeface="Calibri" panose="020F0502020204030204" pitchFamily="34" charset="0"/>
                    <a:cs typeface="Calibri" panose="020F0502020204030204" pitchFamily="34" charset="0"/>
                  </a:rPr>
                  <a:t>The 2 bisectors intersect at point P.</a:t>
                </a:r>
                <a:r>
                  <a:rPr lang="en-US" sz="12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r>
                  <a:rPr lang="en-US" sz="1200" b="0" dirty="0">
                    <a:solidFill>
                      <a:schemeClr val="bg1"/>
                    </a:solidFill>
                    <a:effectLst/>
                    <a:latin typeface="Comic Sans MS"/>
                    <a:sym typeface="Comic Sans MS"/>
                  </a:rPr>
                  <a:t>.</a:t>
                </a:r>
              </a:p>
              <a:p>
                <a:endParaRPr lang="en-US" sz="12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1200" b="1" i="1" u="sng" dirty="0">
                    <a:effectLst/>
                    <a:latin typeface="Arial" panose="020B0604020202020204" pitchFamily="34" charset="0"/>
                    <a:ea typeface="Calibri" panose="020F0502020204030204" pitchFamily="34" charset="0"/>
                    <a:cs typeface="Arial" panose="020B0604020202020204" pitchFamily="34" charset="0"/>
                  </a:rPr>
                  <a:t>VO</a:t>
                </a:r>
              </a:p>
              <a:p>
                <a:pPr marL="51435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Calibri" panose="020F0502020204030204" pitchFamily="34" charset="0"/>
                  </a:rPr>
                  <a:t>Draw the bisectors of  </a:t>
                </a:r>
                <a:r>
                  <a:rPr lang="en-US" sz="1800" b="1" i="0">
                    <a:effectLst/>
                    <a:latin typeface="Cambria Math" panose="02040503050406030204" pitchFamily="18" charset="0"/>
                    <a:cs typeface="Calibri" panose="020F0502020204030204" pitchFamily="34" charset="0"/>
                  </a:rPr>
                  <a:t>(</a:t>
                </a:r>
                <a:r>
                  <a:rPr lang="en-US" sz="1800" b="1" i="0">
                    <a:effectLst/>
                    <a:latin typeface="Cambria Math" panose="02040503050406030204" pitchFamily="18" charset="0"/>
                    <a:ea typeface="Calibri" panose="020F0502020204030204" pitchFamily="34" charset="0"/>
                    <a:cs typeface="Calibri" panose="020F0502020204030204" pitchFamily="34" charset="0"/>
                  </a:rPr>
                  <a:t>𝑳𝑴𝑵) ̂</a:t>
                </a:r>
                <a:r>
                  <a:rPr lang="en-US" sz="1800" b="1" dirty="0">
                    <a:effectLst/>
                    <a:latin typeface="Calibri" panose="020F0502020204030204" pitchFamily="34" charset="0"/>
                    <a:ea typeface="Times New Roman" panose="02020603050405020304" pitchFamily="18" charset="0"/>
                    <a:cs typeface="Calibri" panose="020F0502020204030204" pitchFamily="34" charset="0"/>
                  </a:rPr>
                  <a:t> </a:t>
                </a:r>
                <a:r>
                  <a:rPr lang="en-US" sz="1800" dirty="0">
                    <a:effectLst/>
                    <a:latin typeface="Calibri" panose="020F0502020204030204" pitchFamily="34" charset="0"/>
                    <a:ea typeface="Times New Roman" panose="02020603050405020304" pitchFamily="18" charset="0"/>
                    <a:cs typeface="Calibri" panose="020F0502020204030204" pitchFamily="34" charset="0"/>
                  </a:rPr>
                  <a:t>and</a:t>
                </a:r>
                <a:r>
                  <a:rPr lang="en-US" sz="1800" b="1" dirty="0">
                    <a:effectLst/>
                    <a:latin typeface="Calibri" panose="020F0502020204030204" pitchFamily="34" charset="0"/>
                    <a:ea typeface="Times New Roman" panose="02020603050405020304" pitchFamily="18" charset="0"/>
                    <a:cs typeface="Calibri" panose="020F0502020204030204" pitchFamily="34" charset="0"/>
                  </a:rPr>
                  <a:t> </a:t>
                </a:r>
                <a:r>
                  <a:rPr lang="en-US" sz="1800" b="1" i="0">
                    <a:effectLst/>
                    <a:latin typeface="Cambria Math" panose="02040503050406030204" pitchFamily="18" charset="0"/>
                    <a:cs typeface="Calibri" panose="020F0502020204030204" pitchFamily="34" charset="0"/>
                  </a:rPr>
                  <a:t>(</a:t>
                </a:r>
                <a:r>
                  <a:rPr lang="en-US" sz="1800" b="1" i="0">
                    <a:effectLst/>
                    <a:latin typeface="Cambria Math" panose="02040503050406030204" pitchFamily="18" charset="0"/>
                    <a:ea typeface="Calibri" panose="020F0502020204030204" pitchFamily="34" charset="0"/>
                    <a:cs typeface="Calibri" panose="020F0502020204030204" pitchFamily="34" charset="0"/>
                  </a:rPr>
                  <a:t>𝑴𝑳𝑵) ̂  </a:t>
                </a:r>
                <a:r>
                  <a:rPr lang="en-US" sz="1800" b="1" dirty="0">
                    <a:effectLst/>
                    <a:latin typeface="Calibri" panose="020F0502020204030204" pitchFamily="34" charset="0"/>
                    <a:ea typeface="Times New Roman" panose="02020603050405020304" pitchFamily="18" charset="0"/>
                    <a:cs typeface="Calibri" panose="020F0502020204030204" pitchFamily="34" charset="0"/>
                  </a:rPr>
                  <a:t>.</a:t>
                </a:r>
                <a:r>
                  <a:rPr lang="en-US" sz="1800" dirty="0">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Calibri" panose="020F0502020204030204" pitchFamily="34" charset="0"/>
                  </a:rPr>
                  <a:t> The 2 bisectors intersect at point P.</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mn-lt"/>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1" dirty="0">
                    <a:latin typeface="Calibri" panose="020F0502020204030204" pitchFamily="34" charset="0"/>
                    <a:cs typeface="Calibri" panose="020F0502020204030204" pitchFamily="34" charset="0"/>
                  </a:rPr>
                  <a:t>For the teacher</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latin typeface="Calibri" panose="020F0502020204030204" pitchFamily="34" charset="0"/>
                    <a:cs typeface="Calibri" panose="020F0502020204030204" pitchFamily="34" charset="0"/>
                  </a:rPr>
                  <a:t>Give students </a:t>
                </a:r>
                <a:r>
                  <a:rPr lang="en-US" sz="1800" b="0" u="sng" dirty="0">
                    <a:solidFill>
                      <a:schemeClr val="bg1"/>
                    </a:solidFill>
                    <a:effectLst/>
                    <a:latin typeface="Comic Sans MS"/>
                    <a:cs typeface="Calibri" panose="020F0502020204030204" pitchFamily="34" charset="0"/>
                    <a:sym typeface="Comic Sans MS"/>
                  </a:rPr>
                  <a:t>5</a:t>
                </a:r>
                <a:r>
                  <a:rPr lang="en-US" sz="1800" b="0" u="sng" dirty="0">
                    <a:solidFill>
                      <a:schemeClr val="bg1"/>
                    </a:solidFill>
                    <a:effectLst/>
                    <a:latin typeface="Comic Sans MS"/>
                    <a:sym typeface="Comic Sans MS"/>
                  </a:rPr>
                  <a:t> minutes </a:t>
                </a:r>
                <a:r>
                  <a:rPr lang="en-US" sz="1800" b="0" dirty="0">
                    <a:solidFill>
                      <a:schemeClr val="bg1"/>
                    </a:solidFill>
                    <a:effectLst/>
                    <a:latin typeface="Comic Sans MS"/>
                    <a:sym typeface="Comic Sans MS"/>
                  </a:rPr>
                  <a:t>to do the activity.</a:t>
                </a:r>
                <a:endParaRPr lang="en-US" sz="1800" b="0" dirty="0">
                  <a:effectLst/>
                </a:endParaRPr>
              </a:p>
              <a:p>
                <a:pPr marL="514350" marR="0">
                  <a:lnSpc>
                    <a:spcPct val="107000"/>
                  </a:lnSpc>
                  <a:spcBef>
                    <a:spcPts val="0"/>
                  </a:spcBef>
                  <a:spcAft>
                    <a:spcPts val="800"/>
                  </a:spcAft>
                </a:pPr>
                <a:endParaRPr lang="en-US" sz="1800" dirty="0">
                  <a:effectLst/>
                  <a:latin typeface="+mn-lt"/>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59</a:t>
            </a:fld>
            <a:endParaRPr lang="en-US">
              <a:latin typeface="Comic Sans MS" panose="030F0702030302020204" pitchFamily="66" charset="0"/>
            </a:endParaRPr>
          </a:p>
        </p:txBody>
      </p:sp>
    </p:spTree>
    <p:extLst>
      <p:ext uri="{BB962C8B-B14F-4D97-AF65-F5344CB8AC3E}">
        <p14:creationId xmlns:p14="http://schemas.microsoft.com/office/powerpoint/2010/main" val="22066154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en-US" sz="12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for the teacher</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en-US" sz="1200" b="0" i="0" u="sng"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Learning objective as stated in the 1997 curriculum</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en-US" sz="1200" dirty="0">
                <a:solidFill>
                  <a:schemeClr val="tx1">
                    <a:lumMod val="65000"/>
                    <a:lumOff val="35000"/>
                  </a:schemeClr>
                </a:solidFill>
                <a:latin typeface="Comic Sans MS"/>
              </a:rPr>
              <a:t>Define and construct angle bisectors, altitudes (or heights), perpendicular bisectors and medians in a triangle.</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en-US" sz="1200" dirty="0">
                <a:solidFill>
                  <a:schemeClr val="tx1">
                    <a:lumMod val="65000"/>
                    <a:lumOff val="35000"/>
                  </a:schemeClr>
                </a:solidFill>
                <a:latin typeface="Comic Sans MS"/>
              </a:rPr>
              <a:t>Know the particular triangles.</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en-US" sz="1200" dirty="0">
                <a:solidFill>
                  <a:schemeClr val="tx1">
                    <a:lumMod val="65000"/>
                    <a:lumOff val="35000"/>
                  </a:schemeClr>
                </a:solidFill>
                <a:latin typeface="Comic Sans MS"/>
              </a:rPr>
              <a:t>Know that the sum of angles of a triangle is 180º.</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endParaRPr kumimoji="0" lang="en-US" sz="1200" b="0" i="0" u="sng"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en-US" sz="1200" b="0" i="0" u="sng"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rPr>
              <a:t>Specific Learning Objectives</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lang="en-US" sz="1200" dirty="0">
                <a:effectLst/>
                <a:latin typeface="Times New Roman" panose="02020603050405020304" pitchFamily="18" charset="0"/>
                <a:ea typeface="Calibri" panose="020F0502020204030204" pitchFamily="34" charset="0"/>
                <a:cs typeface="Arial" panose="020B0604020202020204" pitchFamily="34" charset="0"/>
              </a:rPr>
              <a:t>Draw the three angle bisectors in a triangle and know that they are concurrent.</a:t>
            </a:r>
            <a:endParaRPr lang="fr-FR" sz="12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just">
              <a:lnSpc>
                <a:spcPct val="115000"/>
              </a:lnSpc>
              <a:spcBef>
                <a:spcPts val="0"/>
              </a:spcBef>
              <a:spcAft>
                <a:spcPts val="800"/>
              </a:spcAft>
              <a:buFont typeface="Symbol" panose="05050102010706020507" pitchFamily="18" charset="2"/>
              <a:buNone/>
            </a:pPr>
            <a:r>
              <a:rPr lang="en-US" sz="1200" dirty="0">
                <a:effectLst/>
                <a:latin typeface="Times New Roman" panose="02020603050405020304" pitchFamily="18" charset="0"/>
                <a:ea typeface="Calibri" panose="020F0502020204030204" pitchFamily="34" charset="0"/>
                <a:cs typeface="Arial" panose="020B0604020202020204" pitchFamily="34" charset="0"/>
              </a:rPr>
              <a:t>Draw the three perpendicular bisectors in a triangle and know that they are concurrent.</a:t>
            </a:r>
            <a:endParaRPr lang="fr-FR" sz="12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just">
              <a:lnSpc>
                <a:spcPct val="115000"/>
              </a:lnSpc>
              <a:spcBef>
                <a:spcPts val="0"/>
              </a:spcBef>
              <a:spcAft>
                <a:spcPts val="800"/>
              </a:spcAft>
              <a:buFont typeface="Symbol" panose="05050102010706020507" pitchFamily="18" charset="2"/>
              <a:buNone/>
            </a:pPr>
            <a:r>
              <a:rPr lang="en-US" sz="1200" dirty="0">
                <a:effectLst/>
                <a:latin typeface="Times New Roman" panose="02020603050405020304" pitchFamily="18" charset="0"/>
                <a:ea typeface="Calibri" panose="020F0502020204030204" pitchFamily="34" charset="0"/>
                <a:cs typeface="Arial" panose="020B0604020202020204" pitchFamily="34" charset="0"/>
              </a:rPr>
              <a:t>Draw the three heights of a triangle and know that they are concurrent.</a:t>
            </a:r>
            <a:endParaRPr lang="fr-FR" sz="12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just">
              <a:lnSpc>
                <a:spcPct val="115000"/>
              </a:lnSpc>
              <a:spcBef>
                <a:spcPts val="0"/>
              </a:spcBef>
              <a:spcAft>
                <a:spcPts val="800"/>
              </a:spcAft>
              <a:buFont typeface="Symbol" panose="05050102010706020507" pitchFamily="18" charset="2"/>
              <a:buNone/>
            </a:pPr>
            <a:r>
              <a:rPr lang="en-US" sz="1200" dirty="0">
                <a:effectLst/>
                <a:latin typeface="Times New Roman" panose="02020603050405020304" pitchFamily="18" charset="0"/>
                <a:ea typeface="Calibri" panose="020F0502020204030204" pitchFamily="34" charset="0"/>
                <a:cs typeface="Arial" panose="020B0604020202020204" pitchFamily="34" charset="0"/>
              </a:rPr>
              <a:t>Draw the three medians of a triangle and know that they are concurrent.</a:t>
            </a:r>
            <a:endParaRPr lang="fr-FR" sz="12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just">
              <a:lnSpc>
                <a:spcPct val="115000"/>
              </a:lnSpc>
              <a:spcBef>
                <a:spcPts val="0"/>
              </a:spcBef>
              <a:spcAft>
                <a:spcPts val="800"/>
              </a:spcAft>
              <a:buFont typeface="Symbol" panose="05050102010706020507" pitchFamily="18" charset="2"/>
              <a:buNone/>
            </a:pPr>
            <a:r>
              <a:rPr lang="en-US" sz="1200" dirty="0">
                <a:effectLst/>
                <a:latin typeface="Times New Roman" panose="02020603050405020304" pitchFamily="18" charset="0"/>
                <a:ea typeface="Calibri" panose="020F0502020204030204" pitchFamily="34" charset="0"/>
                <a:cs typeface="Arial" panose="020B0604020202020204" pitchFamily="34" charset="0"/>
              </a:rPr>
              <a:t>Determine the center of a circle passing through three non collinear points.</a:t>
            </a:r>
            <a:endParaRPr lang="fr-FR" sz="12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just">
              <a:lnSpc>
                <a:spcPct val="115000"/>
              </a:lnSpc>
              <a:spcBef>
                <a:spcPts val="0"/>
              </a:spcBef>
              <a:spcAft>
                <a:spcPts val="800"/>
              </a:spcAft>
              <a:buFont typeface="Symbol" panose="05050102010706020507" pitchFamily="18" charset="2"/>
              <a:buNone/>
            </a:pPr>
            <a:r>
              <a:rPr lang="en-US" sz="1200" dirty="0">
                <a:effectLst/>
                <a:latin typeface="Times New Roman" panose="02020603050405020304" pitchFamily="18" charset="0"/>
                <a:ea typeface="Calibri" panose="020F0502020204030204" pitchFamily="34" charset="0"/>
                <a:cs typeface="Arial" panose="020B0604020202020204" pitchFamily="34" charset="0"/>
              </a:rPr>
              <a:t>Identify the right, isosceles and equilateral triangles, by the sides and the angles.</a:t>
            </a:r>
            <a:endParaRPr lang="fr-FR" sz="12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just">
              <a:lnSpc>
                <a:spcPct val="115000"/>
              </a:lnSpc>
              <a:spcBef>
                <a:spcPts val="0"/>
              </a:spcBef>
              <a:spcAft>
                <a:spcPts val="800"/>
              </a:spcAft>
              <a:buFont typeface="Symbol" panose="05050102010706020507" pitchFamily="18" charset="2"/>
              <a:buNone/>
            </a:pPr>
            <a:r>
              <a:rPr lang="en-US" sz="1200" dirty="0">
                <a:effectLst/>
                <a:latin typeface="Times New Roman" panose="02020603050405020304" pitchFamily="18" charset="0"/>
                <a:ea typeface="Calibri" panose="020F0502020204030204" pitchFamily="34" charset="0"/>
                <a:cs typeface="Arial" panose="020B0604020202020204" pitchFamily="34" charset="0"/>
              </a:rPr>
              <a:t>Use the vocabulary: principal vertex and base (in an isosceles triangle), hypotenuse and sides of the right angle (in a right triangle).</a:t>
            </a:r>
            <a:endParaRPr lang="fr-FR" sz="12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just">
              <a:lnSpc>
                <a:spcPct val="115000"/>
              </a:lnSpc>
              <a:spcBef>
                <a:spcPts val="0"/>
              </a:spcBef>
              <a:spcAft>
                <a:spcPts val="800"/>
              </a:spcAft>
              <a:buFont typeface="Symbol" panose="05050102010706020507" pitchFamily="18" charset="2"/>
              <a:buNone/>
            </a:pPr>
            <a:r>
              <a:rPr lang="en-US" sz="1200" dirty="0">
                <a:effectLst/>
                <a:latin typeface="Times New Roman" panose="02020603050405020304" pitchFamily="18" charset="0"/>
                <a:ea typeface="Calibri" panose="020F0502020204030204" pitchFamily="34" charset="0"/>
                <a:cs typeface="Arial" panose="020B0604020202020204" pitchFamily="34" charset="0"/>
              </a:rPr>
              <a:t>Know that the sum of angles in a triangle is 180</a:t>
            </a:r>
            <a:r>
              <a:rPr lang="en-US" sz="1200" dirty="0">
                <a:effectLst/>
                <a:latin typeface="Arial" panose="020B0604020202020204" pitchFamily="34" charset="0"/>
                <a:ea typeface="Calibri" panose="020F0502020204030204" pitchFamily="34" charset="0"/>
                <a:cs typeface="Arial" panose="020B0604020202020204" pitchFamily="34" charset="0"/>
              </a:rPr>
              <a:t>º</a:t>
            </a:r>
            <a:r>
              <a:rPr lang="en-US" sz="1200" dirty="0">
                <a:effectLst/>
                <a:latin typeface="Times New Roman" panose="02020603050405020304" pitchFamily="18" charset="0"/>
                <a:ea typeface="Calibri" panose="020F0502020204030204" pitchFamily="34" charset="0"/>
                <a:cs typeface="Arial" panose="020B0604020202020204" pitchFamily="34" charset="0"/>
              </a:rPr>
              <a:t>.</a:t>
            </a:r>
            <a:endParaRPr lang="fr-FR" sz="12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just">
              <a:lnSpc>
                <a:spcPct val="115000"/>
              </a:lnSpc>
              <a:spcBef>
                <a:spcPts val="0"/>
              </a:spcBef>
              <a:spcAft>
                <a:spcPts val="800"/>
              </a:spcAft>
              <a:buFont typeface="Symbol" panose="05050102010706020507" pitchFamily="18" charset="2"/>
              <a:buNone/>
            </a:pPr>
            <a:r>
              <a:rPr lang="en-US" sz="1200" dirty="0">
                <a:effectLst/>
                <a:latin typeface="Times New Roman" panose="02020603050405020304" pitchFamily="18" charset="0"/>
                <a:ea typeface="Calibri" panose="020F0502020204030204" pitchFamily="34" charset="0"/>
              </a:rPr>
              <a:t>Being an angle with the compass.</a:t>
            </a:r>
            <a:endParaRPr lang="en-GB" dirty="0"/>
          </a:p>
          <a:p>
            <a:pPr marL="0" marR="0" lvl="0" indent="0" algn="l" defTabSz="914400" rtl="0" eaLnBrk="1" fontAlgn="auto" latinLnBrk="0" hangingPunct="1">
              <a:lnSpc>
                <a:spcPct val="150000"/>
              </a:lnSpc>
              <a:spcBef>
                <a:spcPts val="0"/>
              </a:spcBef>
              <a:spcAft>
                <a:spcPts val="0"/>
              </a:spcAft>
              <a:buClr>
                <a:srgbClr val="000000"/>
              </a:buClr>
              <a:buSzPts val="1400"/>
              <a:buFont typeface="Calibri" panose="020F0502020204030204" pitchFamily="34" charset="0"/>
              <a:buNone/>
              <a:tabLst/>
              <a:defRPr/>
            </a:pPr>
            <a:endParaRPr lang="en-US" sz="1200" b="1" dirty="0">
              <a:solidFill>
                <a:srgbClr val="00B050"/>
              </a:solidFill>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50000"/>
              </a:lnSpc>
              <a:spcBef>
                <a:spcPts val="0"/>
              </a:spcBef>
              <a:spcAft>
                <a:spcPts val="0"/>
              </a:spcAft>
              <a:buClr>
                <a:srgbClr val="000000"/>
              </a:buClr>
              <a:buSzPts val="1400"/>
              <a:buFont typeface="Calibri" panose="020F0502020204030204" pitchFamily="34" charset="0"/>
              <a:buNone/>
              <a:tabLst/>
              <a:defRPr/>
            </a:pPr>
            <a:r>
              <a:rPr lang="en-US" sz="1200" b="1" dirty="0">
                <a:solidFill>
                  <a:srgbClr val="00B050"/>
                </a:solidFill>
                <a:effectLst/>
                <a:latin typeface="Arial" panose="020B0604020202020204" pitchFamily="34" charset="0"/>
                <a:ea typeface="Times New Roman" panose="02020603050405020304" pitchFamily="18" charset="0"/>
                <a:cs typeface="Arial" panose="020B0604020202020204" pitchFamily="34" charset="0"/>
              </a:rPr>
              <a:t>Note: </a:t>
            </a:r>
            <a:r>
              <a:rPr lang="en-US" sz="1200" b="0" dirty="0">
                <a:effectLst/>
                <a:latin typeface="Arial" panose="020B0604020202020204" pitchFamily="34" charset="0"/>
                <a:cs typeface="Arial" panose="020B0604020202020204" pitchFamily="34" charset="0"/>
              </a:rPr>
              <a:t>In this chapter, s</a:t>
            </a:r>
            <a:r>
              <a:rPr lang="en-US" sz="1200" dirty="0">
                <a:effectLst/>
                <a:latin typeface="Arial" panose="020B0604020202020204" pitchFamily="34" charset="0"/>
                <a:ea typeface="Calibri" panose="020F0502020204030204" pitchFamily="34" charset="0"/>
                <a:cs typeface="Arial" panose="020B0604020202020204" pitchFamily="34" charset="0"/>
              </a:rPr>
              <a:t>tudents will discover, by folding paper and through construction, that </a:t>
            </a:r>
            <a:r>
              <a:rPr lang="en-US" sz="1200" b="0" dirty="0">
                <a:solidFill>
                  <a:srgbClr val="3A729A"/>
                </a:solidFill>
                <a:latin typeface="Comic Sans MS"/>
              </a:rPr>
              <a:t>angle bisectors, altitudes (heights), perpendicular bisectors, and medians in a triangle are concurrent.</a:t>
            </a:r>
          </a:p>
          <a:p>
            <a:pPr marL="0" marR="0" lvl="0" indent="0" algn="l" defTabSz="914400" rtl="0" eaLnBrk="1" fontAlgn="auto" latinLnBrk="0" hangingPunct="1">
              <a:lnSpc>
                <a:spcPct val="150000"/>
              </a:lnSpc>
              <a:spcBef>
                <a:spcPts val="0"/>
              </a:spcBef>
              <a:spcAft>
                <a:spcPts val="0"/>
              </a:spcAft>
              <a:buClr>
                <a:srgbClr val="000000"/>
              </a:buClr>
              <a:buSzPts val="1400"/>
              <a:buFont typeface="Calibri" panose="020F0502020204030204" pitchFamily="34" charset="0"/>
              <a:buNone/>
              <a:tabLst/>
              <a:defRPr/>
            </a:pPr>
            <a:r>
              <a:rPr lang="en-US" sz="1200" b="0" dirty="0">
                <a:solidFill>
                  <a:srgbClr val="3A729A"/>
                </a:solidFill>
                <a:latin typeface="Comic Sans MS"/>
              </a:rPr>
              <a:t>They will determine whether the point of concurrency is inside or outside the triangle.</a:t>
            </a:r>
          </a:p>
          <a:p>
            <a:pPr marL="0" marR="0" lvl="0" indent="0" algn="l" defTabSz="914400" rtl="0" eaLnBrk="1" fontAlgn="auto" latinLnBrk="0" hangingPunct="1">
              <a:lnSpc>
                <a:spcPct val="150000"/>
              </a:lnSpc>
              <a:spcBef>
                <a:spcPts val="0"/>
              </a:spcBef>
              <a:spcAft>
                <a:spcPts val="0"/>
              </a:spcAft>
              <a:buClr>
                <a:srgbClr val="000000"/>
              </a:buClr>
              <a:buSzPts val="1400"/>
              <a:buFont typeface="Calibri" panose="020F0502020204030204" pitchFamily="34" charset="0"/>
              <a:buNone/>
              <a:tabLst/>
              <a:defRPr/>
            </a:pPr>
            <a:r>
              <a:rPr lang="en-US" sz="1200" b="0" dirty="0">
                <a:solidFill>
                  <a:srgbClr val="3A729A"/>
                </a:solidFill>
                <a:effectLst/>
                <a:latin typeface="Comic Sans MS"/>
                <a:ea typeface="Calibri" panose="020F0502020204030204" pitchFamily="34" charset="0"/>
                <a:cs typeface="Arial" panose="020B0604020202020204" pitchFamily="34" charset="0"/>
              </a:rPr>
              <a:t>Students will also draw a triangle using a geometry set by knowing the length of its sides (SSS), or the length of 2 sides and the measurement of the angle that is between them (SAS) or the measurement of 2 angles and the length of the side that is between them (ASA).</a:t>
            </a:r>
          </a:p>
          <a:p>
            <a:pPr marL="0" marR="0" lvl="0" indent="0" algn="l" defTabSz="914400" rtl="0" eaLnBrk="1" fontAlgn="auto" latinLnBrk="0" hangingPunct="1">
              <a:lnSpc>
                <a:spcPct val="150000"/>
              </a:lnSpc>
              <a:spcBef>
                <a:spcPts val="0"/>
              </a:spcBef>
              <a:spcAft>
                <a:spcPts val="0"/>
              </a:spcAft>
              <a:buClr>
                <a:srgbClr val="000000"/>
              </a:buClr>
              <a:buSzPts val="1400"/>
              <a:buFont typeface="Calibri" panose="020F0502020204030204" pitchFamily="34" charset="0"/>
              <a:buNone/>
              <a:tabLst/>
              <a:defRPr/>
            </a:pPr>
            <a:r>
              <a:rPr lang="en-US" sz="1200" b="0" dirty="0">
                <a:solidFill>
                  <a:srgbClr val="3A729A"/>
                </a:solidFill>
                <a:effectLst/>
                <a:latin typeface="Comic Sans MS"/>
                <a:ea typeface="Calibri" panose="020F0502020204030204" pitchFamily="34" charset="0"/>
                <a:cs typeface="Arial" panose="020B0604020202020204" pitchFamily="34" charset="0"/>
              </a:rPr>
              <a:t>Identifying particular triangles is done by knowing the length of the sides and the measurements of the angles.  </a:t>
            </a:r>
          </a:p>
          <a:p>
            <a:pPr marL="0" marR="0" lvl="0" indent="0" algn="l" defTabSz="914400" rtl="0" eaLnBrk="1" fontAlgn="auto" latinLnBrk="0" hangingPunct="1">
              <a:lnSpc>
                <a:spcPct val="150000"/>
              </a:lnSpc>
              <a:spcBef>
                <a:spcPts val="0"/>
              </a:spcBef>
              <a:spcAft>
                <a:spcPts val="0"/>
              </a:spcAft>
              <a:buClr>
                <a:srgbClr val="000000"/>
              </a:buClr>
              <a:buSzPts val="1400"/>
              <a:buFont typeface="Calibri" panose="020F0502020204030204" pitchFamily="34" charset="0"/>
              <a:buNone/>
              <a:tabLst/>
              <a:defRPr/>
            </a:pPr>
            <a:r>
              <a:rPr lang="en-US" sz="1200" b="0" dirty="0">
                <a:solidFill>
                  <a:srgbClr val="3A729A"/>
                </a:solidFill>
                <a:effectLst/>
                <a:latin typeface="Comic Sans MS"/>
                <a:ea typeface="Calibri" panose="020F0502020204030204" pitchFamily="34" charset="0"/>
                <a:cs typeface="Arial" panose="020B0604020202020204" pitchFamily="34" charset="0"/>
              </a:rPr>
              <a:t>In addition, students will calculate the measurement of an angle in a triangle after deducing that the sum of angles in a triangle is 180</a:t>
            </a:r>
            <a:r>
              <a:rPr lang="en-US" sz="1200" b="0" baseline="30000" dirty="0">
                <a:solidFill>
                  <a:srgbClr val="3A729A"/>
                </a:solidFill>
                <a:effectLst/>
                <a:latin typeface="Comic Sans MS"/>
                <a:ea typeface="Calibri" panose="020F0502020204030204" pitchFamily="34" charset="0"/>
                <a:cs typeface="Arial" panose="020B0604020202020204" pitchFamily="34" charset="0"/>
              </a:rPr>
              <a:t>o</a:t>
            </a:r>
            <a:r>
              <a:rPr lang="en-US" sz="1200" b="0" baseline="0" dirty="0">
                <a:solidFill>
                  <a:srgbClr val="3A729A"/>
                </a:solidFill>
                <a:effectLst/>
                <a:latin typeface="Comic Sans MS"/>
                <a:ea typeface="Calibri" panose="020F0502020204030204" pitchFamily="34" charset="0"/>
                <a:cs typeface="Arial" panose="020B0604020202020204" pitchFamily="34" charset="0"/>
              </a:rPr>
              <a:t>.</a:t>
            </a:r>
            <a:endParaRPr lang="en-US" sz="1200" b="0" dirty="0">
              <a:solidFill>
                <a:srgbClr val="3A729A"/>
              </a:solidFill>
              <a:effectLst/>
              <a:latin typeface="Comic Sans MS"/>
              <a:ea typeface="Calibri" panose="020F0502020204030204" pitchFamily="34" charset="0"/>
              <a:cs typeface="Arial" panose="020B0604020202020204" pitchFamily="34" charset="0"/>
            </a:endParaRPr>
          </a:p>
          <a:p>
            <a:pPr marL="0" marR="0" lvl="0" indent="0" algn="just">
              <a:lnSpc>
                <a:spcPct val="115000"/>
              </a:lnSpc>
              <a:spcBef>
                <a:spcPts val="0"/>
              </a:spcBef>
              <a:spcAft>
                <a:spcPts val="800"/>
              </a:spcAft>
              <a:buFont typeface="Symbol" panose="05050102010706020507" pitchFamily="18" charset="2"/>
              <a:buNone/>
            </a:pPr>
            <a:endParaRPr lang="en-GB"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fr-FR" sz="1200" b="0" i="0" u="none" strike="noStrike" kern="0" cap="none" spc="0" normalizeH="0" baseline="0" noProof="0" smtClean="0">
                <a:ln>
                  <a:noFill/>
                </a:ln>
                <a:solidFill>
                  <a:srgbClr val="000000"/>
                </a:solidFill>
                <a:effectLst/>
                <a:uLnTx/>
                <a:uFillTx/>
                <a:latin typeface="Comic Sans MS" panose="030F0702030302020204" pitchFamily="66" charset="0"/>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6</a:t>
            </a:fld>
            <a:endParaRPr kumimoji="0" lang="fr-FR" sz="1200" b="0" i="0" u="none" strike="noStrike" kern="0" cap="none" spc="0" normalizeH="0" baseline="0" noProof="0">
              <a:ln>
                <a:noFill/>
              </a:ln>
              <a:solidFill>
                <a:srgbClr val="000000"/>
              </a:solidFill>
              <a:effectLst/>
              <a:uLnTx/>
              <a:uFillTx/>
              <a:latin typeface="Comic Sans MS" panose="030F0702030302020204" pitchFamily="66" charset="0"/>
              <a:ea typeface="Calibri"/>
              <a:cs typeface="Calibri"/>
              <a:sym typeface="Calibri"/>
            </a:endParaRPr>
          </a:p>
        </p:txBody>
      </p:sp>
    </p:spTree>
    <p:extLst>
      <p:ext uri="{BB962C8B-B14F-4D97-AF65-F5344CB8AC3E}">
        <p14:creationId xmlns:p14="http://schemas.microsoft.com/office/powerpoint/2010/main" val="166538345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2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2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solidFill>
                  <a:schemeClr val="bg1"/>
                </a:solidFill>
                <a:latin typeface="Comic Sans MS"/>
                <a:sym typeface="Comic Sans MS"/>
              </a:rPr>
              <a:t>Teacher says: </a:t>
            </a:r>
            <a:r>
              <a:rPr lang="en-US" sz="1200" b="1" i="1" u="none" strike="noStrike" cap="none" dirty="0">
                <a:solidFill>
                  <a:schemeClr val="bg1"/>
                </a:solidFill>
                <a:latin typeface="Comic Sans MS"/>
                <a:cs typeface="Calibri"/>
                <a:sym typeface="Comic Sans MS"/>
              </a:rPr>
              <a:t>“</a:t>
            </a:r>
            <a:r>
              <a:rPr lang="en-US" sz="1200" b="1" i="1" dirty="0">
                <a:effectLst/>
                <a:latin typeface="Calibri" panose="020F0502020204030204" pitchFamily="34" charset="0"/>
                <a:ea typeface="Calibri" panose="020F0502020204030204" pitchFamily="34" charset="0"/>
                <a:cs typeface="Calibri" panose="020F0502020204030204" pitchFamily="34" charset="0"/>
              </a:rPr>
              <a:t>Use the figure you have constructed to complete.</a:t>
            </a:r>
            <a:r>
              <a:rPr lang="en-US" sz="12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Calibri" panose="020F0502020204030204" pitchFamily="34" charset="0"/>
                <a:cs typeface="Calibri" panose="020F0502020204030204" pitchFamily="34" charset="0"/>
              </a:rPr>
              <a:t>Give students </a:t>
            </a:r>
            <a:r>
              <a:rPr lang="en-US" sz="1200" b="0" u="none" dirty="0">
                <a:solidFill>
                  <a:schemeClr val="bg1"/>
                </a:solidFill>
                <a:effectLst/>
                <a:latin typeface="Comic Sans MS"/>
                <a:cs typeface="Calibri" panose="020F0502020204030204" pitchFamily="34" charset="0"/>
                <a:sym typeface="Comic Sans MS"/>
              </a:rPr>
              <a:t>some time to answer</a:t>
            </a:r>
            <a:r>
              <a:rPr lang="en-US" sz="1200" b="0" dirty="0">
                <a:solidFill>
                  <a:schemeClr val="bg1"/>
                </a:solidFill>
                <a:effectLst/>
                <a:latin typeface="Comic Sans MS"/>
                <a:sym typeface="Comic Sans MS"/>
              </a:rPr>
              <a:t>.</a:t>
            </a:r>
          </a:p>
          <a:p>
            <a:endParaRPr lang="en-US" sz="1200" b="1" i="1" u="sng" dirty="0">
              <a:effectLst/>
              <a:latin typeface="Arial" panose="020B060402020202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60</a:t>
            </a:fld>
            <a:endParaRPr lang="en-US">
              <a:latin typeface="Comic Sans MS" panose="030F0702030302020204" pitchFamily="66" charset="0"/>
            </a:endParaRPr>
          </a:p>
        </p:txBody>
      </p:sp>
    </p:spTree>
    <p:extLst>
      <p:ext uri="{BB962C8B-B14F-4D97-AF65-F5344CB8AC3E}">
        <p14:creationId xmlns:p14="http://schemas.microsoft.com/office/powerpoint/2010/main" val="350196135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8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8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0" dirty="0">
                <a:solidFill>
                  <a:schemeClr val="bg1"/>
                </a:solidFill>
                <a:latin typeface="Comic Sans MS"/>
                <a:sym typeface="Comic Sans MS"/>
              </a:rPr>
              <a:t>Teacher says: </a:t>
            </a:r>
            <a:r>
              <a:rPr lang="en-US" sz="1800" b="1" i="1" u="none" strike="noStrike" cap="none" dirty="0">
                <a:solidFill>
                  <a:schemeClr val="bg1"/>
                </a:solidFill>
                <a:latin typeface="Comic Sans MS"/>
                <a:cs typeface="Calibri"/>
                <a:sym typeface="Comic Sans MS"/>
              </a:rPr>
              <a:t>“</a:t>
            </a:r>
            <a:r>
              <a:rPr lang="en-US" sz="1800" b="1" i="1" dirty="0">
                <a:effectLst/>
                <a:latin typeface="Calibri" panose="020F0502020204030204" pitchFamily="34" charset="0"/>
                <a:ea typeface="Calibri" panose="020F0502020204030204" pitchFamily="34" charset="0"/>
                <a:cs typeface="Calibri" panose="020F0502020204030204" pitchFamily="34" charset="0"/>
              </a:rPr>
              <a:t>Use the figure you have constructed to complete.</a:t>
            </a:r>
            <a:r>
              <a:rPr lang="en-US" sz="18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latin typeface="Calibri" panose="020F0502020204030204" pitchFamily="34" charset="0"/>
                <a:cs typeface="Calibri" panose="020F0502020204030204" pitchFamily="34" charset="0"/>
              </a:rPr>
              <a:t>Give students </a:t>
            </a:r>
            <a:r>
              <a:rPr lang="en-US" sz="1800" b="0" u="none" dirty="0">
                <a:solidFill>
                  <a:schemeClr val="bg1"/>
                </a:solidFill>
                <a:effectLst/>
                <a:latin typeface="Comic Sans MS"/>
                <a:cs typeface="Calibri" panose="020F0502020204030204" pitchFamily="34" charset="0"/>
                <a:sym typeface="Comic Sans MS"/>
              </a:rPr>
              <a:t>some time to answer</a:t>
            </a:r>
            <a:r>
              <a:rPr lang="en-US" sz="1800" b="0" dirty="0">
                <a:solidFill>
                  <a:schemeClr val="bg1"/>
                </a:solidFill>
                <a:effectLst/>
                <a:latin typeface="Comic Sans MS"/>
                <a:sym typeface="Comic Sans MS"/>
              </a:rPr>
              <a:t>.</a:t>
            </a:r>
          </a:p>
          <a:p>
            <a:endParaRPr lang="en-US" sz="1800" b="1" i="1" u="sng" dirty="0">
              <a:effectLst/>
              <a:latin typeface="Arial" panose="020B060402020202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61</a:t>
            </a:fld>
            <a:endParaRPr lang="en-US">
              <a:latin typeface="Comic Sans MS" panose="030F0702030302020204" pitchFamily="66" charset="0"/>
            </a:endParaRPr>
          </a:p>
        </p:txBody>
      </p:sp>
    </p:spTree>
    <p:extLst>
      <p:ext uri="{BB962C8B-B14F-4D97-AF65-F5344CB8AC3E}">
        <p14:creationId xmlns:p14="http://schemas.microsoft.com/office/powerpoint/2010/main" val="365754077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8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8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0" dirty="0">
                <a:solidFill>
                  <a:schemeClr val="bg1"/>
                </a:solidFill>
                <a:latin typeface="Comic Sans MS"/>
                <a:sym typeface="Comic Sans MS"/>
              </a:rPr>
              <a:t>Teacher says: </a:t>
            </a:r>
            <a:r>
              <a:rPr lang="en-US" sz="1800" b="1" i="1" u="none" strike="noStrike" cap="none" dirty="0">
                <a:solidFill>
                  <a:schemeClr val="bg1"/>
                </a:solidFill>
                <a:latin typeface="Comic Sans MS"/>
                <a:cs typeface="Calibri"/>
                <a:sym typeface="Comic Sans MS"/>
              </a:rPr>
              <a:t>“</a:t>
            </a:r>
            <a:r>
              <a:rPr lang="en-US" sz="1800" b="1" i="1" dirty="0">
                <a:effectLst/>
                <a:latin typeface="Calibri" panose="020F0502020204030204" pitchFamily="34" charset="0"/>
                <a:ea typeface="Calibri" panose="020F0502020204030204" pitchFamily="34" charset="0"/>
                <a:cs typeface="Calibri" panose="020F0502020204030204" pitchFamily="34" charset="0"/>
              </a:rPr>
              <a:t>Use the figure you have constructed to complete.</a:t>
            </a:r>
            <a:r>
              <a:rPr lang="en-US" sz="18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latin typeface="Calibri" panose="020F0502020204030204" pitchFamily="34" charset="0"/>
                <a:cs typeface="Calibri" panose="020F0502020204030204" pitchFamily="34" charset="0"/>
              </a:rPr>
              <a:t>Give students </a:t>
            </a:r>
            <a:r>
              <a:rPr lang="en-US" sz="1800" b="0" u="none" dirty="0">
                <a:solidFill>
                  <a:schemeClr val="bg1"/>
                </a:solidFill>
                <a:effectLst/>
                <a:latin typeface="Comic Sans MS"/>
                <a:cs typeface="Calibri" panose="020F0502020204030204" pitchFamily="34" charset="0"/>
                <a:sym typeface="Comic Sans MS"/>
              </a:rPr>
              <a:t>some time to answer</a:t>
            </a:r>
            <a:r>
              <a:rPr lang="en-US" sz="1800" b="0" dirty="0">
                <a:solidFill>
                  <a:schemeClr val="bg1"/>
                </a:solidFill>
                <a:effectLst/>
                <a:latin typeface="Comic Sans MS"/>
                <a:sym typeface="Comic Sans MS"/>
              </a:rPr>
              <a:t>.</a:t>
            </a:r>
          </a:p>
          <a:p>
            <a:endParaRPr lang="en-US" sz="1800" b="1" i="1" u="sng" dirty="0">
              <a:effectLst/>
              <a:latin typeface="Arial" panose="020B060402020202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62</a:t>
            </a:fld>
            <a:endParaRPr lang="en-US">
              <a:latin typeface="Comic Sans MS" panose="030F0702030302020204" pitchFamily="66" charset="0"/>
            </a:endParaRPr>
          </a:p>
        </p:txBody>
      </p:sp>
    </p:spTree>
    <p:extLst>
      <p:ext uri="{BB962C8B-B14F-4D97-AF65-F5344CB8AC3E}">
        <p14:creationId xmlns:p14="http://schemas.microsoft.com/office/powerpoint/2010/main" val="415446839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8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8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0" dirty="0">
                <a:solidFill>
                  <a:schemeClr val="bg1"/>
                </a:solidFill>
                <a:latin typeface="Comic Sans MS"/>
                <a:sym typeface="Comic Sans MS"/>
              </a:rPr>
              <a:t>Teacher says: </a:t>
            </a:r>
            <a:r>
              <a:rPr lang="en-US" sz="1800" b="1" i="1" u="none" strike="noStrike" cap="none" dirty="0">
                <a:solidFill>
                  <a:schemeClr val="bg1"/>
                </a:solidFill>
                <a:latin typeface="Comic Sans MS"/>
                <a:cs typeface="Calibri"/>
                <a:sym typeface="Comic Sans MS"/>
              </a:rPr>
              <a:t>“</a:t>
            </a:r>
            <a:r>
              <a:rPr lang="en-US" sz="1800" b="1" i="1" dirty="0">
                <a:effectLst/>
                <a:latin typeface="Calibri" panose="020F0502020204030204" pitchFamily="34" charset="0"/>
                <a:ea typeface="Calibri" panose="020F0502020204030204" pitchFamily="34" charset="0"/>
                <a:cs typeface="Calibri" panose="020F0502020204030204" pitchFamily="34" charset="0"/>
              </a:rPr>
              <a:t>Use the figure you have constructed to complete.</a:t>
            </a:r>
            <a:r>
              <a:rPr lang="en-US" sz="1800" b="1" i="1" u="none" strike="noStrike" cap="none" dirty="0">
                <a:solidFill>
                  <a:schemeClr val="bg1"/>
                </a:solidFill>
                <a:latin typeface="Comic Sans MS"/>
                <a:cs typeface="Calibri"/>
                <a:sym typeface="Comic Sans MS"/>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latin typeface="Calibri" panose="020F0502020204030204" pitchFamily="34" charset="0"/>
                <a:cs typeface="Calibri" panose="020F0502020204030204" pitchFamily="34" charset="0"/>
              </a:rPr>
              <a:t>Give students </a:t>
            </a:r>
            <a:r>
              <a:rPr lang="en-US" sz="1800" b="0" u="none" dirty="0">
                <a:solidFill>
                  <a:schemeClr val="bg1"/>
                </a:solidFill>
                <a:effectLst/>
                <a:latin typeface="Comic Sans MS"/>
                <a:cs typeface="Calibri" panose="020F0502020204030204" pitchFamily="34" charset="0"/>
                <a:sym typeface="Comic Sans MS"/>
              </a:rPr>
              <a:t>some time to answer</a:t>
            </a:r>
            <a:r>
              <a:rPr lang="en-US" sz="1800" b="0" dirty="0">
                <a:solidFill>
                  <a:schemeClr val="bg1"/>
                </a:solidFill>
                <a:effectLst/>
                <a:latin typeface="Comic Sans MS"/>
                <a:sym typeface="Comic Sans MS"/>
              </a:rPr>
              <a:t>.</a:t>
            </a:r>
          </a:p>
          <a:p>
            <a:endParaRPr lang="en-US" sz="1800" b="1" i="1" u="sng" dirty="0">
              <a:effectLst/>
              <a:latin typeface="Arial" panose="020B0604020202020204" pitchFamily="34" charset="0"/>
              <a:ea typeface="Calibri" panose="020F0502020204030204" pitchFamily="34"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63</a:t>
            </a:fld>
            <a:endParaRPr lang="en-US">
              <a:latin typeface="Comic Sans MS" panose="030F0702030302020204" pitchFamily="66" charset="0"/>
            </a:endParaRPr>
          </a:p>
        </p:txBody>
      </p:sp>
    </p:spTree>
    <p:extLst>
      <p:ext uri="{BB962C8B-B14F-4D97-AF65-F5344CB8AC3E}">
        <p14:creationId xmlns:p14="http://schemas.microsoft.com/office/powerpoint/2010/main" val="79701953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en-US" sz="1000" b="1" noProof="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1000" b="1" u="none" noProof="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0" u="none">
                    <a:effectLst/>
                  </a:rPr>
                  <a:t>Teacher </a:t>
                </a:r>
                <a:r>
                  <a:rPr lang="en-US" sz="1000" b="0" u="none" dirty="0">
                    <a:effectLst/>
                  </a:rPr>
                  <a:t>corrects the activity interactively.</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0" dirty="0">
                    <a:solidFill>
                      <a:schemeClr val="bg1"/>
                    </a:solidFill>
                    <a:latin typeface="Comic Sans MS"/>
                    <a:sym typeface="Comic Sans MS"/>
                  </a:rPr>
                  <a:t>Teacher says: </a:t>
                </a:r>
                <a:r>
                  <a:rPr lang="en-US" sz="1000" b="1" i="1" u="none" strike="noStrike" cap="none" dirty="0">
                    <a:solidFill>
                      <a:schemeClr val="bg1"/>
                    </a:solidFill>
                    <a:latin typeface="Comic Sans MS"/>
                    <a:cs typeface="Calibri"/>
                    <a:sym typeface="Comic Sans MS"/>
                  </a:rPr>
                  <a:t>“</a:t>
                </a:r>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[MP) is the bisector of angle </a:t>
                </a:r>
                <a14:m>
                  <m:oMath xmlns:m="http://schemas.openxmlformats.org/officeDocument/2006/math">
                    <m:acc>
                      <m:accPr>
                        <m:chr m:val="̂"/>
                        <m:ctrlPr>
                          <a:rPr lang="en-US" sz="1000" b="1" i="1">
                            <a:solidFill>
                              <a:srgbClr val="FF0000"/>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m:ctrlPr>
                      </m:accPr>
                      <m:e>
                        <m:r>
                          <a:rPr lang="en-US" sz="1000" b="1" i="1" smtClean="0">
                            <a:solidFill>
                              <a:srgbClr val="FF0000"/>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𝑳𝑴𝑵</m:t>
                        </m:r>
                      </m:e>
                    </m:acc>
                    <m:r>
                      <a:rPr lang="en-US" sz="1000" b="1" i="1">
                        <a:solidFill>
                          <a:srgbClr val="FF0000"/>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m:t> </m:t>
                    </m:r>
                    <m:r>
                      <a:rPr lang="en-US" sz="1000" b="1" i="1" smtClean="0">
                        <a:solidFill>
                          <a:srgbClr val="FF0000"/>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m:t> </m:t>
                    </m:r>
                  </m:oMath>
                </a14:m>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that measures 30 degrees.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The bisector divides the angle into two equal angles so </a:t>
                </a:r>
                <a14:m>
                  <m:oMath xmlns:m="http://schemas.openxmlformats.org/officeDocument/2006/math">
                    <m:acc>
                      <m:accPr>
                        <m:chr m:val="̂"/>
                        <m:ctrlPr>
                          <a:rPr lang="en-US" sz="1000" b="1" i="1" smtClean="0">
                            <a:solidFill>
                              <a:schemeClr val="bg2"/>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m:ctrlPr>
                      </m:accPr>
                      <m:e>
                        <m:r>
                          <a:rPr lang="en-US" sz="1000" b="1" i="1" smtClean="0">
                            <a:solidFill>
                              <a:schemeClr val="bg2"/>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𝑳𝑴𝑷</m:t>
                        </m:r>
                      </m:e>
                    </m:acc>
                    <m:r>
                      <a:rPr lang="en-US" sz="1000" b="1" i="1" smtClean="0">
                        <a:solidFill>
                          <a:schemeClr val="bg2"/>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m:t>= </m:t>
                    </m:r>
                  </m:oMath>
                </a14:m>
                <a:r>
                  <a:rPr lang="en-US" sz="1000" b="1" i="1" dirty="0">
                    <a:solidFill>
                      <a:schemeClr val="bg2"/>
                    </a:solidFill>
                    <a:effectLst/>
                    <a:highlight>
                      <a:srgbClr val="00FFFF"/>
                    </a:highlight>
                    <a:ea typeface="Calibri" panose="020F0502020204030204" pitchFamily="34" charset="0"/>
                    <a:cs typeface="Calibri" panose="020F0502020204030204" pitchFamily="34" charset="0"/>
                  </a:rPr>
                  <a:t> </a:t>
                </a:r>
                <a14:m>
                  <m:oMath xmlns:m="http://schemas.openxmlformats.org/officeDocument/2006/math">
                    <m:acc>
                      <m:accPr>
                        <m:chr m:val="̂"/>
                        <m:ctrlPr>
                          <a:rPr lang="en-US" sz="1000" b="1" i="1" smtClean="0">
                            <a:solidFill>
                              <a:schemeClr val="bg2"/>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m:ctrlPr>
                      </m:accPr>
                      <m:e>
                        <m:r>
                          <a:rPr lang="en-US" sz="1000" b="1" i="1" smtClean="0">
                            <a:solidFill>
                              <a:schemeClr val="bg2"/>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𝑳𝑴𝑵</m:t>
                        </m:r>
                      </m:e>
                    </m:acc>
                    <m:r>
                      <a:rPr lang="en-US" sz="1000" b="1" i="1" smtClean="0">
                        <a:solidFill>
                          <a:schemeClr val="bg2"/>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m:t> </m:t>
                    </m:r>
                  </m:oMath>
                </a14:m>
                <a:r>
                  <a:rPr lang="en-US" sz="1000" b="1" i="1" dirty="0">
                    <a:solidFill>
                      <a:schemeClr val="bg2"/>
                    </a:solidFill>
                    <a:effectLst/>
                    <a:highlight>
                      <a:srgbClr val="00FFFF"/>
                    </a:highlight>
                    <a:ea typeface="Calibri" panose="020F0502020204030204" pitchFamily="34" charset="0"/>
                    <a:cs typeface="Calibri" panose="020F0502020204030204" pitchFamily="34" charset="0"/>
                  </a:rPr>
                  <a:t> ÷ 2.</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So, the measure of each angle </a:t>
                </a:r>
                <a14:m>
                  <m:oMath xmlns:m="http://schemas.openxmlformats.org/officeDocument/2006/math">
                    <m:acc>
                      <m:accPr>
                        <m:chr m:val="̂"/>
                        <m:ctrlPr>
                          <a:rPr lang="en-US" sz="1000" b="1" i="1" smtClean="0">
                            <a:solidFill>
                              <a:schemeClr val="bg2"/>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m:ctrlPr>
                      </m:accPr>
                      <m:e>
                        <m:r>
                          <a:rPr lang="en-US" sz="1000" b="1" i="1" smtClean="0">
                            <a:solidFill>
                              <a:schemeClr val="bg2"/>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𝑳𝑴𝑷</m:t>
                        </m:r>
                      </m:e>
                    </m:acc>
                    <m:r>
                      <a:rPr lang="en-US" sz="1000" b="1" i="1" smtClean="0">
                        <a:solidFill>
                          <a:schemeClr val="bg2"/>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m:t>  </m:t>
                    </m:r>
                    <m:r>
                      <a:rPr lang="en-US" sz="1000" b="1" i="1" smtClean="0">
                        <a:solidFill>
                          <a:schemeClr val="bg2"/>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𝒂𝒏𝒅</m:t>
                    </m:r>
                    <m:r>
                      <a:rPr lang="en-US" sz="1000" b="1" i="1" smtClean="0">
                        <a:solidFill>
                          <a:schemeClr val="bg2"/>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m:t> </m:t>
                    </m:r>
                  </m:oMath>
                </a14:m>
                <a:r>
                  <a:rPr lang="en-US" sz="1000" b="1" i="1" dirty="0">
                    <a:solidFill>
                      <a:schemeClr val="bg2"/>
                    </a:solidFill>
                    <a:effectLst/>
                    <a:highlight>
                      <a:srgbClr val="00FFFF"/>
                    </a:highlight>
                    <a:ea typeface="Calibri" panose="020F0502020204030204" pitchFamily="34" charset="0"/>
                    <a:cs typeface="Calibri" panose="020F0502020204030204" pitchFamily="34" charset="0"/>
                  </a:rPr>
                  <a:t> </a:t>
                </a:r>
                <a14:m>
                  <m:oMath xmlns:m="http://schemas.openxmlformats.org/officeDocument/2006/math">
                    <m:acc>
                      <m:accPr>
                        <m:chr m:val="̂"/>
                        <m:ctrlPr>
                          <a:rPr lang="en-US" sz="1000" b="1" i="1" smtClean="0">
                            <a:solidFill>
                              <a:schemeClr val="bg2"/>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m:ctrlPr>
                      </m:accPr>
                      <m:e>
                        <m:r>
                          <a:rPr lang="en-US" sz="1000" b="1" i="1" smtClean="0">
                            <a:solidFill>
                              <a:schemeClr val="bg2"/>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𝑷𝑴𝑵</m:t>
                        </m:r>
                        <m:r>
                          <a:rPr lang="en-US" sz="1000" b="1" i="1" smtClean="0">
                            <a:solidFill>
                              <a:schemeClr val="bg2"/>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m:t> </m:t>
                        </m:r>
                      </m:e>
                    </m:acc>
                  </m:oMath>
                </a14:m>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is 15 degrees.</a:t>
                </a:r>
              </a:p>
              <a:p>
                <a:pPr marL="514350" marR="0">
                  <a:lnSpc>
                    <a:spcPct val="107000"/>
                  </a:lnSpc>
                  <a:spcBef>
                    <a:spcPts val="0"/>
                  </a:spcBef>
                  <a:spcAft>
                    <a:spcPts val="800"/>
                  </a:spcAft>
                </a:pPr>
                <a:endPar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pPr marL="514350" marR="0">
                  <a:lnSpc>
                    <a:spcPct val="107000"/>
                  </a:lnSpc>
                  <a:spcBef>
                    <a:spcPts val="0"/>
                  </a:spcBef>
                  <a:spcAft>
                    <a:spcPts val="800"/>
                  </a:spcAft>
                </a:pPr>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The third angle bisector in triangle LMN ,</a:t>
                </a:r>
                <a:r>
                  <a:rPr lang="en-US" sz="1000" b="1" i="1" baseline="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[NP) </a:t>
                </a:r>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should pass</a:t>
                </a:r>
                <a:r>
                  <a:rPr lang="en-US" sz="1000" b="1" i="1" baseline="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through the intersecting point of the angle bisectors [LP) and [MP) that is point P. </a:t>
                </a:r>
              </a:p>
              <a:p>
                <a:pPr marL="514350" marR="0">
                  <a:lnSpc>
                    <a:spcPct val="107000"/>
                  </a:lnSpc>
                  <a:spcBef>
                    <a:spcPts val="0"/>
                  </a:spcBef>
                  <a:spcAft>
                    <a:spcPts val="800"/>
                  </a:spcAft>
                </a:pPr>
                <a:r>
                  <a:rPr lang="en-US" sz="1000" b="1" i="1" baseline="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a:t>
                </a:r>
                <a:r>
                  <a:rPr lang="en-US" sz="1000" b="1" i="1"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he three bisectors in a triangle are concurrent.” </a:t>
                </a:r>
                <a:endParaRPr lang="en-US" sz="1000" b="1" i="1" dirty="0">
                  <a:effectLst/>
                  <a:latin typeface="Calibri" panose="020F0502020204030204" pitchFamily="34" charset="0"/>
                  <a:ea typeface="Calibri" panose="020F0502020204030204" pitchFamily="34" charset="0"/>
                  <a:cs typeface="Arial" panose="020B0604020202020204" pitchFamily="34" charset="0"/>
                </a:endParaRPr>
              </a:p>
              <a:p>
                <a:r>
                  <a:rPr lang="en-US" sz="1000" b="1" i="1" u="none" strike="noStrike" cap="none" dirty="0">
                    <a:solidFill>
                      <a:schemeClr val="dk1"/>
                    </a:solidFill>
                    <a:effectLst/>
                    <a:highlight>
                      <a:srgbClr val="00FFFF"/>
                    </a:highlight>
                    <a:latin typeface="Calibri"/>
                    <a:ea typeface="Calibri"/>
                    <a:cs typeface="Calibri"/>
                    <a:sym typeface="Calibri"/>
                  </a:rPr>
                  <a:t> </a:t>
                </a:r>
                <a:endParaRPr lang="en-US" sz="1000" b="1" i="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endParaRPr lang="en-US" sz="1000" b="1" i="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endParaRPr lang="en-US" sz="1000" b="1" i="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endPar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endParaRP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r>
                  <a:rPr lang="en-US" sz="1000" b="1" u="sng" dirty="0">
                    <a:effectLst/>
                    <a:highlight>
                      <a:srgbClr val="00FFFF"/>
                    </a:highlight>
                    <a:latin typeface="Times New Roman" panose="02020603050405020304" pitchFamily="18" charset="0"/>
                    <a:ea typeface="Times New Roman" panose="02020603050405020304" pitchFamily="18" charset="0"/>
                    <a:cs typeface="Arial" panose="020B0604020202020204" pitchFamily="34" charset="0"/>
                  </a:rPr>
                  <a:t>VO</a:t>
                </a:r>
              </a:p>
              <a:p>
                <a:pPr marL="514350" marR="0">
                  <a:lnSpc>
                    <a:spcPct val="107000"/>
                  </a:lnSpc>
                  <a:spcBef>
                    <a:spcPts val="0"/>
                  </a:spcBef>
                  <a:spcAft>
                    <a:spcPts val="800"/>
                  </a:spcAft>
                </a:pPr>
                <a:r>
                  <a:rPr lang="en-US" sz="180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[MP) is the bisector of angle </a:t>
                </a:r>
                <a:r>
                  <a:rPr lang="en-US" sz="1800" b="1" i="0">
                    <a:solidFill>
                      <a:srgbClr val="FF0000"/>
                    </a:solidFill>
                    <a:effectLst/>
                    <a:highlight>
                      <a:srgbClr val="00FFFF"/>
                    </a:highlight>
                    <a:latin typeface="Cambria Math" panose="02040503050406030204" pitchFamily="18" charset="0"/>
                    <a:cs typeface="Calibri" panose="020F0502020204030204" pitchFamily="34" charset="0"/>
                  </a:rPr>
                  <a:t>(</a:t>
                </a:r>
                <a:r>
                  <a:rPr lang="en-US" sz="1800" b="1" i="0">
                    <a:solidFill>
                      <a:srgbClr val="FF0000"/>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𝑳𝑴𝑵) ̂    </a:t>
                </a:r>
                <a:r>
                  <a:rPr lang="en-US" sz="180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that measures 30 degrees, and the bisector divides the angle into two equal angles so </a:t>
                </a:r>
                <a:r>
                  <a:rPr lang="en-US" sz="1800" i="0">
                    <a:solidFill>
                      <a:schemeClr val="bg2"/>
                    </a:solidFill>
                    <a:effectLst/>
                    <a:highlight>
                      <a:srgbClr val="00FFFF"/>
                    </a:highlight>
                    <a:latin typeface="Cambria Math" panose="02040503050406030204" pitchFamily="18" charset="0"/>
                    <a:cs typeface="Calibri" panose="020F0502020204030204" pitchFamily="34" charset="0"/>
                  </a:rPr>
                  <a:t>(</a:t>
                </a:r>
                <a:r>
                  <a:rPr lang="en-US" sz="1800" b="0" i="0">
                    <a:solidFill>
                      <a:schemeClr val="bg2"/>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𝐿𝑀𝑃) ̂= </a:t>
                </a:r>
                <a:r>
                  <a:rPr lang="en-US" sz="1800" dirty="0">
                    <a:solidFill>
                      <a:schemeClr val="bg2"/>
                    </a:solidFill>
                    <a:effectLst/>
                    <a:highlight>
                      <a:srgbClr val="00FFFF"/>
                    </a:highlight>
                    <a:ea typeface="Calibri" panose="020F0502020204030204" pitchFamily="34" charset="0"/>
                    <a:cs typeface="Calibri" panose="020F0502020204030204" pitchFamily="34" charset="0"/>
                  </a:rPr>
                  <a:t> </a:t>
                </a:r>
                <a:r>
                  <a:rPr lang="en-US" sz="1800" i="0">
                    <a:solidFill>
                      <a:schemeClr val="bg2"/>
                    </a:solidFill>
                    <a:effectLst/>
                    <a:highlight>
                      <a:srgbClr val="00FFFF"/>
                    </a:highlight>
                    <a:latin typeface="Cambria Math" panose="02040503050406030204" pitchFamily="18" charset="0"/>
                    <a:cs typeface="Calibri" panose="020F0502020204030204" pitchFamily="34" charset="0"/>
                  </a:rPr>
                  <a:t>(</a:t>
                </a:r>
                <a:r>
                  <a:rPr lang="en-US" sz="1800" b="0" i="0">
                    <a:solidFill>
                      <a:schemeClr val="bg2"/>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𝐿𝑀𝑁) ̂  </a:t>
                </a:r>
                <a:r>
                  <a:rPr lang="en-US" sz="1800" dirty="0">
                    <a:solidFill>
                      <a:schemeClr val="bg2"/>
                    </a:solidFill>
                    <a:effectLst/>
                    <a:highlight>
                      <a:srgbClr val="00FFFF"/>
                    </a:highlight>
                    <a:ea typeface="Calibri" panose="020F0502020204030204" pitchFamily="34" charset="0"/>
                    <a:cs typeface="Calibri" panose="020F0502020204030204" pitchFamily="34" charset="0"/>
                  </a:rPr>
                  <a:t> ÷ 2</a:t>
                </a:r>
              </a:p>
              <a:p>
                <a:pPr marL="514350" marR="0">
                  <a:lnSpc>
                    <a:spcPct val="107000"/>
                  </a:lnSpc>
                  <a:spcBef>
                    <a:spcPts val="0"/>
                  </a:spcBef>
                  <a:spcAft>
                    <a:spcPts val="800"/>
                  </a:spcAft>
                </a:pPr>
                <a:r>
                  <a:rPr lang="en-US" sz="180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And the measure of each angle </a:t>
                </a:r>
                <a:r>
                  <a:rPr lang="en-US" sz="1800" i="0">
                    <a:solidFill>
                      <a:schemeClr val="bg2"/>
                    </a:solidFill>
                    <a:effectLst/>
                    <a:highlight>
                      <a:srgbClr val="00FFFF"/>
                    </a:highlight>
                    <a:latin typeface="Cambria Math" panose="02040503050406030204" pitchFamily="18" charset="0"/>
                    <a:cs typeface="Calibri" panose="020F0502020204030204" pitchFamily="34" charset="0"/>
                  </a:rPr>
                  <a:t>(</a:t>
                </a:r>
                <a:r>
                  <a:rPr lang="en-US" sz="1800" b="0" i="0">
                    <a:solidFill>
                      <a:schemeClr val="bg2"/>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𝐿𝑀𝑃) ̂   𝑎𝑛𝑑 </a:t>
                </a:r>
                <a:r>
                  <a:rPr lang="en-US" sz="1800" dirty="0">
                    <a:solidFill>
                      <a:schemeClr val="bg2"/>
                    </a:solidFill>
                    <a:effectLst/>
                    <a:highlight>
                      <a:srgbClr val="00FFFF"/>
                    </a:highlight>
                    <a:ea typeface="Calibri" panose="020F0502020204030204" pitchFamily="34" charset="0"/>
                    <a:cs typeface="Calibri" panose="020F0502020204030204" pitchFamily="34" charset="0"/>
                  </a:rPr>
                  <a:t> </a:t>
                </a:r>
                <a:r>
                  <a:rPr lang="en-US" sz="1800" i="0">
                    <a:solidFill>
                      <a:schemeClr val="bg2"/>
                    </a:solidFill>
                    <a:effectLst/>
                    <a:highlight>
                      <a:srgbClr val="00FFFF"/>
                    </a:highlight>
                    <a:latin typeface="Cambria Math" panose="02040503050406030204" pitchFamily="18" charset="0"/>
                    <a:cs typeface="Calibri" panose="020F0502020204030204" pitchFamily="34" charset="0"/>
                  </a:rPr>
                  <a:t>(</a:t>
                </a:r>
                <a:r>
                  <a:rPr lang="en-US" sz="1800" b="0" i="0">
                    <a:solidFill>
                      <a:schemeClr val="bg2"/>
                    </a:solidFill>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𝑃𝑀𝑁 ) ̂</a:t>
                </a:r>
                <a:r>
                  <a:rPr lang="en-US" sz="180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is 15 degrees.</a:t>
                </a:r>
              </a:p>
              <a:p>
                <a:pPr marL="514350" marR="0">
                  <a:lnSpc>
                    <a:spcPct val="107000"/>
                  </a:lnSpc>
                  <a:spcBef>
                    <a:spcPts val="0"/>
                  </a:spcBef>
                  <a:spcAft>
                    <a:spcPts val="800"/>
                  </a:spcAft>
                </a:pPr>
                <a:endParaRPr lang="en-US" sz="180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endParaRPr>
              </a:p>
              <a:p>
                <a:pPr marL="514350" marR="0">
                  <a:lnSpc>
                    <a:spcPct val="107000"/>
                  </a:lnSpc>
                  <a:spcBef>
                    <a:spcPts val="0"/>
                  </a:spcBef>
                  <a:spcAft>
                    <a:spcPts val="800"/>
                  </a:spcAft>
                </a:pPr>
                <a:r>
                  <a:rPr lang="en-US" sz="180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The third angle bisector in triangle LMN ,</a:t>
                </a:r>
                <a:r>
                  <a:rPr lang="en-US" sz="1800" baseline="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[NP) </a:t>
                </a:r>
                <a:r>
                  <a:rPr lang="en-US" sz="180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should pass</a:t>
                </a:r>
                <a:r>
                  <a:rPr lang="en-US" sz="1800" baseline="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 through the intersecting point of the angle bisectors [LP) and [MP) that is point P </a:t>
                </a:r>
                <a:r>
                  <a:rPr lang="en-US" sz="1800" dirty="0">
                    <a:solidFill>
                      <a:srgbClr val="FF0000"/>
                    </a:solidFill>
                    <a:effectLst/>
                    <a:highlight>
                      <a:srgbClr val="00FFFF"/>
                    </a:highlight>
                    <a:latin typeface="Calibri" panose="020F0502020204030204" pitchFamily="34" charset="0"/>
                    <a:ea typeface="Calibri" panose="020F0502020204030204" pitchFamily="34" charset="0"/>
                    <a:cs typeface="Calibri" panose="020F0502020204030204" pitchFamily="34" charset="0"/>
                  </a:rPr>
                  <a:t>for the three bisectors in a triangle are concurrent.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sz="1800" dirty="0">
                  <a:latin typeface="Comic Sans MS" panose="030F0702030302020204" pitchFamily="66" charset="0"/>
                  <a:cs typeface="Arial" panose="020B0604020202020204" pitchFamily="34" charset="0"/>
                </a:endParaRPr>
              </a:p>
              <a:p>
                <a:r>
                  <a:rPr lang="en-US" sz="1800" b="1" u="sng" dirty="0"/>
                  <a:t>Teaching suggestions:</a:t>
                </a:r>
              </a:p>
              <a:p>
                <a:r>
                  <a:rPr lang="en-US" sz="1800" b="0" u="none" dirty="0">
                    <a:effectLst/>
                  </a:rPr>
                  <a:t>Teacher corrects the activity interactively</a:t>
                </a:r>
              </a:p>
              <a:p>
                <a:pPr marL="51435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64</a:t>
            </a:fld>
            <a:endParaRPr lang="en-US">
              <a:latin typeface="Comic Sans MS" panose="030F0702030302020204" pitchFamily="66" charset="0"/>
            </a:endParaRPr>
          </a:p>
        </p:txBody>
      </p:sp>
    </p:spTree>
    <p:extLst>
      <p:ext uri="{BB962C8B-B14F-4D97-AF65-F5344CB8AC3E}">
        <p14:creationId xmlns:p14="http://schemas.microsoft.com/office/powerpoint/2010/main" val="20453024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20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p>
          <a:p>
            <a:pPr marL="0" marR="0">
              <a:lnSpc>
                <a:spcPct val="107000"/>
              </a:lnSpc>
              <a:spcBef>
                <a:spcPts val="0"/>
              </a:spcBef>
              <a:spcAft>
                <a:spcPts val="800"/>
              </a:spcAft>
            </a:pPr>
            <a:r>
              <a:rPr lang="en-US" sz="2000" noProof="0" dirty="0">
                <a:effectLst/>
                <a:latin typeface="Times New Roman" panose="02020603050405020304" pitchFamily="18" charset="0"/>
                <a:ea typeface="Calibri" panose="020F0502020204030204" pitchFamily="34" charset="0"/>
                <a:cs typeface="Arial" panose="020B0604020202020204" pitchFamily="34" charset="0"/>
              </a:rPr>
              <a:t>The diagnostic assessment that takes place at the beginning of the chapter allows the teacher to check students’ knowledge of the prerequisites.</a:t>
            </a:r>
            <a:endParaRPr lang="en-US" sz="1800" noProof="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endParaRPr lang="en-US" sz="1800" noProof="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2000" noProof="0" dirty="0">
                <a:effectLst/>
                <a:latin typeface="Times New Roman" panose="02020603050405020304" pitchFamily="18" charset="0"/>
                <a:ea typeface="Calibri" panose="020F0502020204030204" pitchFamily="34" charset="0"/>
                <a:cs typeface="Arial" panose="020B0604020202020204" pitchFamily="34" charset="0"/>
              </a:rPr>
              <a:t>Students will find it under the title “Check your knowledge”. </a:t>
            </a:r>
            <a:endParaRPr lang="en-US" sz="1800" noProof="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endParaRPr lang="en-US" sz="2000" noProof="0" dirty="0">
              <a:effectLst/>
              <a:latin typeface="Times New Roman" panose="02020603050405020304" pitchFamily="18"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2000" noProof="0" dirty="0">
                <a:effectLst/>
                <a:latin typeface="Times New Roman" panose="02020603050405020304" pitchFamily="18" charset="0"/>
                <a:ea typeface="Calibri" panose="020F0502020204030204" pitchFamily="34" charset="0"/>
                <a:cs typeface="Arial" panose="020B0604020202020204" pitchFamily="34" charset="0"/>
              </a:rPr>
              <a:t>Based on the students' results, the teacher may review some of the prerequisites with them.</a:t>
            </a:r>
            <a:endParaRPr lang="en-US" sz="1800" noProof="0" dirty="0">
              <a:effectLst/>
              <a:latin typeface="Calibri" panose="020F0502020204030204" pitchFamily="34" charset="0"/>
              <a:ea typeface="Calibri" panose="020F0502020204030204" pitchFamily="34" charset="0"/>
              <a:cs typeface="Arial" panose="020B0604020202020204" pitchFamily="34" charset="0"/>
            </a:endParaRPr>
          </a:p>
          <a:p>
            <a:pPr>
              <a:lnSpc>
                <a:spcPct val="90000"/>
              </a:lnSpc>
              <a:spcBef>
                <a:spcPts val="1000"/>
              </a:spcBef>
              <a:buClrTx/>
              <a:buFont typeface="Arial" panose="020B0604020202020204" pitchFamily="34" charset="0"/>
              <a:buNone/>
              <a:defRPr/>
            </a:pPr>
            <a:endParaRPr lang="en-US" sz="1600" dirty="0">
              <a:solidFill>
                <a:schemeClr val="tx1">
                  <a:lumMod val="65000"/>
                  <a:lumOff val="35000"/>
                </a:schemeClr>
              </a:solidFill>
              <a:latin typeface="Comic Sans MS" panose="030F0702030302020204" pitchFamily="66" charset="0"/>
            </a:endParaRP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7</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3427253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2000" b="1" noProof="0" dirty="0">
                <a:effectLst/>
                <a:latin typeface="Times New Roman" panose="02020603050405020304" pitchFamily="18" charset="0"/>
                <a:ea typeface="Calibri" panose="020F0502020204030204" pitchFamily="34" charset="0"/>
                <a:cs typeface="Arial" panose="020B0604020202020204" pitchFamily="34" charset="0"/>
              </a:rPr>
              <a:t>Note for the teacher</a:t>
            </a:r>
            <a:endParaRPr lang="en-US" sz="2000" b="1" u="none" noProof="0" dirty="0">
              <a:solidFill>
                <a:schemeClr val="dk1"/>
              </a:solidFill>
              <a:effectLst/>
              <a:latin typeface="Times New Roman" panose="02020603050405020304" pitchFamily="18" charset="0"/>
              <a:ea typeface="Calibri" panose="020F0502020204030204" pitchFamily="34" charset="0"/>
              <a:cs typeface="Arial" panose="020B0604020202020204" pitchFamily="34" charset="0"/>
            </a:endParaRPr>
          </a:p>
          <a:p>
            <a:pPr marL="0" marR="0">
              <a:lnSpc>
                <a:spcPct val="150000"/>
              </a:lnSpc>
              <a:spcBef>
                <a:spcPts val="0"/>
              </a:spcBef>
              <a:spcAft>
                <a:spcPts val="0"/>
              </a:spcAft>
            </a:pPr>
            <a:r>
              <a:rPr lang="en-US" sz="2000" b="0" u="none" dirty="0">
                <a:solidFill>
                  <a:schemeClr val="tx1">
                    <a:lumMod val="65000"/>
                    <a:lumOff val="35000"/>
                  </a:schemeClr>
                </a:solidFill>
                <a:latin typeface="Comic Sans MS" panose="030F0702030302020204" pitchFamily="66" charset="0"/>
              </a:rPr>
              <a:t>The objective of the SEL activity is for students to u</a:t>
            </a:r>
            <a:r>
              <a:rPr lang="en-US" sz="2000" dirty="0">
                <a:effectLst/>
                <a:latin typeface="Calibri" panose="020F0502020204030204" pitchFamily="34" charset="0"/>
                <a:ea typeface="Calibri" panose="020F0502020204030204" pitchFamily="34" charset="0"/>
                <a:cs typeface="Calibri" panose="020F0502020204030204" pitchFamily="34" charset="0"/>
              </a:rPr>
              <a:t>se self-talk to manage emotions and to identify calming-down strategies that work best for them.</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8</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2231689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Comic Sans MS" panose="030F0702030302020204" pitchFamily="66" charset="0"/>
              <a:cs typeface="Arial" panose="020B0604020202020204" pitchFamily="34"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sym typeface="Calibri"/>
              </a:rPr>
              <a:t>9</a:t>
            </a:fld>
            <a:endParaRPr lang="fr-FR"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24226824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17"/>
        <p:cNvGrpSpPr/>
        <p:nvPr/>
      </p:nvGrpSpPr>
      <p:grpSpPr>
        <a:xfrm>
          <a:off x="0" y="0"/>
          <a:ext cx="0" cy="0"/>
          <a:chOff x="0" y="0"/>
          <a:chExt cx="0" cy="0"/>
        </a:xfrm>
      </p:grpSpPr>
      <p:sp>
        <p:nvSpPr>
          <p:cNvPr id="18" name="Google Shape;18;p78"/>
          <p:cNvSpPr txBox="1">
            <a:spLocks noGrp="1"/>
          </p:cNvSpPr>
          <p:nvPr>
            <p:ph type="ctrTitle"/>
          </p:nvPr>
        </p:nvSpPr>
        <p:spPr>
          <a:xfrm>
            <a:off x="457200" y="4960137"/>
            <a:ext cx="7772400" cy="1463040"/>
          </a:xfrm>
          <a:prstGeom prst="rect">
            <a:avLst/>
          </a:prstGeom>
          <a:noFill/>
          <a:ln>
            <a:noFill/>
          </a:ln>
        </p:spPr>
        <p:txBody>
          <a:bodyPr spcFirstLastPara="1" wrap="square" lIns="91425" tIns="45700" rIns="91425" bIns="45700" anchor="ctr" anchorCtr="0">
            <a:normAutofit/>
          </a:bodyPr>
          <a:lstStyle>
            <a:lvl1pPr lvl="0" algn="r">
              <a:lnSpc>
                <a:spcPct val="80000"/>
              </a:lnSpc>
              <a:spcBef>
                <a:spcPts val="0"/>
              </a:spcBef>
              <a:spcAft>
                <a:spcPts val="0"/>
              </a:spcAft>
              <a:buClr>
                <a:srgbClr val="253356"/>
              </a:buClr>
              <a:buSzPts val="4400"/>
              <a:buFont typeface="Calibri"/>
              <a:buNone/>
              <a:defRPr sz="44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78"/>
          <p:cNvSpPr txBox="1">
            <a:spLocks noGrp="1"/>
          </p:cNvSpPr>
          <p:nvPr>
            <p:ph type="subTitle" idx="1"/>
          </p:nvPr>
        </p:nvSpPr>
        <p:spPr>
          <a:xfrm>
            <a:off x="8610600" y="4960137"/>
            <a:ext cx="3200400" cy="146304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600"/>
              <a:buNone/>
              <a:defRPr sz="1600">
                <a:solidFill>
                  <a:srgbClr val="224F76"/>
                </a:solidFill>
                <a:latin typeface="Comic Sans MS" panose="030F0702030302020204" pitchFamily="66" charset="0"/>
              </a:defRPr>
            </a:lvl1pPr>
            <a:lvl2pPr lvl="1" algn="ctr">
              <a:lnSpc>
                <a:spcPct val="90000"/>
              </a:lnSpc>
              <a:spcBef>
                <a:spcPts val="200"/>
              </a:spcBef>
              <a:spcAft>
                <a:spcPts val="0"/>
              </a:spcAft>
              <a:buSzPts val="1600"/>
              <a:buNone/>
              <a:defRPr sz="1600"/>
            </a:lvl2pPr>
            <a:lvl3pPr lvl="2" algn="ctr">
              <a:lnSpc>
                <a:spcPct val="90000"/>
              </a:lnSpc>
              <a:spcBef>
                <a:spcPts val="400"/>
              </a:spcBef>
              <a:spcAft>
                <a:spcPts val="0"/>
              </a:spcAft>
              <a:buSzPts val="1600"/>
              <a:buNone/>
              <a:defRPr sz="1600"/>
            </a:lvl3pPr>
            <a:lvl4pPr lvl="3" algn="ctr">
              <a:lnSpc>
                <a:spcPct val="90000"/>
              </a:lnSpc>
              <a:spcBef>
                <a:spcPts val="400"/>
              </a:spcBef>
              <a:spcAft>
                <a:spcPts val="0"/>
              </a:spcAft>
              <a:buSzPts val="1600"/>
              <a:buNone/>
              <a:defRPr sz="1600"/>
            </a:lvl4pPr>
            <a:lvl5pPr lvl="4" algn="ctr">
              <a:lnSpc>
                <a:spcPct val="90000"/>
              </a:lnSpc>
              <a:spcBef>
                <a:spcPts val="400"/>
              </a:spcBef>
              <a:spcAft>
                <a:spcPts val="0"/>
              </a:spcAft>
              <a:buSzPts val="1600"/>
              <a:buNone/>
              <a:defRPr sz="1600"/>
            </a:lvl5pPr>
            <a:lvl6pPr lvl="5" algn="ctr">
              <a:lnSpc>
                <a:spcPct val="90000"/>
              </a:lnSpc>
              <a:spcBef>
                <a:spcPts val="400"/>
              </a:spcBef>
              <a:spcAft>
                <a:spcPts val="0"/>
              </a:spcAft>
              <a:buSzPts val="1600"/>
              <a:buNone/>
              <a:defRPr sz="1600"/>
            </a:lvl6pPr>
            <a:lvl7pPr lvl="6" algn="ctr">
              <a:lnSpc>
                <a:spcPct val="90000"/>
              </a:lnSpc>
              <a:spcBef>
                <a:spcPts val="400"/>
              </a:spcBef>
              <a:spcAft>
                <a:spcPts val="0"/>
              </a:spcAft>
              <a:buSzPts val="1600"/>
              <a:buNone/>
              <a:defRPr sz="1600"/>
            </a:lvl7pPr>
            <a:lvl8pPr lvl="7" algn="ctr">
              <a:lnSpc>
                <a:spcPct val="90000"/>
              </a:lnSpc>
              <a:spcBef>
                <a:spcPts val="400"/>
              </a:spcBef>
              <a:spcAft>
                <a:spcPts val="0"/>
              </a:spcAft>
              <a:buSzPts val="1600"/>
              <a:buNone/>
              <a:defRPr sz="1600"/>
            </a:lvl8pPr>
            <a:lvl9pPr lvl="8" algn="ctr">
              <a:lnSpc>
                <a:spcPct val="90000"/>
              </a:lnSpc>
              <a:spcBef>
                <a:spcPts val="400"/>
              </a:spcBef>
              <a:spcAft>
                <a:spcPts val="400"/>
              </a:spcAft>
              <a:buSzPts val="1600"/>
              <a:buNone/>
              <a:defRPr sz="1600"/>
            </a:lvl9pPr>
          </a:lstStyle>
          <a:p>
            <a:endParaRPr/>
          </a:p>
        </p:txBody>
      </p:sp>
      <p:sp>
        <p:nvSpPr>
          <p:cNvPr id="20" name="Google Shape;20;p78"/>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rgbClr val="3B465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21" name="Google Shape;21;p78"/>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rgbClr val="3B465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22" name="Google Shape;22;p78"/>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9pPr>
          </a:lstStyle>
          <a:p>
            <a:fld id="{00000000-1234-1234-1234-123412341234}" type="slidenum">
              <a:rPr lang="fr-FR" smtClean="0"/>
              <a:pPr/>
              <a:t>‹#›</a:t>
            </a:fld>
            <a:endParaRPr lang="fr-FR" dirty="0"/>
          </a:p>
        </p:txBody>
      </p:sp>
      <p:cxnSp>
        <p:nvCxnSpPr>
          <p:cNvPr id="23" name="Google Shape;23;p78"/>
          <p:cNvCxnSpPr/>
          <p:nvPr/>
        </p:nvCxnSpPr>
        <p:spPr>
          <a:xfrm rot="10800000">
            <a:off x="8386843" y="5264106"/>
            <a:ext cx="0" cy="914400"/>
          </a:xfrm>
          <a:prstGeom prst="straightConnector1">
            <a:avLst/>
          </a:prstGeom>
          <a:noFill/>
          <a:ln w="19050" cap="flat" cmpd="sng">
            <a:solidFill>
              <a:srgbClr val="374C81"/>
            </a:solidFill>
            <a:prstDash val="solid"/>
            <a:round/>
            <a:headEnd type="none" w="sm" len="sm"/>
            <a:tailEnd type="none" w="sm" len="sm"/>
          </a:ln>
        </p:spPr>
      </p:cxnSp>
      <p:pic>
        <p:nvPicPr>
          <p:cNvPr id="24" name="Google Shape;24;p78"/>
          <p:cNvPicPr preferRelativeResize="0"/>
          <p:nvPr/>
        </p:nvPicPr>
        <p:blipFill rotWithShape="1">
          <a:blip r:embed="rId3">
            <a:alphaModFix/>
          </a:blip>
          <a:srcRect/>
          <a:stretch/>
        </p:blipFill>
        <p:spPr>
          <a:xfrm>
            <a:off x="3113412" y="-9184"/>
            <a:ext cx="5971525" cy="4921794"/>
          </a:xfrm>
          <a:prstGeom prst="rect">
            <a:avLst/>
          </a:prstGeom>
          <a:noFill/>
          <a:ln>
            <a:noFill/>
          </a:ln>
        </p:spPr>
      </p:pic>
      <p:pic>
        <p:nvPicPr>
          <p:cNvPr id="9" name="Picture 8">
            <a:extLst>
              <a:ext uri="{FF2B5EF4-FFF2-40B4-BE49-F238E27FC236}">
                <a16:creationId xmlns:a16="http://schemas.microsoft.com/office/drawing/2014/main" id="{0E6AB4AA-0162-4CD9-9344-14364959834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ustDataLst>
      <p:tags r:id="rId1"/>
    </p:custData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p87"/>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D2C4D15-71B1-4028-B46F-4EE71232F863}" type="datetimeFigureOut">
              <a:rPr lang="en-US" smtClean="0"/>
              <a:t>9/2/2023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15501032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193074"/>
            <a:ext cx="10515600" cy="497614"/>
          </a:xfrm>
        </p:spPr>
        <p:txBody>
          <a:bodyPr/>
          <a:lstStyle/>
          <a:p>
            <a:r>
              <a:rPr lang="en-US"/>
              <a:t>Click to edit Master title style</a:t>
            </a:r>
          </a:p>
        </p:txBody>
      </p:sp>
      <p:sp>
        <p:nvSpPr>
          <p:cNvPr id="3" name="Content Placeholder 2"/>
          <p:cNvSpPr>
            <a:spLocks noGrp="1"/>
          </p:cNvSpPr>
          <p:nvPr>
            <p:ph idx="1"/>
          </p:nvPr>
        </p:nvSpPr>
        <p:spPr>
          <a:xfrm>
            <a:off x="838200" y="1825625"/>
            <a:ext cx="10515600" cy="394815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339403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D2C4D15-71B1-4028-B46F-4EE71232F863}" type="datetimeFigureOut">
              <a:rPr lang="en-US" smtClean="0"/>
              <a:t>9/2/2023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39521856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D2C4D15-71B1-4028-B46F-4EE71232F863}" type="datetimeFigureOut">
              <a:rPr lang="en-US" smtClean="0"/>
              <a:t>9/2/2023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35811716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D2C4D15-71B1-4028-B46F-4EE71232F863}" type="datetimeFigureOut">
              <a:rPr lang="en-US" smtClean="0"/>
              <a:t>9/2/2023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20892900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D2C4D15-71B1-4028-B46F-4EE71232F863}" type="datetimeFigureOut">
              <a:rPr lang="en-US" smtClean="0"/>
              <a:t>9/2/2023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9108339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2C4D15-71B1-4028-B46F-4EE71232F863}" type="datetimeFigureOut">
              <a:rPr lang="en-US" smtClean="0"/>
              <a:t>9/2/2023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1699289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D2C4D15-71B1-4028-B46F-4EE71232F863}" type="datetimeFigureOut">
              <a:rPr lang="en-US" smtClean="0"/>
              <a:t>9/2/2023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11955938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D2C4D15-71B1-4028-B46F-4EE71232F863}" type="datetimeFigureOut">
              <a:rPr lang="en-US" smtClean="0"/>
              <a:t>9/2/2023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4213438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userDrawn="1">
  <p:cSld name="Title and Content">
    <p:spTree>
      <p:nvGrpSpPr>
        <p:cNvPr id="1" name="Shape 25"/>
        <p:cNvGrpSpPr/>
        <p:nvPr/>
      </p:nvGrpSpPr>
      <p:grpSpPr>
        <a:xfrm>
          <a:off x="0" y="0"/>
          <a:ext cx="0" cy="0"/>
          <a:chOff x="0" y="0"/>
          <a:chExt cx="0" cy="0"/>
        </a:xfrm>
      </p:grpSpPr>
      <p:pic>
        <p:nvPicPr>
          <p:cNvPr id="5" name="Picture 4">
            <a:extLst>
              <a:ext uri="{FF2B5EF4-FFF2-40B4-BE49-F238E27FC236}">
                <a16:creationId xmlns:a16="http://schemas.microsoft.com/office/drawing/2014/main" id="{224D0976-5416-4F7C-8A38-BA93034402F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6274" t="84401" r="2211" b="3525"/>
          <a:stretch/>
        </p:blipFill>
        <p:spPr>
          <a:xfrm rot="10800000">
            <a:off x="0" y="62147"/>
            <a:ext cx="784932" cy="463359"/>
          </a:xfrm>
          <a:prstGeom prst="rect">
            <a:avLst/>
          </a:prstGeom>
        </p:spPr>
      </p:pic>
    </p:spTree>
    <p:custDataLst>
      <p:tags r:id="rId1"/>
    </p:custData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2C4D15-71B1-4028-B46F-4EE71232F863}" type="datetimeFigureOut">
              <a:rPr lang="en-US" smtClean="0"/>
              <a:t>9/2/2023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4832933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2C4D15-71B1-4028-B46F-4EE71232F863}" type="datetimeFigureOut">
              <a:rPr lang="en-US" smtClean="0"/>
              <a:t>9/2/2023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5812414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3CBD9-FB64-4910-AC0F-11198A49C2B5}"/>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8C4E409E-EDAE-4805-AB3E-22CFFF0C7052}"/>
              </a:ext>
            </a:extLst>
          </p:cNvPr>
          <p:cNvSpPr>
            <a:spLocks noGrp="1"/>
          </p:cNvSpPr>
          <p:nvPr>
            <p:ph type="dt" idx="10"/>
          </p:nvPr>
        </p:nvSpPr>
        <p:spPr/>
        <p:txBody>
          <a:bodyPr/>
          <a:lstStyle/>
          <a:p>
            <a:endParaRPr lang="en-US"/>
          </a:p>
        </p:txBody>
      </p:sp>
      <p:sp>
        <p:nvSpPr>
          <p:cNvPr id="4" name="Footer Placeholder 3">
            <a:extLst>
              <a:ext uri="{FF2B5EF4-FFF2-40B4-BE49-F238E27FC236}">
                <a16:creationId xmlns:a16="http://schemas.microsoft.com/office/drawing/2014/main" id="{0F7B34BA-43D4-4286-8534-0171D6E6087D}"/>
              </a:ext>
            </a:extLst>
          </p:cNvPr>
          <p:cNvSpPr>
            <a:spLocks noGrp="1"/>
          </p:cNvSpPr>
          <p:nvPr>
            <p:ph type="ftr" idx="11"/>
          </p:nvPr>
        </p:nvSpPr>
        <p:spPr/>
        <p:txBody>
          <a:bodyPr/>
          <a:lstStyle/>
          <a:p>
            <a:endParaRPr lang="en-US"/>
          </a:p>
        </p:txBody>
      </p:sp>
      <p:sp>
        <p:nvSpPr>
          <p:cNvPr id="5" name="Slide Number Placeholder 4">
            <a:extLst>
              <a:ext uri="{FF2B5EF4-FFF2-40B4-BE49-F238E27FC236}">
                <a16:creationId xmlns:a16="http://schemas.microsoft.com/office/drawing/2014/main" id="{40234500-51CA-4351-AD6E-55B6333AB47D}"/>
              </a:ext>
            </a:extLst>
          </p:cNvPr>
          <p:cNvSpPr>
            <a:spLocks noGrp="1"/>
          </p:cNvSpPr>
          <p:nvPr>
            <p:ph type="sldNum" idx="12"/>
          </p:nvPr>
        </p:nvSpPr>
        <p:spPr/>
        <p:txBody>
          <a:bodyPr/>
          <a:lstStyle/>
          <a:p>
            <a:fld id="{00000000-1234-1234-1234-123412341234}" type="slidenum">
              <a:rPr lang="fr-FR" smtClean="0"/>
              <a:pPr/>
              <a:t>‹#›</a:t>
            </a:fld>
            <a:endParaRPr lang="fr-FR"/>
          </a:p>
        </p:txBody>
      </p:sp>
    </p:spTree>
    <p:extLst>
      <p:ext uri="{BB962C8B-B14F-4D97-AF65-F5344CB8AC3E}">
        <p14:creationId xmlns:p14="http://schemas.microsoft.com/office/powerpoint/2010/main" val="18727199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34"/>
        <p:cNvGrpSpPr/>
        <p:nvPr/>
      </p:nvGrpSpPr>
      <p:grpSpPr>
        <a:xfrm>
          <a:off x="0" y="0"/>
          <a:ext cx="0" cy="0"/>
          <a:chOff x="0" y="0"/>
          <a:chExt cx="0" cy="0"/>
        </a:xfrm>
      </p:grpSpPr>
      <p:pic>
        <p:nvPicPr>
          <p:cNvPr id="35" name="Google Shape;35;p81"/>
          <p:cNvPicPr preferRelativeResize="0"/>
          <p:nvPr/>
        </p:nvPicPr>
        <p:blipFill rotWithShape="1">
          <a:blip r:embed="rId3">
            <a:alphaModFix/>
          </a:blip>
          <a:srcRect/>
          <a:stretch/>
        </p:blipFill>
        <p:spPr>
          <a:xfrm>
            <a:off x="0" y="8737"/>
            <a:ext cx="12192000" cy="6840526"/>
          </a:xfrm>
          <a:prstGeom prst="rect">
            <a:avLst/>
          </a:prstGeom>
          <a:noFill/>
          <a:ln>
            <a:noFill/>
          </a:ln>
        </p:spPr>
      </p:pic>
    </p:spTree>
    <p:custDataLst>
      <p:tags r:id="rId1"/>
    </p:custData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36"/>
        <p:cNvGrpSpPr/>
        <p:nvPr/>
      </p:nvGrpSpPr>
      <p:grpSpPr>
        <a:xfrm>
          <a:off x="0" y="0"/>
          <a:ext cx="0" cy="0"/>
          <a:chOff x="0" y="0"/>
          <a:chExt cx="0" cy="0"/>
        </a:xfrm>
      </p:grpSpPr>
      <p:sp>
        <p:nvSpPr>
          <p:cNvPr id="37" name="Google Shape;37;p82"/>
          <p:cNvSpPr txBox="1">
            <a:spLocks noGrp="1"/>
          </p:cNvSpPr>
          <p:nvPr>
            <p:ph type="body" idx="1"/>
          </p:nvPr>
        </p:nvSpPr>
        <p:spPr>
          <a:xfrm>
            <a:off x="1024128" y="2286001"/>
            <a:ext cx="4754880" cy="361121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8" name="Google Shape;38;p82"/>
          <p:cNvSpPr txBox="1">
            <a:spLocks noGrp="1"/>
          </p:cNvSpPr>
          <p:nvPr>
            <p:ph type="body" idx="2"/>
          </p:nvPr>
        </p:nvSpPr>
        <p:spPr>
          <a:xfrm>
            <a:off x="6412285" y="2286001"/>
            <a:ext cx="4754880" cy="361121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9" name="Google Shape;39;p82"/>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4000"/>
              <a:buFont typeface="Calibri"/>
              <a:buNone/>
              <a:defRPr sz="40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82"/>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41" name="Google Shape;41;p82"/>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42" name="Google Shape;42;p82"/>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43"/>
        <p:cNvGrpSpPr/>
        <p:nvPr/>
      </p:nvGrpSpPr>
      <p:grpSpPr>
        <a:xfrm>
          <a:off x="0" y="0"/>
          <a:ext cx="0" cy="0"/>
          <a:chOff x="0" y="0"/>
          <a:chExt cx="0" cy="0"/>
        </a:xfrm>
      </p:grpSpPr>
      <p:sp>
        <p:nvSpPr>
          <p:cNvPr id="44" name="Google Shape;44;p83"/>
          <p:cNvSpPr txBox="1">
            <a:spLocks noGrp="1"/>
          </p:cNvSpPr>
          <p:nvPr>
            <p:ph type="body" idx="1"/>
          </p:nvPr>
        </p:nvSpPr>
        <p:spPr>
          <a:xfrm>
            <a:off x="1024128" y="2179636"/>
            <a:ext cx="4754880" cy="822960"/>
          </a:xfrm>
          <a:prstGeom prst="rect">
            <a:avLst/>
          </a:prstGeom>
          <a:noFill/>
          <a:ln>
            <a:noFill/>
          </a:ln>
        </p:spPr>
        <p:txBody>
          <a:bodyPr spcFirstLastPara="1" wrap="square" lIns="137150" tIns="45700" rIns="137150" bIns="45700" anchor="ctr" anchorCtr="0">
            <a:normAutofit/>
          </a:bodyPr>
          <a:lstStyle>
            <a:lvl1pPr marL="457200" lvl="0" indent="-228600" algn="l">
              <a:lnSpc>
                <a:spcPct val="90000"/>
              </a:lnSpc>
              <a:spcBef>
                <a:spcPts val="0"/>
              </a:spcBef>
              <a:spcAft>
                <a:spcPts val="0"/>
              </a:spcAft>
              <a:buSzPts val="2200"/>
              <a:buNone/>
              <a:defRPr sz="2200" b="0" cap="none">
                <a:solidFill>
                  <a:schemeClr val="accent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914400" lvl="1" indent="-228600" algn="l">
              <a:lnSpc>
                <a:spcPct val="90000"/>
              </a:lnSpc>
              <a:spcBef>
                <a:spcPts val="200"/>
              </a:spcBef>
              <a:spcAft>
                <a:spcPts val="0"/>
              </a:spcAft>
              <a:buSzPts val="2000"/>
              <a:buNone/>
              <a:defRPr sz="2000" b="1"/>
            </a:lvl2pPr>
            <a:lvl3pPr marL="1371600" lvl="2" indent="-228600" algn="l">
              <a:lnSpc>
                <a:spcPct val="90000"/>
              </a:lnSpc>
              <a:spcBef>
                <a:spcPts val="400"/>
              </a:spcBef>
              <a:spcAft>
                <a:spcPts val="0"/>
              </a:spcAft>
              <a:buSzPts val="1800"/>
              <a:buNone/>
              <a:defRPr sz="1800" b="1"/>
            </a:lvl3pPr>
            <a:lvl4pPr marL="1828800" lvl="3" indent="-228600" algn="l">
              <a:lnSpc>
                <a:spcPct val="90000"/>
              </a:lnSpc>
              <a:spcBef>
                <a:spcPts val="400"/>
              </a:spcBef>
              <a:spcAft>
                <a:spcPts val="0"/>
              </a:spcAft>
              <a:buSzPts val="1600"/>
              <a:buNone/>
              <a:defRPr sz="1600" b="1"/>
            </a:lvl4pPr>
            <a:lvl5pPr marL="2286000" lvl="4" indent="-228600" algn="l">
              <a:lnSpc>
                <a:spcPct val="90000"/>
              </a:lnSpc>
              <a:spcBef>
                <a:spcPts val="400"/>
              </a:spcBef>
              <a:spcAft>
                <a:spcPts val="0"/>
              </a:spcAft>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dirty="0"/>
          </a:p>
        </p:txBody>
      </p:sp>
      <p:sp>
        <p:nvSpPr>
          <p:cNvPr id="45" name="Google Shape;45;p83"/>
          <p:cNvSpPr txBox="1">
            <a:spLocks noGrp="1"/>
          </p:cNvSpPr>
          <p:nvPr>
            <p:ph type="body" idx="2"/>
          </p:nvPr>
        </p:nvSpPr>
        <p:spPr>
          <a:xfrm>
            <a:off x="6412285" y="2199168"/>
            <a:ext cx="4754880" cy="822960"/>
          </a:xfrm>
          <a:prstGeom prst="rect">
            <a:avLst/>
          </a:prstGeom>
          <a:noFill/>
          <a:ln>
            <a:noFill/>
          </a:ln>
        </p:spPr>
        <p:txBody>
          <a:bodyPr spcFirstLastPara="1" wrap="square" lIns="137150" tIns="45700" rIns="137150" bIns="45700" anchor="ctr" anchorCtr="0">
            <a:normAutofit/>
          </a:bodyPr>
          <a:lstStyle>
            <a:lvl1pPr marL="457200" lvl="0" indent="-228600" algn="l">
              <a:lnSpc>
                <a:spcPct val="90000"/>
              </a:lnSpc>
              <a:spcBef>
                <a:spcPts val="0"/>
              </a:spcBef>
              <a:spcAft>
                <a:spcPts val="0"/>
              </a:spcAft>
              <a:buSzPts val="2200"/>
              <a:buNone/>
              <a:defRPr sz="2200" b="0" cap="none">
                <a:solidFill>
                  <a:schemeClr val="accent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914400" lvl="1" indent="-228600" algn="l">
              <a:lnSpc>
                <a:spcPct val="90000"/>
              </a:lnSpc>
              <a:spcBef>
                <a:spcPts val="200"/>
              </a:spcBef>
              <a:spcAft>
                <a:spcPts val="0"/>
              </a:spcAft>
              <a:buSzPts val="2000"/>
              <a:buNone/>
              <a:defRPr sz="2000" b="1"/>
            </a:lvl2pPr>
            <a:lvl3pPr marL="1371600" lvl="2" indent="-228600" algn="l">
              <a:lnSpc>
                <a:spcPct val="90000"/>
              </a:lnSpc>
              <a:spcBef>
                <a:spcPts val="400"/>
              </a:spcBef>
              <a:spcAft>
                <a:spcPts val="0"/>
              </a:spcAft>
              <a:buSzPts val="1800"/>
              <a:buNone/>
              <a:defRPr sz="1800" b="1"/>
            </a:lvl3pPr>
            <a:lvl4pPr marL="1828800" lvl="3" indent="-228600" algn="l">
              <a:lnSpc>
                <a:spcPct val="90000"/>
              </a:lnSpc>
              <a:spcBef>
                <a:spcPts val="400"/>
              </a:spcBef>
              <a:spcAft>
                <a:spcPts val="0"/>
              </a:spcAft>
              <a:buSzPts val="1600"/>
              <a:buNone/>
              <a:defRPr sz="1600" b="1"/>
            </a:lvl4pPr>
            <a:lvl5pPr marL="2286000" lvl="4" indent="-228600" algn="l">
              <a:lnSpc>
                <a:spcPct val="90000"/>
              </a:lnSpc>
              <a:spcBef>
                <a:spcPts val="400"/>
              </a:spcBef>
              <a:spcAft>
                <a:spcPts val="0"/>
              </a:spcAft>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dirty="0"/>
          </a:p>
        </p:txBody>
      </p:sp>
      <p:sp>
        <p:nvSpPr>
          <p:cNvPr id="46" name="Google Shape;46;p83"/>
          <p:cNvSpPr txBox="1"/>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p>
            <a:pPr marL="0" marR="0" lvl="0" indent="0" algn="l" rtl="0">
              <a:lnSpc>
                <a:spcPct val="80000"/>
              </a:lnSpc>
              <a:spcBef>
                <a:spcPts val="0"/>
              </a:spcBef>
              <a:spcAft>
                <a:spcPts val="0"/>
              </a:spcAft>
              <a:buClr>
                <a:srgbClr val="253356"/>
              </a:buClr>
              <a:buSzPts val="4000"/>
              <a:buFont typeface="Calibri"/>
              <a:buNone/>
            </a:pPr>
            <a:r>
              <a:rPr lang="fr-FR" sz="4000" b="0" i="0" u="none" strike="noStrike" cap="none" dirty="0">
                <a:solidFill>
                  <a:srgbClr val="253356"/>
                </a:solidFill>
                <a:latin typeface="Comic Sans MS" panose="030F0702030302020204" pitchFamily="66" charset="0"/>
                <a:ea typeface="Calibri"/>
                <a:cs typeface="Arial" panose="020B0604020202020204" pitchFamily="34" charset="0"/>
                <a:sym typeface="Calibri"/>
              </a:rPr>
              <a:t>CLICK TO EDIT MASTER TITLE STYLE</a:t>
            </a:r>
            <a:endParaRPr sz="1400" b="0" i="0" u="none" strike="noStrike" cap="none" dirty="0">
              <a:solidFill>
                <a:srgbClr val="000000"/>
              </a:solidFill>
              <a:latin typeface="Comic Sans MS" panose="030F0702030302020204" pitchFamily="66" charset="0"/>
              <a:ea typeface="Arial"/>
              <a:cs typeface="Arial"/>
              <a:sym typeface="Arial"/>
            </a:endParaRPr>
          </a:p>
        </p:txBody>
      </p:sp>
      <p:sp>
        <p:nvSpPr>
          <p:cNvPr id="47" name="Google Shape;47;p83"/>
          <p:cNvSpPr txBox="1">
            <a:spLocks noGrp="1"/>
          </p:cNvSpPr>
          <p:nvPr>
            <p:ph type="body" idx="3"/>
          </p:nvPr>
        </p:nvSpPr>
        <p:spPr>
          <a:xfrm>
            <a:off x="1024128" y="3163941"/>
            <a:ext cx="4754880" cy="273327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48" name="Google Shape;48;p83"/>
          <p:cNvSpPr txBox="1">
            <a:spLocks noGrp="1"/>
          </p:cNvSpPr>
          <p:nvPr>
            <p:ph type="body" idx="4"/>
          </p:nvPr>
        </p:nvSpPr>
        <p:spPr>
          <a:xfrm>
            <a:off x="6412285" y="3163941"/>
            <a:ext cx="4754880" cy="273327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49" name="Google Shape;49;p83"/>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0" name="Google Shape;50;p83"/>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1" name="Google Shape;51;p83"/>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52"/>
        <p:cNvGrpSpPr/>
        <p:nvPr/>
      </p:nvGrpSpPr>
      <p:grpSpPr>
        <a:xfrm>
          <a:off x="0" y="0"/>
          <a:ext cx="0" cy="0"/>
          <a:chOff x="0" y="0"/>
          <a:chExt cx="0" cy="0"/>
        </a:xfrm>
      </p:grpSpPr>
      <p:sp>
        <p:nvSpPr>
          <p:cNvPr id="53" name="Google Shape;53;p84"/>
          <p:cNvSpPr txBox="1">
            <a:spLocks noGrp="1"/>
          </p:cNvSpPr>
          <p:nvPr>
            <p:ph type="title"/>
          </p:nvPr>
        </p:nvSpPr>
        <p:spPr>
          <a:xfrm>
            <a:off x="1024128" y="1139688"/>
            <a:ext cx="4389120" cy="1069181"/>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0C0C0C"/>
              </a:buClr>
              <a:buSzPts val="2800"/>
              <a:buFont typeface="Calibri"/>
              <a:buNone/>
              <a:defRPr sz="2800">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84"/>
          <p:cNvSpPr txBox="1">
            <a:spLocks noGrp="1"/>
          </p:cNvSpPr>
          <p:nvPr>
            <p:ph type="body" idx="1"/>
          </p:nvPr>
        </p:nvSpPr>
        <p:spPr>
          <a:xfrm>
            <a:off x="5715000" y="1139687"/>
            <a:ext cx="5469835" cy="4867921"/>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5" name="Google Shape;55;p84"/>
          <p:cNvSpPr txBox="1">
            <a:spLocks noGrp="1"/>
          </p:cNvSpPr>
          <p:nvPr>
            <p:ph type="body" idx="2"/>
          </p:nvPr>
        </p:nvSpPr>
        <p:spPr>
          <a:xfrm>
            <a:off x="1024467" y="2505076"/>
            <a:ext cx="4387851" cy="3502025"/>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374C81"/>
                </a:solidFill>
                <a:latin typeface="Comic Sans MS" panose="030F0702030302020204" pitchFamily="66" charset="0"/>
              </a:defRPr>
            </a:lvl1pPr>
            <a:lvl2pPr marL="914400" lvl="1" indent="-228600" algn="l">
              <a:lnSpc>
                <a:spcPct val="90000"/>
              </a:lnSpc>
              <a:spcBef>
                <a:spcPts val="200"/>
              </a:spcBef>
              <a:spcAft>
                <a:spcPts val="0"/>
              </a:spcAft>
              <a:buSzPts val="1600"/>
              <a:buNone/>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6" name="Google Shape;56;p84"/>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7" name="Google Shape;57;p84"/>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58" name="Google Shape;58;p84"/>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59"/>
        <p:cNvGrpSpPr/>
        <p:nvPr/>
      </p:nvGrpSpPr>
      <p:grpSpPr>
        <a:xfrm>
          <a:off x="0" y="0"/>
          <a:ext cx="0" cy="0"/>
          <a:chOff x="0" y="0"/>
          <a:chExt cx="0" cy="0"/>
        </a:xfrm>
      </p:grpSpPr>
      <p:sp>
        <p:nvSpPr>
          <p:cNvPr id="60" name="Google Shape;60;p85"/>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4000"/>
              <a:buFont typeface="Calibri"/>
              <a:buNone/>
              <a:defRPr sz="40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85"/>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62" name="Google Shape;62;p85"/>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63" name="Google Shape;63;p85"/>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
        <p:nvSpPr>
          <p:cNvPr id="64" name="Google Shape;64;p85"/>
          <p:cNvSpPr>
            <a:spLocks noGrp="1"/>
          </p:cNvSpPr>
          <p:nvPr>
            <p:ph type="pic" idx="2"/>
          </p:nvPr>
        </p:nvSpPr>
        <p:spPr>
          <a:xfrm>
            <a:off x="7315200" y="2239964"/>
            <a:ext cx="3852333" cy="3736975"/>
          </a:xfrm>
          <a:prstGeom prst="rect">
            <a:avLst/>
          </a:prstGeom>
          <a:noFill/>
          <a:ln>
            <a:noFill/>
          </a:ln>
        </p:spPr>
        <p:txBody>
          <a:bodyPr spcFirstLastPara="1" wrap="square" lIns="45700" tIns="45700" rIns="45700" bIns="45700" anchor="t" anchorCtr="0">
            <a:normAutofit/>
          </a:bodyPr>
          <a:lstStyle>
            <a:lvl1pPr marR="0" lvl="0" algn="l" rtl="0">
              <a:lnSpc>
                <a:spcPct val="90000"/>
              </a:lnSpc>
              <a:spcBef>
                <a:spcPts val="1200"/>
              </a:spcBef>
              <a:spcAft>
                <a:spcPts val="0"/>
              </a:spcAft>
              <a:buClr>
                <a:schemeClr val="accent1"/>
              </a:buClr>
              <a:buSzPts val="2000"/>
              <a:buFont typeface="Twentieth Century"/>
              <a:buChar char=" "/>
              <a:defRPr sz="2000" b="0" i="0" u="none" strike="noStrike" cap="none">
                <a:solidFill>
                  <a:schemeClr val="dk1"/>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90000"/>
              </a:lnSpc>
              <a:spcBef>
                <a:spcPts val="200"/>
              </a:spcBef>
              <a:spcAft>
                <a:spcPts val="0"/>
              </a:spcAft>
              <a:buClr>
                <a:schemeClr val="accent1"/>
              </a:buClr>
              <a:buSzPts val="1600"/>
              <a:buFont typeface="Noto Sans Symbols"/>
              <a:buChar char="🢝"/>
              <a:defRPr sz="16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40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9pPr>
          </a:lstStyle>
          <a:p>
            <a:endParaRPr dirty="0"/>
          </a:p>
        </p:txBody>
      </p:sp>
      <p:sp>
        <p:nvSpPr>
          <p:cNvPr id="65" name="Google Shape;65;p85"/>
          <p:cNvSpPr txBox="1">
            <a:spLocks noGrp="1"/>
          </p:cNvSpPr>
          <p:nvPr>
            <p:ph type="body" idx="1"/>
          </p:nvPr>
        </p:nvSpPr>
        <p:spPr>
          <a:xfrm>
            <a:off x="1024128" y="2239964"/>
            <a:ext cx="6043699" cy="3736975"/>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Tree>
    <p:custDataLst>
      <p:tags r:id="rId1"/>
    </p:custData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66"/>
        <p:cNvGrpSpPr/>
        <p:nvPr/>
      </p:nvGrpSpPr>
      <p:grpSpPr>
        <a:xfrm>
          <a:off x="0" y="0"/>
          <a:ext cx="0" cy="0"/>
          <a:chOff x="0" y="0"/>
          <a:chExt cx="0" cy="0"/>
        </a:xfrm>
      </p:grpSpPr>
      <p:sp>
        <p:nvSpPr>
          <p:cNvPr id="67" name="Google Shape;67;p86"/>
          <p:cNvSpPr txBox="1">
            <a:spLocks noGrp="1"/>
          </p:cNvSpPr>
          <p:nvPr>
            <p:ph type="subTitle" idx="1"/>
          </p:nvPr>
        </p:nvSpPr>
        <p:spPr>
          <a:xfrm>
            <a:off x="1024128" y="2240170"/>
            <a:ext cx="10143037" cy="411162"/>
          </a:xfrm>
          <a:prstGeom prst="rect">
            <a:avLst/>
          </a:prstGeom>
          <a:noFill/>
          <a:ln>
            <a:noFill/>
          </a:ln>
        </p:spPr>
        <p:txBody>
          <a:bodyPr spcFirstLastPara="1" wrap="square" lIns="45700" tIns="45700" rIns="45700" bIns="45700" anchor="t" anchorCtr="0">
            <a:normAutofit/>
          </a:bodyPr>
          <a:lstStyle>
            <a:lvl1pPr lvl="0" algn="ctr">
              <a:lnSpc>
                <a:spcPct val="90000"/>
              </a:lnSpc>
              <a:spcBef>
                <a:spcPts val="1200"/>
              </a:spcBef>
              <a:spcAft>
                <a:spcPts val="0"/>
              </a:spcAft>
              <a:buSzPts val="2000"/>
              <a:buNone/>
              <a:defRPr sz="2000">
                <a:solidFill>
                  <a:srgbClr val="18428F"/>
                </a:solidFill>
                <a:latin typeface="Comic Sans MS" panose="030F0702030302020204" pitchFamily="66" charset="0"/>
                <a:ea typeface="Open Sans"/>
                <a:cs typeface="Open Sans"/>
                <a:sym typeface="Open Sans"/>
              </a:defRPr>
            </a:lvl1pPr>
            <a:lvl2pPr lvl="1" algn="ctr">
              <a:lnSpc>
                <a:spcPct val="90000"/>
              </a:lnSpc>
              <a:spcBef>
                <a:spcPts val="200"/>
              </a:spcBef>
              <a:spcAft>
                <a:spcPts val="0"/>
              </a:spcAft>
              <a:buSzPts val="2000"/>
              <a:buNone/>
              <a:defRPr sz="2000"/>
            </a:lvl2pPr>
            <a:lvl3pPr lvl="2" algn="ctr">
              <a:lnSpc>
                <a:spcPct val="90000"/>
              </a:lnSpc>
              <a:spcBef>
                <a:spcPts val="400"/>
              </a:spcBef>
              <a:spcAft>
                <a:spcPts val="0"/>
              </a:spcAft>
              <a:buSzPts val="1800"/>
              <a:buNone/>
              <a:defRPr sz="1800"/>
            </a:lvl3pPr>
            <a:lvl4pPr lvl="3" algn="ctr">
              <a:lnSpc>
                <a:spcPct val="90000"/>
              </a:lnSpc>
              <a:spcBef>
                <a:spcPts val="400"/>
              </a:spcBef>
              <a:spcAft>
                <a:spcPts val="0"/>
              </a:spcAft>
              <a:buSzPts val="1600"/>
              <a:buNone/>
              <a:defRPr sz="1600"/>
            </a:lvl4pPr>
            <a:lvl5pPr lvl="4" algn="ctr">
              <a:lnSpc>
                <a:spcPct val="90000"/>
              </a:lnSpc>
              <a:spcBef>
                <a:spcPts val="400"/>
              </a:spcBef>
              <a:spcAft>
                <a:spcPts val="0"/>
              </a:spcAft>
              <a:buSzPts val="1600"/>
              <a:buNone/>
              <a:defRPr sz="1600"/>
            </a:lvl5pPr>
            <a:lvl6pPr lvl="5" algn="ctr">
              <a:lnSpc>
                <a:spcPct val="90000"/>
              </a:lnSpc>
              <a:spcBef>
                <a:spcPts val="400"/>
              </a:spcBef>
              <a:spcAft>
                <a:spcPts val="0"/>
              </a:spcAft>
              <a:buSzPts val="1600"/>
              <a:buNone/>
              <a:defRPr sz="1600"/>
            </a:lvl6pPr>
            <a:lvl7pPr lvl="6" algn="ctr">
              <a:lnSpc>
                <a:spcPct val="90000"/>
              </a:lnSpc>
              <a:spcBef>
                <a:spcPts val="400"/>
              </a:spcBef>
              <a:spcAft>
                <a:spcPts val="0"/>
              </a:spcAft>
              <a:buSzPts val="1600"/>
              <a:buNone/>
              <a:defRPr sz="1600"/>
            </a:lvl7pPr>
            <a:lvl8pPr lvl="7" algn="ctr">
              <a:lnSpc>
                <a:spcPct val="90000"/>
              </a:lnSpc>
              <a:spcBef>
                <a:spcPts val="400"/>
              </a:spcBef>
              <a:spcAft>
                <a:spcPts val="0"/>
              </a:spcAft>
              <a:buSzPts val="1600"/>
              <a:buNone/>
              <a:defRPr sz="1600"/>
            </a:lvl8pPr>
            <a:lvl9pPr lvl="8" algn="ctr">
              <a:lnSpc>
                <a:spcPct val="90000"/>
              </a:lnSpc>
              <a:spcBef>
                <a:spcPts val="400"/>
              </a:spcBef>
              <a:spcAft>
                <a:spcPts val="400"/>
              </a:spcAft>
              <a:buSzPts val="1600"/>
              <a:buNone/>
              <a:defRPr sz="1600"/>
            </a:lvl9pPr>
          </a:lstStyle>
          <a:p>
            <a:endParaRPr/>
          </a:p>
        </p:txBody>
      </p:sp>
      <p:sp>
        <p:nvSpPr>
          <p:cNvPr id="68" name="Google Shape;68;p86"/>
          <p:cNvSpPr txBox="1">
            <a:spLocks noGrp="1"/>
          </p:cNvSpPr>
          <p:nvPr>
            <p:ph type="body" idx="2"/>
          </p:nvPr>
        </p:nvSpPr>
        <p:spPr>
          <a:xfrm>
            <a:off x="1024128" y="2806671"/>
            <a:ext cx="10143037" cy="3064042"/>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200"/>
              </a:spcBef>
              <a:spcAft>
                <a:spcPts val="0"/>
              </a:spcAft>
              <a:buSzPts val="1600"/>
              <a:buNone/>
              <a:defRPr sz="1600">
                <a:solidFill>
                  <a:srgbClr val="303030"/>
                </a:solidFill>
                <a:latin typeface="Comic Sans MS" panose="030F0702030302020204" pitchFamily="66" charset="0"/>
                <a:ea typeface="Open Sans"/>
                <a:cs typeface="Open Sans"/>
                <a:sym typeface="Open Sans"/>
              </a:defRPr>
            </a:lvl1pPr>
            <a:lvl2pPr marL="914400" lvl="1" indent="-342900" algn="l">
              <a:lnSpc>
                <a:spcPct val="90000"/>
              </a:lnSpc>
              <a:spcBef>
                <a:spcPts val="200"/>
              </a:spcBef>
              <a:spcAft>
                <a:spcPts val="0"/>
              </a:spcAft>
              <a:buSzPts val="1800"/>
              <a:buChar char="?"/>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69" name="Google Shape;69;p86"/>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3600"/>
              <a:buFont typeface="Calibri"/>
              <a:buNone/>
              <a:defRPr sz="36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86"/>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71" name="Google Shape;71;p86"/>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a:p>
        </p:txBody>
      </p:sp>
      <p:sp>
        <p:nvSpPr>
          <p:cNvPr id="72" name="Google Shape;72;p86"/>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5.jpe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2" name="Google Shape;12;p77"/>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13" name="Google Shape;13;p77"/>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marR="0" lvl="0" algn="r" rtl="0">
              <a:lnSpc>
                <a:spcPct val="100000"/>
              </a:lnSpc>
              <a:spcBef>
                <a:spcPts val="0"/>
              </a:spcBef>
              <a:spcAft>
                <a:spcPts val="0"/>
              </a:spcAft>
              <a:buClr>
                <a:srgbClr val="000000"/>
              </a:buClr>
              <a:buSzPts val="14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14" name="Google Shape;14;p77"/>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Arial" panose="020B0604020202020204" pitchFamily="34" charset="0"/>
                <a:sym typeface="Calibri"/>
              </a:defRPr>
            </a:lvl1pPr>
            <a:lvl2pPr marL="0" marR="0" lvl="1"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2"/>
    </p:custDataLst>
  </p:cSld>
  <p:clrMap bg1="lt1" tx1="dk1" bg2="dk2" tx2="lt2" accent1="accent1" accent2="accent2" accent3="accent3" accent4="accent4" accent5="accent5" accent6="accent6" hlink="hlink" folHlink="folHlink"/>
  <p:sldLayoutIdLst>
    <p:sldLayoutId id="2147483649" r:id="rId1"/>
    <p:sldLayoutId id="2147483650" r:id="rId2"/>
    <p:sldLayoutId id="214748367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2C4D15-71B1-4028-B46F-4EE71232F863}" type="datetimeFigureOut">
              <a:rPr lang="en-US" smtClean="0"/>
              <a:t>9/2/2023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9E340D-D49F-4060-B830-48E207260F1E}" type="slidenum">
              <a:rPr lang="en-US" smtClean="0"/>
              <a:t>‹#›</a:t>
            </a:fld>
            <a:endParaRPr lang="en-US"/>
          </a:p>
        </p:txBody>
      </p:sp>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2368" y="0"/>
            <a:ext cx="12187263" cy="6858000"/>
          </a:xfrm>
          <a:prstGeom prst="rect">
            <a:avLst/>
          </a:prstGeom>
        </p:spPr>
      </p:pic>
    </p:spTree>
    <p:extLst>
      <p:ext uri="{BB962C8B-B14F-4D97-AF65-F5344CB8AC3E}">
        <p14:creationId xmlns:p14="http://schemas.microsoft.com/office/powerpoint/2010/main" val="3992312732"/>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21.xml"/><Relationship Id="rId5" Type="http://schemas.openxmlformats.org/officeDocument/2006/relationships/image" Target="../media/image14.png"/><Relationship Id="rId4" Type="http://schemas.openxmlformats.org/officeDocument/2006/relationships/image" Target="../media/image120.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2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27.xml"/><Relationship Id="rId4" Type="http://schemas.openxmlformats.org/officeDocument/2006/relationships/image" Target="../media/image170.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8.xml"/><Relationship Id="rId5" Type="http://schemas.openxmlformats.org/officeDocument/2006/relationships/image" Target="../media/image210.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9.xml"/><Relationship Id="rId4" Type="http://schemas.openxmlformats.org/officeDocument/2006/relationships/image" Target="../media/image220.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30.xml"/><Relationship Id="rId4" Type="http://schemas.openxmlformats.org/officeDocument/2006/relationships/image" Target="../media/image220.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13.xml"/><Relationship Id="rId6" Type="http://schemas.openxmlformats.org/officeDocument/2006/relationships/slide" Target="slide4.xml"/><Relationship Id="rId5" Type="http://schemas.openxmlformats.org/officeDocument/2006/relationships/slide" Target="slide50.xml"/><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31.xml"/><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32.xml"/><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36.xml"/><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3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39.xml"/><Relationship Id="rId5" Type="http://schemas.openxmlformats.org/officeDocument/2006/relationships/image" Target="../media/image26.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40.xml"/><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4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4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4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46.xml"/></Relationships>
</file>

<file path=ppt/slides/_rels/slide36.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30.png"/><Relationship Id="rId3" Type="http://schemas.openxmlformats.org/officeDocument/2006/relationships/notesSlide" Target="../notesSlides/notesSlide36.xml"/><Relationship Id="rId7" Type="http://schemas.openxmlformats.org/officeDocument/2006/relationships/image" Target="../media/image23.svg"/><Relationship Id="rId12" Type="http://schemas.openxmlformats.org/officeDocument/2006/relationships/image" Target="../media/image29.png"/><Relationship Id="rId2" Type="http://schemas.openxmlformats.org/officeDocument/2006/relationships/slideLayout" Target="../slideLayouts/slideLayout2.xml"/><Relationship Id="rId1" Type="http://schemas.openxmlformats.org/officeDocument/2006/relationships/tags" Target="../tags/tag47.xml"/><Relationship Id="rId6" Type="http://schemas.openxmlformats.org/officeDocument/2006/relationships/image" Target="../media/image22.png"/><Relationship Id="rId11" Type="http://schemas.openxmlformats.org/officeDocument/2006/relationships/image" Target="../media/image28.svg"/><Relationship Id="rId5" Type="http://schemas.openxmlformats.org/officeDocument/2006/relationships/image" Target="../media/image21.svg"/><Relationship Id="rId10" Type="http://schemas.openxmlformats.org/officeDocument/2006/relationships/image" Target="../media/image27.png"/><Relationship Id="rId4" Type="http://schemas.openxmlformats.org/officeDocument/2006/relationships/image" Target="../media/image20.png"/><Relationship Id="rId9" Type="http://schemas.openxmlformats.org/officeDocument/2006/relationships/image" Target="../media/image25.sv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48.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49.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7" Type="http://schemas.openxmlformats.org/officeDocument/2006/relationships/image" Target="../media/image34.jpg"/><Relationship Id="rId2" Type="http://schemas.openxmlformats.org/officeDocument/2006/relationships/slideLayout" Target="../slideLayouts/slideLayout2.xml"/><Relationship Id="rId1" Type="http://schemas.openxmlformats.org/officeDocument/2006/relationships/tags" Target="../tags/tag50.xml"/><Relationship Id="rId6" Type="http://schemas.openxmlformats.org/officeDocument/2006/relationships/image" Target="../media/image33.jpg"/><Relationship Id="rId5" Type="http://schemas.openxmlformats.org/officeDocument/2006/relationships/image" Target="../media/image32.jpg"/><Relationship Id="rId4" Type="http://schemas.openxmlformats.org/officeDocument/2006/relationships/image" Target="../media/image31.jp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5.xml"/><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51.xml"/><Relationship Id="rId6" Type="http://schemas.openxmlformats.org/officeDocument/2006/relationships/image" Target="../media/image35.png"/><Relationship Id="rId5" Type="http://schemas.openxmlformats.org/officeDocument/2006/relationships/notesSlide" Target="../notesSlides/notesSlide40.xml"/><Relationship Id="rId4"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52.xml"/><Relationship Id="rId5" Type="http://schemas.openxmlformats.org/officeDocument/2006/relationships/image" Target="../media/image37.svg"/><Relationship Id="rId4" Type="http://schemas.openxmlformats.org/officeDocument/2006/relationships/image" Target="../media/image36.png"/></Relationships>
</file>

<file path=ppt/slides/_rels/slide42.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notesSlide" Target="../notesSlides/notesSlide42.xml"/><Relationship Id="rId7" Type="http://schemas.openxmlformats.org/officeDocument/2006/relationships/image" Target="../media/image40.png"/><Relationship Id="rId2" Type="http://schemas.openxmlformats.org/officeDocument/2006/relationships/slideLayout" Target="../slideLayouts/slideLayout2.xml"/><Relationship Id="rId1" Type="http://schemas.openxmlformats.org/officeDocument/2006/relationships/tags" Target="../tags/tag53.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14.png"/></Relationships>
</file>

<file path=ppt/slides/_rels/slide4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notesSlide" Target="../notesSlides/notesSlide43.xml"/><Relationship Id="rId7" Type="http://schemas.openxmlformats.org/officeDocument/2006/relationships/image" Target="../media/image41.svg"/><Relationship Id="rId2" Type="http://schemas.openxmlformats.org/officeDocument/2006/relationships/slideLayout" Target="../slideLayouts/slideLayout2.xml"/><Relationship Id="rId1" Type="http://schemas.openxmlformats.org/officeDocument/2006/relationships/tags" Target="../tags/tag54.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42.png"/></Relationships>
</file>

<file path=ppt/slides/_rels/slide4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notesSlide" Target="../notesSlides/notesSlide44.xml"/><Relationship Id="rId7" Type="http://schemas.openxmlformats.org/officeDocument/2006/relationships/image" Target="../media/image41.svg"/><Relationship Id="rId2" Type="http://schemas.openxmlformats.org/officeDocument/2006/relationships/slideLayout" Target="../slideLayouts/slideLayout2.xml"/><Relationship Id="rId1" Type="http://schemas.openxmlformats.org/officeDocument/2006/relationships/tags" Target="../tags/tag55.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43.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7"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56.xml"/><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image" Target="../media/image39.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57.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tags" Target="../tags/tag58.xml"/><Relationship Id="rId4" Type="http://schemas.openxmlformats.org/officeDocument/2006/relationships/image" Target="../media/image42.emf"/></Relationships>
</file>

<file path=ppt/slides/_rels/slide48.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notesSlide" Target="../notesSlides/notesSlide48.xml"/><Relationship Id="rId7" Type="http://schemas.openxmlformats.org/officeDocument/2006/relationships/image" Target="../media/image40.png"/><Relationship Id="rId2" Type="http://schemas.openxmlformats.org/officeDocument/2006/relationships/slideLayout" Target="../slideLayouts/slideLayout2.xml"/><Relationship Id="rId1" Type="http://schemas.openxmlformats.org/officeDocument/2006/relationships/tags" Target="../tags/tag59.xml"/><Relationship Id="rId6" Type="http://schemas.openxmlformats.org/officeDocument/2006/relationships/image" Target="../media/image39.png"/><Relationship Id="rId5" Type="http://schemas.openxmlformats.org/officeDocument/2006/relationships/image" Target="../media/image44.png"/><Relationship Id="rId4" Type="http://schemas.openxmlformats.org/officeDocument/2006/relationships/image" Target="../media/image43.png"/></Relationships>
</file>

<file path=ppt/slides/_rels/slide49.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notesSlide" Target="../notesSlides/notesSlide49.xml"/><Relationship Id="rId7" Type="http://schemas.openxmlformats.org/officeDocument/2006/relationships/image" Target="../media/image40.png"/><Relationship Id="rId2" Type="http://schemas.openxmlformats.org/officeDocument/2006/relationships/slideLayout" Target="../slideLayouts/slideLayout2.xml"/><Relationship Id="rId1" Type="http://schemas.openxmlformats.org/officeDocument/2006/relationships/tags" Target="../tags/tag60.xml"/><Relationship Id="rId6" Type="http://schemas.openxmlformats.org/officeDocument/2006/relationships/image" Target="../media/image39.png"/><Relationship Id="rId5" Type="http://schemas.openxmlformats.org/officeDocument/2006/relationships/image" Target="../media/image44.png"/><Relationship Id="rId4" Type="http://schemas.openxmlformats.org/officeDocument/2006/relationships/image" Target="../media/image43.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6.xml"/><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notesSlide" Target="../notesSlides/notesSlide50.xml"/><Relationship Id="rId7" Type="http://schemas.openxmlformats.org/officeDocument/2006/relationships/image" Target="../media/image40.png"/><Relationship Id="rId2" Type="http://schemas.openxmlformats.org/officeDocument/2006/relationships/slideLayout" Target="../slideLayouts/slideLayout2.xml"/><Relationship Id="rId1" Type="http://schemas.openxmlformats.org/officeDocument/2006/relationships/tags" Target="../tags/tag61.xml"/><Relationship Id="rId6" Type="http://schemas.openxmlformats.org/officeDocument/2006/relationships/image" Target="../media/image39.png"/><Relationship Id="rId5" Type="http://schemas.openxmlformats.org/officeDocument/2006/relationships/image" Target="../media/image45.png"/><Relationship Id="rId4" Type="http://schemas.openxmlformats.org/officeDocument/2006/relationships/image" Target="../media/image43.png"/></Relationships>
</file>

<file path=ppt/slides/_rels/slide51.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notesSlide" Target="../notesSlides/notesSlide51.xml"/><Relationship Id="rId7" Type="http://schemas.openxmlformats.org/officeDocument/2006/relationships/image" Target="../media/image40.png"/><Relationship Id="rId2" Type="http://schemas.openxmlformats.org/officeDocument/2006/relationships/slideLayout" Target="../slideLayouts/slideLayout2.xml"/><Relationship Id="rId1" Type="http://schemas.openxmlformats.org/officeDocument/2006/relationships/tags" Target="../tags/tag62.xml"/><Relationship Id="rId6" Type="http://schemas.openxmlformats.org/officeDocument/2006/relationships/image" Target="../media/image39.png"/><Relationship Id="rId5" Type="http://schemas.openxmlformats.org/officeDocument/2006/relationships/image" Target="../media/image45.png"/><Relationship Id="rId4" Type="http://schemas.openxmlformats.org/officeDocument/2006/relationships/image" Target="../media/image43.png"/></Relationships>
</file>

<file path=ppt/slides/_rels/slide52.xml.rels><?xml version="1.0" encoding="UTF-8" standalone="yes"?>
<Relationships xmlns="http://schemas.openxmlformats.org/package/2006/relationships"><Relationship Id="rId8" Type="http://schemas.openxmlformats.org/officeDocument/2006/relationships/image" Target="../media/image410.png"/><Relationship Id="rId3" Type="http://schemas.openxmlformats.org/officeDocument/2006/relationships/notesSlide" Target="../notesSlides/notesSlide52.xml"/><Relationship Id="rId7"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63.xml"/><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image" Target="../media/image39.png"/><Relationship Id="rId9" Type="http://schemas.openxmlformats.org/officeDocument/2006/relationships/image" Target="../media/image440.png"/></Relationships>
</file>

<file path=ppt/slides/_rels/slide53.xml.rels><?xml version="1.0" encoding="UTF-8" standalone="yes"?>
<Relationships xmlns="http://schemas.openxmlformats.org/package/2006/relationships"><Relationship Id="rId8" Type="http://schemas.openxmlformats.org/officeDocument/2006/relationships/image" Target="../media/image410.png"/><Relationship Id="rId3" Type="http://schemas.openxmlformats.org/officeDocument/2006/relationships/notesSlide" Target="../notesSlides/notesSlide53.xml"/><Relationship Id="rId7"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64.xml"/><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image" Target="../media/image39.png"/><Relationship Id="rId9" Type="http://schemas.openxmlformats.org/officeDocument/2006/relationships/image" Target="../media/image440.png"/></Relationships>
</file>

<file path=ppt/slides/_rels/slide54.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notesSlide" Target="../notesSlides/notesSlide54.xml"/><Relationship Id="rId7" Type="http://schemas.openxmlformats.org/officeDocument/2006/relationships/image" Target="../media/image40.png"/><Relationship Id="rId2" Type="http://schemas.openxmlformats.org/officeDocument/2006/relationships/slideLayout" Target="../slideLayouts/slideLayout2.xml"/><Relationship Id="rId1" Type="http://schemas.openxmlformats.org/officeDocument/2006/relationships/tags" Target="../tags/tag65.xml"/><Relationship Id="rId6" Type="http://schemas.openxmlformats.org/officeDocument/2006/relationships/image" Target="../media/image39.png"/><Relationship Id="rId5" Type="http://schemas.openxmlformats.org/officeDocument/2006/relationships/image" Target="../media/image50.png"/><Relationship Id="rId4" Type="http://schemas.openxmlformats.org/officeDocument/2006/relationships/image" Target="../media/image49.png"/><Relationship Id="rId9" Type="http://schemas.openxmlformats.org/officeDocument/2006/relationships/image" Target="../media/image14.png"/></Relationships>
</file>

<file path=ppt/slides/_rels/slide55.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notesSlide" Target="../notesSlides/notesSlide55.xml"/><Relationship Id="rId7" Type="http://schemas.openxmlformats.org/officeDocument/2006/relationships/image" Target="../media/image40.png"/><Relationship Id="rId2" Type="http://schemas.openxmlformats.org/officeDocument/2006/relationships/slideLayout" Target="../slideLayouts/slideLayout2.xml"/><Relationship Id="rId1" Type="http://schemas.openxmlformats.org/officeDocument/2006/relationships/tags" Target="../tags/tag66.xml"/><Relationship Id="rId6" Type="http://schemas.openxmlformats.org/officeDocument/2006/relationships/image" Target="../media/image460.png"/><Relationship Id="rId5" Type="http://schemas.openxmlformats.org/officeDocument/2006/relationships/image" Target="../media/image39.png"/><Relationship Id="rId4" Type="http://schemas.openxmlformats.org/officeDocument/2006/relationships/image" Target="../media/image47.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7" Type="http://schemas.openxmlformats.org/officeDocument/2006/relationships/image" Target="../media/image47.png"/><Relationship Id="rId2" Type="http://schemas.openxmlformats.org/officeDocument/2006/relationships/slideLayout" Target="../slideLayouts/slideLayout2.xml"/><Relationship Id="rId1" Type="http://schemas.openxmlformats.org/officeDocument/2006/relationships/tags" Target="../tags/tag67.xml"/><Relationship Id="rId6" Type="http://schemas.openxmlformats.org/officeDocument/2006/relationships/image" Target="../media/image460.png"/><Relationship Id="rId5" Type="http://schemas.openxmlformats.org/officeDocument/2006/relationships/image" Target="../media/image39.png"/><Relationship Id="rId4" Type="http://schemas.openxmlformats.org/officeDocument/2006/relationships/image" Target="../media/image46.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xml"/><Relationship Id="rId1" Type="http://schemas.openxmlformats.org/officeDocument/2006/relationships/tags" Target="../tags/tag68.xml"/></Relationships>
</file>

<file path=ppt/slides/_rels/slide58.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notesSlide" Target="../notesSlides/notesSlide58.xml"/><Relationship Id="rId7" Type="http://schemas.openxmlformats.org/officeDocument/2006/relationships/image" Target="../media/image40.png"/><Relationship Id="rId2" Type="http://schemas.openxmlformats.org/officeDocument/2006/relationships/slideLayout" Target="../slideLayouts/slideLayout2.xml"/><Relationship Id="rId1" Type="http://schemas.openxmlformats.org/officeDocument/2006/relationships/tags" Target="../tags/tag69.xml"/><Relationship Id="rId6" Type="http://schemas.openxmlformats.org/officeDocument/2006/relationships/image" Target="../media/image39.png"/><Relationship Id="rId5" Type="http://schemas.openxmlformats.org/officeDocument/2006/relationships/image" Target="../media/image54.png"/><Relationship Id="rId4" Type="http://schemas.openxmlformats.org/officeDocument/2006/relationships/image" Target="../media/image53.png"/><Relationship Id="rId9" Type="http://schemas.openxmlformats.org/officeDocument/2006/relationships/image" Target="../media/image14.png"/></Relationships>
</file>

<file path=ppt/slides/_rels/slide5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notesSlide" Target="../notesSlides/notesSlide59.xml"/><Relationship Id="rId7" Type="http://schemas.openxmlformats.org/officeDocument/2006/relationships/image" Target="../media/image41.svg"/><Relationship Id="rId2" Type="http://schemas.openxmlformats.org/officeDocument/2006/relationships/slideLayout" Target="../slideLayouts/slideLayout2.xml"/><Relationship Id="rId1" Type="http://schemas.openxmlformats.org/officeDocument/2006/relationships/tags" Target="../tags/tag70.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51.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7.xml"/><Relationship Id="rId5" Type="http://schemas.openxmlformats.org/officeDocument/2006/relationships/image" Target="../media/image11.png"/><Relationship Id="rId4" Type="http://schemas.openxmlformats.org/officeDocument/2006/relationships/image" Target="../media/image10.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xml"/><Relationship Id="rId1" Type="http://schemas.openxmlformats.org/officeDocument/2006/relationships/tags" Target="../tags/tag71.xml"/><Relationship Id="rId4" Type="http://schemas.openxmlformats.org/officeDocument/2006/relationships/image" Target="../media/image55.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2.xml"/><Relationship Id="rId1" Type="http://schemas.openxmlformats.org/officeDocument/2006/relationships/tags" Target="../tags/tag72.xml"/><Relationship Id="rId4" Type="http://schemas.openxmlformats.org/officeDocument/2006/relationships/image" Target="../media/image56.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2.xml"/><Relationship Id="rId1" Type="http://schemas.openxmlformats.org/officeDocument/2006/relationships/tags" Target="../tags/tag73.xml"/><Relationship Id="rId4" Type="http://schemas.openxmlformats.org/officeDocument/2006/relationships/image" Target="../media/image57.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2.xml"/><Relationship Id="rId1" Type="http://schemas.openxmlformats.org/officeDocument/2006/relationships/tags" Target="../tags/tag74.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7" Type="http://schemas.openxmlformats.org/officeDocument/2006/relationships/image" Target="../media/image510.png"/><Relationship Id="rId2" Type="http://schemas.openxmlformats.org/officeDocument/2006/relationships/slideLayout" Target="../slideLayouts/slideLayout2.xml"/><Relationship Id="rId1" Type="http://schemas.openxmlformats.org/officeDocument/2006/relationships/tags" Target="../tags/tag75.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6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slideLayout" Target="../slideLayouts/slideLayout12.xml"/><Relationship Id="rId1" Type="http://schemas.openxmlformats.org/officeDocument/2006/relationships/tags" Target="../tags/tag7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8.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9.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20.xml"/><Relationship Id="rId5" Type="http://schemas.openxmlformats.org/officeDocument/2006/relationships/image" Target="../media/image13.sv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pic>
        <p:nvPicPr>
          <p:cNvPr id="6" name="Picture 5">
            <a:extLst>
              <a:ext uri="{FF2B5EF4-FFF2-40B4-BE49-F238E27FC236}">
                <a16:creationId xmlns:a16="http://schemas.microsoft.com/office/drawing/2014/main" id="{65CFFB8E-535A-4D95-8B71-EBB6025158B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72968" y="5345616"/>
            <a:ext cx="5846064" cy="774192"/>
          </a:xfrm>
          <a:prstGeom prst="rect">
            <a:avLst/>
          </a:prstGeom>
        </p:spPr>
      </p:pic>
      <p:pic>
        <p:nvPicPr>
          <p:cNvPr id="7" name="Picture 6">
            <a:extLst>
              <a:ext uri="{FF2B5EF4-FFF2-40B4-BE49-F238E27FC236}">
                <a16:creationId xmlns:a16="http://schemas.microsoft.com/office/drawing/2014/main" id="{C08E5E07-FD69-4F1E-B300-72B3EEA84743}"/>
              </a:ext>
            </a:extLst>
          </p:cNvPr>
          <p:cNvPicPr>
            <a:picLocks noChangeAspect="1"/>
          </p:cNvPicPr>
          <p:nvPr/>
        </p:nvPicPr>
        <p:blipFill rotWithShape="1">
          <a:blip r:embed="rId5">
            <a:extLst>
              <a:ext uri="{28A0092B-C50C-407E-A947-70E740481C1C}">
                <a14:useLocalDpi xmlns:a14="http://schemas.microsoft.com/office/drawing/2010/main" val="0"/>
              </a:ext>
            </a:extLst>
          </a:blip>
          <a:srcRect b="84635"/>
          <a:stretch/>
        </p:blipFill>
        <p:spPr>
          <a:xfrm>
            <a:off x="0" y="0"/>
            <a:ext cx="12192000" cy="1053737"/>
          </a:xfrm>
          <a:prstGeom prst="rect">
            <a:avLst/>
          </a:prstGeom>
        </p:spPr>
      </p:pic>
      <p:sp>
        <p:nvSpPr>
          <p:cNvPr id="10" name="Rectangle 9">
            <a:extLst>
              <a:ext uri="{FF2B5EF4-FFF2-40B4-BE49-F238E27FC236}">
                <a16:creationId xmlns:a16="http://schemas.microsoft.com/office/drawing/2014/main" id="{AB8A2BC7-AAF4-4E6F-AC4E-74DF3906CA0E}"/>
              </a:ext>
            </a:extLst>
          </p:cNvPr>
          <p:cNvSpPr/>
          <p:nvPr/>
        </p:nvSpPr>
        <p:spPr>
          <a:xfrm>
            <a:off x="418009" y="6283446"/>
            <a:ext cx="11355977" cy="553998"/>
          </a:xfrm>
          <a:prstGeom prst="rect">
            <a:avLst/>
          </a:prstGeom>
        </p:spPr>
        <p:txBody>
          <a:bodyPr wrap="square">
            <a:spAutoFit/>
          </a:bodyPr>
          <a:lstStyle/>
          <a:p>
            <a:pPr marL="0" marR="0" lvl="0" indent="0" algn="ctr" defTabSz="914400" rtl="0" eaLnBrk="1" fontAlgn="auto" latinLnBrk="0" hangingPunct="1">
              <a:lnSpc>
                <a:spcPts val="1200"/>
              </a:lnSpc>
              <a:spcBef>
                <a:spcPts val="0"/>
              </a:spcBef>
              <a:spcAft>
                <a:spcPts val="0"/>
              </a:spcAft>
              <a:buClr>
                <a:srgbClr val="000000"/>
              </a:buClr>
              <a:buSzTx/>
              <a:buFont typeface="Arial"/>
              <a:buNone/>
              <a:tabLst/>
              <a:defRPr/>
            </a:pPr>
            <a:r>
              <a:rPr kumimoji="0" lang="en-US" sz="900" b="0" i="0" u="none" strike="noStrike" kern="0" cap="none" spc="0" normalizeH="0" baseline="0" noProof="0" dirty="0">
                <a:ln>
                  <a:noFill/>
                </a:ln>
                <a:solidFill>
                  <a:srgbClr val="3C3C3B"/>
                </a:solidFill>
                <a:effectLst/>
                <a:uLnTx/>
                <a:uFillTx/>
                <a:latin typeface="Neo Sans" pitchFamily="2" charset="0"/>
                <a:cs typeface="Neo Sans Arabic Light" panose="020B0304030504040204" pitchFamily="34" charset="-78"/>
                <a:sym typeface="Arial"/>
              </a:rPr>
              <a:t>This material is made possible with the support of the American people through the United States Agency for International Development (USAID). The content is the sole responsibility of QITABI 2 and does not necessarily reflect the views of USAID or the United States Government. This material was developed by the Joint Academic Department (JAD) and the Equipment Installations and Material Support Bureau (EIMSB) at the Centre of</a:t>
            </a:r>
          </a:p>
          <a:p>
            <a:pPr marL="0" marR="0" lvl="0" indent="0" algn="ctr" defTabSz="914400" rtl="0" eaLnBrk="1" fontAlgn="auto" latinLnBrk="0" hangingPunct="1">
              <a:lnSpc>
                <a:spcPts val="1200"/>
              </a:lnSpc>
              <a:spcBef>
                <a:spcPts val="0"/>
              </a:spcBef>
              <a:spcAft>
                <a:spcPts val="0"/>
              </a:spcAft>
              <a:buClr>
                <a:srgbClr val="000000"/>
              </a:buClr>
              <a:buSzTx/>
              <a:buFont typeface="Arial"/>
              <a:buNone/>
              <a:tabLst/>
              <a:defRPr/>
            </a:pPr>
            <a:r>
              <a:rPr kumimoji="0" lang="en-US" sz="900" b="0" i="0" u="none" strike="noStrike" kern="0" cap="none" spc="0" normalizeH="0" baseline="0" noProof="0" dirty="0">
                <a:ln>
                  <a:noFill/>
                </a:ln>
                <a:solidFill>
                  <a:srgbClr val="3C3C3B"/>
                </a:solidFill>
                <a:effectLst/>
                <a:uLnTx/>
                <a:uFillTx/>
                <a:latin typeface="Neo Sans" pitchFamily="2" charset="0"/>
                <a:cs typeface="Neo Sans Arabic Light" panose="020B0304030504040204" pitchFamily="34" charset="-78"/>
                <a:sym typeface="Arial"/>
              </a:rPr>
              <a:t>Educational Research and Development (CERD) with the support of USAID-funded QITABI 2 project.</a:t>
            </a:r>
          </a:p>
        </p:txBody>
      </p:sp>
      <p:cxnSp>
        <p:nvCxnSpPr>
          <p:cNvPr id="12" name="Straight Connector 11">
            <a:extLst>
              <a:ext uri="{FF2B5EF4-FFF2-40B4-BE49-F238E27FC236}">
                <a16:creationId xmlns:a16="http://schemas.microsoft.com/office/drawing/2014/main" id="{CCA6E59B-A94A-4A06-B43E-8DFA6BD4116F}"/>
              </a:ext>
            </a:extLst>
          </p:cNvPr>
          <p:cNvCxnSpPr/>
          <p:nvPr/>
        </p:nvCxnSpPr>
        <p:spPr>
          <a:xfrm>
            <a:off x="404949" y="6147229"/>
            <a:ext cx="11382102" cy="0"/>
          </a:xfrm>
          <a:prstGeom prst="line">
            <a:avLst/>
          </a:prstGeom>
          <a:ln w="19050">
            <a:solidFill>
              <a:srgbClr val="5B8CC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A44348F5-CD29-8954-8605-FFF0E08CFDD3}"/>
              </a:ext>
            </a:extLst>
          </p:cNvPr>
          <p:cNvSpPr txBox="1"/>
          <p:nvPr/>
        </p:nvSpPr>
        <p:spPr>
          <a:xfrm>
            <a:off x="-4331" y="3151473"/>
            <a:ext cx="7296671" cy="830997"/>
          </a:xfrm>
          <a:prstGeom prst="rect">
            <a:avLst/>
          </a:prstGeom>
          <a:solidFill>
            <a:schemeClr val="accent5">
              <a:lumMod val="40000"/>
              <a:lumOff val="60000"/>
            </a:schemeClr>
          </a:solidFill>
        </p:spPr>
        <p:txBody>
          <a:bodyPr wrap="square" lIns="91440" tIns="45720" rIns="91440" bIns="45720" rtlCol="0" anchor="t">
            <a:spAutoFit/>
          </a:bodyPr>
          <a:lstStyle/>
          <a:p>
            <a:pPr lvl="3">
              <a:buSzPts val="2000"/>
            </a:pPr>
            <a:r>
              <a:rPr lang="en-US" sz="4800" b="1" dirty="0">
                <a:solidFill>
                  <a:schemeClr val="accent2">
                    <a:lumMod val="75000"/>
                  </a:schemeClr>
                </a:solidFill>
                <a:latin typeface="Comic Sans MS"/>
              </a:rPr>
              <a:t>  Grade 6 – Chapter 12</a:t>
            </a:r>
            <a:endParaRPr lang="en-US" sz="4800" b="1" dirty="0">
              <a:solidFill>
                <a:schemeClr val="accent2">
                  <a:lumMod val="75000"/>
                </a:schemeClr>
              </a:solidFill>
              <a:latin typeface="Comic Sans MS" panose="030F0702030302020204" pitchFamily="66" charset="0"/>
            </a:endParaRPr>
          </a:p>
        </p:txBody>
      </p:sp>
      <p:sp>
        <p:nvSpPr>
          <p:cNvPr id="13" name="TextBox 12">
            <a:extLst>
              <a:ext uri="{FF2B5EF4-FFF2-40B4-BE49-F238E27FC236}">
                <a16:creationId xmlns:a16="http://schemas.microsoft.com/office/drawing/2014/main" id="{71CC844E-D159-DFB6-920F-B069809B3693}"/>
              </a:ext>
            </a:extLst>
          </p:cNvPr>
          <p:cNvSpPr txBox="1"/>
          <p:nvPr/>
        </p:nvSpPr>
        <p:spPr>
          <a:xfrm>
            <a:off x="-8659" y="2445086"/>
            <a:ext cx="7296670" cy="707886"/>
          </a:xfrm>
          <a:prstGeom prst="rect">
            <a:avLst/>
          </a:prstGeom>
          <a:solidFill>
            <a:schemeClr val="accent2">
              <a:lumMod val="75000"/>
            </a:schemeClr>
          </a:solidFill>
        </p:spPr>
        <p:txBody>
          <a:bodyPr wrap="square" lIns="91440" tIns="45720" rIns="91440" bIns="45720" rtlCol="0" anchor="t">
            <a:spAutoFit/>
          </a:bodyPr>
          <a:lstStyle/>
          <a:p>
            <a:pPr lvl="1">
              <a:buSzPts val="2000"/>
            </a:pPr>
            <a:r>
              <a:rPr lang="en-US" sz="4000" b="1" dirty="0">
                <a:solidFill>
                  <a:schemeClr val="bg1"/>
                </a:solidFill>
                <a:latin typeface="Comic Sans MS"/>
              </a:rPr>
              <a:t>  Triangles</a:t>
            </a:r>
            <a:endParaRPr lang="en-US" sz="1050" b="1" dirty="0">
              <a:solidFill>
                <a:schemeClr val="bg1"/>
              </a:solidFill>
              <a:latin typeface="Comic Sans MS" panose="030F0702030302020204" pitchFamily="66" charset="0"/>
            </a:endParaRPr>
          </a:p>
        </p:txBody>
      </p:sp>
      <p:pic>
        <p:nvPicPr>
          <p:cNvPr id="3" name="Picture 2" descr="A picture containing building, window&#10;&#10;Description automatically generated">
            <a:extLst>
              <a:ext uri="{FF2B5EF4-FFF2-40B4-BE49-F238E27FC236}">
                <a16:creationId xmlns:a16="http://schemas.microsoft.com/office/drawing/2014/main" id="{40AAA95D-2510-220B-5F4C-800C8D47CF42}"/>
              </a:ext>
            </a:extLst>
          </p:cNvPr>
          <p:cNvPicPr>
            <a:picLocks noChangeAspect="1"/>
          </p:cNvPicPr>
          <p:nvPr/>
        </p:nvPicPr>
        <p:blipFill>
          <a:blip r:embed="rId6"/>
          <a:stretch>
            <a:fillRect/>
          </a:stretch>
        </p:blipFill>
        <p:spPr>
          <a:xfrm>
            <a:off x="7765143" y="1569416"/>
            <a:ext cx="3164113" cy="3164113"/>
          </a:xfrm>
          <a:prstGeom prst="ellipse">
            <a:avLst/>
          </a:prstGeom>
          <a:ln>
            <a:noFill/>
          </a:ln>
          <a:effectLst>
            <a:softEdge rad="112500"/>
          </a:effectLst>
        </p:spPr>
      </p:pic>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Rectangle: Rounded Corners 58">
            <a:extLst>
              <a:ext uri="{FF2B5EF4-FFF2-40B4-BE49-F238E27FC236}">
                <a16:creationId xmlns:a16="http://schemas.microsoft.com/office/drawing/2014/main" id="{C501853A-660E-FF65-6E6A-EDC0E328DD5C}"/>
              </a:ext>
            </a:extLst>
          </p:cNvPr>
          <p:cNvSpPr/>
          <p:nvPr/>
        </p:nvSpPr>
        <p:spPr>
          <a:xfrm>
            <a:off x="4320134" y="2952613"/>
            <a:ext cx="3511911" cy="240323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948F85BC-CD02-41E9-9F34-314FF38783C0}"/>
              </a:ext>
            </a:extLst>
          </p:cNvPr>
          <p:cNvSpPr txBox="1"/>
          <p:nvPr/>
        </p:nvSpPr>
        <p:spPr>
          <a:xfrm>
            <a:off x="9529482" y="118884"/>
            <a:ext cx="2662518" cy="307777"/>
          </a:xfrm>
          <a:prstGeom prst="rect">
            <a:avLst/>
          </a:prstGeom>
          <a:solidFill>
            <a:srgbClr val="DAF3F6"/>
          </a:solidFill>
          <a:effectLst>
            <a:outerShdw blurRad="50800" dist="38100" dir="5400000" algn="t" rotWithShape="0">
              <a:prstClr val="black">
                <a:alpha val="40000"/>
              </a:prstClr>
            </a:outerShdw>
            <a:softEdge rad="12700"/>
          </a:effectLst>
        </p:spPr>
        <p:txBody>
          <a:bodyPr wrap="square">
            <a:spAutoFit/>
          </a:bodyPr>
          <a:lstStyle/>
          <a:p>
            <a:pPr algn="ctr"/>
            <a:r>
              <a:rPr lang="en-GB" b="0" i="0">
                <a:solidFill>
                  <a:schemeClr val="tx1">
                    <a:lumMod val="50000"/>
                    <a:lumOff val="50000"/>
                  </a:schemeClr>
                </a:solidFill>
                <a:effectLst/>
                <a:latin typeface="+mj-lt"/>
              </a:rPr>
              <a:t> Check your knowledge</a:t>
            </a:r>
            <a:endParaRPr lang="en-GB">
              <a:solidFill>
                <a:schemeClr val="tx1">
                  <a:lumMod val="50000"/>
                  <a:lumOff val="50000"/>
                </a:schemeClr>
              </a:solidFill>
              <a:latin typeface="+mj-lt"/>
            </a:endParaRPr>
          </a:p>
        </p:txBody>
      </p:sp>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Select the correct answer. </a:t>
            </a:r>
            <a:endParaRPr lang="en-GB" sz="3200" dirty="0">
              <a:solidFill>
                <a:schemeClr val="bg1"/>
              </a:solidFill>
              <a:sym typeface="Comic Sans MS"/>
            </a:endParaRPr>
          </a:p>
        </p:txBody>
      </p:sp>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48FC3C40-ADF2-423C-91FE-7392CD4CD7CA}"/>
                  </a:ext>
                </a:extLst>
              </p:cNvPr>
              <p:cNvSpPr txBox="1"/>
              <p:nvPr/>
            </p:nvSpPr>
            <p:spPr>
              <a:xfrm>
                <a:off x="0" y="1786097"/>
                <a:ext cx="11424640" cy="537455"/>
              </a:xfrm>
              <a:prstGeom prst="rect">
                <a:avLst/>
              </a:prstGeom>
              <a:noFill/>
            </p:spPr>
            <p:txBody>
              <a:bodyPr wrap="square">
                <a:spAutoFit/>
              </a:bodyPr>
              <a:lstStyle/>
              <a:p>
                <a:pPr marL="514350" marR="0">
                  <a:lnSpc>
                    <a:spcPct val="107000"/>
                  </a:lnSpc>
                  <a:spcBef>
                    <a:spcPts val="0"/>
                  </a:spcBef>
                  <a:spcAft>
                    <a:spcPts val="800"/>
                  </a:spcAft>
                </a:pPr>
                <a:r>
                  <a:rPr lang="en-US" sz="2800" dirty="0">
                    <a:solidFill>
                      <a:schemeClr val="tx1">
                        <a:lumMod val="65000"/>
                        <a:lumOff val="35000"/>
                      </a:schemeClr>
                    </a:solidFill>
                    <a:latin typeface="+mn-lt"/>
                    <a:ea typeface="Calibri" panose="020F0502020204030204" pitchFamily="34" charset="0"/>
                    <a:cs typeface="Arial" panose="020B0604020202020204" pitchFamily="34" charset="0"/>
                  </a:rPr>
                  <a:t>Which figure shows that [Am) is the bisector of angle </a:t>
                </a:r>
                <a14:m>
                  <m:oMath xmlns:m="http://schemas.openxmlformats.org/officeDocument/2006/math">
                    <m:acc>
                      <m:accPr>
                        <m:chr m:val="̂"/>
                        <m:ctrlPr>
                          <a:rPr lang="en-US" sz="2800" i="1" smtClean="0">
                            <a:solidFill>
                              <a:schemeClr val="tx1">
                                <a:lumMod val="65000"/>
                                <a:lumOff val="35000"/>
                              </a:schemeClr>
                            </a:solidFill>
                            <a:latin typeface="Cambria Math" panose="02040503050406030204" pitchFamily="18" charset="0"/>
                            <a:cs typeface="Arial" panose="020B0604020202020204" pitchFamily="34" charset="0"/>
                          </a:rPr>
                        </m:ctrlPr>
                      </m:accPr>
                      <m:e>
                        <m:r>
                          <a:rPr lang="en-US" sz="2800" b="0" i="1" smtClean="0">
                            <a:solidFill>
                              <a:schemeClr val="tx1">
                                <a:lumMod val="65000"/>
                                <a:lumOff val="35000"/>
                              </a:schemeClr>
                            </a:solidFill>
                            <a:latin typeface="Cambria Math" panose="02040503050406030204" pitchFamily="18" charset="0"/>
                            <a:cs typeface="Arial" panose="020B0604020202020204" pitchFamily="34" charset="0"/>
                          </a:rPr>
                          <m:t>𝑥𝐴𝑦</m:t>
                        </m:r>
                      </m:e>
                    </m:acc>
                  </m:oMath>
                </a14:m>
                <a:r>
                  <a:rPr lang="en-US" sz="2800" dirty="0">
                    <a:solidFill>
                      <a:schemeClr val="tx1">
                        <a:lumMod val="65000"/>
                        <a:lumOff val="35000"/>
                      </a:schemeClr>
                    </a:solidFill>
                    <a:latin typeface="+mn-lt"/>
                    <a:ea typeface="Calibri" panose="020F0502020204030204" pitchFamily="34" charset="0"/>
                    <a:cs typeface="Arial" panose="020B0604020202020204" pitchFamily="34" charset="0"/>
                  </a:rPr>
                  <a:t>?</a:t>
                </a:r>
                <a:endParaRPr lang="en-US" sz="2800"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mc:Choice>
        <mc:Fallback xmlns="">
          <p:sp>
            <p:nvSpPr>
              <p:cNvPr id="23" name="TextBox 22">
                <a:extLst>
                  <a:ext uri="{FF2B5EF4-FFF2-40B4-BE49-F238E27FC236}">
                    <a16:creationId xmlns:a16="http://schemas.microsoft.com/office/drawing/2014/main" id="{48FC3C40-ADF2-423C-91FE-7392CD4CD7CA}"/>
                  </a:ext>
                </a:extLst>
              </p:cNvPr>
              <p:cNvSpPr txBox="1">
                <a:spLocks noRot="1" noChangeAspect="1" noMove="1" noResize="1" noEditPoints="1" noAdjustHandles="1" noChangeArrowheads="1" noChangeShapeType="1" noTextEdit="1"/>
              </p:cNvSpPr>
              <p:nvPr/>
            </p:nvSpPr>
            <p:spPr>
              <a:xfrm>
                <a:off x="0" y="1786097"/>
                <a:ext cx="11424640" cy="537455"/>
              </a:xfrm>
              <a:prstGeom prst="rect">
                <a:avLst/>
              </a:prstGeom>
              <a:blipFill>
                <a:blip r:embed="rId4"/>
                <a:stretch>
                  <a:fillRect t="-9091" b="-31818"/>
                </a:stretch>
              </a:blipFill>
            </p:spPr>
            <p:txBody>
              <a:bodyPr/>
              <a:lstStyle/>
              <a:p>
                <a:r>
                  <a:rPr lang="en-US">
                    <a:noFill/>
                  </a:rPr>
                  <a:t> </a:t>
                </a:r>
              </a:p>
            </p:txBody>
          </p:sp>
        </mc:Fallback>
      </mc:AlternateContent>
      <p:sp>
        <p:nvSpPr>
          <p:cNvPr id="4" name="Rectangle 2">
            <a:extLst>
              <a:ext uri="{FF2B5EF4-FFF2-40B4-BE49-F238E27FC236}">
                <a16:creationId xmlns:a16="http://schemas.microsoft.com/office/drawing/2014/main" id="{1B87101A-F9B3-44A8-B925-B3966C1E9A3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6">
            <a:extLst>
              <a:ext uri="{FF2B5EF4-FFF2-40B4-BE49-F238E27FC236}">
                <a16:creationId xmlns:a16="http://schemas.microsoft.com/office/drawing/2014/main" id="{4967D2FC-74D1-4DCD-8D8F-0A400C47DA34}"/>
              </a:ext>
            </a:extLst>
          </p:cNvPr>
          <p:cNvSpPr>
            <a:spLocks noChangeArrowheads="1"/>
          </p:cNvSpPr>
          <p:nvPr/>
        </p:nvSpPr>
        <p:spPr bwMode="auto">
          <a:xfrm>
            <a:off x="6423157" y="417601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pSp>
        <p:nvGrpSpPr>
          <p:cNvPr id="63" name="Group 62">
            <a:extLst>
              <a:ext uri="{FF2B5EF4-FFF2-40B4-BE49-F238E27FC236}">
                <a16:creationId xmlns:a16="http://schemas.microsoft.com/office/drawing/2014/main" id="{6F70AA63-0C61-C32A-A646-250BB5EFEF6B}"/>
              </a:ext>
            </a:extLst>
          </p:cNvPr>
          <p:cNvGrpSpPr/>
          <p:nvPr/>
        </p:nvGrpSpPr>
        <p:grpSpPr>
          <a:xfrm>
            <a:off x="448890" y="2952613"/>
            <a:ext cx="3511911" cy="2403231"/>
            <a:chOff x="425444" y="3329353"/>
            <a:chExt cx="3511911" cy="2403231"/>
          </a:xfrm>
        </p:grpSpPr>
        <p:grpSp>
          <p:nvGrpSpPr>
            <p:cNvPr id="57" name="Group 56">
              <a:extLst>
                <a:ext uri="{FF2B5EF4-FFF2-40B4-BE49-F238E27FC236}">
                  <a16:creationId xmlns:a16="http://schemas.microsoft.com/office/drawing/2014/main" id="{B4AA3ED3-CB49-00BB-7835-CA296C465DBB}"/>
                </a:ext>
              </a:extLst>
            </p:cNvPr>
            <p:cNvGrpSpPr/>
            <p:nvPr/>
          </p:nvGrpSpPr>
          <p:grpSpPr>
            <a:xfrm>
              <a:off x="617097" y="3500419"/>
              <a:ext cx="3313010" cy="1909543"/>
              <a:chOff x="751392" y="3500419"/>
              <a:chExt cx="3313010" cy="1909543"/>
            </a:xfrm>
          </p:grpSpPr>
          <p:cxnSp>
            <p:nvCxnSpPr>
              <p:cNvPr id="14" name="Straight Connector 13">
                <a:extLst>
                  <a:ext uri="{FF2B5EF4-FFF2-40B4-BE49-F238E27FC236}">
                    <a16:creationId xmlns:a16="http://schemas.microsoft.com/office/drawing/2014/main" id="{9264DC1E-D0A4-4B10-AAFD-7BFF238BE144}"/>
                  </a:ext>
                </a:extLst>
              </p:cNvPr>
              <p:cNvCxnSpPr>
                <a:cxnSpLocks/>
              </p:cNvCxnSpPr>
              <p:nvPr/>
            </p:nvCxnSpPr>
            <p:spPr>
              <a:xfrm flipV="1">
                <a:off x="2056716" y="3786751"/>
                <a:ext cx="541629" cy="145372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3BB10F6-DFAF-872C-C4AE-7CCF07426C81}"/>
                  </a:ext>
                </a:extLst>
              </p:cNvPr>
              <p:cNvCxnSpPr>
                <a:cxnSpLocks/>
              </p:cNvCxnSpPr>
              <p:nvPr/>
            </p:nvCxnSpPr>
            <p:spPr>
              <a:xfrm flipV="1">
                <a:off x="2056716" y="4239691"/>
                <a:ext cx="1190913" cy="1000786"/>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6C50C9B8-0651-50E3-09FC-FECFBFCF0E67}"/>
                  </a:ext>
                </a:extLst>
              </p:cNvPr>
              <p:cNvCxnSpPr>
                <a:cxnSpLocks/>
                <a:endCxn id="26" idx="1"/>
              </p:cNvCxnSpPr>
              <p:nvPr/>
            </p:nvCxnSpPr>
            <p:spPr>
              <a:xfrm>
                <a:off x="2056716" y="5240477"/>
                <a:ext cx="1662563" cy="20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F8EADA31-5E38-F24E-327D-18A0C9A20B44}"/>
                  </a:ext>
                </a:extLst>
              </p:cNvPr>
              <p:cNvSpPr txBox="1"/>
              <p:nvPr/>
            </p:nvSpPr>
            <p:spPr>
              <a:xfrm>
                <a:off x="2515731" y="3500419"/>
                <a:ext cx="345123" cy="338554"/>
              </a:xfrm>
              <a:prstGeom prst="rect">
                <a:avLst/>
              </a:prstGeom>
              <a:noFill/>
            </p:spPr>
            <p:txBody>
              <a:bodyPr wrap="square" rtlCol="0">
                <a:spAutoFit/>
              </a:bodyPr>
              <a:lstStyle/>
              <a:p>
                <a:r>
                  <a:rPr lang="en-GB" sz="1600" dirty="0">
                    <a:solidFill>
                      <a:schemeClr val="tx1">
                        <a:lumMod val="65000"/>
                        <a:lumOff val="35000"/>
                      </a:schemeClr>
                    </a:solidFill>
                    <a:latin typeface="+mj-lt"/>
                  </a:rPr>
                  <a:t>Y</a:t>
                </a:r>
                <a:endParaRPr lang="en-US" sz="1600" dirty="0">
                  <a:solidFill>
                    <a:schemeClr val="tx1">
                      <a:lumMod val="65000"/>
                      <a:lumOff val="35000"/>
                    </a:schemeClr>
                  </a:solidFill>
                  <a:latin typeface="+mj-lt"/>
                </a:endParaRPr>
              </a:p>
            </p:txBody>
          </p:sp>
          <p:sp>
            <p:nvSpPr>
              <p:cNvPr id="26" name="TextBox 25">
                <a:extLst>
                  <a:ext uri="{FF2B5EF4-FFF2-40B4-BE49-F238E27FC236}">
                    <a16:creationId xmlns:a16="http://schemas.microsoft.com/office/drawing/2014/main" id="{117309E8-FBEB-D355-E4FB-B592857BDD25}"/>
                  </a:ext>
                </a:extLst>
              </p:cNvPr>
              <p:cNvSpPr txBox="1"/>
              <p:nvPr/>
            </p:nvSpPr>
            <p:spPr>
              <a:xfrm>
                <a:off x="3719279" y="5071408"/>
                <a:ext cx="345123" cy="338554"/>
              </a:xfrm>
              <a:prstGeom prst="rect">
                <a:avLst/>
              </a:prstGeom>
              <a:noFill/>
            </p:spPr>
            <p:txBody>
              <a:bodyPr wrap="square" rtlCol="0">
                <a:spAutoFit/>
              </a:bodyPr>
              <a:lstStyle/>
              <a:p>
                <a:r>
                  <a:rPr lang="en-GB" sz="1600" dirty="0">
                    <a:solidFill>
                      <a:schemeClr val="tx1">
                        <a:lumMod val="65000"/>
                        <a:lumOff val="35000"/>
                      </a:schemeClr>
                    </a:solidFill>
                    <a:latin typeface="+mj-lt"/>
                  </a:rPr>
                  <a:t>X</a:t>
                </a:r>
                <a:endParaRPr lang="en-US" dirty="0">
                  <a:solidFill>
                    <a:schemeClr val="tx1">
                      <a:lumMod val="65000"/>
                      <a:lumOff val="35000"/>
                    </a:schemeClr>
                  </a:solidFill>
                  <a:latin typeface="+mj-lt"/>
                </a:endParaRPr>
              </a:p>
            </p:txBody>
          </p:sp>
          <p:sp>
            <p:nvSpPr>
              <p:cNvPr id="27" name="TextBox 26">
                <a:extLst>
                  <a:ext uri="{FF2B5EF4-FFF2-40B4-BE49-F238E27FC236}">
                    <a16:creationId xmlns:a16="http://schemas.microsoft.com/office/drawing/2014/main" id="{8FAE11EF-211E-6A0C-41C2-505E4264E8D3}"/>
                  </a:ext>
                </a:extLst>
              </p:cNvPr>
              <p:cNvSpPr txBox="1"/>
              <p:nvPr/>
            </p:nvSpPr>
            <p:spPr>
              <a:xfrm>
                <a:off x="3213075" y="4000822"/>
                <a:ext cx="345123" cy="338554"/>
              </a:xfrm>
              <a:prstGeom prst="rect">
                <a:avLst/>
              </a:prstGeom>
              <a:noFill/>
            </p:spPr>
            <p:txBody>
              <a:bodyPr wrap="square" rtlCol="0">
                <a:spAutoFit/>
              </a:bodyPr>
              <a:lstStyle/>
              <a:p>
                <a:r>
                  <a:rPr lang="en-GB" sz="1600" dirty="0">
                    <a:solidFill>
                      <a:srgbClr val="C00000"/>
                    </a:solidFill>
                    <a:latin typeface="+mj-lt"/>
                  </a:rPr>
                  <a:t>m</a:t>
                </a:r>
                <a:endParaRPr lang="en-US" sz="1600" dirty="0">
                  <a:solidFill>
                    <a:srgbClr val="C00000"/>
                  </a:solidFill>
                  <a:latin typeface="+mj-lt"/>
                </a:endParaRPr>
              </a:p>
            </p:txBody>
          </p:sp>
          <p:sp>
            <p:nvSpPr>
              <p:cNvPr id="28" name="Oval 27">
                <a:extLst>
                  <a:ext uri="{FF2B5EF4-FFF2-40B4-BE49-F238E27FC236}">
                    <a16:creationId xmlns:a16="http://schemas.microsoft.com/office/drawing/2014/main" id="{DFEF29D7-2B02-4F79-D517-BFA7F777F075}"/>
                  </a:ext>
                </a:extLst>
              </p:cNvPr>
              <p:cNvSpPr/>
              <p:nvPr/>
            </p:nvSpPr>
            <p:spPr>
              <a:xfrm>
                <a:off x="2037479" y="5198760"/>
                <a:ext cx="45719" cy="45719"/>
              </a:xfrm>
              <a:prstGeom prst="ellipse">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11A6367E-C6E9-E8FA-7467-5354548D9001}"/>
                  </a:ext>
                </a:extLst>
              </p:cNvPr>
              <p:cNvPicPr>
                <a:picLocks noChangeAspect="1"/>
              </p:cNvPicPr>
              <p:nvPr/>
            </p:nvPicPr>
            <p:blipFill>
              <a:blip r:embed="rId5"/>
              <a:srcRect/>
              <a:stretch/>
            </p:blipFill>
            <p:spPr>
              <a:xfrm>
                <a:off x="751392" y="3926077"/>
                <a:ext cx="2624054" cy="1415654"/>
              </a:xfrm>
              <a:prstGeom prst="rect">
                <a:avLst/>
              </a:prstGeom>
            </p:spPr>
          </p:pic>
        </p:grpSp>
        <p:sp>
          <p:nvSpPr>
            <p:cNvPr id="58" name="Rectangle: Rounded Corners 57">
              <a:extLst>
                <a:ext uri="{FF2B5EF4-FFF2-40B4-BE49-F238E27FC236}">
                  <a16:creationId xmlns:a16="http://schemas.microsoft.com/office/drawing/2014/main" id="{C45DBEAC-4505-99FB-F118-5722B083843C}"/>
                </a:ext>
              </a:extLst>
            </p:cNvPr>
            <p:cNvSpPr/>
            <p:nvPr/>
          </p:nvSpPr>
          <p:spPr>
            <a:xfrm>
              <a:off x="425444" y="3329353"/>
              <a:ext cx="3511911" cy="240323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6" name="Straight Connector 35">
            <a:extLst>
              <a:ext uri="{FF2B5EF4-FFF2-40B4-BE49-F238E27FC236}">
                <a16:creationId xmlns:a16="http://schemas.microsoft.com/office/drawing/2014/main" id="{D72626BE-C81D-8B79-FBB2-3086F15C880F}"/>
              </a:ext>
            </a:extLst>
          </p:cNvPr>
          <p:cNvCxnSpPr>
            <a:cxnSpLocks/>
          </p:cNvCxnSpPr>
          <p:nvPr/>
        </p:nvCxnSpPr>
        <p:spPr>
          <a:xfrm flipV="1">
            <a:off x="5830925" y="3410011"/>
            <a:ext cx="541629" cy="145372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990BC829-6E94-9938-B153-E7A25FF1A92B}"/>
              </a:ext>
            </a:extLst>
          </p:cNvPr>
          <p:cNvCxnSpPr>
            <a:cxnSpLocks/>
          </p:cNvCxnSpPr>
          <p:nvPr/>
        </p:nvCxnSpPr>
        <p:spPr>
          <a:xfrm flipV="1">
            <a:off x="5830925" y="3978319"/>
            <a:ext cx="1282312" cy="883037"/>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EC54629A-94E0-1776-438F-D7005CFBEF6A}"/>
              </a:ext>
            </a:extLst>
          </p:cNvPr>
          <p:cNvCxnSpPr>
            <a:cxnSpLocks/>
            <a:endCxn id="40" idx="1"/>
          </p:cNvCxnSpPr>
          <p:nvPr/>
        </p:nvCxnSpPr>
        <p:spPr>
          <a:xfrm>
            <a:off x="5830925" y="4863737"/>
            <a:ext cx="1662563" cy="20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337EC57D-2B8E-FF70-3FF6-6625652E21D1}"/>
              </a:ext>
            </a:extLst>
          </p:cNvPr>
          <p:cNvSpPr txBox="1"/>
          <p:nvPr/>
        </p:nvSpPr>
        <p:spPr>
          <a:xfrm>
            <a:off x="6289940" y="3123679"/>
            <a:ext cx="345123" cy="338554"/>
          </a:xfrm>
          <a:prstGeom prst="rect">
            <a:avLst/>
          </a:prstGeom>
          <a:noFill/>
        </p:spPr>
        <p:txBody>
          <a:bodyPr wrap="square" rtlCol="0">
            <a:spAutoFit/>
          </a:bodyPr>
          <a:lstStyle/>
          <a:p>
            <a:r>
              <a:rPr lang="en-GB" sz="1600" dirty="0">
                <a:solidFill>
                  <a:schemeClr val="tx1">
                    <a:lumMod val="65000"/>
                    <a:lumOff val="35000"/>
                  </a:schemeClr>
                </a:solidFill>
                <a:latin typeface="+mj-lt"/>
              </a:rPr>
              <a:t>Y</a:t>
            </a:r>
            <a:endParaRPr lang="en-US" sz="1600" dirty="0">
              <a:solidFill>
                <a:schemeClr val="tx1">
                  <a:lumMod val="65000"/>
                  <a:lumOff val="35000"/>
                </a:schemeClr>
              </a:solidFill>
              <a:latin typeface="+mj-lt"/>
            </a:endParaRPr>
          </a:p>
        </p:txBody>
      </p:sp>
      <p:sp>
        <p:nvSpPr>
          <p:cNvPr id="40" name="TextBox 39">
            <a:extLst>
              <a:ext uri="{FF2B5EF4-FFF2-40B4-BE49-F238E27FC236}">
                <a16:creationId xmlns:a16="http://schemas.microsoft.com/office/drawing/2014/main" id="{6F7B7789-EDC4-C1E8-F9E1-82729FE574BB}"/>
              </a:ext>
            </a:extLst>
          </p:cNvPr>
          <p:cNvSpPr txBox="1"/>
          <p:nvPr/>
        </p:nvSpPr>
        <p:spPr>
          <a:xfrm>
            <a:off x="7493488" y="4694668"/>
            <a:ext cx="345123" cy="338554"/>
          </a:xfrm>
          <a:prstGeom prst="rect">
            <a:avLst/>
          </a:prstGeom>
          <a:noFill/>
        </p:spPr>
        <p:txBody>
          <a:bodyPr wrap="square" rtlCol="0">
            <a:spAutoFit/>
          </a:bodyPr>
          <a:lstStyle/>
          <a:p>
            <a:r>
              <a:rPr lang="en-GB" sz="1600" dirty="0">
                <a:solidFill>
                  <a:schemeClr val="tx1">
                    <a:lumMod val="65000"/>
                    <a:lumOff val="35000"/>
                  </a:schemeClr>
                </a:solidFill>
                <a:latin typeface="+mj-lt"/>
              </a:rPr>
              <a:t>X</a:t>
            </a:r>
            <a:endParaRPr lang="en-US" dirty="0">
              <a:solidFill>
                <a:schemeClr val="tx1">
                  <a:lumMod val="65000"/>
                  <a:lumOff val="35000"/>
                </a:schemeClr>
              </a:solidFill>
              <a:latin typeface="+mj-lt"/>
            </a:endParaRPr>
          </a:p>
        </p:txBody>
      </p:sp>
      <p:sp>
        <p:nvSpPr>
          <p:cNvPr id="41" name="TextBox 40">
            <a:extLst>
              <a:ext uri="{FF2B5EF4-FFF2-40B4-BE49-F238E27FC236}">
                <a16:creationId xmlns:a16="http://schemas.microsoft.com/office/drawing/2014/main" id="{B255B77A-8D4C-A6D6-8FEE-3F6B1DF38449}"/>
              </a:ext>
            </a:extLst>
          </p:cNvPr>
          <p:cNvSpPr txBox="1"/>
          <p:nvPr/>
        </p:nvSpPr>
        <p:spPr>
          <a:xfrm>
            <a:off x="7065269" y="3693674"/>
            <a:ext cx="345123" cy="338554"/>
          </a:xfrm>
          <a:prstGeom prst="rect">
            <a:avLst/>
          </a:prstGeom>
          <a:noFill/>
        </p:spPr>
        <p:txBody>
          <a:bodyPr wrap="square" rtlCol="0">
            <a:spAutoFit/>
          </a:bodyPr>
          <a:lstStyle/>
          <a:p>
            <a:r>
              <a:rPr lang="en-GB" sz="1600" dirty="0">
                <a:solidFill>
                  <a:srgbClr val="C00000"/>
                </a:solidFill>
                <a:latin typeface="+mj-lt"/>
              </a:rPr>
              <a:t>m</a:t>
            </a:r>
            <a:endParaRPr lang="en-US" sz="1600" dirty="0">
              <a:solidFill>
                <a:srgbClr val="C00000"/>
              </a:solidFill>
              <a:latin typeface="+mj-lt"/>
            </a:endParaRPr>
          </a:p>
        </p:txBody>
      </p:sp>
      <p:sp>
        <p:nvSpPr>
          <p:cNvPr id="42" name="Oval 41">
            <a:extLst>
              <a:ext uri="{FF2B5EF4-FFF2-40B4-BE49-F238E27FC236}">
                <a16:creationId xmlns:a16="http://schemas.microsoft.com/office/drawing/2014/main" id="{9B18002F-EAF4-8724-F29F-97153D498D01}"/>
              </a:ext>
            </a:extLst>
          </p:cNvPr>
          <p:cNvSpPr/>
          <p:nvPr/>
        </p:nvSpPr>
        <p:spPr>
          <a:xfrm>
            <a:off x="5811688" y="4822020"/>
            <a:ext cx="45719" cy="45719"/>
          </a:xfrm>
          <a:prstGeom prst="ellipse">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3" name="Picture 42">
            <a:extLst>
              <a:ext uri="{FF2B5EF4-FFF2-40B4-BE49-F238E27FC236}">
                <a16:creationId xmlns:a16="http://schemas.microsoft.com/office/drawing/2014/main" id="{A11B8467-37A6-002F-A526-BA2D4533CFC2}"/>
              </a:ext>
            </a:extLst>
          </p:cNvPr>
          <p:cNvPicPr>
            <a:picLocks noChangeAspect="1"/>
          </p:cNvPicPr>
          <p:nvPr/>
        </p:nvPicPr>
        <p:blipFill>
          <a:blip r:embed="rId5"/>
          <a:srcRect/>
          <a:stretch/>
        </p:blipFill>
        <p:spPr>
          <a:xfrm>
            <a:off x="4525601" y="3549337"/>
            <a:ext cx="2624054" cy="1415654"/>
          </a:xfrm>
          <a:prstGeom prst="rect">
            <a:avLst/>
          </a:prstGeom>
        </p:spPr>
      </p:pic>
      <p:grpSp>
        <p:nvGrpSpPr>
          <p:cNvPr id="61" name="Group 60">
            <a:extLst>
              <a:ext uri="{FF2B5EF4-FFF2-40B4-BE49-F238E27FC236}">
                <a16:creationId xmlns:a16="http://schemas.microsoft.com/office/drawing/2014/main" id="{C8EEEA06-3628-22A8-BE21-5F65E7B97B97}"/>
              </a:ext>
            </a:extLst>
          </p:cNvPr>
          <p:cNvGrpSpPr/>
          <p:nvPr/>
        </p:nvGrpSpPr>
        <p:grpSpPr>
          <a:xfrm>
            <a:off x="8197943" y="2952613"/>
            <a:ext cx="3512595" cy="2403231"/>
            <a:chOff x="8174497" y="3329353"/>
            <a:chExt cx="3512595" cy="2403231"/>
          </a:xfrm>
        </p:grpSpPr>
        <p:grpSp>
          <p:nvGrpSpPr>
            <p:cNvPr id="55" name="Group 54">
              <a:extLst>
                <a:ext uri="{FF2B5EF4-FFF2-40B4-BE49-F238E27FC236}">
                  <a16:creationId xmlns:a16="http://schemas.microsoft.com/office/drawing/2014/main" id="{402BAFA6-CD0A-2E5C-79C9-39A70E4EFB69}"/>
                </a:ext>
              </a:extLst>
            </p:cNvPr>
            <p:cNvGrpSpPr/>
            <p:nvPr/>
          </p:nvGrpSpPr>
          <p:grpSpPr>
            <a:xfrm>
              <a:off x="8374082" y="3500419"/>
              <a:ext cx="3313010" cy="1909543"/>
              <a:chOff x="8753150" y="3500419"/>
              <a:chExt cx="3313010" cy="1909543"/>
            </a:xfrm>
          </p:grpSpPr>
          <p:cxnSp>
            <p:nvCxnSpPr>
              <p:cNvPr id="44" name="Straight Connector 43">
                <a:extLst>
                  <a:ext uri="{FF2B5EF4-FFF2-40B4-BE49-F238E27FC236}">
                    <a16:creationId xmlns:a16="http://schemas.microsoft.com/office/drawing/2014/main" id="{BA8B091C-7D4B-B092-8AB6-F26138003824}"/>
                  </a:ext>
                </a:extLst>
              </p:cNvPr>
              <p:cNvCxnSpPr>
                <a:cxnSpLocks/>
              </p:cNvCxnSpPr>
              <p:nvPr/>
            </p:nvCxnSpPr>
            <p:spPr>
              <a:xfrm flipV="1">
                <a:off x="10058474" y="3786751"/>
                <a:ext cx="541629" cy="145372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27BF064-7D52-CF06-DE33-89967A909508}"/>
                  </a:ext>
                </a:extLst>
              </p:cNvPr>
              <p:cNvCxnSpPr>
                <a:cxnSpLocks/>
              </p:cNvCxnSpPr>
              <p:nvPr/>
            </p:nvCxnSpPr>
            <p:spPr>
              <a:xfrm flipV="1">
                <a:off x="10058474" y="4628704"/>
                <a:ext cx="1593662" cy="611773"/>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8F0E5569-0461-B260-5E8C-CD746EDE62F4}"/>
                  </a:ext>
                </a:extLst>
              </p:cNvPr>
              <p:cNvCxnSpPr>
                <a:cxnSpLocks/>
                <a:endCxn id="48" idx="1"/>
              </p:cNvCxnSpPr>
              <p:nvPr/>
            </p:nvCxnSpPr>
            <p:spPr>
              <a:xfrm>
                <a:off x="10058474" y="5240477"/>
                <a:ext cx="1662563" cy="20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F9D52ECC-2EC7-C88C-63CF-A8036910EDEC}"/>
                  </a:ext>
                </a:extLst>
              </p:cNvPr>
              <p:cNvSpPr txBox="1"/>
              <p:nvPr/>
            </p:nvSpPr>
            <p:spPr>
              <a:xfrm>
                <a:off x="10517489" y="3500419"/>
                <a:ext cx="345123" cy="338554"/>
              </a:xfrm>
              <a:prstGeom prst="rect">
                <a:avLst/>
              </a:prstGeom>
              <a:noFill/>
            </p:spPr>
            <p:txBody>
              <a:bodyPr wrap="square" rtlCol="0">
                <a:spAutoFit/>
              </a:bodyPr>
              <a:lstStyle/>
              <a:p>
                <a:r>
                  <a:rPr lang="en-GB" sz="1600" dirty="0">
                    <a:solidFill>
                      <a:schemeClr val="tx1">
                        <a:lumMod val="65000"/>
                        <a:lumOff val="35000"/>
                      </a:schemeClr>
                    </a:solidFill>
                    <a:latin typeface="+mj-lt"/>
                  </a:rPr>
                  <a:t>Y</a:t>
                </a:r>
                <a:endParaRPr lang="en-US" sz="1600" dirty="0">
                  <a:solidFill>
                    <a:schemeClr val="tx1">
                      <a:lumMod val="65000"/>
                      <a:lumOff val="35000"/>
                    </a:schemeClr>
                  </a:solidFill>
                  <a:latin typeface="+mj-lt"/>
                </a:endParaRPr>
              </a:p>
            </p:txBody>
          </p:sp>
          <p:sp>
            <p:nvSpPr>
              <p:cNvPr id="48" name="TextBox 47">
                <a:extLst>
                  <a:ext uri="{FF2B5EF4-FFF2-40B4-BE49-F238E27FC236}">
                    <a16:creationId xmlns:a16="http://schemas.microsoft.com/office/drawing/2014/main" id="{ECCBAF50-1D10-0B40-8583-15C6829964F3}"/>
                  </a:ext>
                </a:extLst>
              </p:cNvPr>
              <p:cNvSpPr txBox="1"/>
              <p:nvPr/>
            </p:nvSpPr>
            <p:spPr>
              <a:xfrm>
                <a:off x="11721037" y="5071408"/>
                <a:ext cx="345123" cy="338554"/>
              </a:xfrm>
              <a:prstGeom prst="rect">
                <a:avLst/>
              </a:prstGeom>
              <a:noFill/>
            </p:spPr>
            <p:txBody>
              <a:bodyPr wrap="square" rtlCol="0">
                <a:spAutoFit/>
              </a:bodyPr>
              <a:lstStyle/>
              <a:p>
                <a:r>
                  <a:rPr lang="en-GB" sz="1600" dirty="0">
                    <a:solidFill>
                      <a:schemeClr val="tx1">
                        <a:lumMod val="65000"/>
                        <a:lumOff val="35000"/>
                      </a:schemeClr>
                    </a:solidFill>
                    <a:latin typeface="+mj-lt"/>
                  </a:rPr>
                  <a:t>X</a:t>
                </a:r>
                <a:endParaRPr lang="en-US" dirty="0">
                  <a:solidFill>
                    <a:schemeClr val="tx1">
                      <a:lumMod val="65000"/>
                      <a:lumOff val="35000"/>
                    </a:schemeClr>
                  </a:solidFill>
                  <a:latin typeface="+mj-lt"/>
                </a:endParaRPr>
              </a:p>
            </p:txBody>
          </p:sp>
          <p:sp>
            <p:nvSpPr>
              <p:cNvPr id="49" name="TextBox 48">
                <a:extLst>
                  <a:ext uri="{FF2B5EF4-FFF2-40B4-BE49-F238E27FC236}">
                    <a16:creationId xmlns:a16="http://schemas.microsoft.com/office/drawing/2014/main" id="{F2CA1F88-EA55-9C15-17F6-F5C72AD2EB6F}"/>
                  </a:ext>
                </a:extLst>
              </p:cNvPr>
              <p:cNvSpPr txBox="1"/>
              <p:nvPr/>
            </p:nvSpPr>
            <p:spPr>
              <a:xfrm>
                <a:off x="11575497" y="4351336"/>
                <a:ext cx="345123" cy="338554"/>
              </a:xfrm>
              <a:prstGeom prst="rect">
                <a:avLst/>
              </a:prstGeom>
              <a:noFill/>
            </p:spPr>
            <p:txBody>
              <a:bodyPr wrap="square" rtlCol="0">
                <a:spAutoFit/>
              </a:bodyPr>
              <a:lstStyle/>
              <a:p>
                <a:r>
                  <a:rPr lang="en-GB" sz="1600" dirty="0">
                    <a:solidFill>
                      <a:srgbClr val="C00000"/>
                    </a:solidFill>
                    <a:latin typeface="+mj-lt"/>
                  </a:rPr>
                  <a:t>m</a:t>
                </a:r>
                <a:endParaRPr lang="en-US" sz="1600" dirty="0">
                  <a:solidFill>
                    <a:srgbClr val="C00000"/>
                  </a:solidFill>
                  <a:latin typeface="+mj-lt"/>
                </a:endParaRPr>
              </a:p>
            </p:txBody>
          </p:sp>
          <p:sp>
            <p:nvSpPr>
              <p:cNvPr id="50" name="Oval 49">
                <a:extLst>
                  <a:ext uri="{FF2B5EF4-FFF2-40B4-BE49-F238E27FC236}">
                    <a16:creationId xmlns:a16="http://schemas.microsoft.com/office/drawing/2014/main" id="{5DB353B9-1CDE-9490-1900-14524071AE84}"/>
                  </a:ext>
                </a:extLst>
              </p:cNvPr>
              <p:cNvSpPr/>
              <p:nvPr/>
            </p:nvSpPr>
            <p:spPr>
              <a:xfrm>
                <a:off x="10039237" y="5198760"/>
                <a:ext cx="45719" cy="45719"/>
              </a:xfrm>
              <a:prstGeom prst="ellipse">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 name="Picture 50">
                <a:extLst>
                  <a:ext uri="{FF2B5EF4-FFF2-40B4-BE49-F238E27FC236}">
                    <a16:creationId xmlns:a16="http://schemas.microsoft.com/office/drawing/2014/main" id="{CDCE6869-FC08-F022-B9F8-89490EEEC5C3}"/>
                  </a:ext>
                </a:extLst>
              </p:cNvPr>
              <p:cNvPicPr>
                <a:picLocks noChangeAspect="1"/>
              </p:cNvPicPr>
              <p:nvPr/>
            </p:nvPicPr>
            <p:blipFill>
              <a:blip r:embed="rId5"/>
              <a:srcRect/>
              <a:stretch/>
            </p:blipFill>
            <p:spPr>
              <a:xfrm>
                <a:off x="8753150" y="3926077"/>
                <a:ext cx="2624054" cy="1415654"/>
              </a:xfrm>
              <a:prstGeom prst="rect">
                <a:avLst/>
              </a:prstGeom>
            </p:spPr>
          </p:pic>
        </p:grpSp>
        <p:sp>
          <p:nvSpPr>
            <p:cNvPr id="60" name="Rectangle: Rounded Corners 59">
              <a:extLst>
                <a:ext uri="{FF2B5EF4-FFF2-40B4-BE49-F238E27FC236}">
                  <a16:creationId xmlns:a16="http://schemas.microsoft.com/office/drawing/2014/main" id="{5586C6C0-6DE0-63F8-F0C2-A851CB9BF559}"/>
                </a:ext>
              </a:extLst>
            </p:cNvPr>
            <p:cNvSpPr/>
            <p:nvPr/>
          </p:nvSpPr>
          <p:spPr>
            <a:xfrm>
              <a:off x="8174497" y="3329353"/>
              <a:ext cx="3511911" cy="240323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4" name="TextBox 63">
            <a:extLst>
              <a:ext uri="{FF2B5EF4-FFF2-40B4-BE49-F238E27FC236}">
                <a16:creationId xmlns:a16="http://schemas.microsoft.com/office/drawing/2014/main" id="{0111DEAF-37AE-B8AF-E7ED-38715F061B16}"/>
              </a:ext>
            </a:extLst>
          </p:cNvPr>
          <p:cNvSpPr txBox="1"/>
          <p:nvPr/>
        </p:nvSpPr>
        <p:spPr>
          <a:xfrm>
            <a:off x="1430728" y="5490903"/>
            <a:ext cx="1948308" cy="461665"/>
          </a:xfrm>
          <a:prstGeom prst="rect">
            <a:avLst/>
          </a:prstGeom>
          <a:noFill/>
        </p:spPr>
        <p:txBody>
          <a:bodyPr wrap="square" rtlCol="0">
            <a:spAutoFit/>
          </a:bodyPr>
          <a:lstStyle/>
          <a:p>
            <a:r>
              <a:rPr lang="en-US" sz="2400" dirty="0">
                <a:solidFill>
                  <a:srgbClr val="085091"/>
                </a:solidFill>
                <a:latin typeface="+mn-lt"/>
                <a:ea typeface="Calibri" panose="020F0502020204030204" pitchFamily="34" charset="0"/>
                <a:cs typeface="Arial" panose="020B0604020202020204" pitchFamily="34" charset="0"/>
              </a:rPr>
              <a:t>Figure  A</a:t>
            </a:r>
            <a:endParaRPr lang="en-US" sz="2400" dirty="0">
              <a:solidFill>
                <a:srgbClr val="085091"/>
              </a:solidFill>
            </a:endParaRPr>
          </a:p>
        </p:txBody>
      </p:sp>
      <p:sp>
        <p:nvSpPr>
          <p:cNvPr id="65" name="TextBox 64">
            <a:extLst>
              <a:ext uri="{FF2B5EF4-FFF2-40B4-BE49-F238E27FC236}">
                <a16:creationId xmlns:a16="http://schemas.microsoft.com/office/drawing/2014/main" id="{070C3766-1184-9A97-4B24-F9ADF3BCC4F6}"/>
              </a:ext>
            </a:extLst>
          </p:cNvPr>
          <p:cNvSpPr txBox="1"/>
          <p:nvPr/>
        </p:nvSpPr>
        <p:spPr>
          <a:xfrm>
            <a:off x="5315786" y="5490903"/>
            <a:ext cx="1948308" cy="461665"/>
          </a:xfrm>
          <a:prstGeom prst="rect">
            <a:avLst/>
          </a:prstGeom>
          <a:noFill/>
        </p:spPr>
        <p:txBody>
          <a:bodyPr wrap="square" rtlCol="0">
            <a:spAutoFit/>
          </a:bodyPr>
          <a:lstStyle/>
          <a:p>
            <a:r>
              <a:rPr lang="en-US" sz="2400" dirty="0">
                <a:solidFill>
                  <a:srgbClr val="085091"/>
                </a:solidFill>
                <a:latin typeface="+mn-lt"/>
                <a:cs typeface="Arial" panose="020B0604020202020204" pitchFamily="34" charset="0"/>
              </a:rPr>
              <a:t>Figure  B</a:t>
            </a:r>
          </a:p>
        </p:txBody>
      </p:sp>
      <p:sp>
        <p:nvSpPr>
          <p:cNvPr id="66" name="TextBox 65">
            <a:extLst>
              <a:ext uri="{FF2B5EF4-FFF2-40B4-BE49-F238E27FC236}">
                <a16:creationId xmlns:a16="http://schemas.microsoft.com/office/drawing/2014/main" id="{4711EF6B-6E7A-E1B7-B648-EABA22BE2A4D}"/>
              </a:ext>
            </a:extLst>
          </p:cNvPr>
          <p:cNvSpPr txBox="1"/>
          <p:nvPr/>
        </p:nvSpPr>
        <p:spPr>
          <a:xfrm>
            <a:off x="9187713" y="5490903"/>
            <a:ext cx="1948308" cy="461665"/>
          </a:xfrm>
          <a:prstGeom prst="rect">
            <a:avLst/>
          </a:prstGeom>
          <a:noFill/>
        </p:spPr>
        <p:txBody>
          <a:bodyPr wrap="square" rtlCol="0">
            <a:spAutoFit/>
          </a:bodyPr>
          <a:lstStyle/>
          <a:p>
            <a:r>
              <a:rPr lang="en-US" sz="2400" dirty="0">
                <a:solidFill>
                  <a:srgbClr val="085091"/>
                </a:solidFill>
                <a:latin typeface="+mn-lt"/>
                <a:cs typeface="Arial" panose="020B0604020202020204" pitchFamily="34" charset="0"/>
              </a:rPr>
              <a:t>Figure  C</a:t>
            </a:r>
          </a:p>
        </p:txBody>
      </p:sp>
    </p:spTree>
    <p:custDataLst>
      <p:tags r:id="rId1"/>
    </p:custDataLst>
    <p:extLst>
      <p:ext uri="{BB962C8B-B14F-4D97-AF65-F5344CB8AC3E}">
        <p14:creationId xmlns:p14="http://schemas.microsoft.com/office/powerpoint/2010/main" val="467327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59"/>
                                        </p:tgtEl>
                                        <p:attrNameLst>
                                          <p:attrName>style.color</p:attrName>
                                        </p:attrNameLst>
                                      </p:cBhvr>
                                      <p:to>
                                        <a:srgbClr val="AADAAA"/>
                                      </p:to>
                                    </p:animClr>
                                    <p:animClr clrSpc="rgb" dir="cw">
                                      <p:cBhvr>
                                        <p:cTn id="7" dur="500" fill="hold"/>
                                        <p:tgtEl>
                                          <p:spTgt spid="59"/>
                                        </p:tgtEl>
                                        <p:attrNameLst>
                                          <p:attrName>fillcolor</p:attrName>
                                        </p:attrNameLst>
                                      </p:cBhvr>
                                      <p:to>
                                        <a:srgbClr val="AADAAA"/>
                                      </p:to>
                                    </p:animClr>
                                    <p:set>
                                      <p:cBhvr>
                                        <p:cTn id="8" dur="500" fill="hold"/>
                                        <p:tgtEl>
                                          <p:spTgt spid="59"/>
                                        </p:tgtEl>
                                        <p:attrNameLst>
                                          <p:attrName>fill.type</p:attrName>
                                        </p:attrNameLst>
                                      </p:cBhvr>
                                      <p:to>
                                        <p:strVal val="solid"/>
                                      </p:to>
                                    </p:set>
                                    <p:set>
                                      <p:cBhvr>
                                        <p:cTn id="9" dur="500" fill="hold"/>
                                        <p:tgtEl>
                                          <p:spTgt spid="59"/>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Select the correct answer. </a:t>
            </a:r>
            <a:endParaRPr lang="en-GB" sz="3200" dirty="0">
              <a:solidFill>
                <a:schemeClr val="bg1"/>
              </a:solidFill>
              <a:sym typeface="Comic Sans MS"/>
            </a:endParaRPr>
          </a:p>
        </p:txBody>
      </p:sp>
      <p:sp>
        <p:nvSpPr>
          <p:cNvPr id="4" name="Rectangle 2">
            <a:extLst>
              <a:ext uri="{FF2B5EF4-FFF2-40B4-BE49-F238E27FC236}">
                <a16:creationId xmlns:a16="http://schemas.microsoft.com/office/drawing/2014/main" id="{1B87101A-F9B3-44A8-B925-B3966C1E9A3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9" name="Rectangle: Rounded Corners 11">
            <a:extLst>
              <a:ext uri="{FF2B5EF4-FFF2-40B4-BE49-F238E27FC236}">
                <a16:creationId xmlns:a16="http://schemas.microsoft.com/office/drawing/2014/main" id="{B934A832-28A7-4E99-BBBF-CBEFBED92969}"/>
              </a:ext>
            </a:extLst>
          </p:cNvPr>
          <p:cNvSpPr/>
          <p:nvPr/>
        </p:nvSpPr>
        <p:spPr>
          <a:xfrm>
            <a:off x="2149793" y="5267770"/>
            <a:ext cx="2286000" cy="858611"/>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lumMod val="65000"/>
                    <a:lumOff val="35000"/>
                  </a:schemeClr>
                </a:solidFill>
              </a:rPr>
              <a:t>(ab) </a:t>
            </a:r>
            <a:r>
              <a:rPr lang="en-US" sz="2800" b="1" dirty="0">
                <a:solidFill>
                  <a:schemeClr val="tx1">
                    <a:lumMod val="65000"/>
                    <a:lumOff val="35000"/>
                  </a:schemeClr>
                </a:solidFill>
                <a:latin typeface="Calibri" panose="020F0502020204030204" pitchFamily="34" charset="0"/>
                <a:cs typeface="Calibri" panose="020F0502020204030204" pitchFamily="34" charset="0"/>
              </a:rPr>
              <a:t>ꓕ</a:t>
            </a:r>
            <a:r>
              <a:rPr lang="en-US" sz="2800" b="1" dirty="0">
                <a:solidFill>
                  <a:schemeClr val="tx1">
                    <a:lumMod val="65000"/>
                    <a:lumOff val="35000"/>
                  </a:schemeClr>
                </a:solidFill>
              </a:rPr>
              <a:t> (</a:t>
            </a:r>
            <a:r>
              <a:rPr lang="en-US" sz="2800" b="1" dirty="0" err="1">
                <a:solidFill>
                  <a:schemeClr val="tx1">
                    <a:lumMod val="65000"/>
                    <a:lumOff val="35000"/>
                  </a:schemeClr>
                </a:solidFill>
              </a:rPr>
              <a:t>mn</a:t>
            </a:r>
            <a:r>
              <a:rPr lang="en-US" sz="2800" b="1" dirty="0">
                <a:solidFill>
                  <a:schemeClr val="tx1">
                    <a:lumMod val="65000"/>
                    <a:lumOff val="35000"/>
                  </a:schemeClr>
                </a:solidFill>
              </a:rPr>
              <a:t>)</a:t>
            </a:r>
          </a:p>
        </p:txBody>
      </p:sp>
      <p:sp>
        <p:nvSpPr>
          <p:cNvPr id="30" name="Rectangle: Rounded Corners 11">
            <a:extLst>
              <a:ext uri="{FF2B5EF4-FFF2-40B4-BE49-F238E27FC236}">
                <a16:creationId xmlns:a16="http://schemas.microsoft.com/office/drawing/2014/main" id="{F57DEFA0-018F-422F-83FD-4B1D3AC6C186}"/>
              </a:ext>
            </a:extLst>
          </p:cNvPr>
          <p:cNvSpPr/>
          <p:nvPr/>
        </p:nvSpPr>
        <p:spPr>
          <a:xfrm>
            <a:off x="4859515" y="5267770"/>
            <a:ext cx="2286000" cy="858611"/>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lumMod val="65000"/>
                    <a:lumOff val="35000"/>
                  </a:schemeClr>
                </a:solidFill>
              </a:rPr>
              <a:t>(</a:t>
            </a:r>
            <a:r>
              <a:rPr lang="en-US" sz="2800" b="1" dirty="0" err="1">
                <a:solidFill>
                  <a:schemeClr val="tx1">
                    <a:lumMod val="65000"/>
                    <a:lumOff val="35000"/>
                  </a:schemeClr>
                </a:solidFill>
              </a:rPr>
              <a:t>rs</a:t>
            </a:r>
            <a:r>
              <a:rPr lang="en-US" sz="2800" b="1" dirty="0">
                <a:solidFill>
                  <a:schemeClr val="tx1">
                    <a:lumMod val="65000"/>
                    <a:lumOff val="35000"/>
                  </a:schemeClr>
                </a:solidFill>
              </a:rPr>
              <a:t>) </a:t>
            </a:r>
            <a:r>
              <a:rPr lang="en-US" sz="2800" b="1" dirty="0">
                <a:solidFill>
                  <a:schemeClr val="tx1">
                    <a:lumMod val="65000"/>
                    <a:lumOff val="35000"/>
                  </a:schemeClr>
                </a:solidFill>
                <a:latin typeface="Calibri" panose="020F0502020204030204" pitchFamily="34" charset="0"/>
                <a:cs typeface="Calibri" panose="020F0502020204030204" pitchFamily="34" charset="0"/>
              </a:rPr>
              <a:t>ꓕ  </a:t>
            </a:r>
            <a:r>
              <a:rPr lang="en-US" sz="2800" b="1" dirty="0">
                <a:solidFill>
                  <a:schemeClr val="tx1">
                    <a:lumMod val="65000"/>
                    <a:lumOff val="35000"/>
                  </a:schemeClr>
                </a:solidFill>
              </a:rPr>
              <a:t>(</a:t>
            </a:r>
            <a:r>
              <a:rPr lang="en-US" sz="2800" b="1" dirty="0" err="1">
                <a:solidFill>
                  <a:schemeClr val="tx1">
                    <a:lumMod val="65000"/>
                    <a:lumOff val="35000"/>
                  </a:schemeClr>
                </a:solidFill>
              </a:rPr>
              <a:t>mn</a:t>
            </a:r>
            <a:r>
              <a:rPr lang="en-US" sz="2800" b="1" dirty="0">
                <a:solidFill>
                  <a:schemeClr val="tx1">
                    <a:lumMod val="65000"/>
                    <a:lumOff val="35000"/>
                  </a:schemeClr>
                </a:solidFill>
              </a:rPr>
              <a:t>)</a:t>
            </a:r>
          </a:p>
        </p:txBody>
      </p:sp>
      <p:sp>
        <p:nvSpPr>
          <p:cNvPr id="31" name="Rectangle: Rounded Corners 11">
            <a:extLst>
              <a:ext uri="{FF2B5EF4-FFF2-40B4-BE49-F238E27FC236}">
                <a16:creationId xmlns:a16="http://schemas.microsoft.com/office/drawing/2014/main" id="{651DBB49-DA80-4199-8CCE-586E8AE95A77}"/>
              </a:ext>
            </a:extLst>
          </p:cNvPr>
          <p:cNvSpPr/>
          <p:nvPr/>
        </p:nvSpPr>
        <p:spPr>
          <a:xfrm>
            <a:off x="7569237" y="5267770"/>
            <a:ext cx="2286000" cy="858611"/>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lumMod val="65000"/>
                    <a:lumOff val="35000"/>
                  </a:schemeClr>
                </a:solidFill>
              </a:rPr>
              <a:t>(ab) </a:t>
            </a:r>
            <a:r>
              <a:rPr lang="en-US" sz="2800" b="1" dirty="0">
                <a:solidFill>
                  <a:schemeClr val="tx1">
                    <a:lumMod val="65000"/>
                    <a:lumOff val="35000"/>
                  </a:schemeClr>
                </a:solidFill>
                <a:latin typeface="Calibri" panose="020F0502020204030204" pitchFamily="34" charset="0"/>
                <a:cs typeface="Calibri" panose="020F0502020204030204" pitchFamily="34" charset="0"/>
              </a:rPr>
              <a:t>ꓕ</a:t>
            </a:r>
            <a:r>
              <a:rPr lang="en-US" sz="2800" b="1" dirty="0">
                <a:solidFill>
                  <a:schemeClr val="tx1">
                    <a:lumMod val="65000"/>
                    <a:lumOff val="35000"/>
                  </a:schemeClr>
                </a:solidFill>
              </a:rPr>
              <a:t> (</a:t>
            </a:r>
            <a:r>
              <a:rPr lang="en-US" sz="2800" b="1" dirty="0" err="1">
                <a:solidFill>
                  <a:schemeClr val="tx1">
                    <a:lumMod val="65000"/>
                    <a:lumOff val="35000"/>
                  </a:schemeClr>
                </a:solidFill>
              </a:rPr>
              <a:t>rs</a:t>
            </a:r>
            <a:r>
              <a:rPr lang="en-US" sz="2800" b="1" dirty="0">
                <a:solidFill>
                  <a:schemeClr val="tx1">
                    <a:lumMod val="65000"/>
                    <a:lumOff val="35000"/>
                  </a:schemeClr>
                </a:solidFill>
              </a:rPr>
              <a:t>)</a:t>
            </a:r>
          </a:p>
        </p:txBody>
      </p:sp>
      <p:cxnSp>
        <p:nvCxnSpPr>
          <p:cNvPr id="10" name="Straight Connector 9">
            <a:extLst>
              <a:ext uri="{FF2B5EF4-FFF2-40B4-BE49-F238E27FC236}">
                <a16:creationId xmlns:a16="http://schemas.microsoft.com/office/drawing/2014/main" id="{35B5BEFB-5EDC-F46E-1472-55EF692BF925}"/>
              </a:ext>
            </a:extLst>
          </p:cNvPr>
          <p:cNvCxnSpPr/>
          <p:nvPr/>
        </p:nvCxnSpPr>
        <p:spPr>
          <a:xfrm>
            <a:off x="6096000" y="3429000"/>
            <a:ext cx="4576549"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842EFA71-FA1D-DD02-0DB0-7D47DAE50882}"/>
              </a:ext>
            </a:extLst>
          </p:cNvPr>
          <p:cNvCxnSpPr/>
          <p:nvPr/>
        </p:nvCxnSpPr>
        <p:spPr>
          <a:xfrm>
            <a:off x="6423157" y="2988860"/>
            <a:ext cx="3403231" cy="195163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FEDD6BD9-FB1D-8374-1E29-8598E64091EA}"/>
              </a:ext>
            </a:extLst>
          </p:cNvPr>
          <p:cNvCxnSpPr>
            <a:cxnSpLocks/>
          </p:cNvCxnSpPr>
          <p:nvPr/>
        </p:nvCxnSpPr>
        <p:spPr>
          <a:xfrm flipV="1">
            <a:off x="7920316" y="1419367"/>
            <a:ext cx="1849112" cy="3124315"/>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8F86ACF9-14CA-355A-F71A-FC0D10F83798}"/>
              </a:ext>
            </a:extLst>
          </p:cNvPr>
          <p:cNvSpPr/>
          <p:nvPr/>
        </p:nvSpPr>
        <p:spPr>
          <a:xfrm rot="1845800">
            <a:off x="8027711" y="3637424"/>
            <a:ext cx="311498" cy="33016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86706656-5E0F-692E-F100-A22FA2EDE9C6}"/>
              </a:ext>
            </a:extLst>
          </p:cNvPr>
          <p:cNvSpPr txBox="1"/>
          <p:nvPr/>
        </p:nvSpPr>
        <p:spPr>
          <a:xfrm>
            <a:off x="9239539" y="1105466"/>
            <a:ext cx="450376" cy="584775"/>
          </a:xfrm>
          <a:prstGeom prst="rect">
            <a:avLst/>
          </a:prstGeom>
          <a:noFill/>
        </p:spPr>
        <p:txBody>
          <a:bodyPr wrap="square" rtlCol="0">
            <a:spAutoFit/>
          </a:bodyPr>
          <a:lstStyle/>
          <a:p>
            <a:r>
              <a:rPr lang="en-US" sz="3200" b="1" dirty="0">
                <a:solidFill>
                  <a:schemeClr val="tx1">
                    <a:lumMod val="65000"/>
                    <a:lumOff val="35000"/>
                  </a:schemeClr>
                </a:solidFill>
                <a:latin typeface="+mn-lt"/>
              </a:rPr>
              <a:t>a</a:t>
            </a:r>
          </a:p>
        </p:txBody>
      </p:sp>
      <p:sp>
        <p:nvSpPr>
          <p:cNvPr id="22" name="TextBox 21">
            <a:extLst>
              <a:ext uri="{FF2B5EF4-FFF2-40B4-BE49-F238E27FC236}">
                <a16:creationId xmlns:a16="http://schemas.microsoft.com/office/drawing/2014/main" id="{9B1500E2-AD75-4D2E-7328-4D1C2CBB2DA6}"/>
              </a:ext>
            </a:extLst>
          </p:cNvPr>
          <p:cNvSpPr txBox="1"/>
          <p:nvPr/>
        </p:nvSpPr>
        <p:spPr>
          <a:xfrm>
            <a:off x="7426657" y="4246730"/>
            <a:ext cx="450376" cy="584775"/>
          </a:xfrm>
          <a:prstGeom prst="rect">
            <a:avLst/>
          </a:prstGeom>
          <a:noFill/>
        </p:spPr>
        <p:txBody>
          <a:bodyPr wrap="square" rtlCol="0">
            <a:spAutoFit/>
          </a:bodyPr>
          <a:lstStyle/>
          <a:p>
            <a:r>
              <a:rPr lang="en-US" sz="3200" b="1" dirty="0">
                <a:solidFill>
                  <a:schemeClr val="tx1">
                    <a:lumMod val="65000"/>
                    <a:lumOff val="35000"/>
                  </a:schemeClr>
                </a:solidFill>
                <a:latin typeface="+mn-lt"/>
              </a:rPr>
              <a:t>b</a:t>
            </a:r>
          </a:p>
        </p:txBody>
      </p:sp>
      <p:sp>
        <p:nvSpPr>
          <p:cNvPr id="25" name="TextBox 24">
            <a:extLst>
              <a:ext uri="{FF2B5EF4-FFF2-40B4-BE49-F238E27FC236}">
                <a16:creationId xmlns:a16="http://schemas.microsoft.com/office/drawing/2014/main" id="{A816AA54-C014-3FE5-6937-4511C3700C39}"/>
              </a:ext>
            </a:extLst>
          </p:cNvPr>
          <p:cNvSpPr txBox="1"/>
          <p:nvPr/>
        </p:nvSpPr>
        <p:spPr>
          <a:xfrm>
            <a:off x="6265104" y="2469264"/>
            <a:ext cx="450376" cy="584775"/>
          </a:xfrm>
          <a:prstGeom prst="rect">
            <a:avLst/>
          </a:prstGeom>
          <a:noFill/>
        </p:spPr>
        <p:txBody>
          <a:bodyPr wrap="square" rtlCol="0">
            <a:spAutoFit/>
          </a:bodyPr>
          <a:lstStyle/>
          <a:p>
            <a:r>
              <a:rPr lang="en-US" sz="3200" b="1" dirty="0">
                <a:solidFill>
                  <a:schemeClr val="tx1">
                    <a:lumMod val="65000"/>
                    <a:lumOff val="35000"/>
                  </a:schemeClr>
                </a:solidFill>
                <a:latin typeface="+mn-lt"/>
              </a:rPr>
              <a:t>r</a:t>
            </a:r>
          </a:p>
        </p:txBody>
      </p:sp>
      <p:sp>
        <p:nvSpPr>
          <p:cNvPr id="27" name="TextBox 26">
            <a:extLst>
              <a:ext uri="{FF2B5EF4-FFF2-40B4-BE49-F238E27FC236}">
                <a16:creationId xmlns:a16="http://schemas.microsoft.com/office/drawing/2014/main" id="{3E12CAC5-430D-FF50-8767-9EF758ED3E33}"/>
              </a:ext>
            </a:extLst>
          </p:cNvPr>
          <p:cNvSpPr txBox="1"/>
          <p:nvPr/>
        </p:nvSpPr>
        <p:spPr>
          <a:xfrm>
            <a:off x="5817000" y="3282364"/>
            <a:ext cx="450376" cy="584775"/>
          </a:xfrm>
          <a:prstGeom prst="rect">
            <a:avLst/>
          </a:prstGeom>
          <a:noFill/>
        </p:spPr>
        <p:txBody>
          <a:bodyPr wrap="square" rtlCol="0">
            <a:spAutoFit/>
          </a:bodyPr>
          <a:lstStyle/>
          <a:p>
            <a:r>
              <a:rPr lang="en-US" sz="3200" b="1" dirty="0">
                <a:solidFill>
                  <a:schemeClr val="tx1">
                    <a:lumMod val="65000"/>
                    <a:lumOff val="35000"/>
                  </a:schemeClr>
                </a:solidFill>
                <a:latin typeface="+mn-lt"/>
              </a:rPr>
              <a:t>m</a:t>
            </a:r>
          </a:p>
        </p:txBody>
      </p:sp>
      <p:sp>
        <p:nvSpPr>
          <p:cNvPr id="32" name="TextBox 31">
            <a:extLst>
              <a:ext uri="{FF2B5EF4-FFF2-40B4-BE49-F238E27FC236}">
                <a16:creationId xmlns:a16="http://schemas.microsoft.com/office/drawing/2014/main" id="{C17DD5FF-A034-A329-7690-86E5247C2271}"/>
              </a:ext>
            </a:extLst>
          </p:cNvPr>
          <p:cNvSpPr txBox="1"/>
          <p:nvPr/>
        </p:nvSpPr>
        <p:spPr>
          <a:xfrm>
            <a:off x="10514116" y="3298285"/>
            <a:ext cx="450376" cy="584775"/>
          </a:xfrm>
          <a:prstGeom prst="rect">
            <a:avLst/>
          </a:prstGeom>
          <a:noFill/>
        </p:spPr>
        <p:txBody>
          <a:bodyPr wrap="square" rtlCol="0">
            <a:spAutoFit/>
          </a:bodyPr>
          <a:lstStyle/>
          <a:p>
            <a:r>
              <a:rPr lang="en-US" sz="3200" b="1" dirty="0">
                <a:solidFill>
                  <a:schemeClr val="tx1">
                    <a:lumMod val="65000"/>
                    <a:lumOff val="35000"/>
                  </a:schemeClr>
                </a:solidFill>
                <a:latin typeface="+mn-lt"/>
              </a:rPr>
              <a:t>n</a:t>
            </a:r>
          </a:p>
        </p:txBody>
      </p:sp>
      <p:sp>
        <p:nvSpPr>
          <p:cNvPr id="36" name="TextBox 35">
            <a:extLst>
              <a:ext uri="{FF2B5EF4-FFF2-40B4-BE49-F238E27FC236}">
                <a16:creationId xmlns:a16="http://schemas.microsoft.com/office/drawing/2014/main" id="{55AD2B20-D443-AABE-A46E-4ECBEBD66D34}"/>
              </a:ext>
            </a:extLst>
          </p:cNvPr>
          <p:cNvSpPr txBox="1"/>
          <p:nvPr/>
        </p:nvSpPr>
        <p:spPr>
          <a:xfrm>
            <a:off x="0" y="1786097"/>
            <a:ext cx="11424640" cy="537455"/>
          </a:xfrm>
          <a:prstGeom prst="rect">
            <a:avLst/>
          </a:prstGeom>
          <a:noFill/>
        </p:spPr>
        <p:txBody>
          <a:bodyPr wrap="square">
            <a:spAutoFit/>
          </a:bodyPr>
          <a:lstStyle/>
          <a:p>
            <a:pPr marL="514350" marR="0">
              <a:lnSpc>
                <a:spcPct val="107000"/>
              </a:lnSpc>
              <a:spcBef>
                <a:spcPts val="0"/>
              </a:spcBef>
              <a:spcAft>
                <a:spcPts val="800"/>
              </a:spcAft>
            </a:pPr>
            <a:r>
              <a:rPr lang="en-US" sz="2800" dirty="0">
                <a:solidFill>
                  <a:schemeClr val="tx1">
                    <a:lumMod val="65000"/>
                    <a:lumOff val="35000"/>
                  </a:schemeClr>
                </a:solidFill>
                <a:latin typeface="+mn-lt"/>
                <a:ea typeface="Calibri" panose="020F0502020204030204" pitchFamily="34" charset="0"/>
                <a:cs typeface="Arial" panose="020B0604020202020204" pitchFamily="34" charset="0"/>
              </a:rPr>
              <a:t>Which statement is correct?</a:t>
            </a:r>
            <a:endParaRPr lang="en-US" sz="2800"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p:sp>
        <p:nvSpPr>
          <p:cNvPr id="3" name="TextBox 2">
            <a:extLst>
              <a:ext uri="{FF2B5EF4-FFF2-40B4-BE49-F238E27FC236}">
                <a16:creationId xmlns:a16="http://schemas.microsoft.com/office/drawing/2014/main" id="{58849F07-213A-4B98-476F-2D7F722F1D71}"/>
              </a:ext>
            </a:extLst>
          </p:cNvPr>
          <p:cNvSpPr txBox="1"/>
          <p:nvPr/>
        </p:nvSpPr>
        <p:spPr>
          <a:xfrm>
            <a:off x="9732204" y="4385150"/>
            <a:ext cx="450376" cy="584775"/>
          </a:xfrm>
          <a:prstGeom prst="rect">
            <a:avLst/>
          </a:prstGeom>
          <a:noFill/>
        </p:spPr>
        <p:txBody>
          <a:bodyPr wrap="square" rtlCol="0">
            <a:spAutoFit/>
          </a:bodyPr>
          <a:lstStyle/>
          <a:p>
            <a:r>
              <a:rPr lang="en-US" sz="3200" b="1" dirty="0">
                <a:solidFill>
                  <a:schemeClr val="tx1">
                    <a:lumMod val="65000"/>
                    <a:lumOff val="35000"/>
                  </a:schemeClr>
                </a:solidFill>
                <a:latin typeface="+mn-lt"/>
              </a:rPr>
              <a:t>s</a:t>
            </a:r>
          </a:p>
        </p:txBody>
      </p:sp>
    </p:spTree>
    <p:custDataLst>
      <p:tags r:id="rId1"/>
    </p:custDataLst>
    <p:extLst>
      <p:ext uri="{BB962C8B-B14F-4D97-AF65-F5344CB8AC3E}">
        <p14:creationId xmlns:p14="http://schemas.microsoft.com/office/powerpoint/2010/main" val="7360586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Select the correct answer. </a:t>
            </a:r>
            <a:endParaRPr lang="en-GB" sz="3200" dirty="0">
              <a:solidFill>
                <a:schemeClr val="bg1"/>
              </a:solidFill>
              <a:sym typeface="Comic Sans MS"/>
            </a:endParaRPr>
          </a:p>
        </p:txBody>
      </p:sp>
      <p:sp>
        <p:nvSpPr>
          <p:cNvPr id="4" name="Rectangle 2">
            <a:extLst>
              <a:ext uri="{FF2B5EF4-FFF2-40B4-BE49-F238E27FC236}">
                <a16:creationId xmlns:a16="http://schemas.microsoft.com/office/drawing/2014/main" id="{1B87101A-F9B3-44A8-B925-B3966C1E9A3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9" name="Rectangle: Rounded Corners 11">
            <a:extLst>
              <a:ext uri="{FF2B5EF4-FFF2-40B4-BE49-F238E27FC236}">
                <a16:creationId xmlns:a16="http://schemas.microsoft.com/office/drawing/2014/main" id="{B934A832-28A7-4E99-BBBF-CBEFBED92969}"/>
              </a:ext>
            </a:extLst>
          </p:cNvPr>
          <p:cNvSpPr/>
          <p:nvPr/>
        </p:nvSpPr>
        <p:spPr>
          <a:xfrm>
            <a:off x="2149793" y="5267770"/>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lumMod val="65000"/>
                    <a:lumOff val="35000"/>
                  </a:schemeClr>
                </a:solidFill>
              </a:rPr>
              <a:t>(ab) </a:t>
            </a:r>
            <a:r>
              <a:rPr lang="en-US" sz="2800" b="1" dirty="0">
                <a:solidFill>
                  <a:schemeClr val="tx1">
                    <a:lumMod val="65000"/>
                    <a:lumOff val="35000"/>
                  </a:schemeClr>
                </a:solidFill>
                <a:latin typeface="Calibri" panose="020F0502020204030204" pitchFamily="34" charset="0"/>
                <a:cs typeface="Calibri" panose="020F0502020204030204" pitchFamily="34" charset="0"/>
              </a:rPr>
              <a:t>ꓕ</a:t>
            </a:r>
            <a:r>
              <a:rPr lang="en-US" sz="2800" b="1" dirty="0">
                <a:solidFill>
                  <a:schemeClr val="tx1">
                    <a:lumMod val="65000"/>
                    <a:lumOff val="35000"/>
                  </a:schemeClr>
                </a:solidFill>
              </a:rPr>
              <a:t> (</a:t>
            </a:r>
            <a:r>
              <a:rPr lang="en-US" sz="2800" b="1" dirty="0" err="1">
                <a:solidFill>
                  <a:schemeClr val="tx1">
                    <a:lumMod val="65000"/>
                    <a:lumOff val="35000"/>
                  </a:schemeClr>
                </a:solidFill>
              </a:rPr>
              <a:t>mn</a:t>
            </a:r>
            <a:r>
              <a:rPr lang="en-US" sz="2800" b="1" dirty="0">
                <a:solidFill>
                  <a:schemeClr val="tx1">
                    <a:lumMod val="65000"/>
                    <a:lumOff val="35000"/>
                  </a:schemeClr>
                </a:solidFill>
              </a:rPr>
              <a:t>)</a:t>
            </a:r>
          </a:p>
        </p:txBody>
      </p:sp>
      <p:sp>
        <p:nvSpPr>
          <p:cNvPr id="30" name="Rectangle: Rounded Corners 11">
            <a:extLst>
              <a:ext uri="{FF2B5EF4-FFF2-40B4-BE49-F238E27FC236}">
                <a16:creationId xmlns:a16="http://schemas.microsoft.com/office/drawing/2014/main" id="{F57DEFA0-018F-422F-83FD-4B1D3AC6C186}"/>
              </a:ext>
            </a:extLst>
          </p:cNvPr>
          <p:cNvSpPr/>
          <p:nvPr/>
        </p:nvSpPr>
        <p:spPr>
          <a:xfrm>
            <a:off x="4859515" y="5267770"/>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lumMod val="65000"/>
                    <a:lumOff val="35000"/>
                  </a:schemeClr>
                </a:solidFill>
              </a:rPr>
              <a:t>(</a:t>
            </a:r>
            <a:r>
              <a:rPr lang="en-US" sz="2800" b="1" dirty="0" err="1">
                <a:solidFill>
                  <a:schemeClr val="tx1">
                    <a:lumMod val="65000"/>
                    <a:lumOff val="35000"/>
                  </a:schemeClr>
                </a:solidFill>
              </a:rPr>
              <a:t>rs</a:t>
            </a:r>
            <a:r>
              <a:rPr lang="en-US" sz="2800" b="1" dirty="0">
                <a:solidFill>
                  <a:schemeClr val="tx1">
                    <a:lumMod val="65000"/>
                    <a:lumOff val="35000"/>
                  </a:schemeClr>
                </a:solidFill>
              </a:rPr>
              <a:t>) </a:t>
            </a:r>
            <a:r>
              <a:rPr lang="en-US" sz="2800" b="1" dirty="0">
                <a:solidFill>
                  <a:schemeClr val="tx1">
                    <a:lumMod val="65000"/>
                    <a:lumOff val="35000"/>
                  </a:schemeClr>
                </a:solidFill>
                <a:latin typeface="Calibri" panose="020F0502020204030204" pitchFamily="34" charset="0"/>
                <a:cs typeface="Calibri" panose="020F0502020204030204" pitchFamily="34" charset="0"/>
              </a:rPr>
              <a:t>ꓕ  </a:t>
            </a:r>
            <a:r>
              <a:rPr lang="en-US" sz="2800" b="1" dirty="0">
                <a:solidFill>
                  <a:schemeClr val="tx1">
                    <a:lumMod val="65000"/>
                    <a:lumOff val="35000"/>
                  </a:schemeClr>
                </a:solidFill>
              </a:rPr>
              <a:t>(</a:t>
            </a:r>
            <a:r>
              <a:rPr lang="en-US" sz="2800" b="1" dirty="0" err="1">
                <a:solidFill>
                  <a:schemeClr val="tx1">
                    <a:lumMod val="65000"/>
                    <a:lumOff val="35000"/>
                  </a:schemeClr>
                </a:solidFill>
              </a:rPr>
              <a:t>mn</a:t>
            </a:r>
            <a:r>
              <a:rPr lang="en-US" sz="2800" b="1" dirty="0">
                <a:solidFill>
                  <a:schemeClr val="tx1">
                    <a:lumMod val="65000"/>
                    <a:lumOff val="35000"/>
                  </a:schemeClr>
                </a:solidFill>
              </a:rPr>
              <a:t>)</a:t>
            </a:r>
          </a:p>
        </p:txBody>
      </p:sp>
      <p:sp>
        <p:nvSpPr>
          <p:cNvPr id="31" name="Rectangle: Rounded Corners 11">
            <a:extLst>
              <a:ext uri="{FF2B5EF4-FFF2-40B4-BE49-F238E27FC236}">
                <a16:creationId xmlns:a16="http://schemas.microsoft.com/office/drawing/2014/main" id="{651DBB49-DA80-4199-8CCE-586E8AE95A77}"/>
              </a:ext>
            </a:extLst>
          </p:cNvPr>
          <p:cNvSpPr/>
          <p:nvPr/>
        </p:nvSpPr>
        <p:spPr>
          <a:xfrm>
            <a:off x="7569237" y="5267770"/>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lumMod val="65000"/>
                    <a:lumOff val="35000"/>
                  </a:schemeClr>
                </a:solidFill>
              </a:rPr>
              <a:t>(ab) </a:t>
            </a:r>
            <a:r>
              <a:rPr lang="en-US" sz="2800" b="1" dirty="0">
                <a:solidFill>
                  <a:schemeClr val="tx1">
                    <a:lumMod val="65000"/>
                    <a:lumOff val="35000"/>
                  </a:schemeClr>
                </a:solidFill>
                <a:latin typeface="Calibri" panose="020F0502020204030204" pitchFamily="34" charset="0"/>
                <a:cs typeface="Calibri" panose="020F0502020204030204" pitchFamily="34" charset="0"/>
              </a:rPr>
              <a:t>ꓕ</a:t>
            </a:r>
            <a:r>
              <a:rPr lang="en-US" sz="2800" b="1" dirty="0">
                <a:solidFill>
                  <a:schemeClr val="tx1">
                    <a:lumMod val="65000"/>
                    <a:lumOff val="35000"/>
                  </a:schemeClr>
                </a:solidFill>
              </a:rPr>
              <a:t> (</a:t>
            </a:r>
            <a:r>
              <a:rPr lang="en-US" sz="2800" b="1" dirty="0" err="1">
                <a:solidFill>
                  <a:schemeClr val="tx1">
                    <a:lumMod val="65000"/>
                    <a:lumOff val="35000"/>
                  </a:schemeClr>
                </a:solidFill>
              </a:rPr>
              <a:t>rs</a:t>
            </a:r>
            <a:r>
              <a:rPr lang="en-US" sz="2800" b="1" dirty="0">
                <a:solidFill>
                  <a:schemeClr val="tx1">
                    <a:lumMod val="65000"/>
                    <a:lumOff val="35000"/>
                  </a:schemeClr>
                </a:solidFill>
              </a:rPr>
              <a:t>)</a:t>
            </a:r>
          </a:p>
        </p:txBody>
      </p:sp>
      <p:cxnSp>
        <p:nvCxnSpPr>
          <p:cNvPr id="10" name="Straight Connector 9">
            <a:extLst>
              <a:ext uri="{FF2B5EF4-FFF2-40B4-BE49-F238E27FC236}">
                <a16:creationId xmlns:a16="http://schemas.microsoft.com/office/drawing/2014/main" id="{35B5BEFB-5EDC-F46E-1472-55EF692BF925}"/>
              </a:ext>
            </a:extLst>
          </p:cNvPr>
          <p:cNvCxnSpPr/>
          <p:nvPr/>
        </p:nvCxnSpPr>
        <p:spPr>
          <a:xfrm>
            <a:off x="6096000" y="3429000"/>
            <a:ext cx="4576549"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842EFA71-FA1D-DD02-0DB0-7D47DAE50882}"/>
              </a:ext>
            </a:extLst>
          </p:cNvPr>
          <p:cNvCxnSpPr/>
          <p:nvPr/>
        </p:nvCxnSpPr>
        <p:spPr>
          <a:xfrm>
            <a:off x="6423157" y="2988860"/>
            <a:ext cx="3403231" cy="195163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FEDD6BD9-FB1D-8374-1E29-8598E64091EA}"/>
              </a:ext>
            </a:extLst>
          </p:cNvPr>
          <p:cNvCxnSpPr>
            <a:cxnSpLocks/>
          </p:cNvCxnSpPr>
          <p:nvPr/>
        </p:nvCxnSpPr>
        <p:spPr>
          <a:xfrm flipV="1">
            <a:off x="7920316" y="1419367"/>
            <a:ext cx="1849112" cy="3124315"/>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8F86ACF9-14CA-355A-F71A-FC0D10F83798}"/>
              </a:ext>
            </a:extLst>
          </p:cNvPr>
          <p:cNvSpPr/>
          <p:nvPr/>
        </p:nvSpPr>
        <p:spPr>
          <a:xfrm rot="1845800">
            <a:off x="8027711" y="3637424"/>
            <a:ext cx="311498" cy="33016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86706656-5E0F-692E-F100-A22FA2EDE9C6}"/>
              </a:ext>
            </a:extLst>
          </p:cNvPr>
          <p:cNvSpPr txBox="1"/>
          <p:nvPr/>
        </p:nvSpPr>
        <p:spPr>
          <a:xfrm>
            <a:off x="9239539" y="1105466"/>
            <a:ext cx="450376" cy="584775"/>
          </a:xfrm>
          <a:prstGeom prst="rect">
            <a:avLst/>
          </a:prstGeom>
          <a:noFill/>
        </p:spPr>
        <p:txBody>
          <a:bodyPr wrap="square" rtlCol="0">
            <a:spAutoFit/>
          </a:bodyPr>
          <a:lstStyle/>
          <a:p>
            <a:r>
              <a:rPr lang="en-US" sz="3200" b="1" dirty="0">
                <a:solidFill>
                  <a:schemeClr val="tx1">
                    <a:lumMod val="65000"/>
                    <a:lumOff val="35000"/>
                  </a:schemeClr>
                </a:solidFill>
                <a:latin typeface="+mn-lt"/>
              </a:rPr>
              <a:t>a</a:t>
            </a:r>
          </a:p>
        </p:txBody>
      </p:sp>
      <p:sp>
        <p:nvSpPr>
          <p:cNvPr id="22" name="TextBox 21">
            <a:extLst>
              <a:ext uri="{FF2B5EF4-FFF2-40B4-BE49-F238E27FC236}">
                <a16:creationId xmlns:a16="http://schemas.microsoft.com/office/drawing/2014/main" id="{9B1500E2-AD75-4D2E-7328-4D1C2CBB2DA6}"/>
              </a:ext>
            </a:extLst>
          </p:cNvPr>
          <p:cNvSpPr txBox="1"/>
          <p:nvPr/>
        </p:nvSpPr>
        <p:spPr>
          <a:xfrm>
            <a:off x="7426657" y="4246730"/>
            <a:ext cx="450376" cy="584775"/>
          </a:xfrm>
          <a:prstGeom prst="rect">
            <a:avLst/>
          </a:prstGeom>
          <a:noFill/>
        </p:spPr>
        <p:txBody>
          <a:bodyPr wrap="square" rtlCol="0">
            <a:spAutoFit/>
          </a:bodyPr>
          <a:lstStyle/>
          <a:p>
            <a:r>
              <a:rPr lang="en-US" sz="3200" b="1" dirty="0">
                <a:solidFill>
                  <a:schemeClr val="tx1">
                    <a:lumMod val="65000"/>
                    <a:lumOff val="35000"/>
                  </a:schemeClr>
                </a:solidFill>
                <a:latin typeface="+mn-lt"/>
              </a:rPr>
              <a:t>b</a:t>
            </a:r>
          </a:p>
        </p:txBody>
      </p:sp>
      <p:sp>
        <p:nvSpPr>
          <p:cNvPr id="25" name="TextBox 24">
            <a:extLst>
              <a:ext uri="{FF2B5EF4-FFF2-40B4-BE49-F238E27FC236}">
                <a16:creationId xmlns:a16="http://schemas.microsoft.com/office/drawing/2014/main" id="{A816AA54-C014-3FE5-6937-4511C3700C39}"/>
              </a:ext>
            </a:extLst>
          </p:cNvPr>
          <p:cNvSpPr txBox="1"/>
          <p:nvPr/>
        </p:nvSpPr>
        <p:spPr>
          <a:xfrm>
            <a:off x="6265104" y="2420279"/>
            <a:ext cx="450376" cy="584775"/>
          </a:xfrm>
          <a:prstGeom prst="rect">
            <a:avLst/>
          </a:prstGeom>
          <a:noFill/>
        </p:spPr>
        <p:txBody>
          <a:bodyPr wrap="square" rtlCol="0">
            <a:spAutoFit/>
          </a:bodyPr>
          <a:lstStyle/>
          <a:p>
            <a:r>
              <a:rPr lang="en-US" sz="3200" b="1" dirty="0">
                <a:solidFill>
                  <a:schemeClr val="tx1">
                    <a:lumMod val="65000"/>
                    <a:lumOff val="35000"/>
                  </a:schemeClr>
                </a:solidFill>
                <a:latin typeface="+mn-lt"/>
              </a:rPr>
              <a:t>r</a:t>
            </a:r>
          </a:p>
        </p:txBody>
      </p:sp>
      <p:sp>
        <p:nvSpPr>
          <p:cNvPr id="27" name="TextBox 26">
            <a:extLst>
              <a:ext uri="{FF2B5EF4-FFF2-40B4-BE49-F238E27FC236}">
                <a16:creationId xmlns:a16="http://schemas.microsoft.com/office/drawing/2014/main" id="{3E12CAC5-430D-FF50-8767-9EF758ED3E33}"/>
              </a:ext>
            </a:extLst>
          </p:cNvPr>
          <p:cNvSpPr txBox="1"/>
          <p:nvPr/>
        </p:nvSpPr>
        <p:spPr>
          <a:xfrm>
            <a:off x="5817000" y="3282364"/>
            <a:ext cx="450376" cy="584775"/>
          </a:xfrm>
          <a:prstGeom prst="rect">
            <a:avLst/>
          </a:prstGeom>
          <a:noFill/>
        </p:spPr>
        <p:txBody>
          <a:bodyPr wrap="square" rtlCol="0">
            <a:spAutoFit/>
          </a:bodyPr>
          <a:lstStyle/>
          <a:p>
            <a:r>
              <a:rPr lang="en-US" sz="3200" b="1" dirty="0">
                <a:solidFill>
                  <a:schemeClr val="tx1">
                    <a:lumMod val="65000"/>
                    <a:lumOff val="35000"/>
                  </a:schemeClr>
                </a:solidFill>
                <a:latin typeface="+mn-lt"/>
              </a:rPr>
              <a:t>m</a:t>
            </a:r>
          </a:p>
        </p:txBody>
      </p:sp>
      <p:sp>
        <p:nvSpPr>
          <p:cNvPr id="32" name="TextBox 31">
            <a:extLst>
              <a:ext uri="{FF2B5EF4-FFF2-40B4-BE49-F238E27FC236}">
                <a16:creationId xmlns:a16="http://schemas.microsoft.com/office/drawing/2014/main" id="{C17DD5FF-A034-A329-7690-86E5247C2271}"/>
              </a:ext>
            </a:extLst>
          </p:cNvPr>
          <p:cNvSpPr txBox="1"/>
          <p:nvPr/>
        </p:nvSpPr>
        <p:spPr>
          <a:xfrm>
            <a:off x="10514116" y="3298285"/>
            <a:ext cx="450376" cy="584775"/>
          </a:xfrm>
          <a:prstGeom prst="rect">
            <a:avLst/>
          </a:prstGeom>
          <a:noFill/>
        </p:spPr>
        <p:txBody>
          <a:bodyPr wrap="square" rtlCol="0">
            <a:spAutoFit/>
          </a:bodyPr>
          <a:lstStyle/>
          <a:p>
            <a:r>
              <a:rPr lang="en-US" sz="3200" b="1" dirty="0">
                <a:solidFill>
                  <a:schemeClr val="tx1">
                    <a:lumMod val="65000"/>
                    <a:lumOff val="35000"/>
                  </a:schemeClr>
                </a:solidFill>
                <a:latin typeface="+mn-lt"/>
              </a:rPr>
              <a:t>n</a:t>
            </a:r>
          </a:p>
        </p:txBody>
      </p:sp>
      <p:sp>
        <p:nvSpPr>
          <p:cNvPr id="36" name="TextBox 35">
            <a:extLst>
              <a:ext uri="{FF2B5EF4-FFF2-40B4-BE49-F238E27FC236}">
                <a16:creationId xmlns:a16="http://schemas.microsoft.com/office/drawing/2014/main" id="{55AD2B20-D443-AABE-A46E-4ECBEBD66D34}"/>
              </a:ext>
            </a:extLst>
          </p:cNvPr>
          <p:cNvSpPr txBox="1"/>
          <p:nvPr/>
        </p:nvSpPr>
        <p:spPr>
          <a:xfrm>
            <a:off x="0" y="1786097"/>
            <a:ext cx="11424640" cy="537455"/>
          </a:xfrm>
          <a:prstGeom prst="rect">
            <a:avLst/>
          </a:prstGeom>
          <a:noFill/>
        </p:spPr>
        <p:txBody>
          <a:bodyPr wrap="square">
            <a:spAutoFit/>
          </a:bodyPr>
          <a:lstStyle/>
          <a:p>
            <a:pPr marL="514350" marR="0">
              <a:lnSpc>
                <a:spcPct val="107000"/>
              </a:lnSpc>
              <a:spcBef>
                <a:spcPts val="0"/>
              </a:spcBef>
              <a:spcAft>
                <a:spcPts val="800"/>
              </a:spcAft>
            </a:pPr>
            <a:r>
              <a:rPr lang="en-US" sz="2800" dirty="0">
                <a:solidFill>
                  <a:schemeClr val="tx1">
                    <a:lumMod val="65000"/>
                    <a:lumOff val="35000"/>
                  </a:schemeClr>
                </a:solidFill>
                <a:latin typeface="+mn-lt"/>
                <a:ea typeface="Calibri" panose="020F0502020204030204" pitchFamily="34" charset="0"/>
                <a:cs typeface="Arial" panose="020B0604020202020204" pitchFamily="34" charset="0"/>
              </a:rPr>
              <a:t>Which statement is correct?</a:t>
            </a:r>
            <a:endParaRPr lang="en-US" sz="2800"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p:sp>
        <p:nvSpPr>
          <p:cNvPr id="3" name="TextBox 2">
            <a:extLst>
              <a:ext uri="{FF2B5EF4-FFF2-40B4-BE49-F238E27FC236}">
                <a16:creationId xmlns:a16="http://schemas.microsoft.com/office/drawing/2014/main" id="{7639CC39-E4AB-D91A-CB5C-42FDBD5A8D89}"/>
              </a:ext>
            </a:extLst>
          </p:cNvPr>
          <p:cNvSpPr txBox="1"/>
          <p:nvPr/>
        </p:nvSpPr>
        <p:spPr>
          <a:xfrm>
            <a:off x="9732204" y="4385150"/>
            <a:ext cx="450376" cy="584775"/>
          </a:xfrm>
          <a:prstGeom prst="rect">
            <a:avLst/>
          </a:prstGeom>
          <a:noFill/>
        </p:spPr>
        <p:txBody>
          <a:bodyPr wrap="square" rtlCol="0">
            <a:spAutoFit/>
          </a:bodyPr>
          <a:lstStyle/>
          <a:p>
            <a:r>
              <a:rPr lang="en-US" sz="3200" b="1" dirty="0">
                <a:solidFill>
                  <a:schemeClr val="tx1">
                    <a:lumMod val="65000"/>
                    <a:lumOff val="35000"/>
                  </a:schemeClr>
                </a:solidFill>
                <a:latin typeface="+mn-lt"/>
              </a:rPr>
              <a:t>s</a:t>
            </a:r>
          </a:p>
        </p:txBody>
      </p:sp>
    </p:spTree>
    <p:custDataLst>
      <p:tags r:id="rId1"/>
    </p:custDataLst>
    <p:extLst>
      <p:ext uri="{BB962C8B-B14F-4D97-AF65-F5344CB8AC3E}">
        <p14:creationId xmlns:p14="http://schemas.microsoft.com/office/powerpoint/2010/main" val="644181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mph" presetSubtype="2" fill="hold" nodeType="withEffect">
                                  <p:stCondLst>
                                    <p:cond delay="0"/>
                                  </p:stCondLst>
                                  <p:childTnLst>
                                    <p:animClr clrSpc="rgb" dir="cw">
                                      <p:cBhvr>
                                        <p:cTn id="6" dur="500" fill="hold"/>
                                        <p:tgtEl>
                                          <p:spTgt spid="31"/>
                                        </p:tgtEl>
                                        <p:attrNameLst>
                                          <p:attrName>fillcolor</p:attrName>
                                        </p:attrNameLst>
                                      </p:cBhvr>
                                      <p:to>
                                        <a:srgbClr val="74C274"/>
                                      </p:to>
                                    </p:animClr>
                                    <p:set>
                                      <p:cBhvr>
                                        <p:cTn id="7" dur="500" fill="hold"/>
                                        <p:tgtEl>
                                          <p:spTgt spid="31"/>
                                        </p:tgtEl>
                                        <p:attrNameLst>
                                          <p:attrName>fill.type</p:attrName>
                                        </p:attrNameLst>
                                      </p:cBhvr>
                                      <p:to>
                                        <p:strVal val="solid"/>
                                      </p:to>
                                    </p:set>
                                    <p:set>
                                      <p:cBhvr>
                                        <p:cTn id="8" dur="500" fill="hold"/>
                                        <p:tgtEl>
                                          <p:spTgt spid="31"/>
                                        </p:tgtEl>
                                        <p:attrNameLst>
                                          <p:attrName>fill.on</p:attrName>
                                        </p:attrNameLst>
                                      </p:cBhvr>
                                      <p:to>
                                        <p:strVal val="true"/>
                                      </p:to>
                                    </p:set>
                                  </p:childTnLst>
                                </p:cTn>
                              </p:par>
                              <p:par>
                                <p:cTn id="9" presetID="7" presetClass="emph" presetSubtype="2" fill="hold" nodeType="withEffect">
                                  <p:stCondLst>
                                    <p:cond delay="0"/>
                                  </p:stCondLst>
                                  <p:childTnLst>
                                    <p:animClr clrSpc="rgb" dir="cw">
                                      <p:cBhvr>
                                        <p:cTn id="10" dur="500" fill="hold"/>
                                        <p:tgtEl>
                                          <p:spTgt spid="31"/>
                                        </p:tgtEl>
                                        <p:attrNameLst>
                                          <p:attrName>stroke.color</p:attrName>
                                        </p:attrNameLst>
                                      </p:cBhvr>
                                      <p:to>
                                        <a:schemeClr val="bg1"/>
                                      </p:to>
                                    </p:animClr>
                                    <p:set>
                                      <p:cBhvr>
                                        <p:cTn id="11" dur="500" fill="hold"/>
                                        <p:tgtEl>
                                          <p:spTgt spid="31"/>
                                        </p:tgtEl>
                                        <p:attrNameLst>
                                          <p:attrName>stroke.on</p:attrName>
                                        </p:attrNameLst>
                                      </p:cBhvr>
                                      <p:to>
                                        <p:strVal val="true"/>
                                      </p:to>
                                    </p:set>
                                  </p:childTnLst>
                                </p:cTn>
                              </p:par>
                              <p:par>
                                <p:cTn id="12" presetID="3" presetClass="emph" presetSubtype="2" fill="hold" grpId="0" nodeType="withEffect">
                                  <p:stCondLst>
                                    <p:cond delay="0"/>
                                  </p:stCondLst>
                                  <p:childTnLst>
                                    <p:animClr clrSpc="rgb" dir="cw">
                                      <p:cBhvr override="childStyle">
                                        <p:cTn id="13" dur="500" fill="hold"/>
                                        <p:tgtEl>
                                          <p:spTgt spid="31"/>
                                        </p:tgtEl>
                                        <p:attrNameLst>
                                          <p:attrName>style.color</p:attrName>
                                        </p:attrNameLst>
                                      </p:cBhvr>
                                      <p:to>
                                        <a:schemeClr val="bg1"/>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357A09C7-EAA1-4E43-9F24-72BAC745668E}"/>
              </a:ext>
            </a:extLst>
          </p:cNvPr>
          <p:cNvPicPr/>
          <p:nvPr/>
        </p:nvPicPr>
        <p:blipFill rotWithShape="1">
          <a:blip r:embed="rId4">
            <a:extLst>
              <a:ext uri="{28A0092B-C50C-407E-A947-70E740481C1C}">
                <a14:useLocalDpi xmlns:a14="http://schemas.microsoft.com/office/drawing/2010/main" val="0"/>
              </a:ext>
            </a:extLst>
          </a:blip>
          <a:srcRect l="4336" r="3920"/>
          <a:stretch/>
        </p:blipFill>
        <p:spPr bwMode="auto">
          <a:xfrm>
            <a:off x="4468443" y="3059212"/>
            <a:ext cx="2950056" cy="2487216"/>
          </a:xfrm>
          <a:prstGeom prst="rect">
            <a:avLst/>
          </a:prstGeom>
          <a:noFill/>
          <a:ln>
            <a:noFill/>
          </a:ln>
        </p:spPr>
      </p:pic>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Select the correct answer. </a:t>
            </a:r>
            <a:endParaRPr lang="en-GB" sz="3200" dirty="0">
              <a:solidFill>
                <a:schemeClr val="bg1"/>
              </a:solidFill>
              <a:sym typeface="Comic Sans MS"/>
            </a:endParaRPr>
          </a:p>
        </p:txBody>
      </p:sp>
      <p:sp>
        <p:nvSpPr>
          <p:cNvPr id="4" name="Rectangle 2">
            <a:extLst>
              <a:ext uri="{FF2B5EF4-FFF2-40B4-BE49-F238E27FC236}">
                <a16:creationId xmlns:a16="http://schemas.microsoft.com/office/drawing/2014/main" id="{1B87101A-F9B3-44A8-B925-B3966C1E9A3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a:extLst>
              <a:ext uri="{FF2B5EF4-FFF2-40B4-BE49-F238E27FC236}">
                <a16:creationId xmlns:a16="http://schemas.microsoft.com/office/drawing/2014/main" id="{F6052B01-4225-4866-8E63-8CC804B125EF}"/>
              </a:ext>
            </a:extLst>
          </p:cNvPr>
          <p:cNvSpPr>
            <a:spLocks noChangeArrowheads="1"/>
          </p:cNvSpPr>
          <p:nvPr/>
        </p:nvSpPr>
        <p:spPr bwMode="auto">
          <a:xfrm flipV="1">
            <a:off x="3417676" y="4360217"/>
            <a:ext cx="938225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11" name="Rectangle 6">
            <a:extLst>
              <a:ext uri="{FF2B5EF4-FFF2-40B4-BE49-F238E27FC236}">
                <a16:creationId xmlns:a16="http://schemas.microsoft.com/office/drawing/2014/main" id="{4967D2FC-74D1-4DCD-8D8F-0A400C47DA34}"/>
              </a:ext>
            </a:extLst>
          </p:cNvPr>
          <p:cNvSpPr>
            <a:spLocks noChangeArrowheads="1"/>
          </p:cNvSpPr>
          <p:nvPr/>
        </p:nvSpPr>
        <p:spPr bwMode="auto">
          <a:xfrm>
            <a:off x="6423157" y="417601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9" name="Rectangle: Rounded Corners 11">
            <a:extLst>
              <a:ext uri="{FF2B5EF4-FFF2-40B4-BE49-F238E27FC236}">
                <a16:creationId xmlns:a16="http://schemas.microsoft.com/office/drawing/2014/main" id="{9ED0E990-C674-4D02-A955-2A2EEBB0DFA3}"/>
              </a:ext>
            </a:extLst>
          </p:cNvPr>
          <p:cNvSpPr/>
          <p:nvPr/>
        </p:nvSpPr>
        <p:spPr>
          <a:xfrm>
            <a:off x="529046" y="3006427"/>
            <a:ext cx="3100705" cy="327382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a:p>
            <a:pPr algn="ctr"/>
            <a:endParaRPr lang="en-US" sz="2800" dirty="0">
              <a:solidFill>
                <a:schemeClr val="tx1">
                  <a:lumMod val="65000"/>
                  <a:lumOff val="35000"/>
                </a:schemeClr>
              </a:solidFill>
            </a:endParaRPr>
          </a:p>
          <a:p>
            <a:pPr algn="ctr"/>
            <a:endParaRPr lang="en-US" sz="2800" dirty="0">
              <a:solidFill>
                <a:schemeClr val="tx1">
                  <a:lumMod val="65000"/>
                  <a:lumOff val="35000"/>
                </a:schemeClr>
              </a:solidFill>
            </a:endParaRPr>
          </a:p>
          <a:p>
            <a:pPr algn="ctr"/>
            <a:endParaRPr lang="en-US" sz="2800" dirty="0">
              <a:solidFill>
                <a:schemeClr val="tx1">
                  <a:lumMod val="65000"/>
                  <a:lumOff val="35000"/>
                </a:schemeClr>
              </a:solidFill>
            </a:endParaRPr>
          </a:p>
          <a:p>
            <a:pPr algn="ctr"/>
            <a:endParaRPr lang="en-US" sz="2800" b="1" dirty="0">
              <a:solidFill>
                <a:schemeClr val="tx1">
                  <a:lumMod val="65000"/>
                  <a:lumOff val="35000"/>
                </a:schemeClr>
              </a:solidFill>
            </a:endParaRPr>
          </a:p>
          <a:p>
            <a:pPr algn="ctr"/>
            <a:endParaRPr lang="en-US" sz="2800" b="1" dirty="0">
              <a:solidFill>
                <a:schemeClr val="tx1">
                  <a:lumMod val="65000"/>
                  <a:lumOff val="35000"/>
                </a:schemeClr>
              </a:solidFill>
            </a:endParaRPr>
          </a:p>
        </p:txBody>
      </p:sp>
      <p:pic>
        <p:nvPicPr>
          <p:cNvPr id="24" name="Picture 23">
            <a:extLst>
              <a:ext uri="{FF2B5EF4-FFF2-40B4-BE49-F238E27FC236}">
                <a16:creationId xmlns:a16="http://schemas.microsoft.com/office/drawing/2014/main" id="{A8D47D87-7382-4D39-BAA9-F5A698FADD0D}"/>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692667" y="3171528"/>
            <a:ext cx="2655251" cy="2337288"/>
          </a:xfrm>
          <a:prstGeom prst="rect">
            <a:avLst/>
          </a:prstGeom>
          <a:noFill/>
          <a:ln>
            <a:noFill/>
          </a:ln>
        </p:spPr>
      </p:pic>
      <p:pic>
        <p:nvPicPr>
          <p:cNvPr id="26" name="Picture 25">
            <a:extLst>
              <a:ext uri="{FF2B5EF4-FFF2-40B4-BE49-F238E27FC236}">
                <a16:creationId xmlns:a16="http://schemas.microsoft.com/office/drawing/2014/main" id="{B16F2A30-A4CD-4128-8DC8-BB5C2EBD1443}"/>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8346189" y="3171528"/>
            <a:ext cx="2869565" cy="2468880"/>
          </a:xfrm>
          <a:prstGeom prst="rect">
            <a:avLst/>
          </a:prstGeom>
          <a:noFill/>
          <a:ln>
            <a:noFill/>
          </a:ln>
        </p:spPr>
      </p:pic>
      <p:sp>
        <p:nvSpPr>
          <p:cNvPr id="6" name="TextBox 5">
            <a:extLst>
              <a:ext uri="{FF2B5EF4-FFF2-40B4-BE49-F238E27FC236}">
                <a16:creationId xmlns:a16="http://schemas.microsoft.com/office/drawing/2014/main" id="{DD6815A8-E12E-C028-24E9-416F54EC6CA4}"/>
              </a:ext>
            </a:extLst>
          </p:cNvPr>
          <p:cNvSpPr txBox="1"/>
          <p:nvPr/>
        </p:nvSpPr>
        <p:spPr>
          <a:xfrm>
            <a:off x="0" y="1786097"/>
            <a:ext cx="11424640" cy="989245"/>
          </a:xfrm>
          <a:prstGeom prst="rect">
            <a:avLst/>
          </a:prstGeom>
          <a:noFill/>
        </p:spPr>
        <p:txBody>
          <a:bodyPr wrap="square">
            <a:spAutoFit/>
          </a:bodyPr>
          <a:lstStyle/>
          <a:p>
            <a:pPr marL="514350" marR="0">
              <a:lnSpc>
                <a:spcPct val="107000"/>
              </a:lnSpc>
              <a:spcBef>
                <a:spcPts val="0"/>
              </a:spcBef>
              <a:spcAft>
                <a:spcPts val="800"/>
              </a:spcAft>
            </a:pPr>
            <a:r>
              <a:rPr lang="en-US" sz="2800" dirty="0">
                <a:solidFill>
                  <a:schemeClr val="tx1">
                    <a:lumMod val="65000"/>
                    <a:lumOff val="35000"/>
                  </a:schemeClr>
                </a:solidFill>
                <a:latin typeface="+mn-lt"/>
                <a:ea typeface="Calibri" panose="020F0502020204030204" pitchFamily="34" charset="0"/>
                <a:cs typeface="Arial" panose="020B0604020202020204" pitchFamily="34" charset="0"/>
              </a:rPr>
              <a:t>Which figure shows the drawing of the perpendicular from A to (</a:t>
            </a:r>
            <a:r>
              <a:rPr lang="en-US" sz="2800" dirty="0" err="1">
                <a:solidFill>
                  <a:schemeClr val="tx1">
                    <a:lumMod val="65000"/>
                    <a:lumOff val="35000"/>
                  </a:schemeClr>
                </a:solidFill>
                <a:latin typeface="+mn-lt"/>
                <a:ea typeface="Calibri" panose="020F0502020204030204" pitchFamily="34" charset="0"/>
                <a:cs typeface="Arial" panose="020B0604020202020204" pitchFamily="34" charset="0"/>
              </a:rPr>
              <a:t>xy</a:t>
            </a:r>
            <a:r>
              <a:rPr lang="en-US" sz="2800" dirty="0">
                <a:solidFill>
                  <a:schemeClr val="tx1">
                    <a:lumMod val="65000"/>
                    <a:lumOff val="35000"/>
                  </a:schemeClr>
                </a:solidFill>
                <a:latin typeface="+mn-lt"/>
                <a:ea typeface="Calibri" panose="020F0502020204030204" pitchFamily="34" charset="0"/>
                <a:cs typeface="Arial" panose="020B0604020202020204" pitchFamily="34" charset="0"/>
              </a:rPr>
              <a:t>)?</a:t>
            </a:r>
            <a:endParaRPr lang="en-US" sz="2800"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p:sp>
        <p:nvSpPr>
          <p:cNvPr id="15" name="Rectangle: Rounded Corners 11">
            <a:extLst>
              <a:ext uri="{FF2B5EF4-FFF2-40B4-BE49-F238E27FC236}">
                <a16:creationId xmlns:a16="http://schemas.microsoft.com/office/drawing/2014/main" id="{FE19D921-3A9D-7FDA-95FF-34CFE1B1C041}"/>
              </a:ext>
            </a:extLst>
          </p:cNvPr>
          <p:cNvSpPr/>
          <p:nvPr/>
        </p:nvSpPr>
        <p:spPr>
          <a:xfrm>
            <a:off x="4408896" y="3006427"/>
            <a:ext cx="3100705" cy="327382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a:p>
            <a:pPr algn="ctr"/>
            <a:endParaRPr lang="en-US" sz="2800" dirty="0">
              <a:solidFill>
                <a:schemeClr val="tx1">
                  <a:lumMod val="65000"/>
                  <a:lumOff val="35000"/>
                </a:schemeClr>
              </a:solidFill>
            </a:endParaRPr>
          </a:p>
          <a:p>
            <a:pPr algn="ctr"/>
            <a:endParaRPr lang="en-US" sz="2800" dirty="0">
              <a:solidFill>
                <a:schemeClr val="tx1">
                  <a:lumMod val="65000"/>
                  <a:lumOff val="35000"/>
                </a:schemeClr>
              </a:solidFill>
            </a:endParaRPr>
          </a:p>
          <a:p>
            <a:pPr algn="ctr"/>
            <a:endParaRPr lang="en-US" sz="2800" dirty="0">
              <a:solidFill>
                <a:schemeClr val="tx1">
                  <a:lumMod val="65000"/>
                  <a:lumOff val="35000"/>
                </a:schemeClr>
              </a:solidFill>
            </a:endParaRPr>
          </a:p>
          <a:p>
            <a:pPr algn="ctr"/>
            <a:endParaRPr lang="en-US" sz="2800" b="1" dirty="0">
              <a:solidFill>
                <a:schemeClr val="tx1">
                  <a:lumMod val="65000"/>
                  <a:lumOff val="35000"/>
                </a:schemeClr>
              </a:solidFill>
            </a:endParaRPr>
          </a:p>
          <a:p>
            <a:pPr algn="ctr"/>
            <a:endParaRPr lang="en-US" sz="2800" b="1" dirty="0">
              <a:solidFill>
                <a:schemeClr val="tx1">
                  <a:lumMod val="65000"/>
                  <a:lumOff val="35000"/>
                </a:schemeClr>
              </a:solidFill>
            </a:endParaRPr>
          </a:p>
        </p:txBody>
      </p:sp>
      <p:sp>
        <p:nvSpPr>
          <p:cNvPr id="22" name="Rectangle: Rounded Corners 11">
            <a:extLst>
              <a:ext uri="{FF2B5EF4-FFF2-40B4-BE49-F238E27FC236}">
                <a16:creationId xmlns:a16="http://schemas.microsoft.com/office/drawing/2014/main" id="{CCA8C6C2-54DE-04B6-48D9-A2675F20F42A}"/>
              </a:ext>
            </a:extLst>
          </p:cNvPr>
          <p:cNvSpPr/>
          <p:nvPr/>
        </p:nvSpPr>
        <p:spPr>
          <a:xfrm>
            <a:off x="8288746" y="3006427"/>
            <a:ext cx="3100705" cy="327382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a:p>
            <a:pPr algn="ctr"/>
            <a:endParaRPr lang="en-US" sz="2800" dirty="0">
              <a:solidFill>
                <a:schemeClr val="tx1">
                  <a:lumMod val="65000"/>
                  <a:lumOff val="35000"/>
                </a:schemeClr>
              </a:solidFill>
            </a:endParaRPr>
          </a:p>
          <a:p>
            <a:pPr algn="ctr"/>
            <a:endParaRPr lang="en-US" sz="2800" dirty="0">
              <a:solidFill>
                <a:schemeClr val="tx1">
                  <a:lumMod val="65000"/>
                  <a:lumOff val="35000"/>
                </a:schemeClr>
              </a:solidFill>
            </a:endParaRPr>
          </a:p>
          <a:p>
            <a:pPr algn="ctr"/>
            <a:endParaRPr lang="en-US" sz="2800" dirty="0">
              <a:solidFill>
                <a:schemeClr val="tx1">
                  <a:lumMod val="65000"/>
                  <a:lumOff val="35000"/>
                </a:schemeClr>
              </a:solidFill>
            </a:endParaRPr>
          </a:p>
          <a:p>
            <a:pPr algn="ctr"/>
            <a:endParaRPr lang="en-US" sz="2800" b="1" dirty="0">
              <a:solidFill>
                <a:schemeClr val="tx1">
                  <a:lumMod val="65000"/>
                  <a:lumOff val="35000"/>
                </a:schemeClr>
              </a:solidFill>
            </a:endParaRPr>
          </a:p>
          <a:p>
            <a:pPr algn="ctr"/>
            <a:endParaRPr lang="en-US" sz="2800" b="1" dirty="0">
              <a:solidFill>
                <a:schemeClr val="tx1">
                  <a:lumMod val="65000"/>
                  <a:lumOff val="35000"/>
                </a:schemeClr>
              </a:solidFill>
            </a:endParaRPr>
          </a:p>
        </p:txBody>
      </p:sp>
      <p:sp>
        <p:nvSpPr>
          <p:cNvPr id="27" name="Rectangle: Rounded Corners 26">
            <a:extLst>
              <a:ext uri="{FF2B5EF4-FFF2-40B4-BE49-F238E27FC236}">
                <a16:creationId xmlns:a16="http://schemas.microsoft.com/office/drawing/2014/main" id="{C90C0036-B1B8-71EB-D2CD-E82314B96829}"/>
              </a:ext>
            </a:extLst>
          </p:cNvPr>
          <p:cNvSpPr/>
          <p:nvPr/>
        </p:nvSpPr>
        <p:spPr>
          <a:xfrm>
            <a:off x="5358027" y="5765306"/>
            <a:ext cx="1206500" cy="618533"/>
          </a:xfrm>
          <a:prstGeom prst="roundRect">
            <a:avLst/>
          </a:pr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ym typeface="Wingdings" panose="05000000000000000000" pitchFamily="2" charset="2"/>
              </a:rPr>
              <a:t></a:t>
            </a:r>
            <a:endParaRPr lang="en-US" dirty="0"/>
          </a:p>
        </p:txBody>
      </p:sp>
      <p:sp>
        <p:nvSpPr>
          <p:cNvPr id="29" name="Rectangle: Rounded Corners 28">
            <a:extLst>
              <a:ext uri="{FF2B5EF4-FFF2-40B4-BE49-F238E27FC236}">
                <a16:creationId xmlns:a16="http://schemas.microsoft.com/office/drawing/2014/main" id="{37495D50-632E-AF07-76AC-10C65FD9B169}"/>
              </a:ext>
            </a:extLst>
          </p:cNvPr>
          <p:cNvSpPr/>
          <p:nvPr/>
        </p:nvSpPr>
        <p:spPr>
          <a:xfrm>
            <a:off x="1403350" y="5765306"/>
            <a:ext cx="1206500" cy="618533"/>
          </a:xfrm>
          <a:prstGeom prst="roundRect">
            <a:avLst/>
          </a:pr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E0869012-A97A-5097-BC16-AD8422AFB2EA}"/>
              </a:ext>
            </a:extLst>
          </p:cNvPr>
          <p:cNvSpPr/>
          <p:nvPr/>
        </p:nvSpPr>
        <p:spPr>
          <a:xfrm>
            <a:off x="9312704" y="5765306"/>
            <a:ext cx="1206500" cy="618533"/>
          </a:xfrm>
          <a:prstGeom prst="roundRect">
            <a:avLst/>
          </a:pr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006567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500" fill="hold"/>
                                        <p:tgtEl>
                                          <p:spTgt spid="27"/>
                                        </p:tgtEl>
                                        <p:attrNameLst>
                                          <p:attrName>fillcolor</p:attrName>
                                        </p:attrNameLst>
                                      </p:cBhvr>
                                      <p:to>
                                        <a:srgbClr val="74C274"/>
                                      </p:to>
                                    </p:animClr>
                                    <p:set>
                                      <p:cBhvr>
                                        <p:cTn id="7" dur="500" fill="hold"/>
                                        <p:tgtEl>
                                          <p:spTgt spid="27"/>
                                        </p:tgtEl>
                                        <p:attrNameLst>
                                          <p:attrName>fill.type</p:attrName>
                                        </p:attrNameLst>
                                      </p:cBhvr>
                                      <p:to>
                                        <p:strVal val="solid"/>
                                      </p:to>
                                    </p:set>
                                    <p:set>
                                      <p:cBhvr>
                                        <p:cTn id="8" dur="500" fill="hold"/>
                                        <p:tgtEl>
                                          <p:spTgt spid="27"/>
                                        </p:tgtEl>
                                        <p:attrNameLst>
                                          <p:attrName>fill.on</p:attrName>
                                        </p:attrNameLst>
                                      </p:cBhvr>
                                      <p:to>
                                        <p:strVal val="true"/>
                                      </p:to>
                                    </p:set>
                                  </p:childTnLst>
                                </p:cTn>
                              </p:par>
                              <p:par>
                                <p:cTn id="9" presetID="7" presetClass="emph" presetSubtype="2" fill="hold" nodeType="withEffect">
                                  <p:stCondLst>
                                    <p:cond delay="0"/>
                                  </p:stCondLst>
                                  <p:childTnLst>
                                    <p:animClr clrSpc="rgb" dir="cw">
                                      <p:cBhvr>
                                        <p:cTn id="10" dur="500" fill="hold"/>
                                        <p:tgtEl>
                                          <p:spTgt spid="15"/>
                                        </p:tgtEl>
                                        <p:attrNameLst>
                                          <p:attrName>stroke.color</p:attrName>
                                        </p:attrNameLst>
                                      </p:cBhvr>
                                      <p:to>
                                        <a:srgbClr val="74C274"/>
                                      </p:to>
                                    </p:animClr>
                                    <p:set>
                                      <p:cBhvr>
                                        <p:cTn id="11" dur="500" fill="hold"/>
                                        <p:tgtEl>
                                          <p:spTgt spid="15"/>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Select the correct answer. </a:t>
            </a:r>
            <a:endParaRPr lang="en-GB" sz="3200" dirty="0">
              <a:solidFill>
                <a:schemeClr val="bg1"/>
              </a:solidFill>
              <a:sym typeface="Comic Sans MS"/>
            </a:endParaRPr>
          </a:p>
        </p:txBody>
      </p:sp>
      <p:sp>
        <p:nvSpPr>
          <p:cNvPr id="4" name="Rectangle 2">
            <a:extLst>
              <a:ext uri="{FF2B5EF4-FFF2-40B4-BE49-F238E27FC236}">
                <a16:creationId xmlns:a16="http://schemas.microsoft.com/office/drawing/2014/main" id="{1B87101A-F9B3-44A8-B925-B3966C1E9A3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6">
            <a:extLst>
              <a:ext uri="{FF2B5EF4-FFF2-40B4-BE49-F238E27FC236}">
                <a16:creationId xmlns:a16="http://schemas.microsoft.com/office/drawing/2014/main" id="{4967D2FC-74D1-4DCD-8D8F-0A400C47DA34}"/>
              </a:ext>
            </a:extLst>
          </p:cNvPr>
          <p:cNvSpPr>
            <a:spLocks noChangeArrowheads="1"/>
          </p:cNvSpPr>
          <p:nvPr/>
        </p:nvSpPr>
        <p:spPr bwMode="auto">
          <a:xfrm>
            <a:off x="6423157" y="417601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9" name="Rectangle: Rounded Corners 11">
            <a:extLst>
              <a:ext uri="{FF2B5EF4-FFF2-40B4-BE49-F238E27FC236}">
                <a16:creationId xmlns:a16="http://schemas.microsoft.com/office/drawing/2014/main" id="{B934A832-28A7-4E99-BBBF-CBEFBED92969}"/>
              </a:ext>
            </a:extLst>
          </p:cNvPr>
          <p:cNvSpPr/>
          <p:nvPr/>
        </p:nvSpPr>
        <p:spPr>
          <a:xfrm>
            <a:off x="2302193" y="5509070"/>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lumMod val="65000"/>
                    <a:lumOff val="35000"/>
                  </a:schemeClr>
                </a:solidFill>
              </a:rPr>
              <a:t>CA = CD</a:t>
            </a:r>
          </a:p>
        </p:txBody>
      </p:sp>
      <p:sp>
        <p:nvSpPr>
          <p:cNvPr id="30" name="Rectangle: Rounded Corners 11">
            <a:extLst>
              <a:ext uri="{FF2B5EF4-FFF2-40B4-BE49-F238E27FC236}">
                <a16:creationId xmlns:a16="http://schemas.microsoft.com/office/drawing/2014/main" id="{F57DEFA0-018F-422F-83FD-4B1D3AC6C186}"/>
              </a:ext>
            </a:extLst>
          </p:cNvPr>
          <p:cNvSpPr/>
          <p:nvPr/>
        </p:nvSpPr>
        <p:spPr>
          <a:xfrm>
            <a:off x="5011915" y="5509070"/>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lumMod val="65000"/>
                    <a:lumOff val="35000"/>
                  </a:schemeClr>
                </a:solidFill>
              </a:rPr>
              <a:t>CA = CB</a:t>
            </a:r>
          </a:p>
        </p:txBody>
      </p:sp>
      <p:sp>
        <p:nvSpPr>
          <p:cNvPr id="31" name="Rectangle: Rounded Corners 11">
            <a:extLst>
              <a:ext uri="{FF2B5EF4-FFF2-40B4-BE49-F238E27FC236}">
                <a16:creationId xmlns:a16="http://schemas.microsoft.com/office/drawing/2014/main" id="{651DBB49-DA80-4199-8CCE-586E8AE95A77}"/>
              </a:ext>
            </a:extLst>
          </p:cNvPr>
          <p:cNvSpPr/>
          <p:nvPr/>
        </p:nvSpPr>
        <p:spPr>
          <a:xfrm>
            <a:off x="7721637" y="5509070"/>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lumMod val="65000"/>
                    <a:lumOff val="35000"/>
                  </a:schemeClr>
                </a:solidFill>
              </a:rPr>
              <a:t>CD = CB</a:t>
            </a:r>
          </a:p>
        </p:txBody>
      </p:sp>
      <p:sp>
        <p:nvSpPr>
          <p:cNvPr id="5" name="TextBox 4">
            <a:extLst>
              <a:ext uri="{FF2B5EF4-FFF2-40B4-BE49-F238E27FC236}">
                <a16:creationId xmlns:a16="http://schemas.microsoft.com/office/drawing/2014/main" id="{01D93ED5-D0CE-C64F-6F42-D1629AFF2768}"/>
              </a:ext>
            </a:extLst>
          </p:cNvPr>
          <p:cNvSpPr txBox="1"/>
          <p:nvPr/>
        </p:nvSpPr>
        <p:spPr>
          <a:xfrm>
            <a:off x="0" y="1786097"/>
            <a:ext cx="11424640" cy="1091837"/>
          </a:xfrm>
          <a:prstGeom prst="rect">
            <a:avLst/>
          </a:prstGeom>
          <a:noFill/>
        </p:spPr>
        <p:txBody>
          <a:bodyPr wrap="square">
            <a:spAutoFit/>
          </a:bodyPr>
          <a:lstStyle/>
          <a:p>
            <a:pPr marL="514350" marR="0">
              <a:lnSpc>
                <a:spcPct val="107000"/>
              </a:lnSpc>
              <a:spcBef>
                <a:spcPts val="0"/>
              </a:spcBef>
              <a:spcAft>
                <a:spcPts val="800"/>
              </a:spcAft>
            </a:pPr>
            <a:r>
              <a:rPr lang="en-US" sz="2800" dirty="0">
                <a:solidFill>
                  <a:schemeClr val="tx1">
                    <a:lumMod val="65000"/>
                    <a:lumOff val="35000"/>
                  </a:schemeClr>
                </a:solidFill>
                <a:latin typeface="+mn-lt"/>
                <a:ea typeface="Calibri" panose="020F0502020204030204" pitchFamily="34" charset="0"/>
                <a:cs typeface="Arial" panose="020B0604020202020204" pitchFamily="34" charset="0"/>
              </a:rPr>
              <a:t>Complete:</a:t>
            </a:r>
          </a:p>
          <a:p>
            <a:pPr marL="514350" marR="0">
              <a:lnSpc>
                <a:spcPct val="107000"/>
              </a:lnSpc>
              <a:spcBef>
                <a:spcPts val="0"/>
              </a:spcBef>
              <a:spcAft>
                <a:spcPts val="800"/>
              </a:spcAft>
            </a:pPr>
            <a:r>
              <a:rPr lang="en-US" sz="2800" dirty="0">
                <a:solidFill>
                  <a:schemeClr val="tx1">
                    <a:lumMod val="65000"/>
                    <a:lumOff val="35000"/>
                  </a:schemeClr>
                </a:solidFill>
                <a:latin typeface="+mn-lt"/>
                <a:ea typeface="Calibri" panose="020F0502020204030204" pitchFamily="34" charset="0"/>
                <a:cs typeface="Arial" panose="020B0604020202020204" pitchFamily="34" charset="0"/>
              </a:rPr>
              <a:t>If (DC) is the perpendicular bisector of </a:t>
            </a:r>
            <a:r>
              <a:rPr lang="en-US" sz="2800" dirty="0">
                <a:solidFill>
                  <a:schemeClr val="tx1">
                    <a:lumMod val="65000"/>
                    <a:lumOff val="35000"/>
                  </a:schemeClr>
                </a:solidFill>
                <a:latin typeface="+mj-lt"/>
                <a:ea typeface="Calibri" panose="020F0502020204030204" pitchFamily="34" charset="0"/>
                <a:cs typeface="Arial" panose="020B0604020202020204" pitchFamily="34" charset="0"/>
              </a:rPr>
              <a:t>[AB], then ________.</a:t>
            </a:r>
            <a:endParaRPr lang="en-US" sz="2800"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p:sp>
        <p:nvSpPr>
          <p:cNvPr id="6" name="Rectangle: Rounded Corners 11">
            <a:extLst>
              <a:ext uri="{FF2B5EF4-FFF2-40B4-BE49-F238E27FC236}">
                <a16:creationId xmlns:a16="http://schemas.microsoft.com/office/drawing/2014/main" id="{4132787D-AB7D-C15C-7187-5763743174F7}"/>
              </a:ext>
            </a:extLst>
          </p:cNvPr>
          <p:cNvSpPr/>
          <p:nvPr/>
        </p:nvSpPr>
        <p:spPr>
          <a:xfrm>
            <a:off x="8864637" y="2123895"/>
            <a:ext cx="2286000" cy="858611"/>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74C274"/>
                </a:solidFill>
              </a:rPr>
              <a:t>CA = CB</a:t>
            </a:r>
          </a:p>
        </p:txBody>
      </p:sp>
      <p:cxnSp>
        <p:nvCxnSpPr>
          <p:cNvPr id="33" name="Straight Connector 32">
            <a:extLst>
              <a:ext uri="{FF2B5EF4-FFF2-40B4-BE49-F238E27FC236}">
                <a16:creationId xmlns:a16="http://schemas.microsoft.com/office/drawing/2014/main" id="{DCE5F852-A9E4-8A7A-502E-FBB9391FA9CC}"/>
              </a:ext>
            </a:extLst>
          </p:cNvPr>
          <p:cNvCxnSpPr>
            <a:cxnSpLocks/>
          </p:cNvCxnSpPr>
          <p:nvPr/>
        </p:nvCxnSpPr>
        <p:spPr>
          <a:xfrm>
            <a:off x="5712320" y="4393417"/>
            <a:ext cx="0" cy="339948"/>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44" name="Group 43">
            <a:extLst>
              <a:ext uri="{FF2B5EF4-FFF2-40B4-BE49-F238E27FC236}">
                <a16:creationId xmlns:a16="http://schemas.microsoft.com/office/drawing/2014/main" id="{EDD9B0FB-8198-83F6-8524-969960207BE3}"/>
              </a:ext>
            </a:extLst>
          </p:cNvPr>
          <p:cNvGrpSpPr/>
          <p:nvPr/>
        </p:nvGrpSpPr>
        <p:grpSpPr>
          <a:xfrm>
            <a:off x="3210838" y="3034955"/>
            <a:ext cx="3937042" cy="2255884"/>
            <a:chOff x="3210838" y="3034955"/>
            <a:chExt cx="3937042" cy="2255884"/>
          </a:xfrm>
        </p:grpSpPr>
        <p:cxnSp>
          <p:nvCxnSpPr>
            <p:cNvPr id="7" name="Straight Connector 6">
              <a:extLst>
                <a:ext uri="{FF2B5EF4-FFF2-40B4-BE49-F238E27FC236}">
                  <a16:creationId xmlns:a16="http://schemas.microsoft.com/office/drawing/2014/main" id="{C94AFAC5-9144-FA81-F10F-2AF6046A7310}"/>
                </a:ext>
              </a:extLst>
            </p:cNvPr>
            <p:cNvCxnSpPr>
              <a:cxnSpLocks/>
            </p:cNvCxnSpPr>
            <p:nvPr/>
          </p:nvCxnSpPr>
          <p:spPr>
            <a:xfrm>
              <a:off x="5189458" y="3034955"/>
              <a:ext cx="0" cy="185542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2766D629-18FB-63AF-3AFD-402D089B45F3}"/>
                </a:ext>
              </a:extLst>
            </p:cNvPr>
            <p:cNvCxnSpPr/>
            <p:nvPr/>
          </p:nvCxnSpPr>
          <p:spPr>
            <a:xfrm flipH="1">
              <a:off x="3361765" y="4733365"/>
              <a:ext cx="36576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7074C7DE-C989-74B2-1412-503A226B2C9F}"/>
                </a:ext>
              </a:extLst>
            </p:cNvPr>
            <p:cNvSpPr/>
            <p:nvPr/>
          </p:nvSpPr>
          <p:spPr>
            <a:xfrm>
              <a:off x="5132296" y="3353850"/>
              <a:ext cx="116537" cy="11887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D9CBD56A-5AA3-246A-EB67-F9E05B00D69A}"/>
                </a:ext>
              </a:extLst>
            </p:cNvPr>
            <p:cNvSpPr/>
            <p:nvPr/>
          </p:nvSpPr>
          <p:spPr>
            <a:xfrm>
              <a:off x="5132296" y="4673929"/>
              <a:ext cx="116537" cy="11887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172A3C39-0DB7-F4D0-48E5-E5A3BCBCB327}"/>
                </a:ext>
              </a:extLst>
            </p:cNvPr>
            <p:cNvSpPr/>
            <p:nvPr/>
          </p:nvSpPr>
          <p:spPr>
            <a:xfrm>
              <a:off x="3281085" y="4673929"/>
              <a:ext cx="116537" cy="11887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Oval 18">
              <a:extLst>
                <a:ext uri="{FF2B5EF4-FFF2-40B4-BE49-F238E27FC236}">
                  <a16:creationId xmlns:a16="http://schemas.microsoft.com/office/drawing/2014/main" id="{C3587642-D98E-DA9B-CF07-4D16CD9BFF86}"/>
                </a:ext>
              </a:extLst>
            </p:cNvPr>
            <p:cNvSpPr/>
            <p:nvPr/>
          </p:nvSpPr>
          <p:spPr>
            <a:xfrm>
              <a:off x="6961097" y="4673929"/>
              <a:ext cx="116537" cy="11887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F2B50E3C-6866-A7D8-D9BA-93426A7B1A9D}"/>
                </a:ext>
              </a:extLst>
            </p:cNvPr>
            <p:cNvSpPr txBox="1"/>
            <p:nvPr/>
          </p:nvSpPr>
          <p:spPr>
            <a:xfrm>
              <a:off x="3210838" y="4829174"/>
              <a:ext cx="373567" cy="461665"/>
            </a:xfrm>
            <a:prstGeom prst="rect">
              <a:avLst/>
            </a:prstGeom>
            <a:noFill/>
          </p:spPr>
          <p:txBody>
            <a:bodyPr wrap="square" rtlCol="0">
              <a:spAutoFit/>
            </a:bodyPr>
            <a:lstStyle/>
            <a:p>
              <a:r>
                <a:rPr lang="en-US" sz="2400" b="1" dirty="0"/>
                <a:t>A</a:t>
              </a:r>
            </a:p>
          </p:txBody>
        </p:sp>
        <p:sp>
          <p:nvSpPr>
            <p:cNvPr id="22" name="TextBox 21">
              <a:extLst>
                <a:ext uri="{FF2B5EF4-FFF2-40B4-BE49-F238E27FC236}">
                  <a16:creationId xmlns:a16="http://schemas.microsoft.com/office/drawing/2014/main" id="{F710600A-5FEF-2F7E-62CE-89F53A21816B}"/>
                </a:ext>
              </a:extLst>
            </p:cNvPr>
            <p:cNvSpPr txBox="1"/>
            <p:nvPr/>
          </p:nvSpPr>
          <p:spPr>
            <a:xfrm>
              <a:off x="4958449" y="4829174"/>
              <a:ext cx="373567" cy="461665"/>
            </a:xfrm>
            <a:prstGeom prst="rect">
              <a:avLst/>
            </a:prstGeom>
            <a:noFill/>
          </p:spPr>
          <p:txBody>
            <a:bodyPr wrap="square" rtlCol="0">
              <a:spAutoFit/>
            </a:bodyPr>
            <a:lstStyle/>
            <a:p>
              <a:r>
                <a:rPr lang="en-US" sz="2400" b="1" dirty="0"/>
                <a:t>C</a:t>
              </a:r>
            </a:p>
          </p:txBody>
        </p:sp>
        <p:sp>
          <p:nvSpPr>
            <p:cNvPr id="24" name="TextBox 23">
              <a:extLst>
                <a:ext uri="{FF2B5EF4-FFF2-40B4-BE49-F238E27FC236}">
                  <a16:creationId xmlns:a16="http://schemas.microsoft.com/office/drawing/2014/main" id="{9378A4B9-2DA3-366A-189B-99369F55CCB6}"/>
                </a:ext>
              </a:extLst>
            </p:cNvPr>
            <p:cNvSpPr txBox="1"/>
            <p:nvPr/>
          </p:nvSpPr>
          <p:spPr>
            <a:xfrm>
              <a:off x="6774313" y="4829174"/>
              <a:ext cx="373567" cy="461665"/>
            </a:xfrm>
            <a:prstGeom prst="rect">
              <a:avLst/>
            </a:prstGeom>
            <a:noFill/>
          </p:spPr>
          <p:txBody>
            <a:bodyPr wrap="square" rtlCol="0">
              <a:spAutoFit/>
            </a:bodyPr>
            <a:lstStyle/>
            <a:p>
              <a:r>
                <a:rPr lang="en-US" sz="2400" b="1" dirty="0"/>
                <a:t>B</a:t>
              </a:r>
            </a:p>
          </p:txBody>
        </p:sp>
        <p:sp>
          <p:nvSpPr>
            <p:cNvPr id="26" name="TextBox 25">
              <a:extLst>
                <a:ext uri="{FF2B5EF4-FFF2-40B4-BE49-F238E27FC236}">
                  <a16:creationId xmlns:a16="http://schemas.microsoft.com/office/drawing/2014/main" id="{CD0D930C-C78D-EBEB-7414-1C47CA173F79}"/>
                </a:ext>
              </a:extLst>
            </p:cNvPr>
            <p:cNvSpPr txBox="1"/>
            <p:nvPr/>
          </p:nvSpPr>
          <p:spPr>
            <a:xfrm>
              <a:off x="4674851" y="3172291"/>
              <a:ext cx="373567" cy="461665"/>
            </a:xfrm>
            <a:prstGeom prst="rect">
              <a:avLst/>
            </a:prstGeom>
            <a:noFill/>
          </p:spPr>
          <p:txBody>
            <a:bodyPr wrap="square" rtlCol="0">
              <a:spAutoFit/>
            </a:bodyPr>
            <a:lstStyle/>
            <a:p>
              <a:r>
                <a:rPr lang="en-US" sz="2400" b="1" dirty="0"/>
                <a:t>D</a:t>
              </a:r>
            </a:p>
          </p:txBody>
        </p:sp>
        <p:cxnSp>
          <p:nvCxnSpPr>
            <p:cNvPr id="28" name="Straight Connector 27">
              <a:extLst>
                <a:ext uri="{FF2B5EF4-FFF2-40B4-BE49-F238E27FC236}">
                  <a16:creationId xmlns:a16="http://schemas.microsoft.com/office/drawing/2014/main" id="{F7B4ED57-43C3-988D-C971-DABF3199739B}"/>
                </a:ext>
              </a:extLst>
            </p:cNvPr>
            <p:cNvCxnSpPr>
              <a:cxnSpLocks/>
            </p:cNvCxnSpPr>
            <p:nvPr/>
          </p:nvCxnSpPr>
          <p:spPr>
            <a:xfrm>
              <a:off x="5190564" y="4393417"/>
              <a:ext cx="521756"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BB2924F2-EB8D-8E03-CBF6-740469659E4E}"/>
                </a:ext>
              </a:extLst>
            </p:cNvPr>
            <p:cNvCxnSpPr>
              <a:cxnSpLocks/>
            </p:cNvCxnSpPr>
            <p:nvPr/>
          </p:nvCxnSpPr>
          <p:spPr>
            <a:xfrm>
              <a:off x="4267200" y="4393417"/>
              <a:ext cx="0" cy="49696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0694771B-4B5D-8184-F88C-EAC93FE73C12}"/>
                </a:ext>
              </a:extLst>
            </p:cNvPr>
            <p:cNvCxnSpPr>
              <a:cxnSpLocks/>
            </p:cNvCxnSpPr>
            <p:nvPr/>
          </p:nvCxnSpPr>
          <p:spPr>
            <a:xfrm>
              <a:off x="6101644" y="4393417"/>
              <a:ext cx="0" cy="49696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427801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500" fill="hold"/>
                                        <p:tgtEl>
                                          <p:spTgt spid="30"/>
                                        </p:tgtEl>
                                        <p:attrNameLst>
                                          <p:attrName>fillcolor</p:attrName>
                                        </p:attrNameLst>
                                      </p:cBhvr>
                                      <p:to>
                                        <a:srgbClr val="74C274"/>
                                      </p:to>
                                    </p:animClr>
                                    <p:set>
                                      <p:cBhvr>
                                        <p:cTn id="7" dur="500" fill="hold"/>
                                        <p:tgtEl>
                                          <p:spTgt spid="30"/>
                                        </p:tgtEl>
                                        <p:attrNameLst>
                                          <p:attrName>fill.type</p:attrName>
                                        </p:attrNameLst>
                                      </p:cBhvr>
                                      <p:to>
                                        <p:strVal val="solid"/>
                                      </p:to>
                                    </p:set>
                                    <p:set>
                                      <p:cBhvr>
                                        <p:cTn id="8" dur="500" fill="hold"/>
                                        <p:tgtEl>
                                          <p:spTgt spid="30"/>
                                        </p:tgtEl>
                                        <p:attrNameLst>
                                          <p:attrName>fill.on</p:attrName>
                                        </p:attrNameLst>
                                      </p:cBhvr>
                                      <p:to>
                                        <p:strVal val="true"/>
                                      </p:to>
                                    </p:set>
                                  </p:childTnLst>
                                </p:cTn>
                              </p:par>
                              <p:par>
                                <p:cTn id="9" presetID="3" presetClass="emph" presetSubtype="2" fill="hold" grpId="0" nodeType="withEffect">
                                  <p:stCondLst>
                                    <p:cond delay="0"/>
                                  </p:stCondLst>
                                  <p:childTnLst>
                                    <p:animClr clrSpc="rgb" dir="cw">
                                      <p:cBhvr override="childStyle">
                                        <p:cTn id="10" dur="500" fill="hold"/>
                                        <p:tgtEl>
                                          <p:spTgt spid="30"/>
                                        </p:tgtEl>
                                        <p:attrNameLst>
                                          <p:attrName>style.color</p:attrName>
                                        </p:attrNameLst>
                                      </p:cBhvr>
                                      <p:to>
                                        <a:schemeClr val="bg1"/>
                                      </p:to>
                                    </p:animClr>
                                  </p:childTnLst>
                                </p:cTn>
                              </p:par>
                              <p:par>
                                <p:cTn id="11" presetID="7" presetClass="emph" presetSubtype="2" fill="hold" nodeType="withEffect">
                                  <p:stCondLst>
                                    <p:cond delay="0"/>
                                  </p:stCondLst>
                                  <p:childTnLst>
                                    <p:animClr clrSpc="rgb" dir="cw">
                                      <p:cBhvr>
                                        <p:cTn id="12" dur="500" fill="hold"/>
                                        <p:tgtEl>
                                          <p:spTgt spid="30"/>
                                        </p:tgtEl>
                                        <p:attrNameLst>
                                          <p:attrName>stroke.color</p:attrName>
                                        </p:attrNameLst>
                                      </p:cBhvr>
                                      <p:to>
                                        <a:schemeClr val="bg1"/>
                                      </p:to>
                                    </p:animClr>
                                    <p:set>
                                      <p:cBhvr>
                                        <p:cTn id="13" dur="500" fill="hold"/>
                                        <p:tgtEl>
                                          <p:spTgt spid="30"/>
                                        </p:tgtEl>
                                        <p:attrNameLst>
                                          <p:attrName>stroke.on</p:attrName>
                                        </p:attrNameLst>
                                      </p:cBhvr>
                                      <p:to>
                                        <p:strVal val="true"/>
                                      </p:to>
                                    </p:set>
                                  </p:childTnLst>
                                </p:cTn>
                              </p:par>
                            </p:childTnLst>
                          </p:cTn>
                        </p:par>
                        <p:par>
                          <p:cTn id="14" fill="hold">
                            <p:stCondLst>
                              <p:cond delay="500"/>
                            </p:stCondLst>
                            <p:childTnLst>
                              <p:par>
                                <p:cTn id="15" presetID="1"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Select the correct answer. </a:t>
            </a:r>
            <a:endParaRPr lang="en-GB" sz="3200" dirty="0">
              <a:solidFill>
                <a:schemeClr val="bg1"/>
              </a:solidFill>
              <a:sym typeface="Comic Sans MS"/>
            </a:endParaRPr>
          </a:p>
        </p:txBody>
      </p:sp>
      <p:sp>
        <p:nvSpPr>
          <p:cNvPr id="4" name="Rectangle 2">
            <a:extLst>
              <a:ext uri="{FF2B5EF4-FFF2-40B4-BE49-F238E27FC236}">
                <a16:creationId xmlns:a16="http://schemas.microsoft.com/office/drawing/2014/main" id="{1B87101A-F9B3-44A8-B925-B3966C1E9A3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6">
            <a:extLst>
              <a:ext uri="{FF2B5EF4-FFF2-40B4-BE49-F238E27FC236}">
                <a16:creationId xmlns:a16="http://schemas.microsoft.com/office/drawing/2014/main" id="{4967D2FC-74D1-4DCD-8D8F-0A400C47DA34}"/>
              </a:ext>
            </a:extLst>
          </p:cNvPr>
          <p:cNvSpPr>
            <a:spLocks noChangeArrowheads="1"/>
          </p:cNvSpPr>
          <p:nvPr/>
        </p:nvSpPr>
        <p:spPr bwMode="auto">
          <a:xfrm>
            <a:off x="6423157" y="417601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9" name="Rectangle: Rounded Corners 11">
            <a:extLst>
              <a:ext uri="{FF2B5EF4-FFF2-40B4-BE49-F238E27FC236}">
                <a16:creationId xmlns:a16="http://schemas.microsoft.com/office/drawing/2014/main" id="{B934A832-28A7-4E99-BBBF-CBEFBED92969}"/>
              </a:ext>
            </a:extLst>
          </p:cNvPr>
          <p:cNvSpPr/>
          <p:nvPr/>
        </p:nvSpPr>
        <p:spPr>
          <a:xfrm>
            <a:off x="2302193" y="5509070"/>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lumMod val="65000"/>
                    <a:lumOff val="35000"/>
                  </a:schemeClr>
                </a:solidFill>
              </a:rPr>
              <a:t>Point D </a:t>
            </a:r>
          </a:p>
        </p:txBody>
      </p:sp>
      <p:sp>
        <p:nvSpPr>
          <p:cNvPr id="30" name="Rectangle: Rounded Corners 11">
            <a:extLst>
              <a:ext uri="{FF2B5EF4-FFF2-40B4-BE49-F238E27FC236}">
                <a16:creationId xmlns:a16="http://schemas.microsoft.com/office/drawing/2014/main" id="{F57DEFA0-018F-422F-83FD-4B1D3AC6C186}"/>
              </a:ext>
            </a:extLst>
          </p:cNvPr>
          <p:cNvSpPr/>
          <p:nvPr/>
        </p:nvSpPr>
        <p:spPr>
          <a:xfrm>
            <a:off x="5011915" y="5509070"/>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lumMod val="65000"/>
                    <a:lumOff val="35000"/>
                  </a:schemeClr>
                </a:solidFill>
              </a:rPr>
              <a:t>Point A</a:t>
            </a:r>
          </a:p>
        </p:txBody>
      </p:sp>
      <p:sp>
        <p:nvSpPr>
          <p:cNvPr id="31" name="Rectangle: Rounded Corners 11">
            <a:extLst>
              <a:ext uri="{FF2B5EF4-FFF2-40B4-BE49-F238E27FC236}">
                <a16:creationId xmlns:a16="http://schemas.microsoft.com/office/drawing/2014/main" id="{651DBB49-DA80-4199-8CCE-586E8AE95A77}"/>
              </a:ext>
            </a:extLst>
          </p:cNvPr>
          <p:cNvSpPr/>
          <p:nvPr/>
        </p:nvSpPr>
        <p:spPr>
          <a:xfrm>
            <a:off x="7721637" y="5509070"/>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lumMod val="65000"/>
                    <a:lumOff val="35000"/>
                  </a:schemeClr>
                </a:solidFill>
              </a:rPr>
              <a:t>Point C</a:t>
            </a:r>
          </a:p>
        </p:txBody>
      </p:sp>
      <p:sp>
        <p:nvSpPr>
          <p:cNvPr id="5" name="TextBox 4">
            <a:extLst>
              <a:ext uri="{FF2B5EF4-FFF2-40B4-BE49-F238E27FC236}">
                <a16:creationId xmlns:a16="http://schemas.microsoft.com/office/drawing/2014/main" id="{01D93ED5-D0CE-C64F-6F42-D1629AFF2768}"/>
              </a:ext>
            </a:extLst>
          </p:cNvPr>
          <p:cNvSpPr txBox="1"/>
          <p:nvPr/>
        </p:nvSpPr>
        <p:spPr>
          <a:xfrm>
            <a:off x="0" y="1786097"/>
            <a:ext cx="11424640" cy="1552861"/>
          </a:xfrm>
          <a:prstGeom prst="rect">
            <a:avLst/>
          </a:prstGeom>
          <a:noFill/>
        </p:spPr>
        <p:txBody>
          <a:bodyPr wrap="square">
            <a:spAutoFit/>
          </a:bodyPr>
          <a:lstStyle/>
          <a:p>
            <a:pPr marL="514350" marR="0">
              <a:lnSpc>
                <a:spcPct val="107000"/>
              </a:lnSpc>
              <a:spcBef>
                <a:spcPts val="0"/>
              </a:spcBef>
              <a:spcAft>
                <a:spcPts val="800"/>
              </a:spcAft>
            </a:pPr>
            <a:r>
              <a:rPr lang="en-US" sz="2800" dirty="0">
                <a:solidFill>
                  <a:schemeClr val="tx1">
                    <a:lumMod val="65000"/>
                    <a:lumOff val="35000"/>
                  </a:schemeClr>
                </a:solidFill>
                <a:latin typeface="+mn-lt"/>
                <a:ea typeface="Calibri" panose="020F0502020204030204" pitchFamily="34" charset="0"/>
                <a:cs typeface="Arial" panose="020B0604020202020204" pitchFamily="34" charset="0"/>
              </a:rPr>
              <a:t>Complete:</a:t>
            </a:r>
          </a:p>
          <a:p>
            <a:pPr marL="514350" marR="0">
              <a:lnSpc>
                <a:spcPct val="107000"/>
              </a:lnSpc>
              <a:spcBef>
                <a:spcPts val="0"/>
              </a:spcBef>
              <a:spcAft>
                <a:spcPts val="800"/>
              </a:spcAft>
            </a:pPr>
            <a:r>
              <a:rPr lang="en-US" sz="2800" dirty="0">
                <a:solidFill>
                  <a:schemeClr val="tx1">
                    <a:lumMod val="65000"/>
                    <a:lumOff val="35000"/>
                  </a:schemeClr>
                </a:solidFill>
                <a:latin typeface="+mn-lt"/>
                <a:ea typeface="Calibri" panose="020F0502020204030204" pitchFamily="34" charset="0"/>
                <a:cs typeface="Arial" panose="020B0604020202020204" pitchFamily="34" charset="0"/>
              </a:rPr>
              <a:t>If (DC) is the perpendicular bisector of </a:t>
            </a:r>
            <a:r>
              <a:rPr lang="en-US" sz="2800" dirty="0">
                <a:solidFill>
                  <a:schemeClr val="tx1">
                    <a:lumMod val="65000"/>
                    <a:lumOff val="35000"/>
                  </a:schemeClr>
                </a:solidFill>
                <a:latin typeface="+mj-lt"/>
                <a:ea typeface="Calibri" panose="020F0502020204030204" pitchFamily="34" charset="0"/>
                <a:cs typeface="Arial" panose="020B0604020202020204" pitchFamily="34" charset="0"/>
              </a:rPr>
              <a:t>[AB], then _______ is the midpoint of [AB].</a:t>
            </a:r>
            <a:endParaRPr lang="en-US" sz="2800"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p:sp>
        <p:nvSpPr>
          <p:cNvPr id="6" name="Rectangle: Rounded Corners 11">
            <a:extLst>
              <a:ext uri="{FF2B5EF4-FFF2-40B4-BE49-F238E27FC236}">
                <a16:creationId xmlns:a16="http://schemas.microsoft.com/office/drawing/2014/main" id="{4132787D-AB7D-C15C-7187-5763743174F7}"/>
              </a:ext>
            </a:extLst>
          </p:cNvPr>
          <p:cNvSpPr/>
          <p:nvPr/>
        </p:nvSpPr>
        <p:spPr>
          <a:xfrm>
            <a:off x="8738907" y="2123895"/>
            <a:ext cx="2286000" cy="858611"/>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74C274"/>
                </a:solidFill>
              </a:rPr>
              <a:t>Point C</a:t>
            </a:r>
          </a:p>
        </p:txBody>
      </p:sp>
      <p:cxnSp>
        <p:nvCxnSpPr>
          <p:cNvPr id="42" name="Straight Connector 41">
            <a:extLst>
              <a:ext uri="{FF2B5EF4-FFF2-40B4-BE49-F238E27FC236}">
                <a16:creationId xmlns:a16="http://schemas.microsoft.com/office/drawing/2014/main" id="{140BBFFA-463D-01A9-DCEA-61441EAEB332}"/>
              </a:ext>
            </a:extLst>
          </p:cNvPr>
          <p:cNvCxnSpPr>
            <a:cxnSpLocks/>
          </p:cNvCxnSpPr>
          <p:nvPr/>
        </p:nvCxnSpPr>
        <p:spPr>
          <a:xfrm>
            <a:off x="5712320" y="4393417"/>
            <a:ext cx="0" cy="339948"/>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43" name="Group 42">
            <a:extLst>
              <a:ext uri="{FF2B5EF4-FFF2-40B4-BE49-F238E27FC236}">
                <a16:creationId xmlns:a16="http://schemas.microsoft.com/office/drawing/2014/main" id="{318AA8DF-662C-5892-1761-E0391D8DDA97}"/>
              </a:ext>
            </a:extLst>
          </p:cNvPr>
          <p:cNvGrpSpPr/>
          <p:nvPr/>
        </p:nvGrpSpPr>
        <p:grpSpPr>
          <a:xfrm>
            <a:off x="3210838" y="3034955"/>
            <a:ext cx="3937042" cy="2255884"/>
            <a:chOff x="3210838" y="3034955"/>
            <a:chExt cx="3937042" cy="2255884"/>
          </a:xfrm>
        </p:grpSpPr>
        <p:cxnSp>
          <p:nvCxnSpPr>
            <p:cNvPr id="44" name="Straight Connector 43">
              <a:extLst>
                <a:ext uri="{FF2B5EF4-FFF2-40B4-BE49-F238E27FC236}">
                  <a16:creationId xmlns:a16="http://schemas.microsoft.com/office/drawing/2014/main" id="{2BD610C2-7A27-A78A-EA91-A36B8E5DDE6C}"/>
                </a:ext>
              </a:extLst>
            </p:cNvPr>
            <p:cNvCxnSpPr>
              <a:cxnSpLocks/>
            </p:cNvCxnSpPr>
            <p:nvPr/>
          </p:nvCxnSpPr>
          <p:spPr>
            <a:xfrm>
              <a:off x="5189458" y="3034955"/>
              <a:ext cx="0" cy="185542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5AD6C5C6-855F-D042-500E-AE8A01016C4B}"/>
                </a:ext>
              </a:extLst>
            </p:cNvPr>
            <p:cNvCxnSpPr/>
            <p:nvPr/>
          </p:nvCxnSpPr>
          <p:spPr>
            <a:xfrm flipH="1">
              <a:off x="3361765" y="4733365"/>
              <a:ext cx="36576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Oval 45">
              <a:extLst>
                <a:ext uri="{FF2B5EF4-FFF2-40B4-BE49-F238E27FC236}">
                  <a16:creationId xmlns:a16="http://schemas.microsoft.com/office/drawing/2014/main" id="{E9A4A4B9-3BDB-CA59-6E67-4FBA7064FDF5}"/>
                </a:ext>
              </a:extLst>
            </p:cNvPr>
            <p:cNvSpPr/>
            <p:nvPr/>
          </p:nvSpPr>
          <p:spPr>
            <a:xfrm>
              <a:off x="5132296" y="3353850"/>
              <a:ext cx="116537" cy="11887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A9F09DE3-2717-B27B-FEB9-60833C25A9B4}"/>
                </a:ext>
              </a:extLst>
            </p:cNvPr>
            <p:cNvSpPr/>
            <p:nvPr/>
          </p:nvSpPr>
          <p:spPr>
            <a:xfrm>
              <a:off x="5132296" y="4673929"/>
              <a:ext cx="116537" cy="11887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5A91B64F-FF4A-204D-EBD5-74D202087E2B}"/>
                </a:ext>
              </a:extLst>
            </p:cNvPr>
            <p:cNvSpPr/>
            <p:nvPr/>
          </p:nvSpPr>
          <p:spPr>
            <a:xfrm>
              <a:off x="3281085" y="4673929"/>
              <a:ext cx="116537" cy="11887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Oval 48">
              <a:extLst>
                <a:ext uri="{FF2B5EF4-FFF2-40B4-BE49-F238E27FC236}">
                  <a16:creationId xmlns:a16="http://schemas.microsoft.com/office/drawing/2014/main" id="{012A18BE-1445-D385-89F1-A4972775659F}"/>
                </a:ext>
              </a:extLst>
            </p:cNvPr>
            <p:cNvSpPr/>
            <p:nvPr/>
          </p:nvSpPr>
          <p:spPr>
            <a:xfrm>
              <a:off x="6961097" y="4673929"/>
              <a:ext cx="116537" cy="11887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a:extLst>
                <a:ext uri="{FF2B5EF4-FFF2-40B4-BE49-F238E27FC236}">
                  <a16:creationId xmlns:a16="http://schemas.microsoft.com/office/drawing/2014/main" id="{D7EDA8C7-7B43-A174-8A02-E87B64D88714}"/>
                </a:ext>
              </a:extLst>
            </p:cNvPr>
            <p:cNvSpPr txBox="1"/>
            <p:nvPr/>
          </p:nvSpPr>
          <p:spPr>
            <a:xfrm>
              <a:off x="3210838" y="4829174"/>
              <a:ext cx="373567" cy="461665"/>
            </a:xfrm>
            <a:prstGeom prst="rect">
              <a:avLst/>
            </a:prstGeom>
            <a:noFill/>
          </p:spPr>
          <p:txBody>
            <a:bodyPr wrap="square" rtlCol="0">
              <a:spAutoFit/>
            </a:bodyPr>
            <a:lstStyle/>
            <a:p>
              <a:r>
                <a:rPr lang="en-US" sz="2400" b="1" dirty="0"/>
                <a:t>A</a:t>
              </a:r>
            </a:p>
          </p:txBody>
        </p:sp>
        <p:sp>
          <p:nvSpPr>
            <p:cNvPr id="51" name="TextBox 50">
              <a:extLst>
                <a:ext uri="{FF2B5EF4-FFF2-40B4-BE49-F238E27FC236}">
                  <a16:creationId xmlns:a16="http://schemas.microsoft.com/office/drawing/2014/main" id="{9662BE23-CE90-2AD0-E90D-6564509BF351}"/>
                </a:ext>
              </a:extLst>
            </p:cNvPr>
            <p:cNvSpPr txBox="1"/>
            <p:nvPr/>
          </p:nvSpPr>
          <p:spPr>
            <a:xfrm>
              <a:off x="4958449" y="4829174"/>
              <a:ext cx="373567" cy="461665"/>
            </a:xfrm>
            <a:prstGeom prst="rect">
              <a:avLst/>
            </a:prstGeom>
            <a:noFill/>
          </p:spPr>
          <p:txBody>
            <a:bodyPr wrap="square" rtlCol="0">
              <a:spAutoFit/>
            </a:bodyPr>
            <a:lstStyle/>
            <a:p>
              <a:r>
                <a:rPr lang="en-US" sz="2400" b="1" dirty="0"/>
                <a:t>C</a:t>
              </a:r>
            </a:p>
          </p:txBody>
        </p:sp>
        <p:sp>
          <p:nvSpPr>
            <p:cNvPr id="52" name="TextBox 51">
              <a:extLst>
                <a:ext uri="{FF2B5EF4-FFF2-40B4-BE49-F238E27FC236}">
                  <a16:creationId xmlns:a16="http://schemas.microsoft.com/office/drawing/2014/main" id="{A96C5864-6511-3EC5-5FB2-0EC1B36DDA91}"/>
                </a:ext>
              </a:extLst>
            </p:cNvPr>
            <p:cNvSpPr txBox="1"/>
            <p:nvPr/>
          </p:nvSpPr>
          <p:spPr>
            <a:xfrm>
              <a:off x="6774313" y="4829174"/>
              <a:ext cx="373567" cy="461665"/>
            </a:xfrm>
            <a:prstGeom prst="rect">
              <a:avLst/>
            </a:prstGeom>
            <a:noFill/>
          </p:spPr>
          <p:txBody>
            <a:bodyPr wrap="square" rtlCol="0">
              <a:spAutoFit/>
            </a:bodyPr>
            <a:lstStyle/>
            <a:p>
              <a:r>
                <a:rPr lang="en-US" sz="2400" b="1" dirty="0"/>
                <a:t>B</a:t>
              </a:r>
            </a:p>
          </p:txBody>
        </p:sp>
        <p:sp>
          <p:nvSpPr>
            <p:cNvPr id="53" name="TextBox 52">
              <a:extLst>
                <a:ext uri="{FF2B5EF4-FFF2-40B4-BE49-F238E27FC236}">
                  <a16:creationId xmlns:a16="http://schemas.microsoft.com/office/drawing/2014/main" id="{1523117F-B138-B894-E97F-412DB552624D}"/>
                </a:ext>
              </a:extLst>
            </p:cNvPr>
            <p:cNvSpPr txBox="1"/>
            <p:nvPr/>
          </p:nvSpPr>
          <p:spPr>
            <a:xfrm>
              <a:off x="4674851" y="3172291"/>
              <a:ext cx="373567" cy="461665"/>
            </a:xfrm>
            <a:prstGeom prst="rect">
              <a:avLst/>
            </a:prstGeom>
            <a:noFill/>
          </p:spPr>
          <p:txBody>
            <a:bodyPr wrap="square" rtlCol="0">
              <a:spAutoFit/>
            </a:bodyPr>
            <a:lstStyle/>
            <a:p>
              <a:r>
                <a:rPr lang="en-US" sz="2400" b="1" dirty="0"/>
                <a:t>D</a:t>
              </a:r>
            </a:p>
          </p:txBody>
        </p:sp>
        <p:cxnSp>
          <p:nvCxnSpPr>
            <p:cNvPr id="54" name="Straight Connector 53">
              <a:extLst>
                <a:ext uri="{FF2B5EF4-FFF2-40B4-BE49-F238E27FC236}">
                  <a16:creationId xmlns:a16="http://schemas.microsoft.com/office/drawing/2014/main" id="{386ED03F-D1D1-5906-2E74-687220390368}"/>
                </a:ext>
              </a:extLst>
            </p:cNvPr>
            <p:cNvCxnSpPr>
              <a:cxnSpLocks/>
            </p:cNvCxnSpPr>
            <p:nvPr/>
          </p:nvCxnSpPr>
          <p:spPr>
            <a:xfrm>
              <a:off x="5190564" y="4393417"/>
              <a:ext cx="521756"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7536272A-A798-5050-6D37-9DF9278302E0}"/>
                </a:ext>
              </a:extLst>
            </p:cNvPr>
            <p:cNvCxnSpPr>
              <a:cxnSpLocks/>
            </p:cNvCxnSpPr>
            <p:nvPr/>
          </p:nvCxnSpPr>
          <p:spPr>
            <a:xfrm>
              <a:off x="4267200" y="4393417"/>
              <a:ext cx="0" cy="49696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12D6DD72-6BF5-7AD2-53F0-28DDEB2FBD2C}"/>
                </a:ext>
              </a:extLst>
            </p:cNvPr>
            <p:cNvCxnSpPr>
              <a:cxnSpLocks/>
            </p:cNvCxnSpPr>
            <p:nvPr/>
          </p:nvCxnSpPr>
          <p:spPr>
            <a:xfrm>
              <a:off x="6101644" y="4393417"/>
              <a:ext cx="0" cy="49696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423477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500" fill="hold"/>
                                        <p:tgtEl>
                                          <p:spTgt spid="31"/>
                                        </p:tgtEl>
                                        <p:attrNameLst>
                                          <p:attrName>fillcolor</p:attrName>
                                        </p:attrNameLst>
                                      </p:cBhvr>
                                      <p:to>
                                        <a:srgbClr val="74C274"/>
                                      </p:to>
                                    </p:animClr>
                                    <p:set>
                                      <p:cBhvr>
                                        <p:cTn id="7" dur="500" fill="hold"/>
                                        <p:tgtEl>
                                          <p:spTgt spid="31"/>
                                        </p:tgtEl>
                                        <p:attrNameLst>
                                          <p:attrName>fill.type</p:attrName>
                                        </p:attrNameLst>
                                      </p:cBhvr>
                                      <p:to>
                                        <p:strVal val="solid"/>
                                      </p:to>
                                    </p:set>
                                    <p:set>
                                      <p:cBhvr>
                                        <p:cTn id="8" dur="500" fill="hold"/>
                                        <p:tgtEl>
                                          <p:spTgt spid="31"/>
                                        </p:tgtEl>
                                        <p:attrNameLst>
                                          <p:attrName>fill.on</p:attrName>
                                        </p:attrNameLst>
                                      </p:cBhvr>
                                      <p:to>
                                        <p:strVal val="true"/>
                                      </p:to>
                                    </p:set>
                                  </p:childTnLst>
                                </p:cTn>
                              </p:par>
                              <p:par>
                                <p:cTn id="9" presetID="3" presetClass="emph" presetSubtype="2" fill="hold" grpId="0" nodeType="withEffect">
                                  <p:stCondLst>
                                    <p:cond delay="0"/>
                                  </p:stCondLst>
                                  <p:childTnLst>
                                    <p:animClr clrSpc="rgb" dir="cw">
                                      <p:cBhvr override="childStyle">
                                        <p:cTn id="10" dur="500" fill="hold"/>
                                        <p:tgtEl>
                                          <p:spTgt spid="31"/>
                                        </p:tgtEl>
                                        <p:attrNameLst>
                                          <p:attrName>style.color</p:attrName>
                                        </p:attrNameLst>
                                      </p:cBhvr>
                                      <p:to>
                                        <a:schemeClr val="bg1"/>
                                      </p:to>
                                    </p:animClr>
                                  </p:childTnLst>
                                </p:cTn>
                              </p:par>
                              <p:par>
                                <p:cTn id="11" presetID="7" presetClass="emph" presetSubtype="2" fill="hold" nodeType="withEffect">
                                  <p:stCondLst>
                                    <p:cond delay="0"/>
                                  </p:stCondLst>
                                  <p:childTnLst>
                                    <p:animClr clrSpc="rgb" dir="cw">
                                      <p:cBhvr>
                                        <p:cTn id="12" dur="500" fill="hold"/>
                                        <p:tgtEl>
                                          <p:spTgt spid="31"/>
                                        </p:tgtEl>
                                        <p:attrNameLst>
                                          <p:attrName>stroke.color</p:attrName>
                                        </p:attrNameLst>
                                      </p:cBhvr>
                                      <p:to>
                                        <a:schemeClr val="bg1"/>
                                      </p:to>
                                    </p:animClr>
                                    <p:set>
                                      <p:cBhvr>
                                        <p:cTn id="13" dur="500" fill="hold"/>
                                        <p:tgtEl>
                                          <p:spTgt spid="31"/>
                                        </p:tgtEl>
                                        <p:attrNameLst>
                                          <p:attrName>stroke.on</p:attrName>
                                        </p:attrNameLst>
                                      </p:cBhvr>
                                      <p:to>
                                        <p:strVal val="true"/>
                                      </p:to>
                                    </p:set>
                                  </p:childTnLst>
                                </p:cTn>
                              </p:par>
                            </p:childTnLst>
                          </p:cTn>
                        </p:par>
                        <p:par>
                          <p:cTn id="14" fill="hold">
                            <p:stCondLst>
                              <p:cond delay="500"/>
                            </p:stCondLst>
                            <p:childTnLst>
                              <p:par>
                                <p:cTn id="15" presetID="1"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Select the correct answer. </a:t>
            </a:r>
            <a:endParaRPr lang="en-GB" sz="3200" dirty="0">
              <a:solidFill>
                <a:schemeClr val="bg1"/>
              </a:solidFill>
              <a:sym typeface="Comic Sans MS"/>
            </a:endParaRPr>
          </a:p>
        </p:txBody>
      </p:sp>
      <p:sp>
        <p:nvSpPr>
          <p:cNvPr id="4" name="Rectangle 2">
            <a:extLst>
              <a:ext uri="{FF2B5EF4-FFF2-40B4-BE49-F238E27FC236}">
                <a16:creationId xmlns:a16="http://schemas.microsoft.com/office/drawing/2014/main" id="{1B87101A-F9B3-44A8-B925-B3966C1E9A3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9" name="Rectangle: Rounded Corners 11">
            <a:extLst>
              <a:ext uri="{FF2B5EF4-FFF2-40B4-BE49-F238E27FC236}">
                <a16:creationId xmlns:a16="http://schemas.microsoft.com/office/drawing/2014/main" id="{B934A832-28A7-4E99-BBBF-CBEFBED92969}"/>
              </a:ext>
            </a:extLst>
          </p:cNvPr>
          <p:cNvSpPr/>
          <p:nvPr/>
        </p:nvSpPr>
        <p:spPr>
          <a:xfrm>
            <a:off x="1063748" y="5303877"/>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lumMod val="65000"/>
                    <a:lumOff val="35000"/>
                  </a:schemeClr>
                </a:solidFill>
              </a:rPr>
              <a:t>[</a:t>
            </a:r>
            <a:r>
              <a:rPr lang="en-US" sz="2800" b="1" dirty="0" err="1">
                <a:solidFill>
                  <a:schemeClr val="tx1">
                    <a:lumMod val="65000"/>
                    <a:lumOff val="35000"/>
                  </a:schemeClr>
                </a:solidFill>
              </a:rPr>
              <a:t>Ou</a:t>
            </a:r>
            <a:r>
              <a:rPr lang="en-US" sz="2800" b="1" dirty="0">
                <a:solidFill>
                  <a:schemeClr val="tx1">
                    <a:lumMod val="65000"/>
                    <a:lumOff val="35000"/>
                  </a:schemeClr>
                </a:solidFill>
              </a:rPr>
              <a:t>)</a:t>
            </a:r>
          </a:p>
        </p:txBody>
      </p:sp>
      <p:sp>
        <p:nvSpPr>
          <p:cNvPr id="30" name="Rectangle: Rounded Corners 11">
            <a:extLst>
              <a:ext uri="{FF2B5EF4-FFF2-40B4-BE49-F238E27FC236}">
                <a16:creationId xmlns:a16="http://schemas.microsoft.com/office/drawing/2014/main" id="{F57DEFA0-018F-422F-83FD-4B1D3AC6C186}"/>
              </a:ext>
            </a:extLst>
          </p:cNvPr>
          <p:cNvSpPr/>
          <p:nvPr/>
        </p:nvSpPr>
        <p:spPr>
          <a:xfrm>
            <a:off x="4841946" y="5303877"/>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lumMod val="65000"/>
                    <a:lumOff val="35000"/>
                  </a:schemeClr>
                </a:solidFill>
              </a:rPr>
              <a:t>[</a:t>
            </a:r>
            <a:r>
              <a:rPr lang="en-US" sz="2800" b="1" dirty="0" err="1">
                <a:solidFill>
                  <a:schemeClr val="tx1">
                    <a:lumMod val="65000"/>
                    <a:lumOff val="35000"/>
                  </a:schemeClr>
                </a:solidFill>
              </a:rPr>
              <a:t>Ov</a:t>
            </a:r>
            <a:r>
              <a:rPr lang="en-US" sz="2800" b="1" dirty="0">
                <a:solidFill>
                  <a:schemeClr val="tx1">
                    <a:lumMod val="65000"/>
                    <a:lumOff val="35000"/>
                  </a:schemeClr>
                </a:solidFill>
              </a:rPr>
              <a:t>)</a:t>
            </a:r>
          </a:p>
        </p:txBody>
      </p:sp>
      <p:sp>
        <p:nvSpPr>
          <p:cNvPr id="31" name="Rectangle: Rounded Corners 11">
            <a:extLst>
              <a:ext uri="{FF2B5EF4-FFF2-40B4-BE49-F238E27FC236}">
                <a16:creationId xmlns:a16="http://schemas.microsoft.com/office/drawing/2014/main" id="{651DBB49-DA80-4199-8CCE-586E8AE95A77}"/>
              </a:ext>
            </a:extLst>
          </p:cNvPr>
          <p:cNvSpPr/>
          <p:nvPr/>
        </p:nvSpPr>
        <p:spPr>
          <a:xfrm>
            <a:off x="8620144" y="5303877"/>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lumMod val="65000"/>
                    <a:lumOff val="35000"/>
                  </a:schemeClr>
                </a:solidFill>
              </a:rPr>
              <a:t>[Ow)</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83E94C2F-5373-28D3-29A4-F2B5D4AFE59F}"/>
                  </a:ext>
                </a:extLst>
              </p:cNvPr>
              <p:cNvSpPr txBox="1"/>
              <p:nvPr/>
            </p:nvSpPr>
            <p:spPr>
              <a:xfrm>
                <a:off x="0" y="1786097"/>
                <a:ext cx="11424640" cy="537711"/>
              </a:xfrm>
              <a:prstGeom prst="rect">
                <a:avLst/>
              </a:prstGeom>
              <a:noFill/>
            </p:spPr>
            <p:txBody>
              <a:bodyPr wrap="square">
                <a:spAutoFit/>
              </a:bodyPr>
              <a:lstStyle/>
              <a:p>
                <a:pPr marL="514350" marR="0">
                  <a:lnSpc>
                    <a:spcPct val="107000"/>
                  </a:lnSpc>
                  <a:spcBef>
                    <a:spcPts val="0"/>
                  </a:spcBef>
                  <a:spcAft>
                    <a:spcPts val="800"/>
                  </a:spcAft>
                </a:pPr>
                <a:r>
                  <a:rPr lang="en-US" sz="2800" dirty="0">
                    <a:solidFill>
                      <a:schemeClr val="tx1">
                        <a:lumMod val="65000"/>
                        <a:lumOff val="35000"/>
                      </a:schemeClr>
                    </a:solidFill>
                    <a:latin typeface="+mn-lt"/>
                    <a:ea typeface="Calibri" panose="020F0502020204030204" pitchFamily="34" charset="0"/>
                    <a:cs typeface="Arial" panose="020B0604020202020204" pitchFamily="34" charset="0"/>
                  </a:rPr>
                  <a:t>Which semi-straight line is the bisector </a:t>
                </a:r>
                <a:r>
                  <a:rPr lang="en-US" sz="2800" dirty="0">
                    <a:solidFill>
                      <a:schemeClr val="tx1">
                        <a:lumMod val="65000"/>
                        <a:lumOff val="35000"/>
                      </a:schemeClr>
                    </a:solidFill>
                    <a:latin typeface="+mj-lt"/>
                    <a:ea typeface="Calibri" panose="020F0502020204030204" pitchFamily="34" charset="0"/>
                    <a:cs typeface="Arial" panose="020B0604020202020204" pitchFamily="34" charset="0"/>
                  </a:rPr>
                  <a:t>of angle </a:t>
                </a:r>
                <a14:m>
                  <m:oMath xmlns:m="http://schemas.openxmlformats.org/officeDocument/2006/math">
                    <m:acc>
                      <m:accPr>
                        <m:chr m:val="̂"/>
                        <m:ctrlPr>
                          <a:rPr lang="en-US" sz="2800" i="1" smtClean="0">
                            <a:solidFill>
                              <a:schemeClr val="tx1">
                                <a:lumMod val="65000"/>
                                <a:lumOff val="35000"/>
                              </a:schemeClr>
                            </a:solidFill>
                            <a:latin typeface="Cambria Math" panose="02040503050406030204" pitchFamily="18" charset="0"/>
                            <a:cs typeface="Arial" panose="020B0604020202020204" pitchFamily="34" charset="0"/>
                          </a:rPr>
                        </m:ctrlPr>
                      </m:accPr>
                      <m:e>
                        <m:r>
                          <a:rPr lang="en-US" sz="2800" b="0" i="1" smtClean="0">
                            <a:solidFill>
                              <a:schemeClr val="tx1">
                                <a:lumMod val="65000"/>
                                <a:lumOff val="35000"/>
                              </a:schemeClr>
                            </a:solidFill>
                            <a:latin typeface="Cambria Math" panose="02040503050406030204" pitchFamily="18" charset="0"/>
                            <a:cs typeface="Arial" panose="020B0604020202020204" pitchFamily="34" charset="0"/>
                          </a:rPr>
                          <m:t>𝑢𝑂𝑤</m:t>
                        </m:r>
                      </m:e>
                    </m:acc>
                  </m:oMath>
                </a14:m>
                <a:r>
                  <a:rPr lang="en-US" sz="2400" dirty="0">
                    <a:solidFill>
                      <a:schemeClr val="tx1">
                        <a:lumMod val="65000"/>
                        <a:lumOff val="35000"/>
                      </a:schemeClr>
                    </a:solidFill>
                    <a:latin typeface="+mj-lt"/>
                    <a:ea typeface="Calibri" panose="020F0502020204030204" pitchFamily="34" charset="0"/>
                    <a:cs typeface="Arial" panose="020B0604020202020204" pitchFamily="34" charset="0"/>
                  </a:rPr>
                  <a:t>?</a:t>
                </a:r>
                <a:r>
                  <a:rPr lang="en-US" sz="2800" dirty="0">
                    <a:solidFill>
                      <a:schemeClr val="tx1">
                        <a:lumMod val="65000"/>
                        <a:lumOff val="35000"/>
                      </a:schemeClr>
                    </a:solidFill>
                    <a:latin typeface="+mn-lt"/>
                    <a:ea typeface="Calibri" panose="020F0502020204030204" pitchFamily="34" charset="0"/>
                    <a:cs typeface="Arial" panose="020B0604020202020204" pitchFamily="34" charset="0"/>
                  </a:rPr>
                  <a:t> </a:t>
                </a:r>
                <a:endParaRPr lang="en-US" sz="2800"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mc:Choice>
        <mc:Fallback xmlns="">
          <p:sp>
            <p:nvSpPr>
              <p:cNvPr id="5" name="TextBox 4">
                <a:extLst>
                  <a:ext uri="{FF2B5EF4-FFF2-40B4-BE49-F238E27FC236}">
                    <a16:creationId xmlns:a16="http://schemas.microsoft.com/office/drawing/2014/main" id="{83E94C2F-5373-28D3-29A4-F2B5D4AFE59F}"/>
                  </a:ext>
                </a:extLst>
              </p:cNvPr>
              <p:cNvSpPr txBox="1">
                <a:spLocks noRot="1" noChangeAspect="1" noMove="1" noResize="1" noEditPoints="1" noAdjustHandles="1" noChangeArrowheads="1" noChangeShapeType="1" noTextEdit="1"/>
              </p:cNvSpPr>
              <p:nvPr/>
            </p:nvSpPr>
            <p:spPr>
              <a:xfrm>
                <a:off x="0" y="1786097"/>
                <a:ext cx="11424640" cy="537711"/>
              </a:xfrm>
              <a:prstGeom prst="rect">
                <a:avLst/>
              </a:prstGeom>
              <a:blipFill>
                <a:blip r:embed="rId4"/>
                <a:stretch>
                  <a:fillRect t="-9091" b="-31818"/>
                </a:stretch>
              </a:blipFill>
            </p:spPr>
            <p:txBody>
              <a:bodyPr/>
              <a:lstStyle/>
              <a:p>
                <a:r>
                  <a:rPr lang="en-US">
                    <a:noFill/>
                  </a:rPr>
                  <a:t> </a:t>
                </a:r>
              </a:p>
            </p:txBody>
          </p:sp>
        </mc:Fallback>
      </mc:AlternateContent>
      <p:sp>
        <p:nvSpPr>
          <p:cNvPr id="3" name="TextBox 2">
            <a:extLst>
              <a:ext uri="{FF2B5EF4-FFF2-40B4-BE49-F238E27FC236}">
                <a16:creationId xmlns:a16="http://schemas.microsoft.com/office/drawing/2014/main" id="{D8674BD9-4156-E0AA-F6F1-0D4F6F7096A6}"/>
              </a:ext>
            </a:extLst>
          </p:cNvPr>
          <p:cNvSpPr txBox="1"/>
          <p:nvPr/>
        </p:nvSpPr>
        <p:spPr>
          <a:xfrm>
            <a:off x="5344660" y="2355631"/>
            <a:ext cx="385746" cy="369332"/>
          </a:xfrm>
          <a:prstGeom prst="rect">
            <a:avLst/>
          </a:prstGeom>
          <a:noFill/>
        </p:spPr>
        <p:txBody>
          <a:bodyPr wrap="square" rtlCol="0">
            <a:spAutoFit/>
          </a:bodyPr>
          <a:lstStyle/>
          <a:p>
            <a:r>
              <a:rPr lang="en-GB" sz="1800" dirty="0">
                <a:latin typeface="+mj-lt"/>
              </a:rPr>
              <a:t>U</a:t>
            </a:r>
            <a:endParaRPr lang="en-US" sz="1800" dirty="0">
              <a:latin typeface="+mj-lt"/>
            </a:endParaRPr>
          </a:p>
        </p:txBody>
      </p:sp>
      <p:sp>
        <p:nvSpPr>
          <p:cNvPr id="6" name="TextBox 5">
            <a:extLst>
              <a:ext uri="{FF2B5EF4-FFF2-40B4-BE49-F238E27FC236}">
                <a16:creationId xmlns:a16="http://schemas.microsoft.com/office/drawing/2014/main" id="{FC6D792B-588B-2963-D99E-A3A87DA3936F}"/>
              </a:ext>
            </a:extLst>
          </p:cNvPr>
          <p:cNvSpPr txBox="1"/>
          <p:nvPr/>
        </p:nvSpPr>
        <p:spPr>
          <a:xfrm>
            <a:off x="6699496" y="3326578"/>
            <a:ext cx="385746" cy="369332"/>
          </a:xfrm>
          <a:prstGeom prst="rect">
            <a:avLst/>
          </a:prstGeom>
          <a:noFill/>
        </p:spPr>
        <p:txBody>
          <a:bodyPr wrap="square" rtlCol="0">
            <a:spAutoFit/>
          </a:bodyPr>
          <a:lstStyle/>
          <a:p>
            <a:r>
              <a:rPr lang="en-GB" sz="1800" dirty="0">
                <a:latin typeface="+mj-lt"/>
              </a:rPr>
              <a:t>V</a:t>
            </a:r>
            <a:endParaRPr lang="en-US" sz="1800" dirty="0">
              <a:latin typeface="+mj-lt"/>
            </a:endParaRPr>
          </a:p>
        </p:txBody>
      </p:sp>
      <p:sp>
        <p:nvSpPr>
          <p:cNvPr id="7" name="TextBox 6">
            <a:extLst>
              <a:ext uri="{FF2B5EF4-FFF2-40B4-BE49-F238E27FC236}">
                <a16:creationId xmlns:a16="http://schemas.microsoft.com/office/drawing/2014/main" id="{DC18F362-BBE5-4EFC-CAF4-3DD4578F16AE}"/>
              </a:ext>
            </a:extLst>
          </p:cNvPr>
          <p:cNvSpPr txBox="1"/>
          <p:nvPr/>
        </p:nvSpPr>
        <p:spPr>
          <a:xfrm>
            <a:off x="7246984" y="4883347"/>
            <a:ext cx="385746" cy="369332"/>
          </a:xfrm>
          <a:prstGeom prst="rect">
            <a:avLst/>
          </a:prstGeom>
          <a:noFill/>
        </p:spPr>
        <p:txBody>
          <a:bodyPr wrap="square" rtlCol="0">
            <a:spAutoFit/>
          </a:bodyPr>
          <a:lstStyle/>
          <a:p>
            <a:r>
              <a:rPr lang="en-GB" sz="1800" dirty="0">
                <a:latin typeface="+mj-lt"/>
              </a:rPr>
              <a:t>W</a:t>
            </a:r>
            <a:endParaRPr lang="en-US" sz="1800" dirty="0">
              <a:latin typeface="+mj-lt"/>
            </a:endParaRPr>
          </a:p>
        </p:txBody>
      </p:sp>
      <p:cxnSp>
        <p:nvCxnSpPr>
          <p:cNvPr id="9" name="Straight Connector 8">
            <a:extLst>
              <a:ext uri="{FF2B5EF4-FFF2-40B4-BE49-F238E27FC236}">
                <a16:creationId xmlns:a16="http://schemas.microsoft.com/office/drawing/2014/main" id="{37061B49-1B4D-3C40-FF00-C7E2DE38D425}"/>
              </a:ext>
            </a:extLst>
          </p:cNvPr>
          <p:cNvCxnSpPr/>
          <p:nvPr/>
        </p:nvCxnSpPr>
        <p:spPr>
          <a:xfrm flipV="1">
            <a:off x="4325815" y="2614246"/>
            <a:ext cx="996462" cy="2461846"/>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B32C45C9-B330-D9B0-40F4-C6BF64D1761B}"/>
              </a:ext>
            </a:extLst>
          </p:cNvPr>
          <p:cNvCxnSpPr>
            <a:cxnSpLocks/>
          </p:cNvCxnSpPr>
          <p:nvPr/>
        </p:nvCxnSpPr>
        <p:spPr>
          <a:xfrm flipV="1">
            <a:off x="4325815" y="3603953"/>
            <a:ext cx="2370819" cy="14640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846A6762-03C1-C9C4-B5E3-A46A39F13C96}"/>
              </a:ext>
            </a:extLst>
          </p:cNvPr>
          <p:cNvCxnSpPr>
            <a:cxnSpLocks/>
          </p:cNvCxnSpPr>
          <p:nvPr/>
        </p:nvCxnSpPr>
        <p:spPr>
          <a:xfrm>
            <a:off x="4325815" y="5068013"/>
            <a:ext cx="2887598" cy="8079"/>
          </a:xfrm>
          <a:prstGeom prst="line">
            <a:avLst/>
          </a:prstGeom>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12F79D7D-FEF6-8561-17E7-9B1AC558E221}"/>
              </a:ext>
            </a:extLst>
          </p:cNvPr>
          <p:cNvSpPr txBox="1"/>
          <p:nvPr/>
        </p:nvSpPr>
        <p:spPr>
          <a:xfrm>
            <a:off x="4037856" y="4997939"/>
            <a:ext cx="385746" cy="369332"/>
          </a:xfrm>
          <a:prstGeom prst="rect">
            <a:avLst/>
          </a:prstGeom>
          <a:noFill/>
        </p:spPr>
        <p:txBody>
          <a:bodyPr wrap="square" rtlCol="0">
            <a:spAutoFit/>
          </a:bodyPr>
          <a:lstStyle/>
          <a:p>
            <a:r>
              <a:rPr lang="en-GB" sz="1800" dirty="0">
                <a:latin typeface="+mj-lt"/>
              </a:rPr>
              <a:t>O</a:t>
            </a:r>
            <a:endParaRPr lang="en-US" sz="1800" dirty="0">
              <a:latin typeface="+mj-lt"/>
            </a:endParaRPr>
          </a:p>
        </p:txBody>
      </p:sp>
      <p:sp>
        <p:nvSpPr>
          <p:cNvPr id="20" name="Arc 19">
            <a:extLst>
              <a:ext uri="{FF2B5EF4-FFF2-40B4-BE49-F238E27FC236}">
                <a16:creationId xmlns:a16="http://schemas.microsoft.com/office/drawing/2014/main" id="{60FCD996-9A02-A671-9C09-ADA46E4AE2C3}"/>
              </a:ext>
            </a:extLst>
          </p:cNvPr>
          <p:cNvSpPr/>
          <p:nvPr/>
        </p:nvSpPr>
        <p:spPr>
          <a:xfrm>
            <a:off x="3885150" y="4501285"/>
            <a:ext cx="1141535" cy="1141535"/>
          </a:xfrm>
          <a:prstGeom prst="arc">
            <a:avLst>
              <a:gd name="adj1" fmla="val 16856866"/>
              <a:gd name="adj2" fmla="val 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609CAB45-CD39-D2D8-3006-25B24D1F6395}"/>
              </a:ext>
            </a:extLst>
          </p:cNvPr>
          <p:cNvSpPr txBox="1"/>
          <p:nvPr/>
        </p:nvSpPr>
        <p:spPr>
          <a:xfrm rot="18849931">
            <a:off x="4592515" y="4313432"/>
            <a:ext cx="381000" cy="523220"/>
          </a:xfrm>
          <a:prstGeom prst="rect">
            <a:avLst/>
          </a:prstGeom>
          <a:noFill/>
        </p:spPr>
        <p:txBody>
          <a:bodyPr wrap="square" rtlCol="0">
            <a:spAutoFit/>
          </a:bodyPr>
          <a:lstStyle/>
          <a:p>
            <a:r>
              <a:rPr lang="en-GB" sz="2800" dirty="0">
                <a:latin typeface="+mj-lt"/>
              </a:rPr>
              <a:t>=</a:t>
            </a:r>
            <a:endParaRPr lang="en-US" sz="2800" dirty="0">
              <a:latin typeface="+mj-lt"/>
            </a:endParaRPr>
          </a:p>
        </p:txBody>
      </p:sp>
      <p:sp>
        <p:nvSpPr>
          <p:cNvPr id="22" name="TextBox 21">
            <a:extLst>
              <a:ext uri="{FF2B5EF4-FFF2-40B4-BE49-F238E27FC236}">
                <a16:creationId xmlns:a16="http://schemas.microsoft.com/office/drawing/2014/main" id="{1A65724B-9EA5-33CA-0675-FA1D333EF11D}"/>
              </a:ext>
            </a:extLst>
          </p:cNvPr>
          <p:cNvSpPr txBox="1"/>
          <p:nvPr/>
        </p:nvSpPr>
        <p:spPr>
          <a:xfrm rot="19983080">
            <a:off x="4822986" y="4600349"/>
            <a:ext cx="381000" cy="523220"/>
          </a:xfrm>
          <a:prstGeom prst="rect">
            <a:avLst/>
          </a:prstGeom>
          <a:noFill/>
        </p:spPr>
        <p:txBody>
          <a:bodyPr wrap="square" rtlCol="0">
            <a:spAutoFit/>
          </a:bodyPr>
          <a:lstStyle/>
          <a:p>
            <a:r>
              <a:rPr lang="en-GB" sz="2800" dirty="0">
                <a:latin typeface="+mj-lt"/>
              </a:rPr>
              <a:t>=</a:t>
            </a:r>
            <a:endParaRPr lang="en-US" sz="2000" dirty="0">
              <a:latin typeface="+mj-lt"/>
            </a:endParaRPr>
          </a:p>
        </p:txBody>
      </p:sp>
    </p:spTree>
    <p:custDataLst>
      <p:tags r:id="rId1"/>
    </p:custDataLst>
    <p:extLst>
      <p:ext uri="{BB962C8B-B14F-4D97-AF65-F5344CB8AC3E}">
        <p14:creationId xmlns:p14="http://schemas.microsoft.com/office/powerpoint/2010/main" val="14101629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Select the correct answer. </a:t>
            </a:r>
            <a:endParaRPr lang="en-GB" sz="3200" dirty="0">
              <a:solidFill>
                <a:schemeClr val="bg1"/>
              </a:solidFill>
              <a:sym typeface="Comic Sans MS"/>
            </a:endParaRPr>
          </a:p>
        </p:txBody>
      </p:sp>
      <p:sp>
        <p:nvSpPr>
          <p:cNvPr id="4" name="Rectangle 2">
            <a:extLst>
              <a:ext uri="{FF2B5EF4-FFF2-40B4-BE49-F238E27FC236}">
                <a16:creationId xmlns:a16="http://schemas.microsoft.com/office/drawing/2014/main" id="{1B87101A-F9B3-44A8-B925-B3966C1E9A3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0" name="Rectangle: Rounded Corners 11">
            <a:extLst>
              <a:ext uri="{FF2B5EF4-FFF2-40B4-BE49-F238E27FC236}">
                <a16:creationId xmlns:a16="http://schemas.microsoft.com/office/drawing/2014/main" id="{F57DEFA0-018F-422F-83FD-4B1D3AC6C186}"/>
              </a:ext>
            </a:extLst>
          </p:cNvPr>
          <p:cNvSpPr/>
          <p:nvPr/>
        </p:nvSpPr>
        <p:spPr>
          <a:xfrm>
            <a:off x="4833571" y="5303877"/>
            <a:ext cx="2286000" cy="871237"/>
          </a:xfrm>
          <a:prstGeom prst="roundRect">
            <a:avLst/>
          </a:prstGeom>
          <a:solidFill>
            <a:srgbClr val="74C27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ln>
                  <a:solidFill>
                    <a:schemeClr val="bg1"/>
                  </a:solidFill>
                </a:ln>
                <a:solidFill>
                  <a:schemeClr val="bg1"/>
                </a:solidFill>
              </a:rPr>
              <a:t>[</a:t>
            </a:r>
            <a:r>
              <a:rPr lang="en-US" sz="2800" b="1" dirty="0" err="1">
                <a:ln>
                  <a:solidFill>
                    <a:schemeClr val="bg1"/>
                  </a:solidFill>
                </a:ln>
                <a:solidFill>
                  <a:schemeClr val="bg1"/>
                </a:solidFill>
              </a:rPr>
              <a:t>Ov</a:t>
            </a:r>
            <a:r>
              <a:rPr lang="en-US" sz="2800" b="1" dirty="0">
                <a:ln>
                  <a:solidFill>
                    <a:schemeClr val="bg1"/>
                  </a:solidFill>
                </a:ln>
                <a:solidFill>
                  <a:schemeClr val="bg1"/>
                </a:solidFill>
              </a:rPr>
              <a:t>)</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83E94C2F-5373-28D3-29A4-F2B5D4AFE59F}"/>
                  </a:ext>
                </a:extLst>
              </p:cNvPr>
              <p:cNvSpPr txBox="1"/>
              <p:nvPr/>
            </p:nvSpPr>
            <p:spPr>
              <a:xfrm>
                <a:off x="0" y="1786097"/>
                <a:ext cx="11424640" cy="537711"/>
              </a:xfrm>
              <a:prstGeom prst="rect">
                <a:avLst/>
              </a:prstGeom>
              <a:noFill/>
            </p:spPr>
            <p:txBody>
              <a:bodyPr wrap="square">
                <a:spAutoFit/>
              </a:bodyPr>
              <a:lstStyle/>
              <a:p>
                <a:pPr marL="514350" marR="0">
                  <a:lnSpc>
                    <a:spcPct val="107000"/>
                  </a:lnSpc>
                  <a:spcBef>
                    <a:spcPts val="0"/>
                  </a:spcBef>
                  <a:spcAft>
                    <a:spcPts val="800"/>
                  </a:spcAft>
                </a:pPr>
                <a:r>
                  <a:rPr lang="en-US" sz="2800" dirty="0">
                    <a:solidFill>
                      <a:schemeClr val="tx1">
                        <a:lumMod val="65000"/>
                        <a:lumOff val="35000"/>
                      </a:schemeClr>
                    </a:solidFill>
                    <a:latin typeface="+mn-lt"/>
                    <a:ea typeface="Calibri" panose="020F0502020204030204" pitchFamily="34" charset="0"/>
                    <a:cs typeface="Arial" panose="020B0604020202020204" pitchFamily="34" charset="0"/>
                  </a:rPr>
                  <a:t>Which semi-straight line is the bisector </a:t>
                </a:r>
                <a:r>
                  <a:rPr lang="en-US" sz="2800" dirty="0">
                    <a:solidFill>
                      <a:schemeClr val="tx1">
                        <a:lumMod val="65000"/>
                        <a:lumOff val="35000"/>
                      </a:schemeClr>
                    </a:solidFill>
                    <a:latin typeface="+mj-lt"/>
                    <a:ea typeface="Calibri" panose="020F0502020204030204" pitchFamily="34" charset="0"/>
                    <a:cs typeface="Arial" panose="020B0604020202020204" pitchFamily="34" charset="0"/>
                  </a:rPr>
                  <a:t>of angle </a:t>
                </a:r>
                <a14:m>
                  <m:oMath xmlns:m="http://schemas.openxmlformats.org/officeDocument/2006/math">
                    <m:acc>
                      <m:accPr>
                        <m:chr m:val="̂"/>
                        <m:ctrlPr>
                          <a:rPr lang="en-US" sz="2800" i="1" smtClean="0">
                            <a:solidFill>
                              <a:schemeClr val="tx1">
                                <a:lumMod val="65000"/>
                                <a:lumOff val="35000"/>
                              </a:schemeClr>
                            </a:solidFill>
                            <a:latin typeface="Cambria Math" panose="02040503050406030204" pitchFamily="18" charset="0"/>
                            <a:cs typeface="Arial" panose="020B0604020202020204" pitchFamily="34" charset="0"/>
                          </a:rPr>
                        </m:ctrlPr>
                      </m:accPr>
                      <m:e>
                        <m:r>
                          <a:rPr lang="en-US" sz="2800" b="0" i="1" smtClean="0">
                            <a:solidFill>
                              <a:schemeClr val="tx1">
                                <a:lumMod val="65000"/>
                                <a:lumOff val="35000"/>
                              </a:schemeClr>
                            </a:solidFill>
                            <a:latin typeface="Cambria Math" panose="02040503050406030204" pitchFamily="18" charset="0"/>
                            <a:cs typeface="Arial" panose="020B0604020202020204" pitchFamily="34" charset="0"/>
                          </a:rPr>
                          <m:t>𝑢𝑂𝑤</m:t>
                        </m:r>
                      </m:e>
                    </m:acc>
                  </m:oMath>
                </a14:m>
                <a:r>
                  <a:rPr lang="en-US" sz="2400" dirty="0">
                    <a:solidFill>
                      <a:schemeClr val="tx1">
                        <a:lumMod val="65000"/>
                        <a:lumOff val="35000"/>
                      </a:schemeClr>
                    </a:solidFill>
                    <a:latin typeface="+mj-lt"/>
                    <a:ea typeface="Calibri" panose="020F0502020204030204" pitchFamily="34" charset="0"/>
                    <a:cs typeface="Arial" panose="020B0604020202020204" pitchFamily="34" charset="0"/>
                  </a:rPr>
                  <a:t>?</a:t>
                </a:r>
                <a:r>
                  <a:rPr lang="en-US" sz="2800" dirty="0">
                    <a:solidFill>
                      <a:schemeClr val="tx1">
                        <a:lumMod val="65000"/>
                        <a:lumOff val="35000"/>
                      </a:schemeClr>
                    </a:solidFill>
                    <a:latin typeface="+mn-lt"/>
                    <a:ea typeface="Calibri" panose="020F0502020204030204" pitchFamily="34" charset="0"/>
                    <a:cs typeface="Arial" panose="020B0604020202020204" pitchFamily="34" charset="0"/>
                  </a:rPr>
                  <a:t> </a:t>
                </a:r>
                <a:endParaRPr lang="en-US" sz="2800"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mc:Choice>
        <mc:Fallback xmlns="">
          <p:sp>
            <p:nvSpPr>
              <p:cNvPr id="5" name="TextBox 4">
                <a:extLst>
                  <a:ext uri="{FF2B5EF4-FFF2-40B4-BE49-F238E27FC236}">
                    <a16:creationId xmlns:a16="http://schemas.microsoft.com/office/drawing/2014/main" id="{83E94C2F-5373-28D3-29A4-F2B5D4AFE59F}"/>
                  </a:ext>
                </a:extLst>
              </p:cNvPr>
              <p:cNvSpPr txBox="1">
                <a:spLocks noRot="1" noChangeAspect="1" noMove="1" noResize="1" noEditPoints="1" noAdjustHandles="1" noChangeArrowheads="1" noChangeShapeType="1" noTextEdit="1"/>
              </p:cNvSpPr>
              <p:nvPr/>
            </p:nvSpPr>
            <p:spPr>
              <a:xfrm>
                <a:off x="0" y="1786097"/>
                <a:ext cx="11424640" cy="537711"/>
              </a:xfrm>
              <a:prstGeom prst="rect">
                <a:avLst/>
              </a:prstGeom>
              <a:blipFill>
                <a:blip r:embed="rId5"/>
                <a:stretch>
                  <a:fillRect t="-9091" b="-31818"/>
                </a:stretch>
              </a:blipFill>
            </p:spPr>
            <p:txBody>
              <a:bodyPr/>
              <a:lstStyle/>
              <a:p>
                <a:r>
                  <a:rPr lang="en-US">
                    <a:noFill/>
                  </a:rPr>
                  <a:t> </a:t>
                </a:r>
              </a:p>
            </p:txBody>
          </p:sp>
        </mc:Fallback>
      </mc:AlternateContent>
      <p:sp>
        <p:nvSpPr>
          <p:cNvPr id="3" name="TextBox 2">
            <a:extLst>
              <a:ext uri="{FF2B5EF4-FFF2-40B4-BE49-F238E27FC236}">
                <a16:creationId xmlns:a16="http://schemas.microsoft.com/office/drawing/2014/main" id="{E332A08D-60E1-BE98-94F3-7FB9FCA0B7C5}"/>
              </a:ext>
            </a:extLst>
          </p:cNvPr>
          <p:cNvSpPr txBox="1"/>
          <p:nvPr/>
        </p:nvSpPr>
        <p:spPr>
          <a:xfrm>
            <a:off x="5344660" y="2355631"/>
            <a:ext cx="385746" cy="369332"/>
          </a:xfrm>
          <a:prstGeom prst="rect">
            <a:avLst/>
          </a:prstGeom>
          <a:noFill/>
        </p:spPr>
        <p:txBody>
          <a:bodyPr wrap="square" rtlCol="0">
            <a:spAutoFit/>
          </a:bodyPr>
          <a:lstStyle/>
          <a:p>
            <a:r>
              <a:rPr lang="en-GB" sz="1800" dirty="0">
                <a:latin typeface="+mj-lt"/>
              </a:rPr>
              <a:t>U</a:t>
            </a:r>
            <a:endParaRPr lang="en-US" sz="1800" dirty="0">
              <a:latin typeface="+mj-lt"/>
            </a:endParaRPr>
          </a:p>
        </p:txBody>
      </p:sp>
      <p:sp>
        <p:nvSpPr>
          <p:cNvPr id="6" name="TextBox 5">
            <a:extLst>
              <a:ext uri="{FF2B5EF4-FFF2-40B4-BE49-F238E27FC236}">
                <a16:creationId xmlns:a16="http://schemas.microsoft.com/office/drawing/2014/main" id="{FD4A37D6-3EC2-B7F2-291B-62567394C056}"/>
              </a:ext>
            </a:extLst>
          </p:cNvPr>
          <p:cNvSpPr txBox="1"/>
          <p:nvPr/>
        </p:nvSpPr>
        <p:spPr>
          <a:xfrm>
            <a:off x="6699496" y="3326578"/>
            <a:ext cx="385746" cy="369332"/>
          </a:xfrm>
          <a:prstGeom prst="rect">
            <a:avLst/>
          </a:prstGeom>
          <a:noFill/>
        </p:spPr>
        <p:txBody>
          <a:bodyPr wrap="square" rtlCol="0">
            <a:spAutoFit/>
          </a:bodyPr>
          <a:lstStyle/>
          <a:p>
            <a:r>
              <a:rPr lang="en-GB" sz="1800" dirty="0">
                <a:latin typeface="+mj-lt"/>
              </a:rPr>
              <a:t>V</a:t>
            </a:r>
            <a:endParaRPr lang="en-US" sz="1800" dirty="0">
              <a:latin typeface="+mj-lt"/>
            </a:endParaRPr>
          </a:p>
        </p:txBody>
      </p:sp>
      <p:sp>
        <p:nvSpPr>
          <p:cNvPr id="7" name="TextBox 6">
            <a:extLst>
              <a:ext uri="{FF2B5EF4-FFF2-40B4-BE49-F238E27FC236}">
                <a16:creationId xmlns:a16="http://schemas.microsoft.com/office/drawing/2014/main" id="{C793F0BB-AA86-4601-3C75-02B78179698F}"/>
              </a:ext>
            </a:extLst>
          </p:cNvPr>
          <p:cNvSpPr txBox="1"/>
          <p:nvPr/>
        </p:nvSpPr>
        <p:spPr>
          <a:xfrm>
            <a:off x="7246984" y="4883347"/>
            <a:ext cx="385746" cy="369332"/>
          </a:xfrm>
          <a:prstGeom prst="rect">
            <a:avLst/>
          </a:prstGeom>
          <a:noFill/>
        </p:spPr>
        <p:txBody>
          <a:bodyPr wrap="square" rtlCol="0">
            <a:spAutoFit/>
          </a:bodyPr>
          <a:lstStyle/>
          <a:p>
            <a:r>
              <a:rPr lang="en-GB" sz="1800" dirty="0">
                <a:latin typeface="+mj-lt"/>
              </a:rPr>
              <a:t>W</a:t>
            </a:r>
            <a:endParaRPr lang="en-US" sz="1800" dirty="0">
              <a:latin typeface="+mj-lt"/>
            </a:endParaRPr>
          </a:p>
        </p:txBody>
      </p:sp>
      <p:cxnSp>
        <p:nvCxnSpPr>
          <p:cNvPr id="8" name="Straight Connector 7">
            <a:extLst>
              <a:ext uri="{FF2B5EF4-FFF2-40B4-BE49-F238E27FC236}">
                <a16:creationId xmlns:a16="http://schemas.microsoft.com/office/drawing/2014/main" id="{40835C3F-8DD4-862F-33A7-EA2C27EA4E17}"/>
              </a:ext>
            </a:extLst>
          </p:cNvPr>
          <p:cNvCxnSpPr/>
          <p:nvPr/>
        </p:nvCxnSpPr>
        <p:spPr>
          <a:xfrm flipV="1">
            <a:off x="4325815" y="2614246"/>
            <a:ext cx="996462" cy="2461846"/>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08A7A72-C85A-DE75-D79C-6C8B2D4942AC}"/>
              </a:ext>
            </a:extLst>
          </p:cNvPr>
          <p:cNvCxnSpPr>
            <a:cxnSpLocks/>
          </p:cNvCxnSpPr>
          <p:nvPr/>
        </p:nvCxnSpPr>
        <p:spPr>
          <a:xfrm flipV="1">
            <a:off x="4325815" y="3603953"/>
            <a:ext cx="2370819" cy="14640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3EDBF121-B530-6BAD-299C-30B21D0BB754}"/>
              </a:ext>
            </a:extLst>
          </p:cNvPr>
          <p:cNvCxnSpPr>
            <a:cxnSpLocks/>
          </p:cNvCxnSpPr>
          <p:nvPr/>
        </p:nvCxnSpPr>
        <p:spPr>
          <a:xfrm>
            <a:off x="4325815" y="5068013"/>
            <a:ext cx="2887598" cy="8079"/>
          </a:xfrm>
          <a:prstGeom prst="line">
            <a:avLst/>
          </a:prstGeom>
        </p:spPr>
        <p:style>
          <a:lnRef idx="1">
            <a:schemeClr val="accent1"/>
          </a:lnRef>
          <a:fillRef idx="0">
            <a:schemeClr val="accent1"/>
          </a:fillRef>
          <a:effectRef idx="0">
            <a:schemeClr val="accent1"/>
          </a:effectRef>
          <a:fontRef idx="minor">
            <a:schemeClr val="tx1"/>
          </a:fontRef>
        </p:style>
      </p:cxnSp>
      <p:sp>
        <p:nvSpPr>
          <p:cNvPr id="17" name="Rectangle: Rounded Corners 11">
            <a:extLst>
              <a:ext uri="{FF2B5EF4-FFF2-40B4-BE49-F238E27FC236}">
                <a16:creationId xmlns:a16="http://schemas.microsoft.com/office/drawing/2014/main" id="{86EFB3E3-57C4-92C6-03C8-0CAC1BBF5F09}"/>
              </a:ext>
            </a:extLst>
          </p:cNvPr>
          <p:cNvSpPr/>
          <p:nvPr/>
        </p:nvSpPr>
        <p:spPr>
          <a:xfrm>
            <a:off x="1063748" y="5303877"/>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lumMod val="65000"/>
                    <a:lumOff val="35000"/>
                  </a:schemeClr>
                </a:solidFill>
              </a:rPr>
              <a:t>[</a:t>
            </a:r>
            <a:r>
              <a:rPr lang="en-US" sz="2800" b="1" dirty="0" err="1">
                <a:solidFill>
                  <a:schemeClr val="tx1">
                    <a:lumMod val="65000"/>
                    <a:lumOff val="35000"/>
                  </a:schemeClr>
                </a:solidFill>
              </a:rPr>
              <a:t>Ou</a:t>
            </a:r>
            <a:r>
              <a:rPr lang="en-US" sz="2800" b="1" dirty="0">
                <a:solidFill>
                  <a:schemeClr val="tx1">
                    <a:lumMod val="65000"/>
                    <a:lumOff val="35000"/>
                  </a:schemeClr>
                </a:solidFill>
              </a:rPr>
              <a:t>)</a:t>
            </a:r>
          </a:p>
        </p:txBody>
      </p:sp>
      <p:sp>
        <p:nvSpPr>
          <p:cNvPr id="19" name="Rectangle: Rounded Corners 11">
            <a:extLst>
              <a:ext uri="{FF2B5EF4-FFF2-40B4-BE49-F238E27FC236}">
                <a16:creationId xmlns:a16="http://schemas.microsoft.com/office/drawing/2014/main" id="{059C0A33-5106-9BC6-2001-C596FCDA7D01}"/>
              </a:ext>
            </a:extLst>
          </p:cNvPr>
          <p:cNvSpPr/>
          <p:nvPr/>
        </p:nvSpPr>
        <p:spPr>
          <a:xfrm>
            <a:off x="8620144" y="5303877"/>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lumMod val="65000"/>
                    <a:lumOff val="35000"/>
                  </a:schemeClr>
                </a:solidFill>
              </a:rPr>
              <a:t>[Ow)</a:t>
            </a:r>
          </a:p>
        </p:txBody>
      </p:sp>
      <p:sp>
        <p:nvSpPr>
          <p:cNvPr id="18" name="TextBox 17">
            <a:extLst>
              <a:ext uri="{FF2B5EF4-FFF2-40B4-BE49-F238E27FC236}">
                <a16:creationId xmlns:a16="http://schemas.microsoft.com/office/drawing/2014/main" id="{0785B68B-F373-6237-79D4-A229CA26F493}"/>
              </a:ext>
            </a:extLst>
          </p:cNvPr>
          <p:cNvSpPr txBox="1"/>
          <p:nvPr/>
        </p:nvSpPr>
        <p:spPr>
          <a:xfrm>
            <a:off x="4037856" y="4997939"/>
            <a:ext cx="385746" cy="369332"/>
          </a:xfrm>
          <a:prstGeom prst="rect">
            <a:avLst/>
          </a:prstGeom>
          <a:noFill/>
        </p:spPr>
        <p:txBody>
          <a:bodyPr wrap="square" rtlCol="0">
            <a:spAutoFit/>
          </a:bodyPr>
          <a:lstStyle/>
          <a:p>
            <a:r>
              <a:rPr lang="en-GB" sz="1800" dirty="0">
                <a:latin typeface="+mj-lt"/>
              </a:rPr>
              <a:t>O</a:t>
            </a:r>
            <a:endParaRPr lang="en-US" sz="1800" dirty="0">
              <a:latin typeface="+mj-lt"/>
            </a:endParaRPr>
          </a:p>
        </p:txBody>
      </p:sp>
      <p:sp>
        <p:nvSpPr>
          <p:cNvPr id="20" name="Arc 19">
            <a:extLst>
              <a:ext uri="{FF2B5EF4-FFF2-40B4-BE49-F238E27FC236}">
                <a16:creationId xmlns:a16="http://schemas.microsoft.com/office/drawing/2014/main" id="{2EFB7F48-2B22-7458-F14B-4FBF1CBBC4FE}"/>
              </a:ext>
            </a:extLst>
          </p:cNvPr>
          <p:cNvSpPr/>
          <p:nvPr/>
        </p:nvSpPr>
        <p:spPr>
          <a:xfrm>
            <a:off x="3885150" y="4501285"/>
            <a:ext cx="1141535" cy="1141535"/>
          </a:xfrm>
          <a:prstGeom prst="arc">
            <a:avLst>
              <a:gd name="adj1" fmla="val 16856866"/>
              <a:gd name="adj2" fmla="val 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69E1718C-053C-A6D5-B1F9-0B923F40C799}"/>
              </a:ext>
            </a:extLst>
          </p:cNvPr>
          <p:cNvSpPr txBox="1"/>
          <p:nvPr/>
        </p:nvSpPr>
        <p:spPr>
          <a:xfrm rot="18849931">
            <a:off x="4592515" y="4313432"/>
            <a:ext cx="381000" cy="523220"/>
          </a:xfrm>
          <a:prstGeom prst="rect">
            <a:avLst/>
          </a:prstGeom>
          <a:noFill/>
        </p:spPr>
        <p:txBody>
          <a:bodyPr wrap="square" rtlCol="0">
            <a:spAutoFit/>
          </a:bodyPr>
          <a:lstStyle/>
          <a:p>
            <a:r>
              <a:rPr lang="en-GB" sz="2800" dirty="0">
                <a:latin typeface="+mj-lt"/>
              </a:rPr>
              <a:t>=</a:t>
            </a:r>
            <a:endParaRPr lang="en-US" sz="2800" dirty="0">
              <a:latin typeface="+mj-lt"/>
            </a:endParaRPr>
          </a:p>
        </p:txBody>
      </p:sp>
      <p:sp>
        <p:nvSpPr>
          <p:cNvPr id="22" name="TextBox 21">
            <a:extLst>
              <a:ext uri="{FF2B5EF4-FFF2-40B4-BE49-F238E27FC236}">
                <a16:creationId xmlns:a16="http://schemas.microsoft.com/office/drawing/2014/main" id="{E51E3F1E-4BF0-4D4E-48BD-4FE964B048C9}"/>
              </a:ext>
            </a:extLst>
          </p:cNvPr>
          <p:cNvSpPr txBox="1"/>
          <p:nvPr/>
        </p:nvSpPr>
        <p:spPr>
          <a:xfrm rot="19983080">
            <a:off x="4822986" y="4600349"/>
            <a:ext cx="381000" cy="523220"/>
          </a:xfrm>
          <a:prstGeom prst="rect">
            <a:avLst/>
          </a:prstGeom>
          <a:noFill/>
        </p:spPr>
        <p:txBody>
          <a:bodyPr wrap="square" rtlCol="0">
            <a:spAutoFit/>
          </a:bodyPr>
          <a:lstStyle/>
          <a:p>
            <a:r>
              <a:rPr lang="en-GB" sz="2800" dirty="0">
                <a:latin typeface="+mj-lt"/>
              </a:rPr>
              <a:t>=</a:t>
            </a:r>
            <a:endParaRPr lang="en-US" sz="2000" dirty="0">
              <a:latin typeface="+mj-lt"/>
            </a:endParaRPr>
          </a:p>
        </p:txBody>
      </p:sp>
    </p:spTree>
    <p:custDataLst>
      <p:tags r:id="rId1"/>
    </p:custDataLst>
    <p:extLst>
      <p:ext uri="{BB962C8B-B14F-4D97-AF65-F5344CB8AC3E}">
        <p14:creationId xmlns:p14="http://schemas.microsoft.com/office/powerpoint/2010/main" val="44772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Select the correct answer. </a:t>
            </a:r>
            <a:endParaRPr lang="en-GB" sz="3200" dirty="0">
              <a:solidFill>
                <a:schemeClr val="bg1"/>
              </a:solidFill>
              <a:sym typeface="Comic Sans MS"/>
            </a:endParaRPr>
          </a:p>
        </p:txBody>
      </p:sp>
      <p:sp>
        <p:nvSpPr>
          <p:cNvPr id="4" name="Rectangle 2">
            <a:extLst>
              <a:ext uri="{FF2B5EF4-FFF2-40B4-BE49-F238E27FC236}">
                <a16:creationId xmlns:a16="http://schemas.microsoft.com/office/drawing/2014/main" id="{1B87101A-F9B3-44A8-B925-B3966C1E9A3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6">
            <a:extLst>
              <a:ext uri="{FF2B5EF4-FFF2-40B4-BE49-F238E27FC236}">
                <a16:creationId xmlns:a16="http://schemas.microsoft.com/office/drawing/2014/main" id="{4967D2FC-74D1-4DCD-8D8F-0A400C47DA34}"/>
              </a:ext>
            </a:extLst>
          </p:cNvPr>
          <p:cNvSpPr>
            <a:spLocks noChangeArrowheads="1"/>
          </p:cNvSpPr>
          <p:nvPr/>
        </p:nvSpPr>
        <p:spPr bwMode="auto">
          <a:xfrm>
            <a:off x="6423157" y="417601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9" name="Rectangle: Rounded Corners 11">
            <a:extLst>
              <a:ext uri="{FF2B5EF4-FFF2-40B4-BE49-F238E27FC236}">
                <a16:creationId xmlns:a16="http://schemas.microsoft.com/office/drawing/2014/main" id="{B934A832-28A7-4E99-BBBF-CBEFBED92969}"/>
              </a:ext>
            </a:extLst>
          </p:cNvPr>
          <p:cNvSpPr/>
          <p:nvPr/>
        </p:nvSpPr>
        <p:spPr>
          <a:xfrm>
            <a:off x="2302193" y="3774055"/>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chemeClr val="tx1">
                    <a:lumMod val="65000"/>
                    <a:lumOff val="35000"/>
                  </a:schemeClr>
                </a:solidFill>
              </a:rPr>
              <a:t>70</a:t>
            </a:r>
            <a:r>
              <a:rPr lang="en-US" sz="4000" baseline="30000" dirty="0">
                <a:solidFill>
                  <a:schemeClr val="tx1">
                    <a:lumMod val="65000"/>
                    <a:lumOff val="35000"/>
                  </a:schemeClr>
                </a:solidFill>
              </a:rPr>
              <a:t>o</a:t>
            </a:r>
            <a:endParaRPr lang="en-US" sz="4000" dirty="0">
              <a:solidFill>
                <a:schemeClr val="tx1">
                  <a:lumMod val="65000"/>
                  <a:lumOff val="35000"/>
                </a:schemeClr>
              </a:solidFill>
            </a:endParaRPr>
          </a:p>
        </p:txBody>
      </p:sp>
      <p:sp>
        <p:nvSpPr>
          <p:cNvPr id="30" name="Rectangle: Rounded Corners 11">
            <a:extLst>
              <a:ext uri="{FF2B5EF4-FFF2-40B4-BE49-F238E27FC236}">
                <a16:creationId xmlns:a16="http://schemas.microsoft.com/office/drawing/2014/main" id="{F57DEFA0-018F-422F-83FD-4B1D3AC6C186}"/>
              </a:ext>
            </a:extLst>
          </p:cNvPr>
          <p:cNvSpPr/>
          <p:nvPr/>
        </p:nvSpPr>
        <p:spPr>
          <a:xfrm>
            <a:off x="5011915" y="3774055"/>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chemeClr val="tx1">
                    <a:lumMod val="65000"/>
                    <a:lumOff val="35000"/>
                  </a:schemeClr>
                </a:solidFill>
              </a:rPr>
              <a:t>140</a:t>
            </a:r>
            <a:r>
              <a:rPr lang="en-US" sz="4000" baseline="30000" dirty="0">
                <a:solidFill>
                  <a:schemeClr val="tx1">
                    <a:lumMod val="65000"/>
                    <a:lumOff val="35000"/>
                  </a:schemeClr>
                </a:solidFill>
              </a:rPr>
              <a:t>o</a:t>
            </a:r>
            <a:endParaRPr lang="en-US" sz="4000" dirty="0">
              <a:solidFill>
                <a:schemeClr val="tx1">
                  <a:lumMod val="65000"/>
                  <a:lumOff val="35000"/>
                </a:schemeClr>
              </a:solidFill>
            </a:endParaRPr>
          </a:p>
        </p:txBody>
      </p:sp>
      <p:sp>
        <p:nvSpPr>
          <p:cNvPr id="31" name="Rectangle: Rounded Corners 11">
            <a:extLst>
              <a:ext uri="{FF2B5EF4-FFF2-40B4-BE49-F238E27FC236}">
                <a16:creationId xmlns:a16="http://schemas.microsoft.com/office/drawing/2014/main" id="{651DBB49-DA80-4199-8CCE-586E8AE95A77}"/>
              </a:ext>
            </a:extLst>
          </p:cNvPr>
          <p:cNvSpPr/>
          <p:nvPr/>
        </p:nvSpPr>
        <p:spPr>
          <a:xfrm>
            <a:off x="7721637" y="3774055"/>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chemeClr val="tx1">
                    <a:lumMod val="65000"/>
                    <a:lumOff val="35000"/>
                  </a:schemeClr>
                </a:solidFill>
              </a:rPr>
              <a:t>35</a:t>
            </a:r>
            <a:r>
              <a:rPr lang="en-US" sz="4000" baseline="30000" dirty="0">
                <a:solidFill>
                  <a:schemeClr val="tx1">
                    <a:lumMod val="65000"/>
                    <a:lumOff val="35000"/>
                  </a:schemeClr>
                </a:solidFill>
              </a:rPr>
              <a:t>o</a:t>
            </a:r>
            <a:endParaRPr lang="en-US" sz="4000" dirty="0">
              <a:solidFill>
                <a:schemeClr val="tx1">
                  <a:lumMod val="65000"/>
                  <a:lumOff val="35000"/>
                </a:schemeClr>
              </a:solidFill>
            </a:endParaRP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2CFA34EB-6412-0EB1-6332-77B6D238D33B}"/>
                  </a:ext>
                </a:extLst>
              </p:cNvPr>
              <p:cNvSpPr txBox="1"/>
              <p:nvPr/>
            </p:nvSpPr>
            <p:spPr>
              <a:xfrm>
                <a:off x="0" y="1786097"/>
                <a:ext cx="11424640" cy="1101071"/>
              </a:xfrm>
              <a:prstGeom prst="rect">
                <a:avLst/>
              </a:prstGeom>
              <a:noFill/>
            </p:spPr>
            <p:txBody>
              <a:bodyPr wrap="square">
                <a:spAutoFit/>
              </a:bodyPr>
              <a:lstStyle/>
              <a:p>
                <a:pPr marL="514350">
                  <a:lnSpc>
                    <a:spcPct val="107000"/>
                  </a:lnSpc>
                  <a:spcAft>
                    <a:spcPts val="800"/>
                  </a:spcAft>
                </a:pPr>
                <a:r>
                  <a:rPr lang="en-US" sz="2800" dirty="0">
                    <a:solidFill>
                      <a:schemeClr val="tx1">
                        <a:lumMod val="65000"/>
                        <a:lumOff val="35000"/>
                      </a:schemeClr>
                    </a:solidFill>
                    <a:latin typeface="+mn-lt"/>
                    <a:ea typeface="Calibri" panose="020F0502020204030204" pitchFamily="34" charset="0"/>
                    <a:cs typeface="Arial" panose="020B0604020202020204" pitchFamily="34" charset="0"/>
                  </a:rPr>
                  <a:t>Complete: </a:t>
                </a:r>
              </a:p>
              <a:p>
                <a:pPr marL="514350">
                  <a:lnSpc>
                    <a:spcPct val="107000"/>
                  </a:lnSpc>
                  <a:spcAft>
                    <a:spcPts val="800"/>
                  </a:spcAft>
                </a:pPr>
                <a:r>
                  <a:rPr lang="en-US" sz="2800" dirty="0">
                    <a:solidFill>
                      <a:schemeClr val="tx1">
                        <a:lumMod val="65000"/>
                        <a:lumOff val="35000"/>
                      </a:schemeClr>
                    </a:solidFill>
                    <a:latin typeface="+mn-lt"/>
                    <a:ea typeface="Calibri" panose="020F0502020204030204" pitchFamily="34" charset="0"/>
                    <a:cs typeface="Arial" panose="020B0604020202020204" pitchFamily="34" charset="0"/>
                  </a:rPr>
                  <a:t>If [Ax) is the bisector of </a:t>
                </a:r>
                <a14:m>
                  <m:oMath xmlns:m="http://schemas.openxmlformats.org/officeDocument/2006/math">
                    <m:acc>
                      <m:accPr>
                        <m:chr m:val="̂"/>
                        <m:ctrlPr>
                          <a:rPr lang="en-US" sz="2800" i="1">
                            <a:solidFill>
                              <a:schemeClr val="tx1">
                                <a:lumMod val="65000"/>
                                <a:lumOff val="35000"/>
                              </a:schemeClr>
                            </a:solidFill>
                            <a:latin typeface="Cambria Math" panose="02040503050406030204" pitchFamily="18" charset="0"/>
                            <a:cs typeface="Arial" panose="020B0604020202020204" pitchFamily="34" charset="0"/>
                          </a:rPr>
                        </m:ctrlPr>
                      </m:accPr>
                      <m:e>
                        <m:r>
                          <a:rPr lang="en-US" sz="2800" i="1">
                            <a:solidFill>
                              <a:schemeClr val="tx1">
                                <a:lumMod val="65000"/>
                                <a:lumOff val="35000"/>
                              </a:schemeClr>
                            </a:solidFill>
                            <a:latin typeface="Cambria Math" panose="02040503050406030204" pitchFamily="18" charset="0"/>
                            <a:cs typeface="Arial" panose="020B0604020202020204" pitchFamily="34" charset="0"/>
                          </a:rPr>
                          <m:t>𝑢𝐴𝑦</m:t>
                        </m:r>
                      </m:e>
                    </m:acc>
                  </m:oMath>
                </a14:m>
                <a:r>
                  <a:rPr lang="en-US" sz="2800" dirty="0">
                    <a:solidFill>
                      <a:schemeClr val="tx1">
                        <a:lumMod val="65000"/>
                        <a:lumOff val="35000"/>
                      </a:schemeClr>
                    </a:solidFill>
                    <a:latin typeface="+mn-lt"/>
                    <a:ea typeface="Calibri" panose="020F0502020204030204" pitchFamily="34" charset="0"/>
                    <a:cs typeface="Arial" panose="020B0604020202020204" pitchFamily="34" charset="0"/>
                  </a:rPr>
                  <a:t>, and </a:t>
                </a:r>
                <a14:m>
                  <m:oMath xmlns:m="http://schemas.openxmlformats.org/officeDocument/2006/math">
                    <m:acc>
                      <m:accPr>
                        <m:chr m:val="̂"/>
                        <m:ctrlPr>
                          <a:rPr lang="en-US" sz="2800" i="1">
                            <a:solidFill>
                              <a:schemeClr val="tx1">
                                <a:lumMod val="65000"/>
                                <a:lumOff val="35000"/>
                              </a:schemeClr>
                            </a:solidFill>
                            <a:latin typeface="Cambria Math" panose="02040503050406030204" pitchFamily="18" charset="0"/>
                            <a:cs typeface="Arial" panose="020B0604020202020204" pitchFamily="34" charset="0"/>
                          </a:rPr>
                        </m:ctrlPr>
                      </m:accPr>
                      <m:e>
                        <m:r>
                          <a:rPr lang="en-US" sz="2800" i="1">
                            <a:solidFill>
                              <a:schemeClr val="tx1">
                                <a:lumMod val="65000"/>
                                <a:lumOff val="35000"/>
                              </a:schemeClr>
                            </a:solidFill>
                            <a:latin typeface="Cambria Math" panose="02040503050406030204" pitchFamily="18" charset="0"/>
                            <a:cs typeface="Arial" panose="020B0604020202020204" pitchFamily="34" charset="0"/>
                          </a:rPr>
                          <m:t>𝑢𝐴𝑦</m:t>
                        </m:r>
                      </m:e>
                    </m:acc>
                    <m:r>
                      <a:rPr lang="en-US" sz="2800" i="1">
                        <a:solidFill>
                          <a:schemeClr val="tx1">
                            <a:lumMod val="65000"/>
                            <a:lumOff val="35000"/>
                          </a:schemeClr>
                        </a:solidFill>
                        <a:latin typeface="Cambria Math" panose="02040503050406030204" pitchFamily="18" charset="0"/>
                        <a:cs typeface="Arial" panose="020B0604020202020204" pitchFamily="34" charset="0"/>
                      </a:rPr>
                      <m:t>=70</m:t>
                    </m:r>
                    <m:r>
                      <a:rPr lang="en-US" sz="2800" i="1">
                        <a:solidFill>
                          <a:schemeClr val="tx1">
                            <a:lumMod val="65000"/>
                            <a:lumOff val="35000"/>
                          </a:schemeClr>
                        </a:solidFill>
                        <a:latin typeface="Cambria Math" panose="02040503050406030204" pitchFamily="18" charset="0"/>
                        <a:ea typeface="Cambria Math" panose="02040503050406030204" pitchFamily="18" charset="0"/>
                        <a:cs typeface="Arial" panose="020B0604020202020204" pitchFamily="34" charset="0"/>
                      </a:rPr>
                      <m:t>°</m:t>
                    </m:r>
                  </m:oMath>
                </a14:m>
                <a:r>
                  <a:rPr lang="en-US" sz="2800" dirty="0">
                    <a:solidFill>
                      <a:schemeClr val="tx1">
                        <a:lumMod val="65000"/>
                        <a:lumOff val="35000"/>
                      </a:schemeClr>
                    </a:solidFill>
                    <a:latin typeface="+mn-lt"/>
                    <a:ea typeface="Calibri" panose="020F0502020204030204" pitchFamily="34" charset="0"/>
                    <a:cs typeface="Arial" panose="020B0604020202020204" pitchFamily="34" charset="0"/>
                  </a:rPr>
                  <a:t>, then </a:t>
                </a:r>
                <a14:m>
                  <m:oMath xmlns:m="http://schemas.openxmlformats.org/officeDocument/2006/math">
                    <m:acc>
                      <m:accPr>
                        <m:chr m:val="̂"/>
                        <m:ctrlPr>
                          <a:rPr lang="en-US" sz="2800" i="1">
                            <a:solidFill>
                              <a:schemeClr val="tx1">
                                <a:lumMod val="65000"/>
                                <a:lumOff val="35000"/>
                              </a:schemeClr>
                            </a:solidFill>
                            <a:latin typeface="Cambria Math" panose="02040503050406030204" pitchFamily="18" charset="0"/>
                            <a:cs typeface="Arial" panose="020B0604020202020204" pitchFamily="34" charset="0"/>
                          </a:rPr>
                        </m:ctrlPr>
                      </m:accPr>
                      <m:e>
                        <m:r>
                          <a:rPr lang="en-US" sz="2800" i="1">
                            <a:solidFill>
                              <a:schemeClr val="tx1">
                                <a:lumMod val="65000"/>
                                <a:lumOff val="35000"/>
                              </a:schemeClr>
                            </a:solidFill>
                            <a:latin typeface="Cambria Math" panose="02040503050406030204" pitchFamily="18" charset="0"/>
                            <a:cs typeface="Arial" panose="020B0604020202020204" pitchFamily="34" charset="0"/>
                          </a:rPr>
                          <m:t>𝑢𝐴𝑥</m:t>
                        </m:r>
                      </m:e>
                    </m:acc>
                    <m:r>
                      <a:rPr lang="en-US" sz="2800" i="1">
                        <a:solidFill>
                          <a:schemeClr val="tx1">
                            <a:lumMod val="65000"/>
                            <a:lumOff val="35000"/>
                          </a:schemeClr>
                        </a:solidFill>
                        <a:latin typeface="Cambria Math" panose="02040503050406030204" pitchFamily="18" charset="0"/>
                        <a:cs typeface="Arial" panose="020B0604020202020204" pitchFamily="34" charset="0"/>
                      </a:rPr>
                      <m:t>=</m:t>
                    </m:r>
                  </m:oMath>
                </a14:m>
                <a:r>
                  <a:rPr lang="en-US" sz="2800" dirty="0">
                    <a:solidFill>
                      <a:schemeClr val="tx1">
                        <a:lumMod val="65000"/>
                        <a:lumOff val="35000"/>
                      </a:schemeClr>
                    </a:solidFill>
                    <a:latin typeface="+mn-lt"/>
                    <a:ea typeface="Calibri" panose="020F0502020204030204" pitchFamily="34" charset="0"/>
                    <a:cs typeface="Arial" panose="020B0604020202020204" pitchFamily="34" charset="0"/>
                  </a:rPr>
                  <a:t>____.</a:t>
                </a:r>
              </a:p>
            </p:txBody>
          </p:sp>
        </mc:Choice>
        <mc:Fallback xmlns="">
          <p:sp>
            <p:nvSpPr>
              <p:cNvPr id="5" name="TextBox 4">
                <a:extLst>
                  <a:ext uri="{FF2B5EF4-FFF2-40B4-BE49-F238E27FC236}">
                    <a16:creationId xmlns:a16="http://schemas.microsoft.com/office/drawing/2014/main" id="{2CFA34EB-6412-0EB1-6332-77B6D238D33B}"/>
                  </a:ext>
                </a:extLst>
              </p:cNvPr>
              <p:cNvSpPr txBox="1">
                <a:spLocks noRot="1" noChangeAspect="1" noMove="1" noResize="1" noEditPoints="1" noAdjustHandles="1" noChangeArrowheads="1" noChangeShapeType="1" noTextEdit="1"/>
              </p:cNvSpPr>
              <p:nvPr/>
            </p:nvSpPr>
            <p:spPr>
              <a:xfrm>
                <a:off x="0" y="1786097"/>
                <a:ext cx="11424640" cy="1101071"/>
              </a:xfrm>
              <a:prstGeom prst="rect">
                <a:avLst/>
              </a:prstGeom>
              <a:blipFill>
                <a:blip r:embed="rId4"/>
                <a:stretch>
                  <a:fillRect t="-5525" b="-14917"/>
                </a:stretch>
              </a:blipFill>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29491923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Select the correct answer. </a:t>
            </a:r>
            <a:endParaRPr lang="en-GB" sz="3200" dirty="0">
              <a:solidFill>
                <a:schemeClr val="bg1"/>
              </a:solidFill>
              <a:sym typeface="Comic Sans MS"/>
            </a:endParaRPr>
          </a:p>
        </p:txBody>
      </p:sp>
      <p:sp>
        <p:nvSpPr>
          <p:cNvPr id="4" name="Rectangle 2">
            <a:extLst>
              <a:ext uri="{FF2B5EF4-FFF2-40B4-BE49-F238E27FC236}">
                <a16:creationId xmlns:a16="http://schemas.microsoft.com/office/drawing/2014/main" id="{1B87101A-F9B3-44A8-B925-B3966C1E9A3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6">
            <a:extLst>
              <a:ext uri="{FF2B5EF4-FFF2-40B4-BE49-F238E27FC236}">
                <a16:creationId xmlns:a16="http://schemas.microsoft.com/office/drawing/2014/main" id="{4967D2FC-74D1-4DCD-8D8F-0A400C47DA34}"/>
              </a:ext>
            </a:extLst>
          </p:cNvPr>
          <p:cNvSpPr>
            <a:spLocks noChangeArrowheads="1"/>
          </p:cNvSpPr>
          <p:nvPr/>
        </p:nvSpPr>
        <p:spPr bwMode="auto">
          <a:xfrm>
            <a:off x="6423157" y="417601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9" name="Rectangle: Rounded Corners 11">
            <a:extLst>
              <a:ext uri="{FF2B5EF4-FFF2-40B4-BE49-F238E27FC236}">
                <a16:creationId xmlns:a16="http://schemas.microsoft.com/office/drawing/2014/main" id="{B934A832-28A7-4E99-BBBF-CBEFBED92969}"/>
              </a:ext>
            </a:extLst>
          </p:cNvPr>
          <p:cNvSpPr/>
          <p:nvPr/>
        </p:nvSpPr>
        <p:spPr>
          <a:xfrm>
            <a:off x="2302193" y="3774055"/>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chemeClr val="tx1">
                    <a:lumMod val="65000"/>
                    <a:lumOff val="35000"/>
                  </a:schemeClr>
                </a:solidFill>
              </a:rPr>
              <a:t>70</a:t>
            </a:r>
            <a:r>
              <a:rPr lang="en-US" sz="4000" baseline="30000" dirty="0">
                <a:solidFill>
                  <a:schemeClr val="tx1">
                    <a:lumMod val="65000"/>
                    <a:lumOff val="35000"/>
                  </a:schemeClr>
                </a:solidFill>
              </a:rPr>
              <a:t>o</a:t>
            </a:r>
            <a:endParaRPr lang="en-US" sz="4000" dirty="0">
              <a:solidFill>
                <a:schemeClr val="tx1">
                  <a:lumMod val="65000"/>
                  <a:lumOff val="35000"/>
                </a:schemeClr>
              </a:solidFill>
            </a:endParaRPr>
          </a:p>
        </p:txBody>
      </p:sp>
      <p:sp>
        <p:nvSpPr>
          <p:cNvPr id="30" name="Rectangle: Rounded Corners 11">
            <a:extLst>
              <a:ext uri="{FF2B5EF4-FFF2-40B4-BE49-F238E27FC236}">
                <a16:creationId xmlns:a16="http://schemas.microsoft.com/office/drawing/2014/main" id="{F57DEFA0-018F-422F-83FD-4B1D3AC6C186}"/>
              </a:ext>
            </a:extLst>
          </p:cNvPr>
          <p:cNvSpPr/>
          <p:nvPr/>
        </p:nvSpPr>
        <p:spPr>
          <a:xfrm>
            <a:off x="5011915" y="3774055"/>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chemeClr val="tx1">
                    <a:lumMod val="65000"/>
                    <a:lumOff val="35000"/>
                  </a:schemeClr>
                </a:solidFill>
              </a:rPr>
              <a:t>140</a:t>
            </a:r>
            <a:r>
              <a:rPr lang="en-US" sz="4000" baseline="30000" dirty="0">
                <a:solidFill>
                  <a:schemeClr val="tx1">
                    <a:lumMod val="65000"/>
                    <a:lumOff val="35000"/>
                  </a:schemeClr>
                </a:solidFill>
              </a:rPr>
              <a:t>o</a:t>
            </a:r>
            <a:endParaRPr lang="en-US" sz="4000" dirty="0">
              <a:solidFill>
                <a:schemeClr val="tx1">
                  <a:lumMod val="65000"/>
                  <a:lumOff val="35000"/>
                </a:schemeClr>
              </a:solidFill>
            </a:endParaRPr>
          </a:p>
        </p:txBody>
      </p:sp>
      <p:sp>
        <p:nvSpPr>
          <p:cNvPr id="31" name="Rectangle: Rounded Corners 11">
            <a:extLst>
              <a:ext uri="{FF2B5EF4-FFF2-40B4-BE49-F238E27FC236}">
                <a16:creationId xmlns:a16="http://schemas.microsoft.com/office/drawing/2014/main" id="{651DBB49-DA80-4199-8CCE-586E8AE95A77}"/>
              </a:ext>
            </a:extLst>
          </p:cNvPr>
          <p:cNvSpPr/>
          <p:nvPr/>
        </p:nvSpPr>
        <p:spPr>
          <a:xfrm>
            <a:off x="7721637" y="3774055"/>
            <a:ext cx="2286000" cy="858611"/>
          </a:xfrm>
          <a:prstGeom prst="roundRect">
            <a:avLst/>
          </a:prstGeom>
          <a:solidFill>
            <a:srgbClr val="74C274"/>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chemeClr val="bg1"/>
                </a:solidFill>
              </a:rPr>
              <a:t>35</a:t>
            </a:r>
            <a:r>
              <a:rPr lang="en-US" sz="4000" baseline="30000" dirty="0">
                <a:solidFill>
                  <a:schemeClr val="bg1"/>
                </a:solidFill>
              </a:rPr>
              <a:t>o</a:t>
            </a:r>
            <a:endParaRPr lang="en-US" sz="4000" dirty="0">
              <a:solidFill>
                <a:schemeClr val="bg1"/>
              </a:solidFill>
            </a:endParaRP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2CFA34EB-6412-0EB1-6332-77B6D238D33B}"/>
                  </a:ext>
                </a:extLst>
              </p:cNvPr>
              <p:cNvSpPr txBox="1"/>
              <p:nvPr/>
            </p:nvSpPr>
            <p:spPr>
              <a:xfrm>
                <a:off x="0" y="1786097"/>
                <a:ext cx="11424640" cy="1101071"/>
              </a:xfrm>
              <a:prstGeom prst="rect">
                <a:avLst/>
              </a:prstGeom>
              <a:noFill/>
            </p:spPr>
            <p:txBody>
              <a:bodyPr wrap="square">
                <a:spAutoFit/>
              </a:bodyPr>
              <a:lstStyle/>
              <a:p>
                <a:pPr marL="514350">
                  <a:lnSpc>
                    <a:spcPct val="107000"/>
                  </a:lnSpc>
                  <a:spcAft>
                    <a:spcPts val="800"/>
                  </a:spcAft>
                </a:pPr>
                <a:r>
                  <a:rPr lang="en-US" sz="2800" dirty="0">
                    <a:solidFill>
                      <a:schemeClr val="tx1">
                        <a:lumMod val="65000"/>
                        <a:lumOff val="35000"/>
                      </a:schemeClr>
                    </a:solidFill>
                    <a:latin typeface="+mn-lt"/>
                    <a:ea typeface="Calibri" panose="020F0502020204030204" pitchFamily="34" charset="0"/>
                    <a:cs typeface="Arial" panose="020B0604020202020204" pitchFamily="34" charset="0"/>
                  </a:rPr>
                  <a:t>Complete: </a:t>
                </a:r>
              </a:p>
              <a:p>
                <a:pPr marL="514350">
                  <a:lnSpc>
                    <a:spcPct val="107000"/>
                  </a:lnSpc>
                  <a:spcAft>
                    <a:spcPts val="800"/>
                  </a:spcAft>
                </a:pPr>
                <a:r>
                  <a:rPr lang="en-US" sz="2800" dirty="0">
                    <a:solidFill>
                      <a:schemeClr val="tx1">
                        <a:lumMod val="65000"/>
                        <a:lumOff val="35000"/>
                      </a:schemeClr>
                    </a:solidFill>
                    <a:latin typeface="+mn-lt"/>
                    <a:ea typeface="Calibri" panose="020F0502020204030204" pitchFamily="34" charset="0"/>
                    <a:cs typeface="Arial" panose="020B0604020202020204" pitchFamily="34" charset="0"/>
                  </a:rPr>
                  <a:t>If [Ax) is the bisector of </a:t>
                </a:r>
                <a14:m>
                  <m:oMath xmlns:m="http://schemas.openxmlformats.org/officeDocument/2006/math">
                    <m:acc>
                      <m:accPr>
                        <m:chr m:val="̂"/>
                        <m:ctrlPr>
                          <a:rPr lang="en-US" sz="2800" i="1">
                            <a:solidFill>
                              <a:schemeClr val="tx1">
                                <a:lumMod val="65000"/>
                                <a:lumOff val="35000"/>
                              </a:schemeClr>
                            </a:solidFill>
                            <a:latin typeface="Cambria Math" panose="02040503050406030204" pitchFamily="18" charset="0"/>
                            <a:cs typeface="Arial" panose="020B0604020202020204" pitchFamily="34" charset="0"/>
                          </a:rPr>
                        </m:ctrlPr>
                      </m:accPr>
                      <m:e>
                        <m:r>
                          <a:rPr lang="en-US" sz="2800" i="1">
                            <a:solidFill>
                              <a:schemeClr val="tx1">
                                <a:lumMod val="65000"/>
                                <a:lumOff val="35000"/>
                              </a:schemeClr>
                            </a:solidFill>
                            <a:latin typeface="Cambria Math" panose="02040503050406030204" pitchFamily="18" charset="0"/>
                            <a:cs typeface="Arial" panose="020B0604020202020204" pitchFamily="34" charset="0"/>
                          </a:rPr>
                          <m:t>𝑢𝐴𝑦</m:t>
                        </m:r>
                      </m:e>
                    </m:acc>
                  </m:oMath>
                </a14:m>
                <a:r>
                  <a:rPr lang="en-US" sz="2800" dirty="0">
                    <a:solidFill>
                      <a:schemeClr val="tx1">
                        <a:lumMod val="65000"/>
                        <a:lumOff val="35000"/>
                      </a:schemeClr>
                    </a:solidFill>
                    <a:latin typeface="+mn-lt"/>
                    <a:ea typeface="Calibri" panose="020F0502020204030204" pitchFamily="34" charset="0"/>
                    <a:cs typeface="Arial" panose="020B0604020202020204" pitchFamily="34" charset="0"/>
                  </a:rPr>
                  <a:t>, and </a:t>
                </a:r>
                <a14:m>
                  <m:oMath xmlns:m="http://schemas.openxmlformats.org/officeDocument/2006/math">
                    <m:acc>
                      <m:accPr>
                        <m:chr m:val="̂"/>
                        <m:ctrlPr>
                          <a:rPr lang="en-US" sz="2800" i="1">
                            <a:solidFill>
                              <a:schemeClr val="tx1">
                                <a:lumMod val="65000"/>
                                <a:lumOff val="35000"/>
                              </a:schemeClr>
                            </a:solidFill>
                            <a:latin typeface="Cambria Math" panose="02040503050406030204" pitchFamily="18" charset="0"/>
                            <a:cs typeface="Arial" panose="020B0604020202020204" pitchFamily="34" charset="0"/>
                          </a:rPr>
                        </m:ctrlPr>
                      </m:accPr>
                      <m:e>
                        <m:r>
                          <a:rPr lang="en-US" sz="2800" i="1">
                            <a:solidFill>
                              <a:schemeClr val="tx1">
                                <a:lumMod val="65000"/>
                                <a:lumOff val="35000"/>
                              </a:schemeClr>
                            </a:solidFill>
                            <a:latin typeface="Cambria Math" panose="02040503050406030204" pitchFamily="18" charset="0"/>
                            <a:cs typeface="Arial" panose="020B0604020202020204" pitchFamily="34" charset="0"/>
                          </a:rPr>
                          <m:t>𝑢𝐴𝑦</m:t>
                        </m:r>
                      </m:e>
                    </m:acc>
                    <m:r>
                      <a:rPr lang="en-US" sz="2800" i="1">
                        <a:solidFill>
                          <a:schemeClr val="tx1">
                            <a:lumMod val="65000"/>
                            <a:lumOff val="35000"/>
                          </a:schemeClr>
                        </a:solidFill>
                        <a:latin typeface="Cambria Math" panose="02040503050406030204" pitchFamily="18" charset="0"/>
                        <a:cs typeface="Arial" panose="020B0604020202020204" pitchFamily="34" charset="0"/>
                      </a:rPr>
                      <m:t>=70</m:t>
                    </m:r>
                    <m:r>
                      <a:rPr lang="en-US" sz="2800" i="1">
                        <a:solidFill>
                          <a:schemeClr val="tx1">
                            <a:lumMod val="65000"/>
                            <a:lumOff val="35000"/>
                          </a:schemeClr>
                        </a:solidFill>
                        <a:latin typeface="Cambria Math" panose="02040503050406030204" pitchFamily="18" charset="0"/>
                        <a:ea typeface="Cambria Math" panose="02040503050406030204" pitchFamily="18" charset="0"/>
                        <a:cs typeface="Arial" panose="020B0604020202020204" pitchFamily="34" charset="0"/>
                      </a:rPr>
                      <m:t>°</m:t>
                    </m:r>
                  </m:oMath>
                </a14:m>
                <a:r>
                  <a:rPr lang="en-US" sz="2800" dirty="0">
                    <a:solidFill>
                      <a:schemeClr val="tx1">
                        <a:lumMod val="65000"/>
                        <a:lumOff val="35000"/>
                      </a:schemeClr>
                    </a:solidFill>
                    <a:latin typeface="+mn-lt"/>
                    <a:ea typeface="Calibri" panose="020F0502020204030204" pitchFamily="34" charset="0"/>
                    <a:cs typeface="Arial" panose="020B0604020202020204" pitchFamily="34" charset="0"/>
                  </a:rPr>
                  <a:t>, then </a:t>
                </a:r>
                <a14:m>
                  <m:oMath xmlns:m="http://schemas.openxmlformats.org/officeDocument/2006/math">
                    <m:acc>
                      <m:accPr>
                        <m:chr m:val="̂"/>
                        <m:ctrlPr>
                          <a:rPr lang="en-US" sz="2800" i="1">
                            <a:solidFill>
                              <a:schemeClr val="tx1">
                                <a:lumMod val="65000"/>
                                <a:lumOff val="35000"/>
                              </a:schemeClr>
                            </a:solidFill>
                            <a:latin typeface="Cambria Math" panose="02040503050406030204" pitchFamily="18" charset="0"/>
                            <a:cs typeface="Arial" panose="020B0604020202020204" pitchFamily="34" charset="0"/>
                          </a:rPr>
                        </m:ctrlPr>
                      </m:accPr>
                      <m:e>
                        <m:r>
                          <a:rPr lang="en-US" sz="2800" i="1">
                            <a:solidFill>
                              <a:schemeClr val="tx1">
                                <a:lumMod val="65000"/>
                                <a:lumOff val="35000"/>
                              </a:schemeClr>
                            </a:solidFill>
                            <a:latin typeface="Cambria Math" panose="02040503050406030204" pitchFamily="18" charset="0"/>
                            <a:cs typeface="Arial" panose="020B0604020202020204" pitchFamily="34" charset="0"/>
                          </a:rPr>
                          <m:t>𝑢𝐴𝑥</m:t>
                        </m:r>
                      </m:e>
                    </m:acc>
                    <m:r>
                      <a:rPr lang="en-US" sz="2800" i="1">
                        <a:solidFill>
                          <a:schemeClr val="tx1">
                            <a:lumMod val="65000"/>
                            <a:lumOff val="35000"/>
                          </a:schemeClr>
                        </a:solidFill>
                        <a:latin typeface="Cambria Math" panose="02040503050406030204" pitchFamily="18" charset="0"/>
                        <a:cs typeface="Arial" panose="020B0604020202020204" pitchFamily="34" charset="0"/>
                      </a:rPr>
                      <m:t>=</m:t>
                    </m:r>
                  </m:oMath>
                </a14:m>
                <a:r>
                  <a:rPr lang="en-US" sz="2800" dirty="0">
                    <a:solidFill>
                      <a:schemeClr val="tx1">
                        <a:lumMod val="65000"/>
                        <a:lumOff val="35000"/>
                      </a:schemeClr>
                    </a:solidFill>
                    <a:latin typeface="+mn-lt"/>
                    <a:ea typeface="Calibri" panose="020F0502020204030204" pitchFamily="34" charset="0"/>
                    <a:cs typeface="Arial" panose="020B0604020202020204" pitchFamily="34" charset="0"/>
                  </a:rPr>
                  <a:t>____.</a:t>
                </a:r>
              </a:p>
            </p:txBody>
          </p:sp>
        </mc:Choice>
        <mc:Fallback xmlns="">
          <p:sp>
            <p:nvSpPr>
              <p:cNvPr id="5" name="TextBox 4">
                <a:extLst>
                  <a:ext uri="{FF2B5EF4-FFF2-40B4-BE49-F238E27FC236}">
                    <a16:creationId xmlns:a16="http://schemas.microsoft.com/office/drawing/2014/main" id="{2CFA34EB-6412-0EB1-6332-77B6D238D33B}"/>
                  </a:ext>
                </a:extLst>
              </p:cNvPr>
              <p:cNvSpPr txBox="1">
                <a:spLocks noRot="1" noChangeAspect="1" noMove="1" noResize="1" noEditPoints="1" noAdjustHandles="1" noChangeArrowheads="1" noChangeShapeType="1" noTextEdit="1"/>
              </p:cNvSpPr>
              <p:nvPr/>
            </p:nvSpPr>
            <p:spPr>
              <a:xfrm>
                <a:off x="0" y="1786097"/>
                <a:ext cx="11424640" cy="1101071"/>
              </a:xfrm>
              <a:prstGeom prst="rect">
                <a:avLst/>
              </a:prstGeom>
              <a:blipFill>
                <a:blip r:embed="rId4"/>
                <a:stretch>
                  <a:fillRect t="-5525" b="-14917"/>
                </a:stretch>
              </a:blipFill>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1575269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222;p10">
            <a:extLst>
              <a:ext uri="{FF2B5EF4-FFF2-40B4-BE49-F238E27FC236}">
                <a16:creationId xmlns:a16="http://schemas.microsoft.com/office/drawing/2014/main" id="{593DEED2-E790-472E-9247-33671930F094}"/>
              </a:ext>
            </a:extLst>
          </p:cNvPr>
          <p:cNvSpPr txBox="1"/>
          <p:nvPr/>
        </p:nvSpPr>
        <p:spPr>
          <a:xfrm>
            <a:off x="0" y="572302"/>
            <a:ext cx="12192000" cy="584735"/>
          </a:xfrm>
          <a:prstGeom prst="rect">
            <a:avLst/>
          </a:prstGeom>
          <a:solidFill>
            <a:srgbClr val="0076A3"/>
          </a:solidFill>
          <a:ln>
            <a:noFill/>
          </a:ln>
        </p:spPr>
        <p:txBody>
          <a:bodyPr spcFirstLastPara="1" wrap="square" lIns="91425" tIns="45700" rIns="91425" bIns="45700" anchor="t" anchorCtr="0">
            <a:spAutoFit/>
          </a:bodyPr>
          <a:lstStyle/>
          <a:p>
            <a:pPr marL="39370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en-GB" sz="3200" b="1" i="0" u="none" strike="noStrike" kern="0" cap="none" spc="0" normalizeH="0" baseline="0" noProof="0" dirty="0">
                <a:ln>
                  <a:noFill/>
                </a:ln>
                <a:solidFill>
                  <a:prstClr val="white"/>
                </a:solidFill>
                <a:effectLst/>
                <a:uLnTx/>
                <a:uFillTx/>
                <a:latin typeface="Comic Sans MS"/>
                <a:cs typeface="Arial"/>
                <a:sym typeface="Comic Sans MS"/>
              </a:rPr>
              <a:t>Table of Content</a:t>
            </a:r>
            <a:r>
              <a:rPr kumimoji="0" lang="en-US" sz="3200" b="1" i="0" u="none" strike="noStrike" kern="0" cap="none" spc="0" normalizeH="0" baseline="0" noProof="0" dirty="0">
                <a:ln>
                  <a:noFill/>
                </a:ln>
                <a:solidFill>
                  <a:prstClr val="white"/>
                </a:solidFill>
                <a:effectLst/>
                <a:uLnTx/>
                <a:uFillTx/>
                <a:latin typeface="Comic Sans MS"/>
                <a:cs typeface="Arial"/>
                <a:sym typeface="Comic Sans MS"/>
              </a:rPr>
              <a:t> </a:t>
            </a:r>
            <a:endParaRPr kumimoji="0" lang="en-GB" sz="3200" b="0" i="0" u="none" strike="noStrike" kern="0" cap="none" spc="0" normalizeH="0" baseline="0" noProof="0" dirty="0">
              <a:ln>
                <a:noFill/>
              </a:ln>
              <a:solidFill>
                <a:prstClr val="white"/>
              </a:solidFill>
              <a:effectLst/>
              <a:uLnTx/>
              <a:uFillTx/>
              <a:latin typeface="Arial"/>
              <a:cs typeface="Arial"/>
              <a:sym typeface="Comic Sans MS"/>
            </a:endParaRPr>
          </a:p>
        </p:txBody>
      </p:sp>
      <p:sp>
        <p:nvSpPr>
          <p:cNvPr id="7" name="Google Shape;91;gaef4dc6550_0_0">
            <a:extLst>
              <a:ext uri="{FF2B5EF4-FFF2-40B4-BE49-F238E27FC236}">
                <a16:creationId xmlns:a16="http://schemas.microsoft.com/office/drawing/2014/main" id="{D7FCEBD2-8029-4880-AFA7-50717936FBB3}"/>
              </a:ext>
            </a:extLst>
          </p:cNvPr>
          <p:cNvSpPr txBox="1"/>
          <p:nvPr/>
        </p:nvSpPr>
        <p:spPr>
          <a:xfrm>
            <a:off x="612363" y="1655036"/>
            <a:ext cx="10582725" cy="5027865"/>
          </a:xfrm>
          <a:prstGeom prst="rect">
            <a:avLst/>
          </a:prstGeom>
          <a:noFill/>
          <a:ln>
            <a:noFill/>
          </a:ln>
        </p:spPr>
        <p:txBody>
          <a:bodyPr spcFirstLastPara="1" wrap="square" lIns="45700" tIns="45700" rIns="45700" bIns="45700" anchor="t" anchorCtr="0">
            <a:noAutofit/>
          </a:bodyPr>
          <a:lstStyle/>
          <a:p>
            <a:pPr marL="171450"/>
            <a:r>
              <a:rPr lang="en-US" sz="2000" b="1" dirty="0">
                <a:solidFill>
                  <a:schemeClr val="accent1">
                    <a:lumMod val="75000"/>
                  </a:schemeClr>
                </a:solidFill>
                <a:latin typeface="Comic Sans MS"/>
                <a:hlinkClick r:id="rId4" action="ppaction://hlinksldjump">
                  <a:extLst>
                    <a:ext uri="{A12FA001-AC4F-418D-AE19-62706E023703}">
                      <ahyp:hlinkClr xmlns:ahyp="http://schemas.microsoft.com/office/drawing/2018/hyperlinkcolor" val="tx"/>
                    </a:ext>
                  </a:extLst>
                </a:hlinkClick>
              </a:rPr>
              <a:t>1. </a:t>
            </a:r>
            <a:r>
              <a:rPr lang="en-US" sz="1800" b="1" dirty="0">
                <a:solidFill>
                  <a:schemeClr val="accent1">
                    <a:lumMod val="75000"/>
                  </a:schemeClr>
                </a:solidFill>
                <a:latin typeface="Comic Sans MS"/>
                <a:hlinkClick r:id="rId4" action="ppaction://hlinksldjump">
                  <a:extLst>
                    <a:ext uri="{A12FA001-AC4F-418D-AE19-62706E023703}">
                      <ahyp:hlinkClr xmlns:ahyp="http://schemas.microsoft.com/office/drawing/2018/hyperlinkcolor" val="tx"/>
                    </a:ext>
                  </a:extLst>
                </a:hlinkClick>
              </a:rPr>
              <a:t>Learning Objectives</a:t>
            </a:r>
            <a:endParaRPr lang="en-US" sz="1800" b="1" dirty="0">
              <a:solidFill>
                <a:schemeClr val="accent1">
                  <a:lumMod val="75000"/>
                </a:schemeClr>
              </a:solidFill>
              <a:latin typeface="Comic Sans MS"/>
            </a:endParaRPr>
          </a:p>
          <a:p>
            <a:pPr marL="171450"/>
            <a:r>
              <a:rPr lang="en-US" sz="1800" b="1" dirty="0">
                <a:solidFill>
                  <a:schemeClr val="accent1">
                    <a:lumMod val="75000"/>
                  </a:schemeClr>
                </a:solidFill>
                <a:latin typeface="Comic Sans MS"/>
                <a:hlinkClick r:id="rId5" action="ppaction://hlinksldjump">
                  <a:extLst>
                    <a:ext uri="{A12FA001-AC4F-418D-AE19-62706E023703}">
                      <ahyp:hlinkClr xmlns:ahyp="http://schemas.microsoft.com/office/drawing/2018/hyperlinkcolor" val="tx"/>
                    </a:ext>
                  </a:extLst>
                </a:hlinkClick>
              </a:rPr>
              <a:t>2. Prerequisites</a:t>
            </a:r>
            <a:endParaRPr lang="en-US" sz="1800" b="1" dirty="0">
              <a:solidFill>
                <a:schemeClr val="accent1">
                  <a:lumMod val="75000"/>
                </a:schemeClr>
              </a:solidFill>
              <a:latin typeface="Comic Sans MS"/>
            </a:endParaRPr>
          </a:p>
          <a:p>
            <a:pPr marL="171450"/>
            <a:r>
              <a:rPr lang="en-US" sz="1800" b="1" dirty="0">
                <a:solidFill>
                  <a:schemeClr val="accent1">
                    <a:lumMod val="75000"/>
                  </a:schemeClr>
                </a:solidFill>
                <a:latin typeface="Comic Sans MS"/>
                <a:hlinkClick r:id="rId6" action="ppaction://hlinksldjump">
                  <a:extLst>
                    <a:ext uri="{A12FA001-AC4F-418D-AE19-62706E023703}">
                      <ahyp:hlinkClr xmlns:ahyp="http://schemas.microsoft.com/office/drawing/2018/hyperlinkcolor" val="tx"/>
                    </a:ext>
                  </a:extLst>
                </a:hlinkClick>
              </a:rPr>
              <a:t>3. Elements of the Pedagogical Approach </a:t>
            </a:r>
            <a:endParaRPr lang="en-US" sz="1800" b="1" dirty="0">
              <a:solidFill>
                <a:schemeClr val="accent1">
                  <a:lumMod val="75000"/>
                </a:schemeClr>
              </a:solidFill>
              <a:latin typeface="Comic Sans MS"/>
            </a:endParaRPr>
          </a:p>
          <a:p>
            <a:pPr marL="171450">
              <a:buClr>
                <a:schemeClr val="accent1"/>
              </a:buClr>
            </a:pPr>
            <a:r>
              <a:rPr lang="en-US" sz="1800" b="1" dirty="0">
                <a:solidFill>
                  <a:schemeClr val="accent1">
                    <a:lumMod val="75000"/>
                  </a:schemeClr>
                </a:solidFill>
                <a:latin typeface="Comic Sans MS"/>
                <a:hlinkClick r:id="" action="ppaction://noaction">
                  <a:extLst>
                    <a:ext uri="{A12FA001-AC4F-418D-AE19-62706E023703}">
                      <ahyp:hlinkClr xmlns:ahyp="http://schemas.microsoft.com/office/drawing/2018/hyperlinkcolor" val="tx"/>
                    </a:ext>
                  </a:extLst>
                </a:hlinkClick>
              </a:rPr>
              <a:t>4. Math Review </a:t>
            </a:r>
            <a:endParaRPr lang="en-US" sz="1800" b="1" dirty="0">
              <a:solidFill>
                <a:schemeClr val="accent1">
                  <a:lumMod val="75000"/>
                </a:schemeClr>
              </a:solidFill>
              <a:latin typeface="Comic Sans MS"/>
            </a:endParaRPr>
          </a:p>
          <a:p>
            <a:pPr marL="514350" indent="-342900">
              <a:buClr>
                <a:schemeClr val="accent1"/>
              </a:buClr>
              <a:buChar char="•"/>
            </a:pPr>
            <a:r>
              <a:rPr lang="en-US" sz="1800" dirty="0">
                <a:solidFill>
                  <a:schemeClr val="accent1">
                    <a:lumMod val="75000"/>
                  </a:schemeClr>
                </a:solidFill>
                <a:latin typeface="Comic Sans MS"/>
                <a:cs typeface="Calibri"/>
                <a:hlinkClick r:id="" action="ppaction://noaction">
                  <a:extLst>
                    <a:ext uri="{A12FA001-AC4F-418D-AE19-62706E023703}">
                      <ahyp:hlinkClr xmlns:ahyp="http://schemas.microsoft.com/office/drawing/2018/hyperlinkcolor" val="tx"/>
                    </a:ext>
                  </a:extLst>
                </a:hlinkClick>
              </a:rPr>
              <a:t>Check your knowledge (Diagnostic assessment) </a:t>
            </a:r>
            <a:endParaRPr lang="en-US" sz="1800" dirty="0">
              <a:solidFill>
                <a:schemeClr val="accent1">
                  <a:lumMod val="75000"/>
                </a:schemeClr>
              </a:solidFill>
              <a:latin typeface="Comic Sans MS"/>
              <a:cs typeface="Calibri"/>
            </a:endParaRPr>
          </a:p>
          <a:p>
            <a:pPr marL="514350" indent="-347663">
              <a:lnSpc>
                <a:spcPct val="100000"/>
              </a:lnSpc>
              <a:spcBef>
                <a:spcPts val="0"/>
              </a:spcBef>
              <a:buClr>
                <a:schemeClr val="accent1"/>
              </a:buClr>
              <a:buFont typeface="Arial" panose="020B0604020202020204" pitchFamily="34" charset="0"/>
              <a:buChar char="•"/>
            </a:pPr>
            <a:r>
              <a:rPr lang="en-US" sz="1800" dirty="0">
                <a:solidFill>
                  <a:schemeClr val="accent1">
                    <a:lumMod val="75000"/>
                  </a:schemeClr>
                </a:solidFill>
                <a:latin typeface="Comic Sans MS"/>
                <a:cs typeface="Calibri"/>
                <a:hlinkClick r:id="" action="ppaction://noaction">
                  <a:extLst>
                    <a:ext uri="{A12FA001-AC4F-418D-AE19-62706E023703}">
                      <ahyp:hlinkClr xmlns:ahyp="http://schemas.microsoft.com/office/drawing/2018/hyperlinkcolor" val="tx"/>
                    </a:ext>
                  </a:extLst>
                </a:hlinkClick>
              </a:rPr>
              <a:t>Social-Emotional Learning (SEL</a:t>
            </a:r>
            <a:r>
              <a:rPr lang="en-US" sz="1800" dirty="0">
                <a:solidFill>
                  <a:schemeClr val="accent1">
                    <a:lumMod val="75000"/>
                  </a:schemeClr>
                </a:solidFill>
                <a:latin typeface="Comic Sans MS"/>
                <a:cs typeface="Calibri"/>
              </a:rPr>
              <a:t>)</a:t>
            </a:r>
          </a:p>
          <a:p>
            <a:pPr marL="514350" indent="-347663">
              <a:lnSpc>
                <a:spcPct val="100000"/>
              </a:lnSpc>
              <a:spcBef>
                <a:spcPts val="0"/>
              </a:spcBef>
              <a:buClr>
                <a:schemeClr val="accent1"/>
              </a:buClr>
              <a:buFont typeface="Arial" panose="020B0604020202020204" pitchFamily="34" charset="0"/>
              <a:buChar char="•"/>
            </a:pPr>
            <a:r>
              <a:rPr lang="en-US" sz="1800" u="sng" dirty="0">
                <a:solidFill>
                  <a:schemeClr val="accent1">
                    <a:lumMod val="75000"/>
                  </a:schemeClr>
                </a:solidFill>
                <a:latin typeface="Comic Sans MS"/>
                <a:cs typeface="Calibri"/>
              </a:rPr>
              <a:t>Preparatory activity</a:t>
            </a:r>
          </a:p>
          <a:p>
            <a:pPr marL="171450">
              <a:buClr>
                <a:schemeClr val="accent1"/>
              </a:buClr>
            </a:pPr>
            <a:r>
              <a:rPr lang="en-US" sz="1800" b="1" dirty="0">
                <a:solidFill>
                  <a:schemeClr val="accent1">
                    <a:lumMod val="75000"/>
                  </a:schemeClr>
                </a:solidFill>
                <a:latin typeface="Comic Sans MS"/>
                <a:hlinkClick r:id="" action="ppaction://noaction">
                  <a:extLst>
                    <a:ext uri="{A12FA001-AC4F-418D-AE19-62706E023703}">
                      <ahyp:hlinkClr xmlns:ahyp="http://schemas.microsoft.com/office/drawing/2018/hyperlinkcolor" val="tx"/>
                    </a:ext>
                  </a:extLst>
                </a:hlinkClick>
              </a:rPr>
              <a:t>5. Problem Solving </a:t>
            </a:r>
            <a:endParaRPr lang="en-US" sz="1800" b="1" dirty="0">
              <a:solidFill>
                <a:schemeClr val="accent1">
                  <a:lumMod val="75000"/>
                </a:schemeClr>
              </a:solidFill>
              <a:latin typeface="Comic Sans MS"/>
            </a:endParaRPr>
          </a:p>
          <a:p>
            <a:pPr marL="171450">
              <a:buClr>
                <a:schemeClr val="accent1"/>
              </a:buClr>
            </a:pPr>
            <a:r>
              <a:rPr lang="en-US" sz="1800" b="1" dirty="0">
                <a:solidFill>
                  <a:schemeClr val="accent1">
                    <a:lumMod val="75000"/>
                  </a:schemeClr>
                </a:solidFill>
                <a:latin typeface="Comic Sans MS"/>
                <a:cs typeface="Calibri"/>
                <a:hlinkClick r:id="" action="ppaction://noaction">
                  <a:extLst>
                    <a:ext uri="{A12FA001-AC4F-418D-AE19-62706E023703}">
                      <ahyp:hlinkClr xmlns:ahyp="http://schemas.microsoft.com/office/drawing/2018/hyperlinkcolor" val="tx"/>
                    </a:ext>
                  </a:extLst>
                </a:hlinkClick>
              </a:rPr>
              <a:t>6. Conceptual Understanding</a:t>
            </a:r>
            <a:endParaRPr lang="en-US" sz="1800" b="1" dirty="0">
              <a:solidFill>
                <a:schemeClr val="accent1">
                  <a:lumMod val="75000"/>
                </a:schemeClr>
              </a:solidFill>
              <a:latin typeface="Comic Sans MS"/>
              <a:cs typeface="Calibri"/>
            </a:endParaRPr>
          </a:p>
          <a:p>
            <a:pPr marL="685800" indent="-514350">
              <a:lnSpc>
                <a:spcPct val="100000"/>
              </a:lnSpc>
              <a:spcBef>
                <a:spcPts val="0"/>
              </a:spcBef>
              <a:buClr>
                <a:schemeClr val="accent1"/>
              </a:buClr>
              <a:buFont typeface="Arial" panose="020B0604020202020204" pitchFamily="34" charset="0"/>
              <a:buChar char="•"/>
            </a:pPr>
            <a:r>
              <a:rPr lang="en-US" sz="1800" dirty="0">
                <a:solidFill>
                  <a:schemeClr val="accent1">
                    <a:lumMod val="75000"/>
                  </a:schemeClr>
                </a:solidFill>
                <a:latin typeface="Comic Sans MS"/>
                <a:cs typeface="Calibri"/>
              </a:rPr>
              <a:t>Learning Activity</a:t>
            </a:r>
          </a:p>
          <a:p>
            <a:pPr marL="171450">
              <a:buClr>
                <a:schemeClr val="accent1"/>
              </a:buClr>
            </a:pPr>
            <a:r>
              <a:rPr lang="en-US" sz="1800" b="1" u="sng" dirty="0">
                <a:solidFill>
                  <a:schemeClr val="accent1">
                    <a:lumMod val="75000"/>
                  </a:schemeClr>
                </a:solidFill>
                <a:latin typeface="Comic Sans MS"/>
              </a:rPr>
              <a:t>7. Mastery of math facts and fluency</a:t>
            </a:r>
            <a:endParaRPr lang="en-US" sz="1800" b="1" u="sng" dirty="0">
              <a:solidFill>
                <a:schemeClr val="accent1">
                  <a:lumMod val="75000"/>
                </a:schemeClr>
              </a:solidFill>
              <a:latin typeface="Comic Sans MS" panose="030F0702030302020204" pitchFamily="66" charset="0"/>
            </a:endParaRPr>
          </a:p>
          <a:p>
            <a:pPr marL="685800" indent="-514350">
              <a:lnSpc>
                <a:spcPct val="100000"/>
              </a:lnSpc>
              <a:spcBef>
                <a:spcPts val="0"/>
              </a:spcBef>
              <a:buClr>
                <a:schemeClr val="accent1"/>
              </a:buClr>
              <a:buFont typeface="Arial" panose="020B0604020202020204" pitchFamily="34" charset="0"/>
              <a:buChar char="•"/>
            </a:pPr>
            <a:r>
              <a:rPr lang="en-US" sz="1800" dirty="0">
                <a:solidFill>
                  <a:schemeClr val="accent1">
                    <a:lumMod val="75000"/>
                  </a:schemeClr>
                </a:solidFill>
                <a:latin typeface="Comic Sans MS"/>
                <a:cs typeface="Calibri"/>
                <a:hlinkClick r:id="" action="ppaction://noaction">
                  <a:extLst>
                    <a:ext uri="{A12FA001-AC4F-418D-AE19-62706E023703}">
                      <ahyp:hlinkClr xmlns:ahyp="http://schemas.microsoft.com/office/drawing/2018/hyperlinkcolor" val="tx"/>
                    </a:ext>
                  </a:extLst>
                </a:hlinkClick>
              </a:rPr>
              <a:t>Application(s) </a:t>
            </a:r>
            <a:endParaRPr lang="en-US" sz="1800" dirty="0">
              <a:solidFill>
                <a:schemeClr val="accent1">
                  <a:lumMod val="75000"/>
                </a:schemeClr>
              </a:solidFill>
              <a:latin typeface="Comic Sans MS"/>
              <a:cs typeface="Calibri"/>
            </a:endParaRPr>
          </a:p>
          <a:p>
            <a:pPr marL="171450">
              <a:buClr>
                <a:schemeClr val="accent1"/>
              </a:buClr>
            </a:pPr>
            <a:r>
              <a:rPr lang="en-US" sz="1800" b="1" dirty="0">
                <a:solidFill>
                  <a:schemeClr val="accent1">
                    <a:lumMod val="75000"/>
                  </a:schemeClr>
                </a:solidFill>
                <a:latin typeface="Comic Sans MS"/>
                <a:hlinkClick r:id="" action="ppaction://noaction">
                  <a:extLst>
                    <a:ext uri="{A12FA001-AC4F-418D-AE19-62706E023703}">
                      <ahyp:hlinkClr xmlns:ahyp="http://schemas.microsoft.com/office/drawing/2018/hyperlinkcolor" val="tx"/>
                    </a:ext>
                  </a:extLst>
                </a:hlinkClick>
              </a:rPr>
              <a:t>8. Common formative assessment </a:t>
            </a:r>
            <a:endParaRPr lang="en-US" sz="1800" b="1" dirty="0">
              <a:solidFill>
                <a:schemeClr val="accent1">
                  <a:lumMod val="75000"/>
                </a:schemeClr>
              </a:solidFill>
              <a:latin typeface="Comic Sans MS" panose="030F0702030302020204" pitchFamily="66" charset="0"/>
            </a:endParaRPr>
          </a:p>
          <a:p>
            <a:pPr marL="628650" indent="-457200">
              <a:lnSpc>
                <a:spcPct val="100000"/>
              </a:lnSpc>
              <a:spcBef>
                <a:spcPts val="0"/>
              </a:spcBef>
              <a:buClr>
                <a:schemeClr val="accent1"/>
              </a:buClr>
              <a:buFont typeface="Arial" panose="020B0604020202020204" pitchFamily="34" charset="0"/>
              <a:buChar char="•"/>
            </a:pPr>
            <a:r>
              <a:rPr lang="en-US" sz="1800" u="sng" dirty="0">
                <a:solidFill>
                  <a:schemeClr val="accent1">
                    <a:lumMod val="75000"/>
                  </a:schemeClr>
                </a:solidFill>
                <a:latin typeface="Comic Sans MS"/>
                <a:cs typeface="Calibri"/>
              </a:rPr>
              <a:t>Check your understanding</a:t>
            </a:r>
          </a:p>
          <a:p>
            <a:pPr marL="171450">
              <a:buClr>
                <a:schemeClr val="accent1"/>
              </a:buClr>
            </a:pPr>
            <a:r>
              <a:rPr lang="en-US" sz="1800" b="1" dirty="0">
                <a:solidFill>
                  <a:schemeClr val="accent1">
                    <a:lumMod val="75000"/>
                  </a:schemeClr>
                </a:solidFill>
                <a:latin typeface="Comic Sans MS"/>
                <a:cs typeface="Calibri"/>
                <a:hlinkClick r:id="" action="ppaction://noaction">
                  <a:extLst>
                    <a:ext uri="{A12FA001-AC4F-418D-AE19-62706E023703}">
                      <ahyp:hlinkClr xmlns:ahyp="http://schemas.microsoft.com/office/drawing/2018/hyperlinkcolor" val="tx"/>
                    </a:ext>
                  </a:extLst>
                </a:hlinkClick>
              </a:rPr>
              <a:t>9. Wrap-up</a:t>
            </a:r>
          </a:p>
          <a:p>
            <a:pPr marL="171450">
              <a:buClr>
                <a:schemeClr val="accent1"/>
              </a:buClr>
            </a:pPr>
            <a:r>
              <a:rPr lang="en-US" sz="1800" b="1" dirty="0">
                <a:solidFill>
                  <a:schemeClr val="accent1">
                    <a:lumMod val="75000"/>
                  </a:schemeClr>
                </a:solidFill>
                <a:latin typeface="Comic Sans MS"/>
                <a:cs typeface="Calibri"/>
                <a:hlinkClick r:id="" action="ppaction://noaction">
                  <a:extLst>
                    <a:ext uri="{A12FA001-AC4F-418D-AE19-62706E023703}">
                      <ahyp:hlinkClr xmlns:ahyp="http://schemas.microsoft.com/office/drawing/2018/hyperlinkcolor" val="tx"/>
                    </a:ext>
                  </a:extLst>
                </a:hlinkClick>
              </a:rPr>
              <a:t>10. Summative assessment</a:t>
            </a:r>
            <a:endParaRPr lang="en-US" sz="1800" b="1" dirty="0">
              <a:solidFill>
                <a:schemeClr val="accent1">
                  <a:lumMod val="75000"/>
                </a:schemeClr>
              </a:solidFill>
              <a:latin typeface="Comic Sans MS"/>
              <a:cs typeface="Calibri"/>
            </a:endParaRPr>
          </a:p>
          <a:p>
            <a:pPr marL="457200" indent="-285750">
              <a:buClr>
                <a:schemeClr val="accent1"/>
              </a:buClr>
              <a:buFont typeface="Arial" panose="020B0604020202020204" pitchFamily="34" charset="0"/>
              <a:buChar char="•"/>
            </a:pPr>
            <a:r>
              <a:rPr lang="en-US" sz="1800" u="sng" dirty="0">
                <a:solidFill>
                  <a:schemeClr val="accent1">
                    <a:lumMod val="75000"/>
                  </a:schemeClr>
                </a:solidFill>
                <a:latin typeface="Comic Sans MS"/>
                <a:cs typeface="Calibri"/>
              </a:rPr>
              <a:t>Test your Knowledge</a:t>
            </a:r>
          </a:p>
          <a:p>
            <a:pPr marL="171450">
              <a:buClr>
                <a:schemeClr val="accent1"/>
              </a:buClr>
            </a:pPr>
            <a:endParaRPr lang="en-US" sz="1800" b="1" dirty="0">
              <a:solidFill>
                <a:schemeClr val="accent1">
                  <a:lumMod val="75000"/>
                </a:schemeClr>
              </a:solidFill>
              <a:latin typeface="Comic Sans MS"/>
              <a:cs typeface="Calibri"/>
            </a:endParaRPr>
          </a:p>
          <a:p>
            <a:pPr marL="171450">
              <a:buClr>
                <a:schemeClr val="accent1"/>
              </a:buClr>
            </a:pPr>
            <a:endParaRPr lang="en-US" sz="1800" b="1" dirty="0">
              <a:solidFill>
                <a:schemeClr val="accent1">
                  <a:lumMod val="75000"/>
                </a:schemeClr>
              </a:solidFill>
              <a:latin typeface="Comic Sans MS"/>
              <a:cs typeface="Calibri"/>
            </a:endParaRPr>
          </a:p>
        </p:txBody>
      </p:sp>
      <p:pic>
        <p:nvPicPr>
          <p:cNvPr id="2" name="Picture 1">
            <a:extLst>
              <a:ext uri="{FF2B5EF4-FFF2-40B4-BE49-F238E27FC236}">
                <a16:creationId xmlns:a16="http://schemas.microsoft.com/office/drawing/2014/main" id="{238C5CCE-90EB-C45E-2ED0-C886A3D663C1}"/>
              </a:ext>
            </a:extLst>
          </p:cNvPr>
          <p:cNvPicPr>
            <a:picLocks noChangeAspect="1"/>
          </p:cNvPicPr>
          <p:nvPr/>
        </p:nvPicPr>
        <p:blipFill>
          <a:blip r:embed="rId7"/>
          <a:srcRect/>
          <a:stretch/>
        </p:blipFill>
        <p:spPr>
          <a:xfrm flipH="1">
            <a:off x="11036427" y="119121"/>
            <a:ext cx="759501" cy="1657723"/>
          </a:xfrm>
          <a:prstGeom prst="rect">
            <a:avLst/>
          </a:prstGeom>
        </p:spPr>
      </p:pic>
    </p:spTree>
    <p:custDataLst>
      <p:tags r:id="rId1"/>
    </p:custDataLst>
    <p:extLst>
      <p:ext uri="{BB962C8B-B14F-4D97-AF65-F5344CB8AC3E}">
        <p14:creationId xmlns:p14="http://schemas.microsoft.com/office/powerpoint/2010/main" val="31673119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Select the correct answer. </a:t>
            </a:r>
            <a:endParaRPr lang="en-GB" sz="3200" dirty="0">
              <a:solidFill>
                <a:schemeClr val="bg1"/>
              </a:solidFill>
              <a:sym typeface="Comic Sans MS"/>
            </a:endParaRPr>
          </a:p>
        </p:txBody>
      </p:sp>
      <p:sp>
        <p:nvSpPr>
          <p:cNvPr id="4" name="Rectangle 2">
            <a:extLst>
              <a:ext uri="{FF2B5EF4-FFF2-40B4-BE49-F238E27FC236}">
                <a16:creationId xmlns:a16="http://schemas.microsoft.com/office/drawing/2014/main" id="{1B87101A-F9B3-44A8-B925-B3966C1E9A3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9" name="Rectangle: Rounded Corners 11">
            <a:extLst>
              <a:ext uri="{FF2B5EF4-FFF2-40B4-BE49-F238E27FC236}">
                <a16:creationId xmlns:a16="http://schemas.microsoft.com/office/drawing/2014/main" id="{B934A832-28A7-4E99-BBBF-CBEFBED92969}"/>
              </a:ext>
            </a:extLst>
          </p:cNvPr>
          <p:cNvSpPr/>
          <p:nvPr/>
        </p:nvSpPr>
        <p:spPr>
          <a:xfrm>
            <a:off x="2302193" y="3774055"/>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chemeClr val="tx1">
                    <a:lumMod val="65000"/>
                    <a:lumOff val="35000"/>
                  </a:schemeClr>
                </a:solidFill>
              </a:rPr>
              <a:t>40</a:t>
            </a:r>
            <a:r>
              <a:rPr lang="en-US" sz="4000" baseline="30000" dirty="0">
                <a:solidFill>
                  <a:schemeClr val="tx1">
                    <a:lumMod val="65000"/>
                    <a:lumOff val="35000"/>
                  </a:schemeClr>
                </a:solidFill>
              </a:rPr>
              <a:t>o</a:t>
            </a:r>
            <a:endParaRPr lang="en-US" sz="4000" dirty="0">
              <a:solidFill>
                <a:schemeClr val="tx1">
                  <a:lumMod val="65000"/>
                  <a:lumOff val="35000"/>
                </a:schemeClr>
              </a:solidFill>
            </a:endParaRPr>
          </a:p>
        </p:txBody>
      </p:sp>
      <p:sp>
        <p:nvSpPr>
          <p:cNvPr id="30" name="Rectangle: Rounded Corners 11">
            <a:extLst>
              <a:ext uri="{FF2B5EF4-FFF2-40B4-BE49-F238E27FC236}">
                <a16:creationId xmlns:a16="http://schemas.microsoft.com/office/drawing/2014/main" id="{F57DEFA0-018F-422F-83FD-4B1D3AC6C186}"/>
              </a:ext>
            </a:extLst>
          </p:cNvPr>
          <p:cNvSpPr/>
          <p:nvPr/>
        </p:nvSpPr>
        <p:spPr>
          <a:xfrm>
            <a:off x="5011915" y="3774055"/>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chemeClr val="tx1">
                    <a:lumMod val="65000"/>
                    <a:lumOff val="35000"/>
                  </a:schemeClr>
                </a:solidFill>
              </a:rPr>
              <a:t>80</a:t>
            </a:r>
            <a:r>
              <a:rPr lang="en-US" sz="4000" baseline="30000" dirty="0">
                <a:solidFill>
                  <a:schemeClr val="tx1">
                    <a:lumMod val="65000"/>
                    <a:lumOff val="35000"/>
                  </a:schemeClr>
                </a:solidFill>
              </a:rPr>
              <a:t>o</a:t>
            </a:r>
            <a:endParaRPr lang="en-US" sz="4000" dirty="0">
              <a:solidFill>
                <a:schemeClr val="tx1">
                  <a:lumMod val="65000"/>
                  <a:lumOff val="35000"/>
                </a:schemeClr>
              </a:solidFill>
            </a:endParaRPr>
          </a:p>
        </p:txBody>
      </p:sp>
      <p:sp>
        <p:nvSpPr>
          <p:cNvPr id="31" name="Rectangle: Rounded Corners 11">
            <a:extLst>
              <a:ext uri="{FF2B5EF4-FFF2-40B4-BE49-F238E27FC236}">
                <a16:creationId xmlns:a16="http://schemas.microsoft.com/office/drawing/2014/main" id="{651DBB49-DA80-4199-8CCE-586E8AE95A77}"/>
              </a:ext>
            </a:extLst>
          </p:cNvPr>
          <p:cNvSpPr/>
          <p:nvPr/>
        </p:nvSpPr>
        <p:spPr>
          <a:xfrm>
            <a:off x="7721637" y="3774055"/>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chemeClr val="tx1">
                    <a:lumMod val="65000"/>
                    <a:lumOff val="35000"/>
                  </a:schemeClr>
                </a:solidFill>
              </a:rPr>
              <a:t>20</a:t>
            </a:r>
            <a:r>
              <a:rPr lang="en-US" sz="4000" baseline="30000" dirty="0">
                <a:solidFill>
                  <a:schemeClr val="tx1">
                    <a:lumMod val="65000"/>
                    <a:lumOff val="35000"/>
                  </a:schemeClr>
                </a:solidFill>
              </a:rPr>
              <a:t>o</a:t>
            </a:r>
            <a:endParaRPr lang="en-US" sz="4000" dirty="0">
              <a:solidFill>
                <a:schemeClr val="tx1">
                  <a:lumMod val="65000"/>
                  <a:lumOff val="35000"/>
                </a:schemeClr>
              </a:solidFill>
            </a:endParaRP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2CFA34EB-6412-0EB1-6332-77B6D238D33B}"/>
                  </a:ext>
                </a:extLst>
              </p:cNvPr>
              <p:cNvSpPr txBox="1"/>
              <p:nvPr/>
            </p:nvSpPr>
            <p:spPr>
              <a:xfrm>
                <a:off x="0" y="1786097"/>
                <a:ext cx="11424640" cy="1101071"/>
              </a:xfrm>
              <a:prstGeom prst="rect">
                <a:avLst/>
              </a:prstGeom>
              <a:noFill/>
            </p:spPr>
            <p:txBody>
              <a:bodyPr wrap="square">
                <a:spAutoFit/>
              </a:bodyPr>
              <a:lstStyle/>
              <a:p>
                <a:pPr marL="514350" marR="0">
                  <a:lnSpc>
                    <a:spcPct val="107000"/>
                  </a:lnSpc>
                  <a:spcBef>
                    <a:spcPts val="0"/>
                  </a:spcBef>
                  <a:spcAft>
                    <a:spcPts val="800"/>
                  </a:spcAft>
                </a:pPr>
                <a:r>
                  <a:rPr lang="en-US" sz="2800" dirty="0">
                    <a:solidFill>
                      <a:schemeClr val="tx1">
                        <a:lumMod val="65000"/>
                        <a:lumOff val="35000"/>
                      </a:schemeClr>
                    </a:solidFill>
                    <a:latin typeface="+mj-lt"/>
                    <a:ea typeface="Calibri" panose="020F0502020204030204" pitchFamily="34" charset="0"/>
                    <a:cs typeface="Arial" panose="020B0604020202020204" pitchFamily="34" charset="0"/>
                  </a:rPr>
                  <a:t>Complete: </a:t>
                </a:r>
              </a:p>
              <a:p>
                <a:pPr marL="514350">
                  <a:lnSpc>
                    <a:spcPct val="107000"/>
                  </a:lnSpc>
                  <a:spcAft>
                    <a:spcPts val="800"/>
                  </a:spcAft>
                </a:pPr>
                <a:r>
                  <a:rPr lang="en-US" sz="2800" dirty="0">
                    <a:solidFill>
                      <a:schemeClr val="tx1">
                        <a:lumMod val="65000"/>
                        <a:lumOff val="35000"/>
                      </a:schemeClr>
                    </a:solidFill>
                    <a:latin typeface="+mj-lt"/>
                    <a:ea typeface="Calibri" panose="020F0502020204030204" pitchFamily="34" charset="0"/>
                    <a:cs typeface="Arial" panose="020B0604020202020204" pitchFamily="34" charset="0"/>
                  </a:rPr>
                  <a:t>If [Ax) is the bisector of </a:t>
                </a:r>
                <a14:m>
                  <m:oMath xmlns:m="http://schemas.openxmlformats.org/officeDocument/2006/math">
                    <m:acc>
                      <m:accPr>
                        <m:chr m:val="̂"/>
                        <m:ctrlPr>
                          <a:rPr lang="en-US" sz="2800" i="1" smtClean="0">
                            <a:solidFill>
                              <a:schemeClr val="tx1">
                                <a:lumMod val="65000"/>
                                <a:lumOff val="35000"/>
                              </a:schemeClr>
                            </a:solidFill>
                            <a:latin typeface="Cambria Math" panose="02040503050406030204" pitchFamily="18" charset="0"/>
                            <a:cs typeface="Arial" panose="020B0604020202020204" pitchFamily="34" charset="0"/>
                          </a:rPr>
                        </m:ctrlPr>
                      </m:accPr>
                      <m:e>
                        <m:r>
                          <a:rPr lang="en-US" sz="2800" b="0" i="1" smtClean="0">
                            <a:solidFill>
                              <a:schemeClr val="tx1">
                                <a:lumMod val="65000"/>
                                <a:lumOff val="35000"/>
                              </a:schemeClr>
                            </a:solidFill>
                            <a:latin typeface="Cambria Math" panose="02040503050406030204" pitchFamily="18" charset="0"/>
                            <a:cs typeface="Arial" panose="020B0604020202020204" pitchFamily="34" charset="0"/>
                          </a:rPr>
                          <m:t>𝑢𝐴𝑦</m:t>
                        </m:r>
                      </m:e>
                    </m:acc>
                  </m:oMath>
                </a14:m>
                <a:r>
                  <a:rPr lang="en-US" sz="2800" dirty="0">
                    <a:solidFill>
                      <a:schemeClr val="tx1">
                        <a:lumMod val="65000"/>
                        <a:lumOff val="35000"/>
                      </a:schemeClr>
                    </a:solidFill>
                    <a:latin typeface="+mj-lt"/>
                    <a:ea typeface="Calibri" panose="020F0502020204030204" pitchFamily="34" charset="0"/>
                    <a:cs typeface="Arial" panose="020B0604020202020204" pitchFamily="34" charset="0"/>
                  </a:rPr>
                  <a:t>, and </a:t>
                </a:r>
                <a14:m>
                  <m:oMath xmlns:m="http://schemas.openxmlformats.org/officeDocument/2006/math">
                    <m:acc>
                      <m:accPr>
                        <m:chr m:val="̂"/>
                        <m:ctrlPr>
                          <a:rPr lang="en-US" sz="2800" i="1">
                            <a:solidFill>
                              <a:schemeClr val="tx1">
                                <a:lumMod val="65000"/>
                                <a:lumOff val="35000"/>
                              </a:schemeClr>
                            </a:solidFill>
                            <a:latin typeface="Cambria Math" panose="02040503050406030204" pitchFamily="18" charset="0"/>
                            <a:cs typeface="Arial" panose="020B0604020202020204" pitchFamily="34" charset="0"/>
                          </a:rPr>
                        </m:ctrlPr>
                      </m:accPr>
                      <m:e>
                        <m:r>
                          <a:rPr lang="en-US" sz="2800" i="1">
                            <a:solidFill>
                              <a:schemeClr val="tx1">
                                <a:lumMod val="65000"/>
                                <a:lumOff val="35000"/>
                              </a:schemeClr>
                            </a:solidFill>
                            <a:latin typeface="Cambria Math" panose="02040503050406030204" pitchFamily="18" charset="0"/>
                            <a:cs typeface="Arial" panose="020B0604020202020204" pitchFamily="34" charset="0"/>
                          </a:rPr>
                          <m:t>𝑢</m:t>
                        </m:r>
                        <m:r>
                          <a:rPr lang="en-US" sz="2800" b="0" i="1" smtClean="0">
                            <a:solidFill>
                              <a:schemeClr val="tx1">
                                <a:lumMod val="65000"/>
                                <a:lumOff val="35000"/>
                              </a:schemeClr>
                            </a:solidFill>
                            <a:latin typeface="Cambria Math" panose="02040503050406030204" pitchFamily="18" charset="0"/>
                            <a:cs typeface="Arial" panose="020B0604020202020204" pitchFamily="34" charset="0"/>
                          </a:rPr>
                          <m:t>𝐴𝑥</m:t>
                        </m:r>
                      </m:e>
                    </m:acc>
                    <m:r>
                      <a:rPr lang="en-US" sz="2800" b="0" i="1" smtClean="0">
                        <a:solidFill>
                          <a:schemeClr val="tx1">
                            <a:lumMod val="65000"/>
                            <a:lumOff val="35000"/>
                          </a:schemeClr>
                        </a:solidFill>
                        <a:latin typeface="Cambria Math" panose="02040503050406030204" pitchFamily="18" charset="0"/>
                        <a:cs typeface="Arial" panose="020B0604020202020204" pitchFamily="34" charset="0"/>
                      </a:rPr>
                      <m:t>=40</m:t>
                    </m:r>
                    <m:r>
                      <a:rPr lang="en-US" sz="2800" b="0" i="1" smtClean="0">
                        <a:solidFill>
                          <a:schemeClr val="tx1">
                            <a:lumMod val="65000"/>
                            <a:lumOff val="35000"/>
                          </a:schemeClr>
                        </a:solidFill>
                        <a:latin typeface="Cambria Math" panose="02040503050406030204" pitchFamily="18" charset="0"/>
                        <a:ea typeface="Cambria Math" panose="02040503050406030204" pitchFamily="18" charset="0"/>
                        <a:cs typeface="Arial" panose="020B0604020202020204" pitchFamily="34" charset="0"/>
                      </a:rPr>
                      <m:t>°</m:t>
                    </m:r>
                  </m:oMath>
                </a14:m>
                <a:r>
                  <a:rPr lang="en-US" sz="2800" dirty="0">
                    <a:solidFill>
                      <a:schemeClr val="tx1">
                        <a:lumMod val="65000"/>
                        <a:lumOff val="35000"/>
                      </a:schemeClr>
                    </a:solidFill>
                    <a:latin typeface="+mj-lt"/>
                    <a:ea typeface="Calibri" panose="020F0502020204030204" pitchFamily="34" charset="0"/>
                    <a:cs typeface="Arial" panose="020B0604020202020204" pitchFamily="34" charset="0"/>
                  </a:rPr>
                  <a:t>, then </a:t>
                </a:r>
                <a14:m>
                  <m:oMath xmlns:m="http://schemas.openxmlformats.org/officeDocument/2006/math">
                    <m:acc>
                      <m:accPr>
                        <m:chr m:val="̂"/>
                        <m:ctrlPr>
                          <a:rPr lang="en-US" sz="2800" i="1">
                            <a:solidFill>
                              <a:schemeClr val="tx1">
                                <a:lumMod val="65000"/>
                                <a:lumOff val="35000"/>
                              </a:schemeClr>
                            </a:solidFill>
                            <a:latin typeface="Cambria Math" panose="02040503050406030204" pitchFamily="18" charset="0"/>
                            <a:cs typeface="Arial" panose="020B0604020202020204" pitchFamily="34" charset="0"/>
                          </a:rPr>
                        </m:ctrlPr>
                      </m:accPr>
                      <m:e>
                        <m:r>
                          <a:rPr lang="en-US" sz="2800" i="1">
                            <a:solidFill>
                              <a:schemeClr val="tx1">
                                <a:lumMod val="65000"/>
                                <a:lumOff val="35000"/>
                              </a:schemeClr>
                            </a:solidFill>
                            <a:latin typeface="Cambria Math" panose="02040503050406030204" pitchFamily="18" charset="0"/>
                            <a:cs typeface="Arial" panose="020B0604020202020204" pitchFamily="34" charset="0"/>
                          </a:rPr>
                          <m:t>𝑢</m:t>
                        </m:r>
                        <m:r>
                          <a:rPr lang="en-US" sz="2800" b="0" i="1" smtClean="0">
                            <a:solidFill>
                              <a:schemeClr val="tx1">
                                <a:lumMod val="65000"/>
                                <a:lumOff val="35000"/>
                              </a:schemeClr>
                            </a:solidFill>
                            <a:latin typeface="Cambria Math" panose="02040503050406030204" pitchFamily="18" charset="0"/>
                            <a:cs typeface="Arial" panose="020B0604020202020204" pitchFamily="34" charset="0"/>
                          </a:rPr>
                          <m:t>𝐴𝑦</m:t>
                        </m:r>
                      </m:e>
                    </m:acc>
                    <m:r>
                      <a:rPr lang="en-US" sz="2800" b="0" i="1" smtClean="0">
                        <a:solidFill>
                          <a:schemeClr val="tx1">
                            <a:lumMod val="65000"/>
                            <a:lumOff val="35000"/>
                          </a:schemeClr>
                        </a:solidFill>
                        <a:latin typeface="Cambria Math" panose="02040503050406030204" pitchFamily="18" charset="0"/>
                        <a:cs typeface="Arial" panose="020B0604020202020204" pitchFamily="34" charset="0"/>
                      </a:rPr>
                      <m:t>=</m:t>
                    </m:r>
                  </m:oMath>
                </a14:m>
                <a:r>
                  <a:rPr lang="en-US" sz="2800" dirty="0">
                    <a:solidFill>
                      <a:schemeClr val="tx1">
                        <a:lumMod val="65000"/>
                        <a:lumOff val="35000"/>
                      </a:schemeClr>
                    </a:solidFill>
                    <a:latin typeface="+mj-lt"/>
                    <a:ea typeface="Calibri" panose="020F0502020204030204" pitchFamily="34" charset="0"/>
                    <a:cs typeface="Arial" panose="020B0604020202020204" pitchFamily="34" charset="0"/>
                  </a:rPr>
                  <a:t>____.</a:t>
                </a:r>
                <a:endParaRPr lang="en-US" sz="2800" dirty="0">
                  <a:solidFill>
                    <a:schemeClr val="tx1">
                      <a:lumMod val="65000"/>
                      <a:lumOff val="35000"/>
                    </a:schemeClr>
                  </a:solidFill>
                  <a:effectLst/>
                  <a:latin typeface="+mj-lt"/>
                  <a:ea typeface="Calibri" panose="020F0502020204030204" pitchFamily="34" charset="0"/>
                  <a:cs typeface="Arial" panose="020B0604020202020204" pitchFamily="34" charset="0"/>
                </a:endParaRPr>
              </a:p>
            </p:txBody>
          </p:sp>
        </mc:Choice>
        <mc:Fallback xmlns="">
          <p:sp>
            <p:nvSpPr>
              <p:cNvPr id="5" name="TextBox 4">
                <a:extLst>
                  <a:ext uri="{FF2B5EF4-FFF2-40B4-BE49-F238E27FC236}">
                    <a16:creationId xmlns:a16="http://schemas.microsoft.com/office/drawing/2014/main" id="{2CFA34EB-6412-0EB1-6332-77B6D238D33B}"/>
                  </a:ext>
                </a:extLst>
              </p:cNvPr>
              <p:cNvSpPr txBox="1">
                <a:spLocks noRot="1" noChangeAspect="1" noMove="1" noResize="1" noEditPoints="1" noAdjustHandles="1" noChangeArrowheads="1" noChangeShapeType="1" noTextEdit="1"/>
              </p:cNvSpPr>
              <p:nvPr/>
            </p:nvSpPr>
            <p:spPr>
              <a:xfrm>
                <a:off x="0" y="1786097"/>
                <a:ext cx="11424640" cy="1101071"/>
              </a:xfrm>
              <a:prstGeom prst="rect">
                <a:avLst/>
              </a:prstGeom>
              <a:blipFill>
                <a:blip r:embed="rId4"/>
                <a:stretch>
                  <a:fillRect t="-5525" b="-14917"/>
                </a:stretch>
              </a:blipFill>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37372351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Select the correct answer. </a:t>
            </a:r>
            <a:endParaRPr lang="en-GB" sz="3200" dirty="0">
              <a:solidFill>
                <a:schemeClr val="bg1"/>
              </a:solidFill>
              <a:sym typeface="Comic Sans MS"/>
            </a:endParaRPr>
          </a:p>
        </p:txBody>
      </p:sp>
      <p:sp>
        <p:nvSpPr>
          <p:cNvPr id="4" name="Rectangle 2">
            <a:extLst>
              <a:ext uri="{FF2B5EF4-FFF2-40B4-BE49-F238E27FC236}">
                <a16:creationId xmlns:a16="http://schemas.microsoft.com/office/drawing/2014/main" id="{1B87101A-F9B3-44A8-B925-B3966C1E9A3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6">
            <a:extLst>
              <a:ext uri="{FF2B5EF4-FFF2-40B4-BE49-F238E27FC236}">
                <a16:creationId xmlns:a16="http://schemas.microsoft.com/office/drawing/2014/main" id="{4967D2FC-74D1-4DCD-8D8F-0A400C47DA34}"/>
              </a:ext>
            </a:extLst>
          </p:cNvPr>
          <p:cNvSpPr>
            <a:spLocks noChangeArrowheads="1"/>
          </p:cNvSpPr>
          <p:nvPr/>
        </p:nvSpPr>
        <p:spPr bwMode="auto">
          <a:xfrm>
            <a:off x="6423157" y="417601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9" name="Rectangle: Rounded Corners 11">
            <a:extLst>
              <a:ext uri="{FF2B5EF4-FFF2-40B4-BE49-F238E27FC236}">
                <a16:creationId xmlns:a16="http://schemas.microsoft.com/office/drawing/2014/main" id="{B934A832-28A7-4E99-BBBF-CBEFBED92969}"/>
              </a:ext>
            </a:extLst>
          </p:cNvPr>
          <p:cNvSpPr/>
          <p:nvPr/>
        </p:nvSpPr>
        <p:spPr>
          <a:xfrm>
            <a:off x="2302193" y="3774055"/>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chemeClr val="tx1">
                    <a:lumMod val="65000"/>
                    <a:lumOff val="35000"/>
                  </a:schemeClr>
                </a:solidFill>
              </a:rPr>
              <a:t>40</a:t>
            </a:r>
            <a:r>
              <a:rPr lang="en-US" sz="4000" baseline="30000" dirty="0">
                <a:solidFill>
                  <a:schemeClr val="tx1">
                    <a:lumMod val="65000"/>
                    <a:lumOff val="35000"/>
                  </a:schemeClr>
                </a:solidFill>
              </a:rPr>
              <a:t>o</a:t>
            </a:r>
            <a:endParaRPr lang="en-US" sz="4000" dirty="0">
              <a:solidFill>
                <a:schemeClr val="tx1">
                  <a:lumMod val="65000"/>
                  <a:lumOff val="35000"/>
                </a:schemeClr>
              </a:solidFill>
            </a:endParaRPr>
          </a:p>
        </p:txBody>
      </p:sp>
      <p:sp>
        <p:nvSpPr>
          <p:cNvPr id="30" name="Rectangle: Rounded Corners 11">
            <a:extLst>
              <a:ext uri="{FF2B5EF4-FFF2-40B4-BE49-F238E27FC236}">
                <a16:creationId xmlns:a16="http://schemas.microsoft.com/office/drawing/2014/main" id="{F57DEFA0-018F-422F-83FD-4B1D3AC6C186}"/>
              </a:ext>
            </a:extLst>
          </p:cNvPr>
          <p:cNvSpPr/>
          <p:nvPr/>
        </p:nvSpPr>
        <p:spPr>
          <a:xfrm>
            <a:off x="5011915" y="3774055"/>
            <a:ext cx="2286000" cy="858611"/>
          </a:xfrm>
          <a:prstGeom prst="roundRect">
            <a:avLst/>
          </a:prstGeom>
          <a:solidFill>
            <a:srgbClr val="74C274"/>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chemeClr val="bg1"/>
                </a:solidFill>
              </a:rPr>
              <a:t>80</a:t>
            </a:r>
            <a:r>
              <a:rPr lang="en-US" sz="4000" baseline="30000" dirty="0">
                <a:solidFill>
                  <a:schemeClr val="bg1"/>
                </a:solidFill>
              </a:rPr>
              <a:t>o</a:t>
            </a:r>
            <a:endParaRPr lang="en-US" sz="4000" dirty="0">
              <a:solidFill>
                <a:schemeClr val="bg1"/>
              </a:solidFill>
            </a:endParaRPr>
          </a:p>
        </p:txBody>
      </p:sp>
      <p:sp>
        <p:nvSpPr>
          <p:cNvPr id="31" name="Rectangle: Rounded Corners 11">
            <a:extLst>
              <a:ext uri="{FF2B5EF4-FFF2-40B4-BE49-F238E27FC236}">
                <a16:creationId xmlns:a16="http://schemas.microsoft.com/office/drawing/2014/main" id="{651DBB49-DA80-4199-8CCE-586E8AE95A77}"/>
              </a:ext>
            </a:extLst>
          </p:cNvPr>
          <p:cNvSpPr/>
          <p:nvPr/>
        </p:nvSpPr>
        <p:spPr>
          <a:xfrm>
            <a:off x="7721637" y="3774055"/>
            <a:ext cx="2286000" cy="858611"/>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chemeClr val="tx1">
                    <a:lumMod val="65000"/>
                    <a:lumOff val="35000"/>
                  </a:schemeClr>
                </a:solidFill>
              </a:rPr>
              <a:t>20</a:t>
            </a:r>
            <a:r>
              <a:rPr lang="en-US" sz="4000" baseline="30000" dirty="0">
                <a:solidFill>
                  <a:schemeClr val="tx1">
                    <a:lumMod val="65000"/>
                    <a:lumOff val="35000"/>
                  </a:schemeClr>
                </a:solidFill>
              </a:rPr>
              <a:t>o</a:t>
            </a:r>
            <a:endParaRPr lang="en-US" sz="4000" dirty="0">
              <a:solidFill>
                <a:schemeClr val="tx1">
                  <a:lumMod val="65000"/>
                  <a:lumOff val="35000"/>
                </a:schemeClr>
              </a:solidFill>
            </a:endParaRP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2CFA34EB-6412-0EB1-6332-77B6D238D33B}"/>
                  </a:ext>
                </a:extLst>
              </p:cNvPr>
              <p:cNvSpPr txBox="1"/>
              <p:nvPr/>
            </p:nvSpPr>
            <p:spPr>
              <a:xfrm>
                <a:off x="0" y="1786097"/>
                <a:ext cx="11424640" cy="1101071"/>
              </a:xfrm>
              <a:prstGeom prst="rect">
                <a:avLst/>
              </a:prstGeom>
              <a:noFill/>
            </p:spPr>
            <p:txBody>
              <a:bodyPr wrap="square">
                <a:spAutoFit/>
              </a:bodyPr>
              <a:lstStyle/>
              <a:p>
                <a:pPr marL="514350" marR="0">
                  <a:lnSpc>
                    <a:spcPct val="107000"/>
                  </a:lnSpc>
                  <a:spcBef>
                    <a:spcPts val="0"/>
                  </a:spcBef>
                  <a:spcAft>
                    <a:spcPts val="800"/>
                  </a:spcAft>
                </a:pPr>
                <a:r>
                  <a:rPr lang="en-US" sz="2800" dirty="0">
                    <a:solidFill>
                      <a:schemeClr val="tx1">
                        <a:lumMod val="65000"/>
                        <a:lumOff val="35000"/>
                      </a:schemeClr>
                    </a:solidFill>
                    <a:latin typeface="+mj-lt"/>
                    <a:ea typeface="Calibri" panose="020F0502020204030204" pitchFamily="34" charset="0"/>
                    <a:cs typeface="Arial" panose="020B0604020202020204" pitchFamily="34" charset="0"/>
                  </a:rPr>
                  <a:t>Complete: </a:t>
                </a:r>
              </a:p>
              <a:p>
                <a:pPr marL="514350">
                  <a:lnSpc>
                    <a:spcPct val="107000"/>
                  </a:lnSpc>
                  <a:spcAft>
                    <a:spcPts val="800"/>
                  </a:spcAft>
                </a:pPr>
                <a:r>
                  <a:rPr lang="en-US" sz="2800" dirty="0">
                    <a:solidFill>
                      <a:schemeClr val="tx1">
                        <a:lumMod val="65000"/>
                        <a:lumOff val="35000"/>
                      </a:schemeClr>
                    </a:solidFill>
                    <a:latin typeface="+mj-lt"/>
                    <a:ea typeface="Calibri" panose="020F0502020204030204" pitchFamily="34" charset="0"/>
                    <a:cs typeface="Arial" panose="020B0604020202020204" pitchFamily="34" charset="0"/>
                  </a:rPr>
                  <a:t>If [Ax) is the bisector of </a:t>
                </a:r>
                <a14:m>
                  <m:oMath xmlns:m="http://schemas.openxmlformats.org/officeDocument/2006/math">
                    <m:acc>
                      <m:accPr>
                        <m:chr m:val="̂"/>
                        <m:ctrlPr>
                          <a:rPr lang="en-US" sz="2800" i="1" smtClean="0">
                            <a:solidFill>
                              <a:schemeClr val="tx1">
                                <a:lumMod val="65000"/>
                                <a:lumOff val="35000"/>
                              </a:schemeClr>
                            </a:solidFill>
                            <a:latin typeface="Cambria Math" panose="02040503050406030204" pitchFamily="18" charset="0"/>
                            <a:cs typeface="Arial" panose="020B0604020202020204" pitchFamily="34" charset="0"/>
                          </a:rPr>
                        </m:ctrlPr>
                      </m:accPr>
                      <m:e>
                        <m:r>
                          <a:rPr lang="en-US" sz="2800" b="0" i="1" smtClean="0">
                            <a:solidFill>
                              <a:schemeClr val="tx1">
                                <a:lumMod val="65000"/>
                                <a:lumOff val="35000"/>
                              </a:schemeClr>
                            </a:solidFill>
                            <a:latin typeface="Cambria Math" panose="02040503050406030204" pitchFamily="18" charset="0"/>
                            <a:cs typeface="Arial" panose="020B0604020202020204" pitchFamily="34" charset="0"/>
                          </a:rPr>
                          <m:t>𝑢𝐴𝑦</m:t>
                        </m:r>
                      </m:e>
                    </m:acc>
                  </m:oMath>
                </a14:m>
                <a:r>
                  <a:rPr lang="en-US" sz="2800" dirty="0">
                    <a:solidFill>
                      <a:schemeClr val="tx1">
                        <a:lumMod val="65000"/>
                        <a:lumOff val="35000"/>
                      </a:schemeClr>
                    </a:solidFill>
                    <a:latin typeface="+mj-lt"/>
                    <a:ea typeface="Calibri" panose="020F0502020204030204" pitchFamily="34" charset="0"/>
                    <a:cs typeface="Arial" panose="020B0604020202020204" pitchFamily="34" charset="0"/>
                  </a:rPr>
                  <a:t>, and </a:t>
                </a:r>
                <a14:m>
                  <m:oMath xmlns:m="http://schemas.openxmlformats.org/officeDocument/2006/math">
                    <m:acc>
                      <m:accPr>
                        <m:chr m:val="̂"/>
                        <m:ctrlPr>
                          <a:rPr lang="en-US" sz="2800" i="1">
                            <a:solidFill>
                              <a:schemeClr val="tx1">
                                <a:lumMod val="65000"/>
                                <a:lumOff val="35000"/>
                              </a:schemeClr>
                            </a:solidFill>
                            <a:latin typeface="Cambria Math" panose="02040503050406030204" pitchFamily="18" charset="0"/>
                            <a:cs typeface="Arial" panose="020B0604020202020204" pitchFamily="34" charset="0"/>
                          </a:rPr>
                        </m:ctrlPr>
                      </m:accPr>
                      <m:e>
                        <m:r>
                          <a:rPr lang="en-US" sz="2800" i="1">
                            <a:solidFill>
                              <a:schemeClr val="tx1">
                                <a:lumMod val="65000"/>
                                <a:lumOff val="35000"/>
                              </a:schemeClr>
                            </a:solidFill>
                            <a:latin typeface="Cambria Math" panose="02040503050406030204" pitchFamily="18" charset="0"/>
                            <a:cs typeface="Arial" panose="020B0604020202020204" pitchFamily="34" charset="0"/>
                          </a:rPr>
                          <m:t>𝑢</m:t>
                        </m:r>
                        <m:r>
                          <a:rPr lang="en-US" sz="2800" b="0" i="1" smtClean="0">
                            <a:solidFill>
                              <a:schemeClr val="tx1">
                                <a:lumMod val="65000"/>
                                <a:lumOff val="35000"/>
                              </a:schemeClr>
                            </a:solidFill>
                            <a:latin typeface="Cambria Math" panose="02040503050406030204" pitchFamily="18" charset="0"/>
                            <a:cs typeface="Arial" panose="020B0604020202020204" pitchFamily="34" charset="0"/>
                          </a:rPr>
                          <m:t>𝐴𝑥</m:t>
                        </m:r>
                      </m:e>
                    </m:acc>
                    <m:r>
                      <a:rPr lang="en-US" sz="2800" b="0" i="1" smtClean="0">
                        <a:solidFill>
                          <a:schemeClr val="tx1">
                            <a:lumMod val="65000"/>
                            <a:lumOff val="35000"/>
                          </a:schemeClr>
                        </a:solidFill>
                        <a:latin typeface="Cambria Math" panose="02040503050406030204" pitchFamily="18" charset="0"/>
                        <a:cs typeface="Arial" panose="020B0604020202020204" pitchFamily="34" charset="0"/>
                      </a:rPr>
                      <m:t>=40</m:t>
                    </m:r>
                    <m:r>
                      <a:rPr lang="en-US" sz="2800" b="0" i="1" smtClean="0">
                        <a:solidFill>
                          <a:schemeClr val="tx1">
                            <a:lumMod val="65000"/>
                            <a:lumOff val="35000"/>
                          </a:schemeClr>
                        </a:solidFill>
                        <a:latin typeface="Cambria Math" panose="02040503050406030204" pitchFamily="18" charset="0"/>
                        <a:ea typeface="Cambria Math" panose="02040503050406030204" pitchFamily="18" charset="0"/>
                        <a:cs typeface="Arial" panose="020B0604020202020204" pitchFamily="34" charset="0"/>
                      </a:rPr>
                      <m:t>°</m:t>
                    </m:r>
                  </m:oMath>
                </a14:m>
                <a:r>
                  <a:rPr lang="en-US" sz="2800" dirty="0">
                    <a:solidFill>
                      <a:schemeClr val="tx1">
                        <a:lumMod val="65000"/>
                        <a:lumOff val="35000"/>
                      </a:schemeClr>
                    </a:solidFill>
                    <a:latin typeface="+mj-lt"/>
                    <a:ea typeface="Calibri" panose="020F0502020204030204" pitchFamily="34" charset="0"/>
                    <a:cs typeface="Arial" panose="020B0604020202020204" pitchFamily="34" charset="0"/>
                  </a:rPr>
                  <a:t>, then </a:t>
                </a:r>
                <a14:m>
                  <m:oMath xmlns:m="http://schemas.openxmlformats.org/officeDocument/2006/math">
                    <m:acc>
                      <m:accPr>
                        <m:chr m:val="̂"/>
                        <m:ctrlPr>
                          <a:rPr lang="en-US" sz="2800" i="1">
                            <a:solidFill>
                              <a:schemeClr val="tx1">
                                <a:lumMod val="65000"/>
                                <a:lumOff val="35000"/>
                              </a:schemeClr>
                            </a:solidFill>
                            <a:latin typeface="Cambria Math" panose="02040503050406030204" pitchFamily="18" charset="0"/>
                            <a:cs typeface="Arial" panose="020B0604020202020204" pitchFamily="34" charset="0"/>
                          </a:rPr>
                        </m:ctrlPr>
                      </m:accPr>
                      <m:e>
                        <m:r>
                          <a:rPr lang="en-US" sz="2800" i="1">
                            <a:solidFill>
                              <a:schemeClr val="tx1">
                                <a:lumMod val="65000"/>
                                <a:lumOff val="35000"/>
                              </a:schemeClr>
                            </a:solidFill>
                            <a:latin typeface="Cambria Math" panose="02040503050406030204" pitchFamily="18" charset="0"/>
                            <a:cs typeface="Arial" panose="020B0604020202020204" pitchFamily="34" charset="0"/>
                          </a:rPr>
                          <m:t>𝑢</m:t>
                        </m:r>
                        <m:r>
                          <a:rPr lang="en-US" sz="2800" b="0" i="1" smtClean="0">
                            <a:solidFill>
                              <a:schemeClr val="tx1">
                                <a:lumMod val="65000"/>
                                <a:lumOff val="35000"/>
                              </a:schemeClr>
                            </a:solidFill>
                            <a:latin typeface="Cambria Math" panose="02040503050406030204" pitchFamily="18" charset="0"/>
                            <a:cs typeface="Arial" panose="020B0604020202020204" pitchFamily="34" charset="0"/>
                          </a:rPr>
                          <m:t>𝐴𝑦</m:t>
                        </m:r>
                      </m:e>
                    </m:acc>
                    <m:r>
                      <a:rPr lang="en-US" sz="2800" b="0" i="1" smtClean="0">
                        <a:solidFill>
                          <a:schemeClr val="tx1">
                            <a:lumMod val="65000"/>
                            <a:lumOff val="35000"/>
                          </a:schemeClr>
                        </a:solidFill>
                        <a:latin typeface="Cambria Math" panose="02040503050406030204" pitchFamily="18" charset="0"/>
                        <a:cs typeface="Arial" panose="020B0604020202020204" pitchFamily="34" charset="0"/>
                      </a:rPr>
                      <m:t>=</m:t>
                    </m:r>
                  </m:oMath>
                </a14:m>
                <a:r>
                  <a:rPr lang="en-US" sz="2800" dirty="0">
                    <a:solidFill>
                      <a:schemeClr val="tx1">
                        <a:lumMod val="65000"/>
                        <a:lumOff val="35000"/>
                      </a:schemeClr>
                    </a:solidFill>
                    <a:latin typeface="+mj-lt"/>
                    <a:ea typeface="Calibri" panose="020F0502020204030204" pitchFamily="34" charset="0"/>
                    <a:cs typeface="Arial" panose="020B0604020202020204" pitchFamily="34" charset="0"/>
                  </a:rPr>
                  <a:t>____.</a:t>
                </a:r>
                <a:endParaRPr lang="en-US" sz="2800" dirty="0">
                  <a:solidFill>
                    <a:schemeClr val="tx1">
                      <a:lumMod val="65000"/>
                      <a:lumOff val="35000"/>
                    </a:schemeClr>
                  </a:solidFill>
                  <a:effectLst/>
                  <a:latin typeface="+mj-lt"/>
                  <a:ea typeface="Calibri" panose="020F0502020204030204" pitchFamily="34" charset="0"/>
                  <a:cs typeface="Arial" panose="020B0604020202020204" pitchFamily="34" charset="0"/>
                </a:endParaRPr>
              </a:p>
            </p:txBody>
          </p:sp>
        </mc:Choice>
        <mc:Fallback xmlns="">
          <p:sp>
            <p:nvSpPr>
              <p:cNvPr id="5" name="TextBox 4">
                <a:extLst>
                  <a:ext uri="{FF2B5EF4-FFF2-40B4-BE49-F238E27FC236}">
                    <a16:creationId xmlns:a16="http://schemas.microsoft.com/office/drawing/2014/main" id="{2CFA34EB-6412-0EB1-6332-77B6D238D33B}"/>
                  </a:ext>
                </a:extLst>
              </p:cNvPr>
              <p:cNvSpPr txBox="1">
                <a:spLocks noRot="1" noChangeAspect="1" noMove="1" noResize="1" noEditPoints="1" noAdjustHandles="1" noChangeArrowheads="1" noChangeShapeType="1" noTextEdit="1"/>
              </p:cNvSpPr>
              <p:nvPr/>
            </p:nvSpPr>
            <p:spPr>
              <a:xfrm>
                <a:off x="0" y="1786097"/>
                <a:ext cx="11424640" cy="1101071"/>
              </a:xfrm>
              <a:prstGeom prst="rect">
                <a:avLst/>
              </a:prstGeom>
              <a:blipFill>
                <a:blip r:embed="rId4"/>
                <a:stretch>
                  <a:fillRect t="-5525" b="-14917"/>
                </a:stretch>
              </a:blipFill>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1761465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Use the figure to complete.</a:t>
            </a:r>
            <a:endParaRPr lang="en-GB" sz="3200" dirty="0">
              <a:solidFill>
                <a:schemeClr val="bg1"/>
              </a:solidFill>
              <a:sym typeface="Comic Sans MS"/>
            </a:endParaRPr>
          </a:p>
        </p:txBody>
      </p:sp>
      <p:sp>
        <p:nvSpPr>
          <p:cNvPr id="4" name="Rectangle 2">
            <a:extLst>
              <a:ext uri="{FF2B5EF4-FFF2-40B4-BE49-F238E27FC236}">
                <a16:creationId xmlns:a16="http://schemas.microsoft.com/office/drawing/2014/main" id="{1B87101A-F9B3-44A8-B925-B3966C1E9A3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6">
            <a:extLst>
              <a:ext uri="{FF2B5EF4-FFF2-40B4-BE49-F238E27FC236}">
                <a16:creationId xmlns:a16="http://schemas.microsoft.com/office/drawing/2014/main" id="{4967D2FC-74D1-4DCD-8D8F-0A400C47DA34}"/>
              </a:ext>
            </a:extLst>
          </p:cNvPr>
          <p:cNvSpPr>
            <a:spLocks noChangeArrowheads="1"/>
          </p:cNvSpPr>
          <p:nvPr/>
        </p:nvSpPr>
        <p:spPr bwMode="auto">
          <a:xfrm>
            <a:off x="6423157" y="417601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a:extLst>
              <a:ext uri="{FF2B5EF4-FFF2-40B4-BE49-F238E27FC236}">
                <a16:creationId xmlns:a16="http://schemas.microsoft.com/office/drawing/2014/main" id="{EDC9FE6A-4CA9-51B9-7C01-D3B0475FB542}"/>
              </a:ext>
            </a:extLst>
          </p:cNvPr>
          <p:cNvSpPr txBox="1"/>
          <p:nvPr/>
        </p:nvSpPr>
        <p:spPr>
          <a:xfrm>
            <a:off x="0" y="1786097"/>
            <a:ext cx="5445868" cy="528222"/>
          </a:xfrm>
          <a:prstGeom prst="rect">
            <a:avLst/>
          </a:prstGeom>
          <a:noFill/>
        </p:spPr>
        <p:txBody>
          <a:bodyPr wrap="square">
            <a:spAutoFit/>
          </a:bodyPr>
          <a:lstStyle/>
          <a:p>
            <a:pPr marL="514350" marR="0">
              <a:lnSpc>
                <a:spcPct val="107000"/>
              </a:lnSpc>
              <a:spcBef>
                <a:spcPts val="0"/>
              </a:spcBef>
              <a:spcAft>
                <a:spcPts val="800"/>
              </a:spcAft>
            </a:pPr>
            <a:r>
              <a:rPr lang="en-US" sz="2800" dirty="0">
                <a:solidFill>
                  <a:schemeClr val="tx1">
                    <a:lumMod val="65000"/>
                    <a:lumOff val="35000"/>
                  </a:schemeClr>
                </a:solidFill>
                <a:latin typeface="+mj-lt"/>
                <a:ea typeface="Calibri" panose="020F0502020204030204" pitchFamily="34" charset="0"/>
                <a:cs typeface="Arial" panose="020B0604020202020204" pitchFamily="34" charset="0"/>
              </a:rPr>
              <a:t>S is the midpoint of _____.</a:t>
            </a:r>
            <a:endParaRPr lang="en-US" sz="2800" dirty="0">
              <a:solidFill>
                <a:schemeClr val="tx1">
                  <a:lumMod val="65000"/>
                  <a:lumOff val="35000"/>
                </a:schemeClr>
              </a:solidFill>
              <a:effectLst/>
              <a:latin typeface="+mj-lt"/>
              <a:ea typeface="Calibri" panose="020F0502020204030204" pitchFamily="34" charset="0"/>
              <a:cs typeface="Arial" panose="020B0604020202020204" pitchFamily="34" charset="0"/>
            </a:endParaRPr>
          </a:p>
        </p:txBody>
      </p:sp>
      <p:grpSp>
        <p:nvGrpSpPr>
          <p:cNvPr id="36" name="Group 35">
            <a:extLst>
              <a:ext uri="{FF2B5EF4-FFF2-40B4-BE49-F238E27FC236}">
                <a16:creationId xmlns:a16="http://schemas.microsoft.com/office/drawing/2014/main" id="{180DFF12-A8E2-4D2F-B825-09309C8C8716}"/>
              </a:ext>
            </a:extLst>
          </p:cNvPr>
          <p:cNvGrpSpPr/>
          <p:nvPr/>
        </p:nvGrpSpPr>
        <p:grpSpPr>
          <a:xfrm>
            <a:off x="5072301" y="2126226"/>
            <a:ext cx="5018789" cy="3679743"/>
            <a:chOff x="801243" y="2079926"/>
            <a:chExt cx="5018789" cy="3679743"/>
          </a:xfrm>
        </p:grpSpPr>
        <p:grpSp>
          <p:nvGrpSpPr>
            <p:cNvPr id="38" name="Group 37">
              <a:extLst>
                <a:ext uri="{FF2B5EF4-FFF2-40B4-BE49-F238E27FC236}">
                  <a16:creationId xmlns:a16="http://schemas.microsoft.com/office/drawing/2014/main" id="{53855DD2-7BE4-4647-8582-4C9FF581D60C}"/>
                </a:ext>
              </a:extLst>
            </p:cNvPr>
            <p:cNvGrpSpPr/>
            <p:nvPr/>
          </p:nvGrpSpPr>
          <p:grpSpPr>
            <a:xfrm>
              <a:off x="801243" y="2079926"/>
              <a:ext cx="5018789" cy="3679743"/>
              <a:chOff x="801243" y="2079926"/>
              <a:chExt cx="5018789" cy="3679743"/>
            </a:xfrm>
          </p:grpSpPr>
          <p:cxnSp>
            <p:nvCxnSpPr>
              <p:cNvPr id="42" name="Straight Connector 41">
                <a:extLst>
                  <a:ext uri="{FF2B5EF4-FFF2-40B4-BE49-F238E27FC236}">
                    <a16:creationId xmlns:a16="http://schemas.microsoft.com/office/drawing/2014/main" id="{31B56081-2AFF-4B4F-896A-A946D8A14FE0}"/>
                  </a:ext>
                </a:extLst>
              </p:cNvPr>
              <p:cNvCxnSpPr>
                <a:cxnSpLocks/>
              </p:cNvCxnSpPr>
              <p:nvPr/>
            </p:nvCxnSpPr>
            <p:spPr>
              <a:xfrm flipV="1">
                <a:off x="3415479" y="2725448"/>
                <a:ext cx="1732728" cy="15223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7" name="Group 46">
                <a:extLst>
                  <a:ext uri="{FF2B5EF4-FFF2-40B4-BE49-F238E27FC236}">
                    <a16:creationId xmlns:a16="http://schemas.microsoft.com/office/drawing/2014/main" id="{08B1D867-2F64-45E7-BD7A-4F8E36408CD5}"/>
                  </a:ext>
                </a:extLst>
              </p:cNvPr>
              <p:cNvGrpSpPr/>
              <p:nvPr/>
            </p:nvGrpSpPr>
            <p:grpSpPr>
              <a:xfrm>
                <a:off x="801243" y="2079926"/>
                <a:ext cx="5018789" cy="3679743"/>
                <a:chOff x="801243" y="2079926"/>
                <a:chExt cx="5018789" cy="3679743"/>
              </a:xfrm>
            </p:grpSpPr>
            <p:sp>
              <p:nvSpPr>
                <p:cNvPr id="48" name="TextBox 47">
                  <a:extLst>
                    <a:ext uri="{FF2B5EF4-FFF2-40B4-BE49-F238E27FC236}">
                      <a16:creationId xmlns:a16="http://schemas.microsoft.com/office/drawing/2014/main" id="{6BE295E1-9F32-44E6-9C71-C38F19937A27}"/>
                    </a:ext>
                  </a:extLst>
                </p:cNvPr>
                <p:cNvSpPr txBox="1"/>
                <p:nvPr/>
              </p:nvSpPr>
              <p:spPr>
                <a:xfrm>
                  <a:off x="3076737" y="2142011"/>
                  <a:ext cx="373567" cy="461665"/>
                </a:xfrm>
                <a:prstGeom prst="rect">
                  <a:avLst/>
                </a:prstGeom>
                <a:noFill/>
              </p:spPr>
              <p:txBody>
                <a:bodyPr wrap="square" rtlCol="0">
                  <a:spAutoFit/>
                </a:bodyPr>
                <a:lstStyle/>
                <a:p>
                  <a:r>
                    <a:rPr lang="en-US" sz="2400" b="1" dirty="0">
                      <a:latin typeface="+mj-lt"/>
                    </a:rPr>
                    <a:t>u</a:t>
                  </a:r>
                </a:p>
              </p:txBody>
            </p:sp>
            <p:grpSp>
              <p:nvGrpSpPr>
                <p:cNvPr id="49" name="Group 48">
                  <a:extLst>
                    <a:ext uri="{FF2B5EF4-FFF2-40B4-BE49-F238E27FC236}">
                      <a16:creationId xmlns:a16="http://schemas.microsoft.com/office/drawing/2014/main" id="{2EAE7B08-CEF3-4399-BF30-C6E651B5B104}"/>
                    </a:ext>
                  </a:extLst>
                </p:cNvPr>
                <p:cNvGrpSpPr/>
                <p:nvPr/>
              </p:nvGrpSpPr>
              <p:grpSpPr>
                <a:xfrm>
                  <a:off x="801243" y="2079926"/>
                  <a:ext cx="5018789" cy="3679743"/>
                  <a:chOff x="801243" y="2079926"/>
                  <a:chExt cx="5018789" cy="3679743"/>
                </a:xfrm>
              </p:grpSpPr>
              <p:sp>
                <p:nvSpPr>
                  <p:cNvPr id="51" name="TextBox 50">
                    <a:extLst>
                      <a:ext uri="{FF2B5EF4-FFF2-40B4-BE49-F238E27FC236}">
                        <a16:creationId xmlns:a16="http://schemas.microsoft.com/office/drawing/2014/main" id="{23C73D28-EF2C-49CF-955B-E9B96FEA26E8}"/>
                      </a:ext>
                    </a:extLst>
                  </p:cNvPr>
                  <p:cNvSpPr txBox="1"/>
                  <p:nvPr/>
                </p:nvSpPr>
                <p:spPr>
                  <a:xfrm>
                    <a:off x="1449155" y="4356209"/>
                    <a:ext cx="373567" cy="461665"/>
                  </a:xfrm>
                  <a:prstGeom prst="rect">
                    <a:avLst/>
                  </a:prstGeom>
                  <a:noFill/>
                </p:spPr>
                <p:txBody>
                  <a:bodyPr wrap="square" rtlCol="0">
                    <a:spAutoFit/>
                  </a:bodyPr>
                  <a:lstStyle/>
                  <a:p>
                    <a:r>
                      <a:rPr lang="en-US" sz="2400" b="1" dirty="0">
                        <a:latin typeface="+mj-lt"/>
                      </a:rPr>
                      <a:t>R</a:t>
                    </a:r>
                  </a:p>
                </p:txBody>
              </p:sp>
              <p:sp>
                <p:nvSpPr>
                  <p:cNvPr id="67" name="TextBox 66">
                    <a:extLst>
                      <a:ext uri="{FF2B5EF4-FFF2-40B4-BE49-F238E27FC236}">
                        <a16:creationId xmlns:a16="http://schemas.microsoft.com/office/drawing/2014/main" id="{08CA8B06-1341-467E-8056-FAAFC434115E}"/>
                      </a:ext>
                    </a:extLst>
                  </p:cNvPr>
                  <p:cNvSpPr txBox="1"/>
                  <p:nvPr/>
                </p:nvSpPr>
                <p:spPr>
                  <a:xfrm>
                    <a:off x="3054208" y="5263908"/>
                    <a:ext cx="373567" cy="461665"/>
                  </a:xfrm>
                  <a:prstGeom prst="rect">
                    <a:avLst/>
                  </a:prstGeom>
                  <a:noFill/>
                </p:spPr>
                <p:txBody>
                  <a:bodyPr wrap="square" rtlCol="0">
                    <a:spAutoFit/>
                  </a:bodyPr>
                  <a:lstStyle/>
                  <a:p>
                    <a:r>
                      <a:rPr lang="en-US" sz="2400" b="1" dirty="0">
                        <a:latin typeface="+mj-lt"/>
                      </a:rPr>
                      <a:t>v</a:t>
                    </a:r>
                  </a:p>
                </p:txBody>
              </p:sp>
              <p:sp>
                <p:nvSpPr>
                  <p:cNvPr id="68" name="TextBox 67">
                    <a:extLst>
                      <a:ext uri="{FF2B5EF4-FFF2-40B4-BE49-F238E27FC236}">
                        <a16:creationId xmlns:a16="http://schemas.microsoft.com/office/drawing/2014/main" id="{68BEF554-9B55-495B-8003-659A14690EF7}"/>
                      </a:ext>
                    </a:extLst>
                  </p:cNvPr>
                  <p:cNvSpPr txBox="1"/>
                  <p:nvPr/>
                </p:nvSpPr>
                <p:spPr>
                  <a:xfrm>
                    <a:off x="801243" y="4566057"/>
                    <a:ext cx="373567" cy="461665"/>
                  </a:xfrm>
                  <a:prstGeom prst="rect">
                    <a:avLst/>
                  </a:prstGeom>
                  <a:noFill/>
                </p:spPr>
                <p:txBody>
                  <a:bodyPr wrap="square" rtlCol="0">
                    <a:spAutoFit/>
                  </a:bodyPr>
                  <a:lstStyle/>
                  <a:p>
                    <a:r>
                      <a:rPr lang="en-US" sz="2400" b="1" dirty="0">
                        <a:latin typeface="+mj-lt"/>
                      </a:rPr>
                      <a:t>x</a:t>
                    </a:r>
                  </a:p>
                </p:txBody>
              </p:sp>
              <p:grpSp>
                <p:nvGrpSpPr>
                  <p:cNvPr id="69" name="Group 68">
                    <a:extLst>
                      <a:ext uri="{FF2B5EF4-FFF2-40B4-BE49-F238E27FC236}">
                        <a16:creationId xmlns:a16="http://schemas.microsoft.com/office/drawing/2014/main" id="{D017E23D-0002-43A4-A276-518DEFE86FA6}"/>
                      </a:ext>
                    </a:extLst>
                  </p:cNvPr>
                  <p:cNvGrpSpPr/>
                  <p:nvPr/>
                </p:nvGrpSpPr>
                <p:grpSpPr>
                  <a:xfrm>
                    <a:off x="1025611" y="2079926"/>
                    <a:ext cx="4794421" cy="3679743"/>
                    <a:chOff x="1025611" y="2079926"/>
                    <a:chExt cx="4794421" cy="3679743"/>
                  </a:xfrm>
                </p:grpSpPr>
                <p:cxnSp>
                  <p:nvCxnSpPr>
                    <p:cNvPr id="70" name="Straight Connector 69">
                      <a:extLst>
                        <a:ext uri="{FF2B5EF4-FFF2-40B4-BE49-F238E27FC236}">
                          <a16:creationId xmlns:a16="http://schemas.microsoft.com/office/drawing/2014/main" id="{4E8EF69C-3B70-4B63-BBC4-8854814FEF95}"/>
                        </a:ext>
                      </a:extLst>
                    </p:cNvPr>
                    <p:cNvCxnSpPr>
                      <a:cxnSpLocks/>
                    </p:cNvCxnSpPr>
                    <p:nvPr/>
                  </p:nvCxnSpPr>
                  <p:spPr>
                    <a:xfrm>
                      <a:off x="3427775" y="2561990"/>
                      <a:ext cx="0" cy="319767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82FCC857-50CA-4814-B613-B5051557B9A9}"/>
                        </a:ext>
                      </a:extLst>
                    </p:cNvPr>
                    <p:cNvCxnSpPr>
                      <a:cxnSpLocks/>
                    </p:cNvCxnSpPr>
                    <p:nvPr/>
                  </p:nvCxnSpPr>
                  <p:spPr>
                    <a:xfrm flipH="1">
                      <a:off x="1272746" y="4260400"/>
                      <a:ext cx="454728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2" name="Oval 71">
                      <a:extLst>
                        <a:ext uri="{FF2B5EF4-FFF2-40B4-BE49-F238E27FC236}">
                          <a16:creationId xmlns:a16="http://schemas.microsoft.com/office/drawing/2014/main" id="{89C12CF7-AE3B-4C7D-A594-C8E689BB58CE}"/>
                        </a:ext>
                      </a:extLst>
                    </p:cNvPr>
                    <p:cNvSpPr/>
                    <p:nvPr/>
                  </p:nvSpPr>
                  <p:spPr>
                    <a:xfrm>
                      <a:off x="5199414" y="421796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TextBox 72">
                      <a:extLst>
                        <a:ext uri="{FF2B5EF4-FFF2-40B4-BE49-F238E27FC236}">
                          <a16:creationId xmlns:a16="http://schemas.microsoft.com/office/drawing/2014/main" id="{08C5AA37-A20C-4678-8379-8F72CC8DF60D}"/>
                        </a:ext>
                      </a:extLst>
                    </p:cNvPr>
                    <p:cNvSpPr txBox="1"/>
                    <p:nvPr/>
                  </p:nvSpPr>
                  <p:spPr>
                    <a:xfrm>
                      <a:off x="3054208" y="4356209"/>
                      <a:ext cx="373567" cy="461665"/>
                    </a:xfrm>
                    <a:prstGeom prst="rect">
                      <a:avLst/>
                    </a:prstGeom>
                    <a:noFill/>
                  </p:spPr>
                  <p:txBody>
                    <a:bodyPr wrap="square" rtlCol="0">
                      <a:spAutoFit/>
                    </a:bodyPr>
                    <a:lstStyle/>
                    <a:p>
                      <a:r>
                        <a:rPr lang="en-US" sz="2400" b="1" dirty="0">
                          <a:latin typeface="+mj-lt"/>
                        </a:rPr>
                        <a:t>S</a:t>
                      </a:r>
                    </a:p>
                  </p:txBody>
                </p:sp>
                <p:sp>
                  <p:nvSpPr>
                    <p:cNvPr id="74" name="TextBox 73">
                      <a:extLst>
                        <a:ext uri="{FF2B5EF4-FFF2-40B4-BE49-F238E27FC236}">
                          <a16:creationId xmlns:a16="http://schemas.microsoft.com/office/drawing/2014/main" id="{BB7E2B10-D4D2-4595-A87B-412658441B53}"/>
                        </a:ext>
                      </a:extLst>
                    </p:cNvPr>
                    <p:cNvSpPr txBox="1"/>
                    <p:nvPr/>
                  </p:nvSpPr>
                  <p:spPr>
                    <a:xfrm>
                      <a:off x="5012630" y="4356209"/>
                      <a:ext cx="373567" cy="461665"/>
                    </a:xfrm>
                    <a:prstGeom prst="rect">
                      <a:avLst/>
                    </a:prstGeom>
                    <a:noFill/>
                  </p:spPr>
                  <p:txBody>
                    <a:bodyPr wrap="square" rtlCol="0">
                      <a:spAutoFit/>
                    </a:bodyPr>
                    <a:lstStyle/>
                    <a:p>
                      <a:r>
                        <a:rPr lang="en-US" sz="2400" b="1" dirty="0">
                          <a:latin typeface="+mj-lt"/>
                        </a:rPr>
                        <a:t>T</a:t>
                      </a:r>
                    </a:p>
                  </p:txBody>
                </p:sp>
                <p:cxnSp>
                  <p:nvCxnSpPr>
                    <p:cNvPr id="75" name="Straight Connector 74">
                      <a:extLst>
                        <a:ext uri="{FF2B5EF4-FFF2-40B4-BE49-F238E27FC236}">
                          <a16:creationId xmlns:a16="http://schemas.microsoft.com/office/drawing/2014/main" id="{D66EF320-99DC-4281-AA3C-589E84483308}"/>
                        </a:ext>
                      </a:extLst>
                    </p:cNvPr>
                    <p:cNvCxnSpPr>
                      <a:cxnSpLocks/>
                    </p:cNvCxnSpPr>
                    <p:nvPr/>
                  </p:nvCxnSpPr>
                  <p:spPr>
                    <a:xfrm>
                      <a:off x="3428881" y="3777115"/>
                      <a:ext cx="521756"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FEA80061-2E49-47CE-B25B-1D923A19690B}"/>
                        </a:ext>
                      </a:extLst>
                    </p:cNvPr>
                    <p:cNvCxnSpPr>
                      <a:cxnSpLocks/>
                    </p:cNvCxnSpPr>
                    <p:nvPr/>
                  </p:nvCxnSpPr>
                  <p:spPr>
                    <a:xfrm flipH="1">
                      <a:off x="2505517"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D794B2EA-9F31-46F0-9331-F9201638D4EF}"/>
                        </a:ext>
                      </a:extLst>
                    </p:cNvPr>
                    <p:cNvCxnSpPr>
                      <a:cxnSpLocks/>
                    </p:cNvCxnSpPr>
                    <p:nvPr/>
                  </p:nvCxnSpPr>
                  <p:spPr>
                    <a:xfrm>
                      <a:off x="3948904" y="3777115"/>
                      <a:ext cx="0" cy="483285"/>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78" name="TextBox 77">
                      <a:extLst>
                        <a:ext uri="{FF2B5EF4-FFF2-40B4-BE49-F238E27FC236}">
                          <a16:creationId xmlns:a16="http://schemas.microsoft.com/office/drawing/2014/main" id="{312BF90D-6295-42A8-BA9F-5D32282259D3}"/>
                        </a:ext>
                      </a:extLst>
                    </p:cNvPr>
                    <p:cNvSpPr txBox="1"/>
                    <p:nvPr/>
                  </p:nvSpPr>
                  <p:spPr>
                    <a:xfrm>
                      <a:off x="5160612" y="2496164"/>
                      <a:ext cx="373567" cy="461665"/>
                    </a:xfrm>
                    <a:prstGeom prst="rect">
                      <a:avLst/>
                    </a:prstGeom>
                    <a:noFill/>
                  </p:spPr>
                  <p:txBody>
                    <a:bodyPr wrap="square" rtlCol="0">
                      <a:spAutoFit/>
                    </a:bodyPr>
                    <a:lstStyle/>
                    <a:p>
                      <a:r>
                        <a:rPr lang="en-US" sz="2400" b="1" dirty="0">
                          <a:latin typeface="+mj-lt"/>
                        </a:rPr>
                        <a:t>m</a:t>
                      </a:r>
                    </a:p>
                  </p:txBody>
                </p:sp>
                <p:cxnSp>
                  <p:nvCxnSpPr>
                    <p:cNvPr id="79" name="Straight Connector 78">
                      <a:extLst>
                        <a:ext uri="{FF2B5EF4-FFF2-40B4-BE49-F238E27FC236}">
                          <a16:creationId xmlns:a16="http://schemas.microsoft.com/office/drawing/2014/main" id="{AD2107C6-5DF4-4DAD-949B-117EC953640B}"/>
                        </a:ext>
                      </a:extLst>
                    </p:cNvPr>
                    <p:cNvCxnSpPr/>
                    <p:nvPr/>
                  </p:nvCxnSpPr>
                  <p:spPr>
                    <a:xfrm flipV="1">
                      <a:off x="1025611" y="2224216"/>
                      <a:ext cx="3484605" cy="2397211"/>
                    </a:xfrm>
                    <a:prstGeom prst="line">
                      <a:avLst/>
                    </a:prstGeom>
                    <a:ln w="28575"/>
                  </p:spPr>
                  <p:style>
                    <a:lnRef idx="1">
                      <a:schemeClr val="dk1"/>
                    </a:lnRef>
                    <a:fillRef idx="0">
                      <a:schemeClr val="dk1"/>
                    </a:fillRef>
                    <a:effectRef idx="0">
                      <a:schemeClr val="dk1"/>
                    </a:effectRef>
                    <a:fontRef idx="minor">
                      <a:schemeClr val="tx1"/>
                    </a:fontRef>
                  </p:style>
                </p:cxnSp>
                <p:sp>
                  <p:nvSpPr>
                    <p:cNvPr id="80" name="TextBox 79">
                      <a:extLst>
                        <a:ext uri="{FF2B5EF4-FFF2-40B4-BE49-F238E27FC236}">
                          <a16:creationId xmlns:a16="http://schemas.microsoft.com/office/drawing/2014/main" id="{422622A5-0FB0-4CC6-A538-1DDE1EB3A79D}"/>
                        </a:ext>
                      </a:extLst>
                    </p:cNvPr>
                    <p:cNvSpPr txBox="1"/>
                    <p:nvPr/>
                  </p:nvSpPr>
                  <p:spPr>
                    <a:xfrm>
                      <a:off x="4506134" y="2079926"/>
                      <a:ext cx="373567" cy="461665"/>
                    </a:xfrm>
                    <a:prstGeom prst="rect">
                      <a:avLst/>
                    </a:prstGeom>
                    <a:noFill/>
                  </p:spPr>
                  <p:txBody>
                    <a:bodyPr wrap="square" rtlCol="0">
                      <a:spAutoFit/>
                    </a:bodyPr>
                    <a:lstStyle/>
                    <a:p>
                      <a:r>
                        <a:rPr lang="en-US" sz="2400" b="1" dirty="0">
                          <a:latin typeface="+mj-lt"/>
                        </a:rPr>
                        <a:t>y</a:t>
                      </a:r>
                    </a:p>
                  </p:txBody>
                </p:sp>
                <p:sp>
                  <p:nvSpPr>
                    <p:cNvPr id="81" name="Rectangle: Rounded Corners 11">
                      <a:extLst>
                        <a:ext uri="{FF2B5EF4-FFF2-40B4-BE49-F238E27FC236}">
                          <a16:creationId xmlns:a16="http://schemas.microsoft.com/office/drawing/2014/main" id="{74F512D9-64FE-4DBC-8980-C835DAA67056}"/>
                        </a:ext>
                      </a:extLst>
                    </p:cNvPr>
                    <p:cNvSpPr/>
                    <p:nvPr/>
                  </p:nvSpPr>
                  <p:spPr>
                    <a:xfrm>
                      <a:off x="3707193" y="3585931"/>
                      <a:ext cx="972102" cy="770665"/>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ysClr val="windowText" lastClr="000000"/>
                          </a:solidFill>
                        </a:rPr>
                        <a:t>45</a:t>
                      </a:r>
                      <a:r>
                        <a:rPr lang="en-US" sz="2400" b="1" baseline="30000" dirty="0">
                          <a:solidFill>
                            <a:sysClr val="windowText" lastClr="000000"/>
                          </a:solidFill>
                          <a:sym typeface="Symbol" panose="05050102010706020507" pitchFamily="18" charset="2"/>
                        </a:rPr>
                        <a:t></a:t>
                      </a:r>
                      <a:endParaRPr lang="en-US" sz="2000" b="1" baseline="30000" dirty="0">
                        <a:solidFill>
                          <a:sysClr val="windowText" lastClr="000000"/>
                        </a:solidFill>
                      </a:endParaRPr>
                    </a:p>
                  </p:txBody>
                </p:sp>
                <p:sp>
                  <p:nvSpPr>
                    <p:cNvPr id="82" name="Oval 81">
                      <a:extLst>
                        <a:ext uri="{FF2B5EF4-FFF2-40B4-BE49-F238E27FC236}">
                          <a16:creationId xmlns:a16="http://schemas.microsoft.com/office/drawing/2014/main" id="{F6BC74DE-5403-4029-9A6E-1EDA7A46F83A}"/>
                        </a:ext>
                      </a:extLst>
                    </p:cNvPr>
                    <p:cNvSpPr/>
                    <p:nvPr/>
                  </p:nvSpPr>
                  <p:spPr>
                    <a:xfrm>
                      <a:off x="3370613" y="4196698"/>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Oval 82">
                      <a:extLst>
                        <a:ext uri="{FF2B5EF4-FFF2-40B4-BE49-F238E27FC236}">
                          <a16:creationId xmlns:a16="http://schemas.microsoft.com/office/drawing/2014/main" id="{E0E071DC-9F8D-42DA-8263-EA96A62E7ADC}"/>
                        </a:ext>
                      </a:extLst>
                    </p:cNvPr>
                    <p:cNvSpPr/>
                    <p:nvPr/>
                  </p:nvSpPr>
                  <p:spPr>
                    <a:xfrm>
                      <a:off x="3386488" y="2923176"/>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4" name="Straight Connector 83">
                      <a:extLst>
                        <a:ext uri="{FF2B5EF4-FFF2-40B4-BE49-F238E27FC236}">
                          <a16:creationId xmlns:a16="http://schemas.microsoft.com/office/drawing/2014/main" id="{D455C7F0-2552-4347-8350-7B6F08C5179B}"/>
                        </a:ext>
                      </a:extLst>
                    </p:cNvPr>
                    <p:cNvCxnSpPr>
                      <a:cxnSpLocks/>
                    </p:cNvCxnSpPr>
                    <p:nvPr/>
                  </p:nvCxnSpPr>
                  <p:spPr>
                    <a:xfrm flipH="1">
                      <a:off x="2379237"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47435747-4935-4D01-A0DD-0C28C7485411}"/>
                        </a:ext>
                      </a:extLst>
                    </p:cNvPr>
                    <p:cNvCxnSpPr>
                      <a:cxnSpLocks/>
                    </p:cNvCxnSpPr>
                    <p:nvPr/>
                  </p:nvCxnSpPr>
                  <p:spPr>
                    <a:xfrm flipH="1">
                      <a:off x="4473041"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5238A951-E18E-4608-B854-26A17026A59B}"/>
                        </a:ext>
                      </a:extLst>
                    </p:cNvPr>
                    <p:cNvCxnSpPr>
                      <a:cxnSpLocks/>
                    </p:cNvCxnSpPr>
                    <p:nvPr/>
                  </p:nvCxnSpPr>
                  <p:spPr>
                    <a:xfrm flipH="1">
                      <a:off x="4346761"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pSp>
            <p:sp>
              <p:nvSpPr>
                <p:cNvPr id="50" name="TextBox 49">
                  <a:extLst>
                    <a:ext uri="{FF2B5EF4-FFF2-40B4-BE49-F238E27FC236}">
                      <a16:creationId xmlns:a16="http://schemas.microsoft.com/office/drawing/2014/main" id="{C7D4C5F6-820E-4094-8718-9E40946D9630}"/>
                    </a:ext>
                  </a:extLst>
                </p:cNvPr>
                <p:cNvSpPr txBox="1"/>
                <p:nvPr/>
              </p:nvSpPr>
              <p:spPr>
                <a:xfrm>
                  <a:off x="3446838" y="2897238"/>
                  <a:ext cx="373567" cy="461665"/>
                </a:xfrm>
                <a:prstGeom prst="rect">
                  <a:avLst/>
                </a:prstGeom>
                <a:noFill/>
              </p:spPr>
              <p:txBody>
                <a:bodyPr wrap="square" rtlCol="0">
                  <a:spAutoFit/>
                </a:bodyPr>
                <a:lstStyle/>
                <a:p>
                  <a:r>
                    <a:rPr lang="en-US" sz="2400" b="1" dirty="0">
                      <a:latin typeface="+mj-lt"/>
                    </a:rPr>
                    <a:t>A</a:t>
                  </a:r>
                </a:p>
              </p:txBody>
            </p:sp>
          </p:grpSp>
        </p:grpSp>
        <p:sp>
          <p:nvSpPr>
            <p:cNvPr id="40" name="Oval 39">
              <a:extLst>
                <a:ext uri="{FF2B5EF4-FFF2-40B4-BE49-F238E27FC236}">
                  <a16:creationId xmlns:a16="http://schemas.microsoft.com/office/drawing/2014/main" id="{EDB7153C-C064-4A85-98EF-BCEF3961B2EE}"/>
                </a:ext>
              </a:extLst>
            </p:cNvPr>
            <p:cNvSpPr/>
            <p:nvPr/>
          </p:nvSpPr>
          <p:spPr>
            <a:xfrm>
              <a:off x="1507752" y="421098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ustDataLst>
      <p:tags r:id="rId1"/>
    </p:custDataLst>
    <p:extLst>
      <p:ext uri="{BB962C8B-B14F-4D97-AF65-F5344CB8AC3E}">
        <p14:creationId xmlns:p14="http://schemas.microsoft.com/office/powerpoint/2010/main" val="23435039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Use the figure to complete.</a:t>
            </a:r>
            <a:endParaRPr lang="en-GB" sz="3200" dirty="0">
              <a:solidFill>
                <a:schemeClr val="bg1"/>
              </a:solidFill>
              <a:sym typeface="Comic Sans MS"/>
            </a:endParaRPr>
          </a:p>
        </p:txBody>
      </p:sp>
      <p:sp>
        <p:nvSpPr>
          <p:cNvPr id="5" name="TextBox 4">
            <a:extLst>
              <a:ext uri="{FF2B5EF4-FFF2-40B4-BE49-F238E27FC236}">
                <a16:creationId xmlns:a16="http://schemas.microsoft.com/office/drawing/2014/main" id="{EDC9FE6A-4CA9-51B9-7C01-D3B0475FB542}"/>
              </a:ext>
            </a:extLst>
          </p:cNvPr>
          <p:cNvSpPr txBox="1"/>
          <p:nvPr/>
        </p:nvSpPr>
        <p:spPr>
          <a:xfrm>
            <a:off x="0" y="1786097"/>
            <a:ext cx="11424640" cy="528222"/>
          </a:xfrm>
          <a:prstGeom prst="rect">
            <a:avLst/>
          </a:prstGeom>
          <a:noFill/>
        </p:spPr>
        <p:txBody>
          <a:bodyPr wrap="square">
            <a:spAutoFit/>
          </a:bodyPr>
          <a:lstStyle/>
          <a:p>
            <a:pPr marL="514350" marR="0">
              <a:lnSpc>
                <a:spcPct val="107000"/>
              </a:lnSpc>
              <a:spcBef>
                <a:spcPts val="0"/>
              </a:spcBef>
              <a:spcAft>
                <a:spcPts val="800"/>
              </a:spcAft>
            </a:pPr>
            <a:r>
              <a:rPr lang="en-US" sz="2800" dirty="0">
                <a:solidFill>
                  <a:schemeClr val="tx1">
                    <a:lumMod val="65000"/>
                    <a:lumOff val="35000"/>
                  </a:schemeClr>
                </a:solidFill>
                <a:latin typeface="+mj-lt"/>
                <a:ea typeface="Calibri" panose="020F0502020204030204" pitchFamily="34" charset="0"/>
                <a:cs typeface="Arial" panose="020B0604020202020204" pitchFamily="34" charset="0"/>
              </a:rPr>
              <a:t>S is the midpoint of _____.</a:t>
            </a:r>
            <a:endParaRPr lang="en-US" sz="2800" dirty="0">
              <a:solidFill>
                <a:schemeClr val="tx1">
                  <a:lumMod val="65000"/>
                  <a:lumOff val="35000"/>
                </a:schemeClr>
              </a:solidFill>
              <a:effectLst/>
              <a:latin typeface="+mj-lt"/>
              <a:ea typeface="Calibri" panose="020F0502020204030204" pitchFamily="34" charset="0"/>
              <a:cs typeface="Arial" panose="020B0604020202020204" pitchFamily="34" charset="0"/>
            </a:endParaRPr>
          </a:p>
        </p:txBody>
      </p:sp>
      <p:sp>
        <p:nvSpPr>
          <p:cNvPr id="6" name="TextBox 5">
            <a:extLst>
              <a:ext uri="{FF2B5EF4-FFF2-40B4-BE49-F238E27FC236}">
                <a16:creationId xmlns:a16="http://schemas.microsoft.com/office/drawing/2014/main" id="{2EC551AB-492F-9F52-D4F4-0C5AC9FCDAB0}"/>
              </a:ext>
            </a:extLst>
          </p:cNvPr>
          <p:cNvSpPr txBox="1"/>
          <p:nvPr/>
        </p:nvSpPr>
        <p:spPr>
          <a:xfrm>
            <a:off x="3551085" y="1723497"/>
            <a:ext cx="2286000" cy="528222"/>
          </a:xfrm>
          <a:prstGeom prst="rect">
            <a:avLst/>
          </a:prstGeom>
          <a:noFill/>
        </p:spPr>
        <p:txBody>
          <a:bodyPr wrap="square">
            <a:spAutoFit/>
          </a:bodyPr>
          <a:lstStyle/>
          <a:p>
            <a:pPr marL="514350" marR="0">
              <a:lnSpc>
                <a:spcPct val="107000"/>
              </a:lnSpc>
              <a:spcBef>
                <a:spcPts val="0"/>
              </a:spcBef>
              <a:spcAft>
                <a:spcPts val="800"/>
              </a:spcAft>
            </a:pPr>
            <a:r>
              <a:rPr lang="en-US" sz="2800" b="1" dirty="0">
                <a:solidFill>
                  <a:srgbClr val="74C274"/>
                </a:solidFill>
                <a:latin typeface="+mj-lt"/>
                <a:ea typeface="Calibri" panose="020F0502020204030204" pitchFamily="34" charset="0"/>
                <a:cs typeface="Arial" panose="020B0604020202020204" pitchFamily="34" charset="0"/>
              </a:rPr>
              <a:t>[RT]</a:t>
            </a:r>
            <a:endParaRPr lang="en-US" sz="2800" b="1" dirty="0">
              <a:solidFill>
                <a:srgbClr val="74C274"/>
              </a:solidFill>
              <a:effectLst/>
              <a:latin typeface="+mj-lt"/>
              <a:ea typeface="Calibri" panose="020F0502020204030204" pitchFamily="34" charset="0"/>
              <a:cs typeface="Arial" panose="020B0604020202020204" pitchFamily="34" charset="0"/>
            </a:endParaRPr>
          </a:p>
        </p:txBody>
      </p:sp>
      <p:grpSp>
        <p:nvGrpSpPr>
          <p:cNvPr id="34" name="Group 33">
            <a:extLst>
              <a:ext uri="{FF2B5EF4-FFF2-40B4-BE49-F238E27FC236}">
                <a16:creationId xmlns:a16="http://schemas.microsoft.com/office/drawing/2014/main" id="{FDCA385A-B5B5-41AF-BC3F-33B9490AA275}"/>
              </a:ext>
            </a:extLst>
          </p:cNvPr>
          <p:cNvGrpSpPr/>
          <p:nvPr/>
        </p:nvGrpSpPr>
        <p:grpSpPr>
          <a:xfrm>
            <a:off x="5072301" y="2126226"/>
            <a:ext cx="5018789" cy="3679743"/>
            <a:chOff x="801243" y="2079926"/>
            <a:chExt cx="5018789" cy="3679743"/>
          </a:xfrm>
        </p:grpSpPr>
        <p:grpSp>
          <p:nvGrpSpPr>
            <p:cNvPr id="35" name="Group 34">
              <a:extLst>
                <a:ext uri="{FF2B5EF4-FFF2-40B4-BE49-F238E27FC236}">
                  <a16:creationId xmlns:a16="http://schemas.microsoft.com/office/drawing/2014/main" id="{4F0B3FAC-A4BB-49CB-9EE9-816831465A5C}"/>
                </a:ext>
              </a:extLst>
            </p:cNvPr>
            <p:cNvGrpSpPr/>
            <p:nvPr/>
          </p:nvGrpSpPr>
          <p:grpSpPr>
            <a:xfrm>
              <a:off x="801243" y="2079926"/>
              <a:ext cx="5018789" cy="3679743"/>
              <a:chOff x="801243" y="2079926"/>
              <a:chExt cx="5018789" cy="3679743"/>
            </a:xfrm>
          </p:grpSpPr>
          <p:cxnSp>
            <p:nvCxnSpPr>
              <p:cNvPr id="37" name="Straight Connector 36">
                <a:extLst>
                  <a:ext uri="{FF2B5EF4-FFF2-40B4-BE49-F238E27FC236}">
                    <a16:creationId xmlns:a16="http://schemas.microsoft.com/office/drawing/2014/main" id="{8E52CEAB-ABE9-486E-9EB5-2B3472179691}"/>
                  </a:ext>
                </a:extLst>
              </p:cNvPr>
              <p:cNvCxnSpPr>
                <a:cxnSpLocks/>
              </p:cNvCxnSpPr>
              <p:nvPr/>
            </p:nvCxnSpPr>
            <p:spPr>
              <a:xfrm flipV="1">
                <a:off x="3415479" y="2725448"/>
                <a:ext cx="1732728" cy="15223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8" name="Group 37">
                <a:extLst>
                  <a:ext uri="{FF2B5EF4-FFF2-40B4-BE49-F238E27FC236}">
                    <a16:creationId xmlns:a16="http://schemas.microsoft.com/office/drawing/2014/main" id="{7B82E9BA-ABD3-43D2-9C73-FC9A4C7F86AA}"/>
                  </a:ext>
                </a:extLst>
              </p:cNvPr>
              <p:cNvGrpSpPr/>
              <p:nvPr/>
            </p:nvGrpSpPr>
            <p:grpSpPr>
              <a:xfrm>
                <a:off x="801243" y="2079926"/>
                <a:ext cx="5018789" cy="3679743"/>
                <a:chOff x="801243" y="2079926"/>
                <a:chExt cx="5018789" cy="3679743"/>
              </a:xfrm>
            </p:grpSpPr>
            <p:sp>
              <p:nvSpPr>
                <p:cNvPr id="39" name="TextBox 38">
                  <a:extLst>
                    <a:ext uri="{FF2B5EF4-FFF2-40B4-BE49-F238E27FC236}">
                      <a16:creationId xmlns:a16="http://schemas.microsoft.com/office/drawing/2014/main" id="{6B225296-0F0E-4333-88C3-70D64AC04811}"/>
                    </a:ext>
                  </a:extLst>
                </p:cNvPr>
                <p:cNvSpPr txBox="1"/>
                <p:nvPr/>
              </p:nvSpPr>
              <p:spPr>
                <a:xfrm>
                  <a:off x="3076737" y="2142011"/>
                  <a:ext cx="373567" cy="461665"/>
                </a:xfrm>
                <a:prstGeom prst="rect">
                  <a:avLst/>
                </a:prstGeom>
                <a:noFill/>
              </p:spPr>
              <p:txBody>
                <a:bodyPr wrap="square" rtlCol="0">
                  <a:spAutoFit/>
                </a:bodyPr>
                <a:lstStyle/>
                <a:p>
                  <a:r>
                    <a:rPr lang="en-US" sz="2400" b="1" dirty="0">
                      <a:latin typeface="+mj-lt"/>
                    </a:rPr>
                    <a:t>u</a:t>
                  </a:r>
                </a:p>
              </p:txBody>
            </p:sp>
            <p:grpSp>
              <p:nvGrpSpPr>
                <p:cNvPr id="40" name="Group 39">
                  <a:extLst>
                    <a:ext uri="{FF2B5EF4-FFF2-40B4-BE49-F238E27FC236}">
                      <a16:creationId xmlns:a16="http://schemas.microsoft.com/office/drawing/2014/main" id="{61593E68-3833-4482-98A0-E194E7F0E56B}"/>
                    </a:ext>
                  </a:extLst>
                </p:cNvPr>
                <p:cNvGrpSpPr/>
                <p:nvPr/>
              </p:nvGrpSpPr>
              <p:grpSpPr>
                <a:xfrm>
                  <a:off x="801243" y="2079926"/>
                  <a:ext cx="5018789" cy="3679743"/>
                  <a:chOff x="801243" y="2079926"/>
                  <a:chExt cx="5018789" cy="3679743"/>
                </a:xfrm>
              </p:grpSpPr>
              <p:sp>
                <p:nvSpPr>
                  <p:cNvPr id="42" name="TextBox 41">
                    <a:extLst>
                      <a:ext uri="{FF2B5EF4-FFF2-40B4-BE49-F238E27FC236}">
                        <a16:creationId xmlns:a16="http://schemas.microsoft.com/office/drawing/2014/main" id="{0A4A9AF5-C924-4CBB-98E5-36BD809B331B}"/>
                      </a:ext>
                    </a:extLst>
                  </p:cNvPr>
                  <p:cNvSpPr txBox="1"/>
                  <p:nvPr/>
                </p:nvSpPr>
                <p:spPr>
                  <a:xfrm>
                    <a:off x="1449155" y="4356209"/>
                    <a:ext cx="373567" cy="461665"/>
                  </a:xfrm>
                  <a:prstGeom prst="rect">
                    <a:avLst/>
                  </a:prstGeom>
                  <a:noFill/>
                </p:spPr>
                <p:txBody>
                  <a:bodyPr wrap="square" rtlCol="0">
                    <a:spAutoFit/>
                  </a:bodyPr>
                  <a:lstStyle/>
                  <a:p>
                    <a:r>
                      <a:rPr lang="en-US" sz="2400" b="1" dirty="0">
                        <a:latin typeface="+mj-lt"/>
                      </a:rPr>
                      <a:t>R</a:t>
                    </a:r>
                  </a:p>
                </p:txBody>
              </p:sp>
              <p:sp>
                <p:nvSpPr>
                  <p:cNvPr id="43" name="TextBox 42">
                    <a:extLst>
                      <a:ext uri="{FF2B5EF4-FFF2-40B4-BE49-F238E27FC236}">
                        <a16:creationId xmlns:a16="http://schemas.microsoft.com/office/drawing/2014/main" id="{6A861FC1-9B16-42D3-8F1F-EAE9516778CC}"/>
                      </a:ext>
                    </a:extLst>
                  </p:cNvPr>
                  <p:cNvSpPr txBox="1"/>
                  <p:nvPr/>
                </p:nvSpPr>
                <p:spPr>
                  <a:xfrm>
                    <a:off x="3054208" y="5263908"/>
                    <a:ext cx="373567" cy="461665"/>
                  </a:xfrm>
                  <a:prstGeom prst="rect">
                    <a:avLst/>
                  </a:prstGeom>
                  <a:noFill/>
                </p:spPr>
                <p:txBody>
                  <a:bodyPr wrap="square" rtlCol="0">
                    <a:spAutoFit/>
                  </a:bodyPr>
                  <a:lstStyle/>
                  <a:p>
                    <a:r>
                      <a:rPr lang="en-US" sz="2400" b="1" dirty="0">
                        <a:latin typeface="+mj-lt"/>
                      </a:rPr>
                      <a:t>v</a:t>
                    </a:r>
                  </a:p>
                </p:txBody>
              </p:sp>
              <p:sp>
                <p:nvSpPr>
                  <p:cNvPr id="44" name="TextBox 43">
                    <a:extLst>
                      <a:ext uri="{FF2B5EF4-FFF2-40B4-BE49-F238E27FC236}">
                        <a16:creationId xmlns:a16="http://schemas.microsoft.com/office/drawing/2014/main" id="{9465BF9F-5070-4308-9275-9D5A8F9107E1}"/>
                      </a:ext>
                    </a:extLst>
                  </p:cNvPr>
                  <p:cNvSpPr txBox="1"/>
                  <p:nvPr/>
                </p:nvSpPr>
                <p:spPr>
                  <a:xfrm>
                    <a:off x="801243" y="4566057"/>
                    <a:ext cx="373567" cy="461665"/>
                  </a:xfrm>
                  <a:prstGeom prst="rect">
                    <a:avLst/>
                  </a:prstGeom>
                  <a:noFill/>
                </p:spPr>
                <p:txBody>
                  <a:bodyPr wrap="square" rtlCol="0">
                    <a:spAutoFit/>
                  </a:bodyPr>
                  <a:lstStyle/>
                  <a:p>
                    <a:r>
                      <a:rPr lang="en-US" sz="2400" b="1" dirty="0">
                        <a:latin typeface="+mj-lt"/>
                      </a:rPr>
                      <a:t>x</a:t>
                    </a:r>
                  </a:p>
                </p:txBody>
              </p:sp>
              <p:grpSp>
                <p:nvGrpSpPr>
                  <p:cNvPr id="45" name="Group 44">
                    <a:extLst>
                      <a:ext uri="{FF2B5EF4-FFF2-40B4-BE49-F238E27FC236}">
                        <a16:creationId xmlns:a16="http://schemas.microsoft.com/office/drawing/2014/main" id="{9BFAB8A1-3F90-456F-BD5E-EFBB75EC1346}"/>
                      </a:ext>
                    </a:extLst>
                  </p:cNvPr>
                  <p:cNvGrpSpPr/>
                  <p:nvPr/>
                </p:nvGrpSpPr>
                <p:grpSpPr>
                  <a:xfrm>
                    <a:off x="1025611" y="2079926"/>
                    <a:ext cx="4794421" cy="3679743"/>
                    <a:chOff x="1025611" y="2079926"/>
                    <a:chExt cx="4794421" cy="3679743"/>
                  </a:xfrm>
                </p:grpSpPr>
                <p:cxnSp>
                  <p:nvCxnSpPr>
                    <p:cNvPr id="46" name="Straight Connector 45">
                      <a:extLst>
                        <a:ext uri="{FF2B5EF4-FFF2-40B4-BE49-F238E27FC236}">
                          <a16:creationId xmlns:a16="http://schemas.microsoft.com/office/drawing/2014/main" id="{7A751EA6-AAB1-4D91-8DC9-D0F84FA56435}"/>
                        </a:ext>
                      </a:extLst>
                    </p:cNvPr>
                    <p:cNvCxnSpPr>
                      <a:cxnSpLocks/>
                    </p:cNvCxnSpPr>
                    <p:nvPr/>
                  </p:nvCxnSpPr>
                  <p:spPr>
                    <a:xfrm>
                      <a:off x="3427775" y="2561990"/>
                      <a:ext cx="0" cy="319767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44E4F83F-D7BF-40E0-8D29-41AE12205AD6}"/>
                        </a:ext>
                      </a:extLst>
                    </p:cNvPr>
                    <p:cNvCxnSpPr>
                      <a:cxnSpLocks/>
                    </p:cNvCxnSpPr>
                    <p:nvPr/>
                  </p:nvCxnSpPr>
                  <p:spPr>
                    <a:xfrm flipH="1">
                      <a:off x="1272746" y="4260400"/>
                      <a:ext cx="454728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Oval 47">
                      <a:extLst>
                        <a:ext uri="{FF2B5EF4-FFF2-40B4-BE49-F238E27FC236}">
                          <a16:creationId xmlns:a16="http://schemas.microsoft.com/office/drawing/2014/main" id="{E2BA2B07-E235-4E8B-A2FE-55F6BB28E6C7}"/>
                        </a:ext>
                      </a:extLst>
                    </p:cNvPr>
                    <p:cNvSpPr/>
                    <p:nvPr/>
                  </p:nvSpPr>
                  <p:spPr>
                    <a:xfrm>
                      <a:off x="5199414" y="421796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88231EAD-ED1B-4B07-88C6-DB3DD3C94EDC}"/>
                        </a:ext>
                      </a:extLst>
                    </p:cNvPr>
                    <p:cNvSpPr txBox="1"/>
                    <p:nvPr/>
                  </p:nvSpPr>
                  <p:spPr>
                    <a:xfrm>
                      <a:off x="3054208" y="4356209"/>
                      <a:ext cx="373567" cy="461665"/>
                    </a:xfrm>
                    <a:prstGeom prst="rect">
                      <a:avLst/>
                    </a:prstGeom>
                    <a:noFill/>
                  </p:spPr>
                  <p:txBody>
                    <a:bodyPr wrap="square" rtlCol="0">
                      <a:spAutoFit/>
                    </a:bodyPr>
                    <a:lstStyle/>
                    <a:p>
                      <a:r>
                        <a:rPr lang="en-US" sz="2400" b="1" dirty="0">
                          <a:latin typeface="+mj-lt"/>
                        </a:rPr>
                        <a:t>S</a:t>
                      </a:r>
                    </a:p>
                  </p:txBody>
                </p:sp>
                <p:sp>
                  <p:nvSpPr>
                    <p:cNvPr id="50" name="TextBox 49">
                      <a:extLst>
                        <a:ext uri="{FF2B5EF4-FFF2-40B4-BE49-F238E27FC236}">
                          <a16:creationId xmlns:a16="http://schemas.microsoft.com/office/drawing/2014/main" id="{BD2EB6E9-4CE3-40D9-97D0-402B55FF2D5D}"/>
                        </a:ext>
                      </a:extLst>
                    </p:cNvPr>
                    <p:cNvSpPr txBox="1"/>
                    <p:nvPr/>
                  </p:nvSpPr>
                  <p:spPr>
                    <a:xfrm>
                      <a:off x="5012630" y="4356209"/>
                      <a:ext cx="373567" cy="461665"/>
                    </a:xfrm>
                    <a:prstGeom prst="rect">
                      <a:avLst/>
                    </a:prstGeom>
                    <a:noFill/>
                  </p:spPr>
                  <p:txBody>
                    <a:bodyPr wrap="square" rtlCol="0">
                      <a:spAutoFit/>
                    </a:bodyPr>
                    <a:lstStyle/>
                    <a:p>
                      <a:r>
                        <a:rPr lang="en-US" sz="2400" b="1" dirty="0">
                          <a:latin typeface="+mj-lt"/>
                        </a:rPr>
                        <a:t>T</a:t>
                      </a:r>
                    </a:p>
                  </p:txBody>
                </p:sp>
                <p:cxnSp>
                  <p:nvCxnSpPr>
                    <p:cNvPr id="51" name="Straight Connector 50">
                      <a:extLst>
                        <a:ext uri="{FF2B5EF4-FFF2-40B4-BE49-F238E27FC236}">
                          <a16:creationId xmlns:a16="http://schemas.microsoft.com/office/drawing/2014/main" id="{C7068601-900C-4C93-B4BE-7BDDFE90DB7D}"/>
                        </a:ext>
                      </a:extLst>
                    </p:cNvPr>
                    <p:cNvCxnSpPr>
                      <a:cxnSpLocks/>
                    </p:cNvCxnSpPr>
                    <p:nvPr/>
                  </p:nvCxnSpPr>
                  <p:spPr>
                    <a:xfrm>
                      <a:off x="3428881" y="3777115"/>
                      <a:ext cx="521756"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DC40728B-8616-4E5F-9524-FC747E2C3E90}"/>
                        </a:ext>
                      </a:extLst>
                    </p:cNvPr>
                    <p:cNvCxnSpPr>
                      <a:cxnSpLocks/>
                    </p:cNvCxnSpPr>
                    <p:nvPr/>
                  </p:nvCxnSpPr>
                  <p:spPr>
                    <a:xfrm flipH="1">
                      <a:off x="2505517"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50C424D6-1B60-4922-9196-A8D539C4A642}"/>
                        </a:ext>
                      </a:extLst>
                    </p:cNvPr>
                    <p:cNvCxnSpPr>
                      <a:cxnSpLocks/>
                    </p:cNvCxnSpPr>
                    <p:nvPr/>
                  </p:nvCxnSpPr>
                  <p:spPr>
                    <a:xfrm>
                      <a:off x="3948904" y="3777115"/>
                      <a:ext cx="0" cy="483285"/>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F65830C0-C75D-4413-B5EC-D5AEE425B3DA}"/>
                        </a:ext>
                      </a:extLst>
                    </p:cNvPr>
                    <p:cNvSpPr txBox="1"/>
                    <p:nvPr/>
                  </p:nvSpPr>
                  <p:spPr>
                    <a:xfrm>
                      <a:off x="5160612" y="2496164"/>
                      <a:ext cx="373567" cy="461665"/>
                    </a:xfrm>
                    <a:prstGeom prst="rect">
                      <a:avLst/>
                    </a:prstGeom>
                    <a:noFill/>
                  </p:spPr>
                  <p:txBody>
                    <a:bodyPr wrap="square" rtlCol="0">
                      <a:spAutoFit/>
                    </a:bodyPr>
                    <a:lstStyle/>
                    <a:p>
                      <a:r>
                        <a:rPr lang="en-US" sz="2400" b="1" dirty="0">
                          <a:latin typeface="+mj-lt"/>
                        </a:rPr>
                        <a:t>m</a:t>
                      </a:r>
                    </a:p>
                  </p:txBody>
                </p:sp>
                <p:cxnSp>
                  <p:nvCxnSpPr>
                    <p:cNvPr id="55" name="Straight Connector 54">
                      <a:extLst>
                        <a:ext uri="{FF2B5EF4-FFF2-40B4-BE49-F238E27FC236}">
                          <a16:creationId xmlns:a16="http://schemas.microsoft.com/office/drawing/2014/main" id="{2365AA6F-C61A-4690-B802-1C49A1A5C574}"/>
                        </a:ext>
                      </a:extLst>
                    </p:cNvPr>
                    <p:cNvCxnSpPr/>
                    <p:nvPr/>
                  </p:nvCxnSpPr>
                  <p:spPr>
                    <a:xfrm flipV="1">
                      <a:off x="1025611" y="2224216"/>
                      <a:ext cx="3484605" cy="2397211"/>
                    </a:xfrm>
                    <a:prstGeom prst="line">
                      <a:avLst/>
                    </a:prstGeom>
                    <a:ln w="28575"/>
                  </p:spPr>
                  <p:style>
                    <a:lnRef idx="1">
                      <a:schemeClr val="dk1"/>
                    </a:lnRef>
                    <a:fillRef idx="0">
                      <a:schemeClr val="dk1"/>
                    </a:fillRef>
                    <a:effectRef idx="0">
                      <a:schemeClr val="dk1"/>
                    </a:effectRef>
                    <a:fontRef idx="minor">
                      <a:schemeClr val="tx1"/>
                    </a:fontRef>
                  </p:style>
                </p:cxnSp>
                <p:sp>
                  <p:nvSpPr>
                    <p:cNvPr id="56" name="TextBox 55">
                      <a:extLst>
                        <a:ext uri="{FF2B5EF4-FFF2-40B4-BE49-F238E27FC236}">
                          <a16:creationId xmlns:a16="http://schemas.microsoft.com/office/drawing/2014/main" id="{AE87D4FA-F41D-4D44-8FF1-7F75E7F83608}"/>
                        </a:ext>
                      </a:extLst>
                    </p:cNvPr>
                    <p:cNvSpPr txBox="1"/>
                    <p:nvPr/>
                  </p:nvSpPr>
                  <p:spPr>
                    <a:xfrm>
                      <a:off x="4506134" y="2079926"/>
                      <a:ext cx="373567" cy="461665"/>
                    </a:xfrm>
                    <a:prstGeom prst="rect">
                      <a:avLst/>
                    </a:prstGeom>
                    <a:noFill/>
                  </p:spPr>
                  <p:txBody>
                    <a:bodyPr wrap="square" rtlCol="0">
                      <a:spAutoFit/>
                    </a:bodyPr>
                    <a:lstStyle/>
                    <a:p>
                      <a:r>
                        <a:rPr lang="en-US" sz="2400" b="1" dirty="0">
                          <a:latin typeface="+mj-lt"/>
                        </a:rPr>
                        <a:t>y</a:t>
                      </a:r>
                    </a:p>
                  </p:txBody>
                </p:sp>
                <p:sp>
                  <p:nvSpPr>
                    <p:cNvPr id="57" name="Rectangle: Rounded Corners 11">
                      <a:extLst>
                        <a:ext uri="{FF2B5EF4-FFF2-40B4-BE49-F238E27FC236}">
                          <a16:creationId xmlns:a16="http://schemas.microsoft.com/office/drawing/2014/main" id="{9F5F8FED-A14F-4767-A69E-2A033F46B543}"/>
                        </a:ext>
                      </a:extLst>
                    </p:cNvPr>
                    <p:cNvSpPr/>
                    <p:nvPr/>
                  </p:nvSpPr>
                  <p:spPr>
                    <a:xfrm>
                      <a:off x="3707193" y="3585931"/>
                      <a:ext cx="972102" cy="770665"/>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ysClr val="windowText" lastClr="000000"/>
                          </a:solidFill>
                        </a:rPr>
                        <a:t>45</a:t>
                      </a:r>
                      <a:r>
                        <a:rPr lang="en-US" sz="2400" b="1" baseline="30000" dirty="0">
                          <a:solidFill>
                            <a:sysClr val="windowText" lastClr="000000"/>
                          </a:solidFill>
                          <a:sym typeface="Symbol" panose="05050102010706020507" pitchFamily="18" charset="2"/>
                        </a:rPr>
                        <a:t></a:t>
                      </a:r>
                      <a:endParaRPr lang="en-US" sz="2000" b="1" baseline="30000" dirty="0">
                        <a:solidFill>
                          <a:sysClr val="windowText" lastClr="000000"/>
                        </a:solidFill>
                      </a:endParaRPr>
                    </a:p>
                  </p:txBody>
                </p:sp>
                <p:sp>
                  <p:nvSpPr>
                    <p:cNvPr id="58" name="Oval 57">
                      <a:extLst>
                        <a:ext uri="{FF2B5EF4-FFF2-40B4-BE49-F238E27FC236}">
                          <a16:creationId xmlns:a16="http://schemas.microsoft.com/office/drawing/2014/main" id="{3CBC2E64-6A07-465A-97AA-573BEBC4C796}"/>
                        </a:ext>
                      </a:extLst>
                    </p:cNvPr>
                    <p:cNvSpPr/>
                    <p:nvPr/>
                  </p:nvSpPr>
                  <p:spPr>
                    <a:xfrm>
                      <a:off x="3370613" y="4196698"/>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74F1AFBC-8D3A-4131-B225-15E9C6803A8C}"/>
                        </a:ext>
                      </a:extLst>
                    </p:cNvPr>
                    <p:cNvSpPr/>
                    <p:nvPr/>
                  </p:nvSpPr>
                  <p:spPr>
                    <a:xfrm>
                      <a:off x="3386488" y="2923176"/>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0" name="Straight Connector 59">
                      <a:extLst>
                        <a:ext uri="{FF2B5EF4-FFF2-40B4-BE49-F238E27FC236}">
                          <a16:creationId xmlns:a16="http://schemas.microsoft.com/office/drawing/2014/main" id="{D52217A7-45F7-4B8E-AC80-41DEFF1225E3}"/>
                        </a:ext>
                      </a:extLst>
                    </p:cNvPr>
                    <p:cNvCxnSpPr>
                      <a:cxnSpLocks/>
                    </p:cNvCxnSpPr>
                    <p:nvPr/>
                  </p:nvCxnSpPr>
                  <p:spPr>
                    <a:xfrm flipH="1">
                      <a:off x="2379237"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68C8196D-0960-4EB0-BF1A-482E4CDBDDE1}"/>
                        </a:ext>
                      </a:extLst>
                    </p:cNvPr>
                    <p:cNvCxnSpPr>
                      <a:cxnSpLocks/>
                    </p:cNvCxnSpPr>
                    <p:nvPr/>
                  </p:nvCxnSpPr>
                  <p:spPr>
                    <a:xfrm flipH="1">
                      <a:off x="4473041"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3E9B770E-9153-4588-B79C-06D35274FADA}"/>
                        </a:ext>
                      </a:extLst>
                    </p:cNvPr>
                    <p:cNvCxnSpPr>
                      <a:cxnSpLocks/>
                    </p:cNvCxnSpPr>
                    <p:nvPr/>
                  </p:nvCxnSpPr>
                  <p:spPr>
                    <a:xfrm flipH="1">
                      <a:off x="4346761"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pSp>
            <p:sp>
              <p:nvSpPr>
                <p:cNvPr id="41" name="TextBox 40">
                  <a:extLst>
                    <a:ext uri="{FF2B5EF4-FFF2-40B4-BE49-F238E27FC236}">
                      <a16:creationId xmlns:a16="http://schemas.microsoft.com/office/drawing/2014/main" id="{595FFCD9-A202-4287-8B8B-6E8C87C21DF1}"/>
                    </a:ext>
                  </a:extLst>
                </p:cNvPr>
                <p:cNvSpPr txBox="1"/>
                <p:nvPr/>
              </p:nvSpPr>
              <p:spPr>
                <a:xfrm>
                  <a:off x="3446838" y="2897238"/>
                  <a:ext cx="373567" cy="461665"/>
                </a:xfrm>
                <a:prstGeom prst="rect">
                  <a:avLst/>
                </a:prstGeom>
                <a:noFill/>
              </p:spPr>
              <p:txBody>
                <a:bodyPr wrap="square" rtlCol="0">
                  <a:spAutoFit/>
                </a:bodyPr>
                <a:lstStyle/>
                <a:p>
                  <a:r>
                    <a:rPr lang="en-US" sz="2400" b="1" dirty="0">
                      <a:latin typeface="+mj-lt"/>
                    </a:rPr>
                    <a:t>A</a:t>
                  </a:r>
                </a:p>
              </p:txBody>
            </p:sp>
          </p:grpSp>
        </p:grpSp>
        <p:sp>
          <p:nvSpPr>
            <p:cNvPr id="36" name="Oval 35">
              <a:extLst>
                <a:ext uri="{FF2B5EF4-FFF2-40B4-BE49-F238E27FC236}">
                  <a16:creationId xmlns:a16="http://schemas.microsoft.com/office/drawing/2014/main" id="{4AEF17AB-C072-4D3F-83A4-E1193991ADD7}"/>
                </a:ext>
              </a:extLst>
            </p:cNvPr>
            <p:cNvSpPr/>
            <p:nvPr/>
          </p:nvSpPr>
          <p:spPr>
            <a:xfrm>
              <a:off x="1507752" y="421098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ustDataLst>
      <p:tags r:id="rId1"/>
    </p:custDataLst>
    <p:extLst>
      <p:ext uri="{BB962C8B-B14F-4D97-AF65-F5344CB8AC3E}">
        <p14:creationId xmlns:p14="http://schemas.microsoft.com/office/powerpoint/2010/main" val="109230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Use the figure to complete.</a:t>
            </a:r>
            <a:endParaRPr lang="en-GB" sz="3200" dirty="0">
              <a:solidFill>
                <a:schemeClr val="bg1"/>
              </a:solidFill>
              <a:sym typeface="Comic Sans MS"/>
            </a:endParaRPr>
          </a:p>
        </p:txBody>
      </p:sp>
      <p:sp>
        <p:nvSpPr>
          <p:cNvPr id="5" name="TextBox 4">
            <a:extLst>
              <a:ext uri="{FF2B5EF4-FFF2-40B4-BE49-F238E27FC236}">
                <a16:creationId xmlns:a16="http://schemas.microsoft.com/office/drawing/2014/main" id="{EDC9FE6A-4CA9-51B9-7C01-D3B0475FB542}"/>
              </a:ext>
            </a:extLst>
          </p:cNvPr>
          <p:cNvSpPr txBox="1"/>
          <p:nvPr/>
        </p:nvSpPr>
        <p:spPr>
          <a:xfrm>
            <a:off x="0" y="1786097"/>
            <a:ext cx="11424640" cy="528222"/>
          </a:xfrm>
          <a:prstGeom prst="rect">
            <a:avLst/>
          </a:prstGeom>
          <a:noFill/>
        </p:spPr>
        <p:txBody>
          <a:bodyPr wrap="square">
            <a:spAutoFit/>
          </a:bodyPr>
          <a:lstStyle/>
          <a:p>
            <a:pPr marL="514350" marR="0">
              <a:lnSpc>
                <a:spcPct val="107000"/>
              </a:lnSpc>
              <a:spcBef>
                <a:spcPts val="0"/>
              </a:spcBef>
              <a:spcAft>
                <a:spcPts val="800"/>
              </a:spcAft>
            </a:pPr>
            <a:r>
              <a:rPr lang="en-US" sz="2800" dirty="0">
                <a:solidFill>
                  <a:schemeClr val="tx1">
                    <a:lumMod val="65000"/>
                    <a:lumOff val="35000"/>
                  </a:schemeClr>
                </a:solidFill>
                <a:latin typeface="+mj-lt"/>
                <a:ea typeface="Calibri" panose="020F0502020204030204" pitchFamily="34" charset="0"/>
                <a:cs typeface="Arial" panose="020B0604020202020204" pitchFamily="34" charset="0"/>
              </a:rPr>
              <a:t>[</a:t>
            </a:r>
            <a:r>
              <a:rPr lang="en-US" sz="2800" dirty="0" err="1">
                <a:solidFill>
                  <a:schemeClr val="tx1">
                    <a:lumMod val="65000"/>
                    <a:lumOff val="35000"/>
                  </a:schemeClr>
                </a:solidFill>
                <a:latin typeface="+mj-lt"/>
                <a:ea typeface="Calibri" panose="020F0502020204030204" pitchFamily="34" charset="0"/>
                <a:cs typeface="Arial" panose="020B0604020202020204" pitchFamily="34" charset="0"/>
              </a:rPr>
              <a:t>Sm</a:t>
            </a:r>
            <a:r>
              <a:rPr lang="en-US" sz="2800" dirty="0">
                <a:solidFill>
                  <a:schemeClr val="tx1">
                    <a:lumMod val="65000"/>
                    <a:lumOff val="35000"/>
                  </a:schemeClr>
                </a:solidFill>
                <a:latin typeface="+mj-lt"/>
                <a:ea typeface="Calibri" panose="020F0502020204030204" pitchFamily="34" charset="0"/>
                <a:cs typeface="Arial" panose="020B0604020202020204" pitchFamily="34" charset="0"/>
              </a:rPr>
              <a:t>) is the bisector of angle _____.</a:t>
            </a:r>
            <a:endParaRPr lang="en-US" sz="2800" dirty="0">
              <a:solidFill>
                <a:schemeClr val="tx1">
                  <a:lumMod val="65000"/>
                  <a:lumOff val="35000"/>
                </a:schemeClr>
              </a:solidFill>
              <a:effectLst/>
              <a:latin typeface="+mj-lt"/>
              <a:ea typeface="Calibri" panose="020F0502020204030204" pitchFamily="34" charset="0"/>
              <a:cs typeface="Arial" panose="020B0604020202020204" pitchFamily="34" charset="0"/>
            </a:endParaRPr>
          </a:p>
        </p:txBody>
      </p:sp>
      <p:grpSp>
        <p:nvGrpSpPr>
          <p:cNvPr id="33" name="Group 32">
            <a:extLst>
              <a:ext uri="{FF2B5EF4-FFF2-40B4-BE49-F238E27FC236}">
                <a16:creationId xmlns:a16="http://schemas.microsoft.com/office/drawing/2014/main" id="{F389DC70-6CB5-433D-8577-8C528BD86B08}"/>
              </a:ext>
            </a:extLst>
          </p:cNvPr>
          <p:cNvGrpSpPr/>
          <p:nvPr/>
        </p:nvGrpSpPr>
        <p:grpSpPr>
          <a:xfrm>
            <a:off x="5072301" y="2126226"/>
            <a:ext cx="5018789" cy="3679743"/>
            <a:chOff x="801243" y="2079926"/>
            <a:chExt cx="5018789" cy="3679743"/>
          </a:xfrm>
        </p:grpSpPr>
        <p:grpSp>
          <p:nvGrpSpPr>
            <p:cNvPr id="34" name="Group 33">
              <a:extLst>
                <a:ext uri="{FF2B5EF4-FFF2-40B4-BE49-F238E27FC236}">
                  <a16:creationId xmlns:a16="http://schemas.microsoft.com/office/drawing/2014/main" id="{86FAACC4-0D1A-43B3-95F2-4894C80582FA}"/>
                </a:ext>
              </a:extLst>
            </p:cNvPr>
            <p:cNvGrpSpPr/>
            <p:nvPr/>
          </p:nvGrpSpPr>
          <p:grpSpPr>
            <a:xfrm>
              <a:off x="801243" y="2079926"/>
              <a:ext cx="5018789" cy="3679743"/>
              <a:chOff x="801243" y="2079926"/>
              <a:chExt cx="5018789" cy="3679743"/>
            </a:xfrm>
          </p:grpSpPr>
          <p:cxnSp>
            <p:nvCxnSpPr>
              <p:cNvPr id="36" name="Straight Connector 35">
                <a:extLst>
                  <a:ext uri="{FF2B5EF4-FFF2-40B4-BE49-F238E27FC236}">
                    <a16:creationId xmlns:a16="http://schemas.microsoft.com/office/drawing/2014/main" id="{F1426D57-9185-48D3-8231-B0E1D7D5CBB4}"/>
                  </a:ext>
                </a:extLst>
              </p:cNvPr>
              <p:cNvCxnSpPr>
                <a:cxnSpLocks/>
              </p:cNvCxnSpPr>
              <p:nvPr/>
            </p:nvCxnSpPr>
            <p:spPr>
              <a:xfrm flipV="1">
                <a:off x="3415479" y="2725448"/>
                <a:ext cx="1732728" cy="15223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7" name="Group 36">
                <a:extLst>
                  <a:ext uri="{FF2B5EF4-FFF2-40B4-BE49-F238E27FC236}">
                    <a16:creationId xmlns:a16="http://schemas.microsoft.com/office/drawing/2014/main" id="{C7675D85-50E2-41F3-89E0-5332983D85FC}"/>
                  </a:ext>
                </a:extLst>
              </p:cNvPr>
              <p:cNvGrpSpPr/>
              <p:nvPr/>
            </p:nvGrpSpPr>
            <p:grpSpPr>
              <a:xfrm>
                <a:off x="801243" y="2079926"/>
                <a:ext cx="5018789" cy="3679743"/>
                <a:chOff x="801243" y="2079926"/>
                <a:chExt cx="5018789" cy="3679743"/>
              </a:xfrm>
            </p:grpSpPr>
            <p:sp>
              <p:nvSpPr>
                <p:cNvPr id="38" name="TextBox 37">
                  <a:extLst>
                    <a:ext uri="{FF2B5EF4-FFF2-40B4-BE49-F238E27FC236}">
                      <a16:creationId xmlns:a16="http://schemas.microsoft.com/office/drawing/2014/main" id="{6879E524-E468-4DD5-A5F0-8235EE6134B7}"/>
                    </a:ext>
                  </a:extLst>
                </p:cNvPr>
                <p:cNvSpPr txBox="1"/>
                <p:nvPr/>
              </p:nvSpPr>
              <p:spPr>
                <a:xfrm>
                  <a:off x="3076737" y="2142011"/>
                  <a:ext cx="373567" cy="461665"/>
                </a:xfrm>
                <a:prstGeom prst="rect">
                  <a:avLst/>
                </a:prstGeom>
                <a:noFill/>
              </p:spPr>
              <p:txBody>
                <a:bodyPr wrap="square" rtlCol="0">
                  <a:spAutoFit/>
                </a:bodyPr>
                <a:lstStyle/>
                <a:p>
                  <a:r>
                    <a:rPr lang="en-US" sz="2400" b="1" dirty="0">
                      <a:latin typeface="+mj-lt"/>
                    </a:rPr>
                    <a:t>u</a:t>
                  </a:r>
                </a:p>
              </p:txBody>
            </p:sp>
            <p:grpSp>
              <p:nvGrpSpPr>
                <p:cNvPr id="39" name="Group 38">
                  <a:extLst>
                    <a:ext uri="{FF2B5EF4-FFF2-40B4-BE49-F238E27FC236}">
                      <a16:creationId xmlns:a16="http://schemas.microsoft.com/office/drawing/2014/main" id="{AB415570-1F05-4F3A-8E9D-F9AB6164A8B7}"/>
                    </a:ext>
                  </a:extLst>
                </p:cNvPr>
                <p:cNvGrpSpPr/>
                <p:nvPr/>
              </p:nvGrpSpPr>
              <p:grpSpPr>
                <a:xfrm>
                  <a:off x="801243" y="2079926"/>
                  <a:ext cx="5018789" cy="3679743"/>
                  <a:chOff x="801243" y="2079926"/>
                  <a:chExt cx="5018789" cy="3679743"/>
                </a:xfrm>
              </p:grpSpPr>
              <p:sp>
                <p:nvSpPr>
                  <p:cNvPr id="41" name="TextBox 40">
                    <a:extLst>
                      <a:ext uri="{FF2B5EF4-FFF2-40B4-BE49-F238E27FC236}">
                        <a16:creationId xmlns:a16="http://schemas.microsoft.com/office/drawing/2014/main" id="{E8F75DC8-1BC4-4186-8A22-BF50D3486A6C}"/>
                      </a:ext>
                    </a:extLst>
                  </p:cNvPr>
                  <p:cNvSpPr txBox="1"/>
                  <p:nvPr/>
                </p:nvSpPr>
                <p:spPr>
                  <a:xfrm>
                    <a:off x="1449155" y="4356209"/>
                    <a:ext cx="373567" cy="461665"/>
                  </a:xfrm>
                  <a:prstGeom prst="rect">
                    <a:avLst/>
                  </a:prstGeom>
                  <a:noFill/>
                </p:spPr>
                <p:txBody>
                  <a:bodyPr wrap="square" rtlCol="0">
                    <a:spAutoFit/>
                  </a:bodyPr>
                  <a:lstStyle/>
                  <a:p>
                    <a:r>
                      <a:rPr lang="en-US" sz="2400" b="1" dirty="0">
                        <a:latin typeface="+mj-lt"/>
                      </a:rPr>
                      <a:t>R</a:t>
                    </a:r>
                  </a:p>
                </p:txBody>
              </p:sp>
              <p:sp>
                <p:nvSpPr>
                  <p:cNvPr id="42" name="TextBox 41">
                    <a:extLst>
                      <a:ext uri="{FF2B5EF4-FFF2-40B4-BE49-F238E27FC236}">
                        <a16:creationId xmlns:a16="http://schemas.microsoft.com/office/drawing/2014/main" id="{FA849759-8740-4074-A033-635DEE300BC9}"/>
                      </a:ext>
                    </a:extLst>
                  </p:cNvPr>
                  <p:cNvSpPr txBox="1"/>
                  <p:nvPr/>
                </p:nvSpPr>
                <p:spPr>
                  <a:xfrm>
                    <a:off x="3054208" y="5263908"/>
                    <a:ext cx="373567" cy="461665"/>
                  </a:xfrm>
                  <a:prstGeom prst="rect">
                    <a:avLst/>
                  </a:prstGeom>
                  <a:noFill/>
                </p:spPr>
                <p:txBody>
                  <a:bodyPr wrap="square" rtlCol="0">
                    <a:spAutoFit/>
                  </a:bodyPr>
                  <a:lstStyle/>
                  <a:p>
                    <a:r>
                      <a:rPr lang="en-US" sz="2400" b="1" dirty="0">
                        <a:latin typeface="+mj-lt"/>
                      </a:rPr>
                      <a:t>v</a:t>
                    </a:r>
                  </a:p>
                </p:txBody>
              </p:sp>
              <p:sp>
                <p:nvSpPr>
                  <p:cNvPr id="43" name="TextBox 42">
                    <a:extLst>
                      <a:ext uri="{FF2B5EF4-FFF2-40B4-BE49-F238E27FC236}">
                        <a16:creationId xmlns:a16="http://schemas.microsoft.com/office/drawing/2014/main" id="{35BBAC62-2B15-4B95-91E0-144F234B2B3E}"/>
                      </a:ext>
                    </a:extLst>
                  </p:cNvPr>
                  <p:cNvSpPr txBox="1"/>
                  <p:nvPr/>
                </p:nvSpPr>
                <p:spPr>
                  <a:xfrm>
                    <a:off x="801243" y="4566057"/>
                    <a:ext cx="373567" cy="461665"/>
                  </a:xfrm>
                  <a:prstGeom prst="rect">
                    <a:avLst/>
                  </a:prstGeom>
                  <a:noFill/>
                </p:spPr>
                <p:txBody>
                  <a:bodyPr wrap="square" rtlCol="0">
                    <a:spAutoFit/>
                  </a:bodyPr>
                  <a:lstStyle/>
                  <a:p>
                    <a:r>
                      <a:rPr lang="en-US" sz="2400" b="1" dirty="0">
                        <a:latin typeface="+mj-lt"/>
                      </a:rPr>
                      <a:t>x</a:t>
                    </a:r>
                  </a:p>
                </p:txBody>
              </p:sp>
              <p:grpSp>
                <p:nvGrpSpPr>
                  <p:cNvPr id="44" name="Group 43">
                    <a:extLst>
                      <a:ext uri="{FF2B5EF4-FFF2-40B4-BE49-F238E27FC236}">
                        <a16:creationId xmlns:a16="http://schemas.microsoft.com/office/drawing/2014/main" id="{B6BAF73C-4FDF-40DA-A522-330D2291F465}"/>
                      </a:ext>
                    </a:extLst>
                  </p:cNvPr>
                  <p:cNvGrpSpPr/>
                  <p:nvPr/>
                </p:nvGrpSpPr>
                <p:grpSpPr>
                  <a:xfrm>
                    <a:off x="1025611" y="2079926"/>
                    <a:ext cx="4794421" cy="3679743"/>
                    <a:chOff x="1025611" y="2079926"/>
                    <a:chExt cx="4794421" cy="3679743"/>
                  </a:xfrm>
                </p:grpSpPr>
                <p:cxnSp>
                  <p:nvCxnSpPr>
                    <p:cNvPr id="45" name="Straight Connector 44">
                      <a:extLst>
                        <a:ext uri="{FF2B5EF4-FFF2-40B4-BE49-F238E27FC236}">
                          <a16:creationId xmlns:a16="http://schemas.microsoft.com/office/drawing/2014/main" id="{AFAB3986-0DE4-4570-BE99-283844BB11A1}"/>
                        </a:ext>
                      </a:extLst>
                    </p:cNvPr>
                    <p:cNvCxnSpPr>
                      <a:cxnSpLocks/>
                    </p:cNvCxnSpPr>
                    <p:nvPr/>
                  </p:nvCxnSpPr>
                  <p:spPr>
                    <a:xfrm>
                      <a:off x="3427775" y="2561990"/>
                      <a:ext cx="0" cy="319767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D5CFC005-2627-4FE5-857D-328B4FBEA1CA}"/>
                        </a:ext>
                      </a:extLst>
                    </p:cNvPr>
                    <p:cNvCxnSpPr>
                      <a:cxnSpLocks/>
                    </p:cNvCxnSpPr>
                    <p:nvPr/>
                  </p:nvCxnSpPr>
                  <p:spPr>
                    <a:xfrm flipH="1">
                      <a:off x="1272746" y="4260400"/>
                      <a:ext cx="454728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Oval 46">
                      <a:extLst>
                        <a:ext uri="{FF2B5EF4-FFF2-40B4-BE49-F238E27FC236}">
                          <a16:creationId xmlns:a16="http://schemas.microsoft.com/office/drawing/2014/main" id="{0D069871-81D6-4D6F-A6EB-9816FB136AEE}"/>
                        </a:ext>
                      </a:extLst>
                    </p:cNvPr>
                    <p:cNvSpPr/>
                    <p:nvPr/>
                  </p:nvSpPr>
                  <p:spPr>
                    <a:xfrm>
                      <a:off x="5199414" y="421796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a:extLst>
                        <a:ext uri="{FF2B5EF4-FFF2-40B4-BE49-F238E27FC236}">
                          <a16:creationId xmlns:a16="http://schemas.microsoft.com/office/drawing/2014/main" id="{6F0B6E9A-31F3-415E-8B34-EEB12941B47B}"/>
                        </a:ext>
                      </a:extLst>
                    </p:cNvPr>
                    <p:cNvSpPr txBox="1"/>
                    <p:nvPr/>
                  </p:nvSpPr>
                  <p:spPr>
                    <a:xfrm>
                      <a:off x="3054208" y="4356209"/>
                      <a:ext cx="373567" cy="461665"/>
                    </a:xfrm>
                    <a:prstGeom prst="rect">
                      <a:avLst/>
                    </a:prstGeom>
                    <a:noFill/>
                  </p:spPr>
                  <p:txBody>
                    <a:bodyPr wrap="square" rtlCol="0">
                      <a:spAutoFit/>
                    </a:bodyPr>
                    <a:lstStyle/>
                    <a:p>
                      <a:r>
                        <a:rPr lang="en-US" sz="2400" b="1" dirty="0">
                          <a:latin typeface="+mj-lt"/>
                        </a:rPr>
                        <a:t>S</a:t>
                      </a:r>
                    </a:p>
                  </p:txBody>
                </p:sp>
                <p:sp>
                  <p:nvSpPr>
                    <p:cNvPr id="49" name="TextBox 48">
                      <a:extLst>
                        <a:ext uri="{FF2B5EF4-FFF2-40B4-BE49-F238E27FC236}">
                          <a16:creationId xmlns:a16="http://schemas.microsoft.com/office/drawing/2014/main" id="{26F91210-DE1F-40FF-B706-5282EC0A0866}"/>
                        </a:ext>
                      </a:extLst>
                    </p:cNvPr>
                    <p:cNvSpPr txBox="1"/>
                    <p:nvPr/>
                  </p:nvSpPr>
                  <p:spPr>
                    <a:xfrm>
                      <a:off x="5012630" y="4356209"/>
                      <a:ext cx="373567" cy="461665"/>
                    </a:xfrm>
                    <a:prstGeom prst="rect">
                      <a:avLst/>
                    </a:prstGeom>
                    <a:noFill/>
                  </p:spPr>
                  <p:txBody>
                    <a:bodyPr wrap="square" rtlCol="0">
                      <a:spAutoFit/>
                    </a:bodyPr>
                    <a:lstStyle/>
                    <a:p>
                      <a:r>
                        <a:rPr lang="en-US" sz="2400" b="1" dirty="0">
                          <a:latin typeface="+mj-lt"/>
                        </a:rPr>
                        <a:t>T</a:t>
                      </a:r>
                    </a:p>
                  </p:txBody>
                </p:sp>
                <p:cxnSp>
                  <p:nvCxnSpPr>
                    <p:cNvPr id="50" name="Straight Connector 49">
                      <a:extLst>
                        <a:ext uri="{FF2B5EF4-FFF2-40B4-BE49-F238E27FC236}">
                          <a16:creationId xmlns:a16="http://schemas.microsoft.com/office/drawing/2014/main" id="{F5DF73DA-3529-40A9-A8AF-203E436236CE}"/>
                        </a:ext>
                      </a:extLst>
                    </p:cNvPr>
                    <p:cNvCxnSpPr>
                      <a:cxnSpLocks/>
                    </p:cNvCxnSpPr>
                    <p:nvPr/>
                  </p:nvCxnSpPr>
                  <p:spPr>
                    <a:xfrm>
                      <a:off x="3428881" y="3777115"/>
                      <a:ext cx="521756"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9FF7B0D8-9C19-4B31-AD25-FDA43EE6F6A1}"/>
                        </a:ext>
                      </a:extLst>
                    </p:cNvPr>
                    <p:cNvCxnSpPr>
                      <a:cxnSpLocks/>
                    </p:cNvCxnSpPr>
                    <p:nvPr/>
                  </p:nvCxnSpPr>
                  <p:spPr>
                    <a:xfrm flipH="1">
                      <a:off x="2505517"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7D50D54C-DCD8-406F-ADE6-F05CEBF47081}"/>
                        </a:ext>
                      </a:extLst>
                    </p:cNvPr>
                    <p:cNvCxnSpPr>
                      <a:cxnSpLocks/>
                    </p:cNvCxnSpPr>
                    <p:nvPr/>
                  </p:nvCxnSpPr>
                  <p:spPr>
                    <a:xfrm>
                      <a:off x="3948904" y="3777115"/>
                      <a:ext cx="0" cy="483285"/>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32DEE05A-C8D9-4043-A909-798B8F4B2701}"/>
                        </a:ext>
                      </a:extLst>
                    </p:cNvPr>
                    <p:cNvSpPr txBox="1"/>
                    <p:nvPr/>
                  </p:nvSpPr>
                  <p:spPr>
                    <a:xfrm>
                      <a:off x="5160612" y="2496164"/>
                      <a:ext cx="373567" cy="461665"/>
                    </a:xfrm>
                    <a:prstGeom prst="rect">
                      <a:avLst/>
                    </a:prstGeom>
                    <a:noFill/>
                  </p:spPr>
                  <p:txBody>
                    <a:bodyPr wrap="square" rtlCol="0">
                      <a:spAutoFit/>
                    </a:bodyPr>
                    <a:lstStyle/>
                    <a:p>
                      <a:r>
                        <a:rPr lang="en-US" sz="2400" b="1" dirty="0">
                          <a:latin typeface="+mj-lt"/>
                        </a:rPr>
                        <a:t>m</a:t>
                      </a:r>
                    </a:p>
                  </p:txBody>
                </p:sp>
                <p:cxnSp>
                  <p:nvCxnSpPr>
                    <p:cNvPr id="54" name="Straight Connector 53">
                      <a:extLst>
                        <a:ext uri="{FF2B5EF4-FFF2-40B4-BE49-F238E27FC236}">
                          <a16:creationId xmlns:a16="http://schemas.microsoft.com/office/drawing/2014/main" id="{B193ADF3-C88D-49C9-9D68-4A25E1FA4906}"/>
                        </a:ext>
                      </a:extLst>
                    </p:cNvPr>
                    <p:cNvCxnSpPr/>
                    <p:nvPr/>
                  </p:nvCxnSpPr>
                  <p:spPr>
                    <a:xfrm flipV="1">
                      <a:off x="1025611" y="2224216"/>
                      <a:ext cx="3484605" cy="2397211"/>
                    </a:xfrm>
                    <a:prstGeom prst="line">
                      <a:avLst/>
                    </a:prstGeom>
                    <a:ln w="28575"/>
                  </p:spPr>
                  <p:style>
                    <a:lnRef idx="1">
                      <a:schemeClr val="dk1"/>
                    </a:lnRef>
                    <a:fillRef idx="0">
                      <a:schemeClr val="dk1"/>
                    </a:fillRef>
                    <a:effectRef idx="0">
                      <a:schemeClr val="dk1"/>
                    </a:effectRef>
                    <a:fontRef idx="minor">
                      <a:schemeClr val="tx1"/>
                    </a:fontRef>
                  </p:style>
                </p:cxnSp>
                <p:sp>
                  <p:nvSpPr>
                    <p:cNvPr id="55" name="TextBox 54">
                      <a:extLst>
                        <a:ext uri="{FF2B5EF4-FFF2-40B4-BE49-F238E27FC236}">
                          <a16:creationId xmlns:a16="http://schemas.microsoft.com/office/drawing/2014/main" id="{04D51DB0-6CE5-414C-822D-64847E8322EB}"/>
                        </a:ext>
                      </a:extLst>
                    </p:cNvPr>
                    <p:cNvSpPr txBox="1"/>
                    <p:nvPr/>
                  </p:nvSpPr>
                  <p:spPr>
                    <a:xfrm>
                      <a:off x="4506134" y="2079926"/>
                      <a:ext cx="373567" cy="461665"/>
                    </a:xfrm>
                    <a:prstGeom prst="rect">
                      <a:avLst/>
                    </a:prstGeom>
                    <a:noFill/>
                  </p:spPr>
                  <p:txBody>
                    <a:bodyPr wrap="square" rtlCol="0">
                      <a:spAutoFit/>
                    </a:bodyPr>
                    <a:lstStyle/>
                    <a:p>
                      <a:r>
                        <a:rPr lang="en-US" sz="2400" b="1" dirty="0">
                          <a:latin typeface="+mj-lt"/>
                        </a:rPr>
                        <a:t>y</a:t>
                      </a:r>
                    </a:p>
                  </p:txBody>
                </p:sp>
                <p:sp>
                  <p:nvSpPr>
                    <p:cNvPr id="56" name="Rectangle: Rounded Corners 11">
                      <a:extLst>
                        <a:ext uri="{FF2B5EF4-FFF2-40B4-BE49-F238E27FC236}">
                          <a16:creationId xmlns:a16="http://schemas.microsoft.com/office/drawing/2014/main" id="{6D749749-82FE-488E-A1D4-7A20816F4EE6}"/>
                        </a:ext>
                      </a:extLst>
                    </p:cNvPr>
                    <p:cNvSpPr/>
                    <p:nvPr/>
                  </p:nvSpPr>
                  <p:spPr>
                    <a:xfrm>
                      <a:off x="3707193" y="3585931"/>
                      <a:ext cx="972102" cy="770665"/>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ysClr val="windowText" lastClr="000000"/>
                          </a:solidFill>
                        </a:rPr>
                        <a:t>45</a:t>
                      </a:r>
                      <a:r>
                        <a:rPr lang="en-US" sz="2400" b="1" baseline="30000" dirty="0">
                          <a:solidFill>
                            <a:sysClr val="windowText" lastClr="000000"/>
                          </a:solidFill>
                          <a:sym typeface="Symbol" panose="05050102010706020507" pitchFamily="18" charset="2"/>
                        </a:rPr>
                        <a:t></a:t>
                      </a:r>
                      <a:endParaRPr lang="en-US" sz="2000" b="1" baseline="30000" dirty="0">
                        <a:solidFill>
                          <a:sysClr val="windowText" lastClr="000000"/>
                        </a:solidFill>
                      </a:endParaRPr>
                    </a:p>
                  </p:txBody>
                </p:sp>
                <p:sp>
                  <p:nvSpPr>
                    <p:cNvPr id="57" name="Oval 56">
                      <a:extLst>
                        <a:ext uri="{FF2B5EF4-FFF2-40B4-BE49-F238E27FC236}">
                          <a16:creationId xmlns:a16="http://schemas.microsoft.com/office/drawing/2014/main" id="{65999033-E8C8-455A-93B9-8819541DD47E}"/>
                        </a:ext>
                      </a:extLst>
                    </p:cNvPr>
                    <p:cNvSpPr/>
                    <p:nvPr/>
                  </p:nvSpPr>
                  <p:spPr>
                    <a:xfrm>
                      <a:off x="3370613" y="4196698"/>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F0B45C46-2A95-4257-A363-861AC092977F}"/>
                        </a:ext>
                      </a:extLst>
                    </p:cNvPr>
                    <p:cNvSpPr/>
                    <p:nvPr/>
                  </p:nvSpPr>
                  <p:spPr>
                    <a:xfrm>
                      <a:off x="3386488" y="2923176"/>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9" name="Straight Connector 58">
                      <a:extLst>
                        <a:ext uri="{FF2B5EF4-FFF2-40B4-BE49-F238E27FC236}">
                          <a16:creationId xmlns:a16="http://schemas.microsoft.com/office/drawing/2014/main" id="{A6B680CA-CE31-46C1-B094-A6421A3113ED}"/>
                        </a:ext>
                      </a:extLst>
                    </p:cNvPr>
                    <p:cNvCxnSpPr>
                      <a:cxnSpLocks/>
                    </p:cNvCxnSpPr>
                    <p:nvPr/>
                  </p:nvCxnSpPr>
                  <p:spPr>
                    <a:xfrm flipH="1">
                      <a:off x="2379237"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E52B7BD3-83B2-4199-A6A4-5344B68BD1EC}"/>
                        </a:ext>
                      </a:extLst>
                    </p:cNvPr>
                    <p:cNvCxnSpPr>
                      <a:cxnSpLocks/>
                    </p:cNvCxnSpPr>
                    <p:nvPr/>
                  </p:nvCxnSpPr>
                  <p:spPr>
                    <a:xfrm flipH="1">
                      <a:off x="4473041"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D3874991-08DD-499A-9388-DAE249944E96}"/>
                        </a:ext>
                      </a:extLst>
                    </p:cNvPr>
                    <p:cNvCxnSpPr>
                      <a:cxnSpLocks/>
                    </p:cNvCxnSpPr>
                    <p:nvPr/>
                  </p:nvCxnSpPr>
                  <p:spPr>
                    <a:xfrm flipH="1">
                      <a:off x="4346761"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pSp>
            <p:sp>
              <p:nvSpPr>
                <p:cNvPr id="40" name="TextBox 39">
                  <a:extLst>
                    <a:ext uri="{FF2B5EF4-FFF2-40B4-BE49-F238E27FC236}">
                      <a16:creationId xmlns:a16="http://schemas.microsoft.com/office/drawing/2014/main" id="{A5363488-5F3C-4FCA-ADBD-A7D57133E2FE}"/>
                    </a:ext>
                  </a:extLst>
                </p:cNvPr>
                <p:cNvSpPr txBox="1"/>
                <p:nvPr/>
              </p:nvSpPr>
              <p:spPr>
                <a:xfrm>
                  <a:off x="3446838" y="2897238"/>
                  <a:ext cx="373567" cy="461665"/>
                </a:xfrm>
                <a:prstGeom prst="rect">
                  <a:avLst/>
                </a:prstGeom>
                <a:noFill/>
              </p:spPr>
              <p:txBody>
                <a:bodyPr wrap="square" rtlCol="0">
                  <a:spAutoFit/>
                </a:bodyPr>
                <a:lstStyle/>
                <a:p>
                  <a:r>
                    <a:rPr lang="en-US" sz="2400" b="1" dirty="0">
                      <a:latin typeface="+mj-lt"/>
                    </a:rPr>
                    <a:t>A</a:t>
                  </a:r>
                </a:p>
              </p:txBody>
            </p:sp>
          </p:grpSp>
        </p:grpSp>
        <p:sp>
          <p:nvSpPr>
            <p:cNvPr id="35" name="Oval 34">
              <a:extLst>
                <a:ext uri="{FF2B5EF4-FFF2-40B4-BE49-F238E27FC236}">
                  <a16:creationId xmlns:a16="http://schemas.microsoft.com/office/drawing/2014/main" id="{49F004B4-B373-49AB-8302-F84EB34147DD}"/>
                </a:ext>
              </a:extLst>
            </p:cNvPr>
            <p:cNvSpPr/>
            <p:nvPr/>
          </p:nvSpPr>
          <p:spPr>
            <a:xfrm>
              <a:off x="1507752" y="421098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ustDataLst>
      <p:tags r:id="rId1"/>
    </p:custDataLst>
    <p:extLst>
      <p:ext uri="{BB962C8B-B14F-4D97-AF65-F5344CB8AC3E}">
        <p14:creationId xmlns:p14="http://schemas.microsoft.com/office/powerpoint/2010/main" val="19187081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Use the figure to complete.</a:t>
            </a:r>
            <a:endParaRPr lang="en-GB" sz="3200" dirty="0">
              <a:solidFill>
                <a:schemeClr val="bg1"/>
              </a:solidFill>
              <a:sym typeface="Comic Sans MS"/>
            </a:endParaRPr>
          </a:p>
        </p:txBody>
      </p:sp>
      <p:sp>
        <p:nvSpPr>
          <p:cNvPr id="5" name="TextBox 4">
            <a:extLst>
              <a:ext uri="{FF2B5EF4-FFF2-40B4-BE49-F238E27FC236}">
                <a16:creationId xmlns:a16="http://schemas.microsoft.com/office/drawing/2014/main" id="{EDC9FE6A-4CA9-51B9-7C01-D3B0475FB542}"/>
              </a:ext>
            </a:extLst>
          </p:cNvPr>
          <p:cNvSpPr txBox="1"/>
          <p:nvPr/>
        </p:nvSpPr>
        <p:spPr>
          <a:xfrm>
            <a:off x="0" y="1786097"/>
            <a:ext cx="11424640" cy="528222"/>
          </a:xfrm>
          <a:prstGeom prst="rect">
            <a:avLst/>
          </a:prstGeom>
          <a:noFill/>
        </p:spPr>
        <p:txBody>
          <a:bodyPr wrap="square">
            <a:spAutoFit/>
          </a:bodyPr>
          <a:lstStyle/>
          <a:p>
            <a:pPr marL="514350" marR="0">
              <a:lnSpc>
                <a:spcPct val="107000"/>
              </a:lnSpc>
              <a:spcBef>
                <a:spcPts val="0"/>
              </a:spcBef>
              <a:spcAft>
                <a:spcPts val="800"/>
              </a:spcAft>
            </a:pPr>
            <a:r>
              <a:rPr lang="en-US" sz="2800" dirty="0">
                <a:solidFill>
                  <a:schemeClr val="tx1">
                    <a:lumMod val="65000"/>
                    <a:lumOff val="35000"/>
                  </a:schemeClr>
                </a:solidFill>
                <a:latin typeface="+mj-lt"/>
                <a:ea typeface="Calibri" panose="020F0502020204030204" pitchFamily="34" charset="0"/>
                <a:cs typeface="Arial" panose="020B0604020202020204" pitchFamily="34" charset="0"/>
              </a:rPr>
              <a:t>[</a:t>
            </a:r>
            <a:r>
              <a:rPr lang="en-US" sz="2800" dirty="0" err="1">
                <a:solidFill>
                  <a:schemeClr val="tx1">
                    <a:lumMod val="65000"/>
                    <a:lumOff val="35000"/>
                  </a:schemeClr>
                </a:solidFill>
                <a:latin typeface="+mj-lt"/>
                <a:ea typeface="Calibri" panose="020F0502020204030204" pitchFamily="34" charset="0"/>
                <a:cs typeface="Arial" panose="020B0604020202020204" pitchFamily="34" charset="0"/>
              </a:rPr>
              <a:t>Sm</a:t>
            </a:r>
            <a:r>
              <a:rPr lang="en-US" sz="2800" dirty="0">
                <a:solidFill>
                  <a:schemeClr val="tx1">
                    <a:lumMod val="65000"/>
                    <a:lumOff val="35000"/>
                  </a:schemeClr>
                </a:solidFill>
                <a:latin typeface="+mj-lt"/>
                <a:ea typeface="Calibri" panose="020F0502020204030204" pitchFamily="34" charset="0"/>
                <a:cs typeface="Arial" panose="020B0604020202020204" pitchFamily="34" charset="0"/>
              </a:rPr>
              <a:t>) is the bisector of angle _____.</a:t>
            </a:r>
            <a:endParaRPr lang="en-US" sz="2800" dirty="0">
              <a:solidFill>
                <a:schemeClr val="tx1">
                  <a:lumMod val="65000"/>
                  <a:lumOff val="35000"/>
                </a:schemeClr>
              </a:solidFill>
              <a:effectLst/>
              <a:latin typeface="+mj-lt"/>
              <a:ea typeface="Calibri" panose="020F050202020403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5332C978-6847-4002-1EE0-DC179E481877}"/>
                  </a:ext>
                </a:extLst>
              </p:cNvPr>
              <p:cNvSpPr txBox="1"/>
              <p:nvPr/>
            </p:nvSpPr>
            <p:spPr>
              <a:xfrm>
                <a:off x="4923972" y="1725130"/>
                <a:ext cx="2286000" cy="59958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acc>
                        <m:accPr>
                          <m:chr m:val="̂"/>
                          <m:ctrlPr>
                            <a:rPr lang="en-US" sz="3200" b="1" i="1" smtClean="0">
                              <a:solidFill>
                                <a:srgbClr val="74C274"/>
                              </a:solidFill>
                              <a:latin typeface="Cambria Math" panose="02040503050406030204" pitchFamily="18" charset="0"/>
                              <a:cs typeface="Arial" panose="020B0604020202020204" pitchFamily="34" charset="0"/>
                            </a:rPr>
                          </m:ctrlPr>
                        </m:accPr>
                        <m:e>
                          <m:r>
                            <a:rPr lang="en-US" sz="3200" b="1" i="1" smtClean="0">
                              <a:solidFill>
                                <a:srgbClr val="74C274"/>
                              </a:solidFill>
                              <a:latin typeface="Cambria Math" panose="02040503050406030204" pitchFamily="18" charset="0"/>
                              <a:cs typeface="Arial" panose="020B0604020202020204" pitchFamily="34" charset="0"/>
                            </a:rPr>
                            <m:t>𝑨𝑺𝑻</m:t>
                          </m:r>
                        </m:e>
                      </m:acc>
                    </m:oMath>
                  </m:oMathPara>
                </a14:m>
                <a:endParaRPr lang="en-US" sz="3200" b="1" dirty="0">
                  <a:solidFill>
                    <a:srgbClr val="74C274"/>
                  </a:solidFill>
                </a:endParaRPr>
              </a:p>
            </p:txBody>
          </p:sp>
        </mc:Choice>
        <mc:Fallback xmlns="">
          <p:sp>
            <p:nvSpPr>
              <p:cNvPr id="6" name="TextBox 5">
                <a:extLst>
                  <a:ext uri="{FF2B5EF4-FFF2-40B4-BE49-F238E27FC236}">
                    <a16:creationId xmlns:a16="http://schemas.microsoft.com/office/drawing/2014/main" id="{5332C978-6847-4002-1EE0-DC179E481877}"/>
                  </a:ext>
                </a:extLst>
              </p:cNvPr>
              <p:cNvSpPr txBox="1">
                <a:spLocks noRot="1" noChangeAspect="1" noMove="1" noResize="1" noEditPoints="1" noAdjustHandles="1" noChangeArrowheads="1" noChangeShapeType="1" noTextEdit="1"/>
              </p:cNvSpPr>
              <p:nvPr/>
            </p:nvSpPr>
            <p:spPr>
              <a:xfrm>
                <a:off x="4923972" y="1725130"/>
                <a:ext cx="2286000" cy="599588"/>
              </a:xfrm>
              <a:prstGeom prst="rect">
                <a:avLst/>
              </a:prstGeom>
              <a:blipFill>
                <a:blip r:embed="rId4"/>
                <a:stretch>
                  <a:fillRect/>
                </a:stretch>
              </a:blipFill>
            </p:spPr>
            <p:txBody>
              <a:bodyPr/>
              <a:lstStyle/>
              <a:p>
                <a:r>
                  <a:rPr lang="en-US">
                    <a:noFill/>
                  </a:rPr>
                  <a:t> </a:t>
                </a:r>
              </a:p>
            </p:txBody>
          </p:sp>
        </mc:Fallback>
      </mc:AlternateContent>
      <p:grpSp>
        <p:nvGrpSpPr>
          <p:cNvPr id="34" name="Group 33">
            <a:extLst>
              <a:ext uri="{FF2B5EF4-FFF2-40B4-BE49-F238E27FC236}">
                <a16:creationId xmlns:a16="http://schemas.microsoft.com/office/drawing/2014/main" id="{33CBEAF8-7134-42BA-BCEF-C072A43AB2AE}"/>
              </a:ext>
            </a:extLst>
          </p:cNvPr>
          <p:cNvGrpSpPr/>
          <p:nvPr/>
        </p:nvGrpSpPr>
        <p:grpSpPr>
          <a:xfrm>
            <a:off x="5072301" y="2126226"/>
            <a:ext cx="5018789" cy="3679743"/>
            <a:chOff x="801243" y="2079926"/>
            <a:chExt cx="5018789" cy="3679743"/>
          </a:xfrm>
        </p:grpSpPr>
        <p:grpSp>
          <p:nvGrpSpPr>
            <p:cNvPr id="35" name="Group 34">
              <a:extLst>
                <a:ext uri="{FF2B5EF4-FFF2-40B4-BE49-F238E27FC236}">
                  <a16:creationId xmlns:a16="http://schemas.microsoft.com/office/drawing/2014/main" id="{6C03B5BD-7C0D-4177-9A93-076C46711267}"/>
                </a:ext>
              </a:extLst>
            </p:cNvPr>
            <p:cNvGrpSpPr/>
            <p:nvPr/>
          </p:nvGrpSpPr>
          <p:grpSpPr>
            <a:xfrm>
              <a:off x="801243" y="2079926"/>
              <a:ext cx="5018789" cy="3679743"/>
              <a:chOff x="801243" y="2079926"/>
              <a:chExt cx="5018789" cy="3679743"/>
            </a:xfrm>
          </p:grpSpPr>
          <p:cxnSp>
            <p:nvCxnSpPr>
              <p:cNvPr id="37" name="Straight Connector 36">
                <a:extLst>
                  <a:ext uri="{FF2B5EF4-FFF2-40B4-BE49-F238E27FC236}">
                    <a16:creationId xmlns:a16="http://schemas.microsoft.com/office/drawing/2014/main" id="{09E1D483-197C-4C6E-B594-5473879D1129}"/>
                  </a:ext>
                </a:extLst>
              </p:cNvPr>
              <p:cNvCxnSpPr>
                <a:cxnSpLocks/>
              </p:cNvCxnSpPr>
              <p:nvPr/>
            </p:nvCxnSpPr>
            <p:spPr>
              <a:xfrm flipV="1">
                <a:off x="3415479" y="2725448"/>
                <a:ext cx="1732728" cy="15223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8" name="Group 37">
                <a:extLst>
                  <a:ext uri="{FF2B5EF4-FFF2-40B4-BE49-F238E27FC236}">
                    <a16:creationId xmlns:a16="http://schemas.microsoft.com/office/drawing/2014/main" id="{A02A4631-7D56-496B-AB44-59F68EC4B455}"/>
                  </a:ext>
                </a:extLst>
              </p:cNvPr>
              <p:cNvGrpSpPr/>
              <p:nvPr/>
            </p:nvGrpSpPr>
            <p:grpSpPr>
              <a:xfrm>
                <a:off x="801243" y="2079926"/>
                <a:ext cx="5018789" cy="3679743"/>
                <a:chOff x="801243" y="2079926"/>
                <a:chExt cx="5018789" cy="3679743"/>
              </a:xfrm>
            </p:grpSpPr>
            <p:sp>
              <p:nvSpPr>
                <p:cNvPr id="39" name="TextBox 38">
                  <a:extLst>
                    <a:ext uri="{FF2B5EF4-FFF2-40B4-BE49-F238E27FC236}">
                      <a16:creationId xmlns:a16="http://schemas.microsoft.com/office/drawing/2014/main" id="{ED53C41D-05EE-4569-9FC2-F1C48476547D}"/>
                    </a:ext>
                  </a:extLst>
                </p:cNvPr>
                <p:cNvSpPr txBox="1"/>
                <p:nvPr/>
              </p:nvSpPr>
              <p:spPr>
                <a:xfrm>
                  <a:off x="3076737" y="2142011"/>
                  <a:ext cx="373567" cy="461665"/>
                </a:xfrm>
                <a:prstGeom prst="rect">
                  <a:avLst/>
                </a:prstGeom>
                <a:noFill/>
              </p:spPr>
              <p:txBody>
                <a:bodyPr wrap="square" rtlCol="0">
                  <a:spAutoFit/>
                </a:bodyPr>
                <a:lstStyle/>
                <a:p>
                  <a:r>
                    <a:rPr lang="en-US" sz="2400" b="1" dirty="0">
                      <a:latin typeface="+mj-lt"/>
                    </a:rPr>
                    <a:t>u</a:t>
                  </a:r>
                </a:p>
              </p:txBody>
            </p:sp>
            <p:grpSp>
              <p:nvGrpSpPr>
                <p:cNvPr id="40" name="Group 39">
                  <a:extLst>
                    <a:ext uri="{FF2B5EF4-FFF2-40B4-BE49-F238E27FC236}">
                      <a16:creationId xmlns:a16="http://schemas.microsoft.com/office/drawing/2014/main" id="{86E4D599-441F-4C5D-9BB2-00AB66AA3619}"/>
                    </a:ext>
                  </a:extLst>
                </p:cNvPr>
                <p:cNvGrpSpPr/>
                <p:nvPr/>
              </p:nvGrpSpPr>
              <p:grpSpPr>
                <a:xfrm>
                  <a:off x="801243" y="2079926"/>
                  <a:ext cx="5018789" cy="3679743"/>
                  <a:chOff x="801243" y="2079926"/>
                  <a:chExt cx="5018789" cy="3679743"/>
                </a:xfrm>
              </p:grpSpPr>
              <p:sp>
                <p:nvSpPr>
                  <p:cNvPr id="42" name="TextBox 41">
                    <a:extLst>
                      <a:ext uri="{FF2B5EF4-FFF2-40B4-BE49-F238E27FC236}">
                        <a16:creationId xmlns:a16="http://schemas.microsoft.com/office/drawing/2014/main" id="{23EEC4C1-B4B0-4CB4-82AF-7E342CA4CF7B}"/>
                      </a:ext>
                    </a:extLst>
                  </p:cNvPr>
                  <p:cNvSpPr txBox="1"/>
                  <p:nvPr/>
                </p:nvSpPr>
                <p:spPr>
                  <a:xfrm>
                    <a:off x="1449155" y="4356209"/>
                    <a:ext cx="373567" cy="461665"/>
                  </a:xfrm>
                  <a:prstGeom prst="rect">
                    <a:avLst/>
                  </a:prstGeom>
                  <a:noFill/>
                </p:spPr>
                <p:txBody>
                  <a:bodyPr wrap="square" rtlCol="0">
                    <a:spAutoFit/>
                  </a:bodyPr>
                  <a:lstStyle/>
                  <a:p>
                    <a:r>
                      <a:rPr lang="en-US" sz="2400" b="1" dirty="0">
                        <a:latin typeface="+mj-lt"/>
                      </a:rPr>
                      <a:t>R</a:t>
                    </a:r>
                  </a:p>
                </p:txBody>
              </p:sp>
              <p:sp>
                <p:nvSpPr>
                  <p:cNvPr id="43" name="TextBox 42">
                    <a:extLst>
                      <a:ext uri="{FF2B5EF4-FFF2-40B4-BE49-F238E27FC236}">
                        <a16:creationId xmlns:a16="http://schemas.microsoft.com/office/drawing/2014/main" id="{8ADD12CD-6D53-4AE1-B924-F165500E22F8}"/>
                      </a:ext>
                    </a:extLst>
                  </p:cNvPr>
                  <p:cNvSpPr txBox="1"/>
                  <p:nvPr/>
                </p:nvSpPr>
                <p:spPr>
                  <a:xfrm>
                    <a:off x="3054208" y="5263908"/>
                    <a:ext cx="373567" cy="461665"/>
                  </a:xfrm>
                  <a:prstGeom prst="rect">
                    <a:avLst/>
                  </a:prstGeom>
                  <a:noFill/>
                </p:spPr>
                <p:txBody>
                  <a:bodyPr wrap="square" rtlCol="0">
                    <a:spAutoFit/>
                  </a:bodyPr>
                  <a:lstStyle/>
                  <a:p>
                    <a:r>
                      <a:rPr lang="en-US" sz="2400" b="1" dirty="0">
                        <a:latin typeface="+mj-lt"/>
                      </a:rPr>
                      <a:t>v</a:t>
                    </a:r>
                  </a:p>
                </p:txBody>
              </p:sp>
              <p:sp>
                <p:nvSpPr>
                  <p:cNvPr id="44" name="TextBox 43">
                    <a:extLst>
                      <a:ext uri="{FF2B5EF4-FFF2-40B4-BE49-F238E27FC236}">
                        <a16:creationId xmlns:a16="http://schemas.microsoft.com/office/drawing/2014/main" id="{3253AA68-44B4-4B12-A1D8-29B598352EE9}"/>
                      </a:ext>
                    </a:extLst>
                  </p:cNvPr>
                  <p:cNvSpPr txBox="1"/>
                  <p:nvPr/>
                </p:nvSpPr>
                <p:spPr>
                  <a:xfrm>
                    <a:off x="801243" y="4566057"/>
                    <a:ext cx="373567" cy="461665"/>
                  </a:xfrm>
                  <a:prstGeom prst="rect">
                    <a:avLst/>
                  </a:prstGeom>
                  <a:noFill/>
                </p:spPr>
                <p:txBody>
                  <a:bodyPr wrap="square" rtlCol="0">
                    <a:spAutoFit/>
                  </a:bodyPr>
                  <a:lstStyle/>
                  <a:p>
                    <a:r>
                      <a:rPr lang="en-US" sz="2400" b="1" dirty="0">
                        <a:latin typeface="+mj-lt"/>
                      </a:rPr>
                      <a:t>x</a:t>
                    </a:r>
                  </a:p>
                </p:txBody>
              </p:sp>
              <p:grpSp>
                <p:nvGrpSpPr>
                  <p:cNvPr id="45" name="Group 44">
                    <a:extLst>
                      <a:ext uri="{FF2B5EF4-FFF2-40B4-BE49-F238E27FC236}">
                        <a16:creationId xmlns:a16="http://schemas.microsoft.com/office/drawing/2014/main" id="{5AA0D27D-76AE-4AAD-AF15-1AC8F872DA93}"/>
                      </a:ext>
                    </a:extLst>
                  </p:cNvPr>
                  <p:cNvGrpSpPr/>
                  <p:nvPr/>
                </p:nvGrpSpPr>
                <p:grpSpPr>
                  <a:xfrm>
                    <a:off x="1025611" y="2079926"/>
                    <a:ext cx="4794421" cy="3679743"/>
                    <a:chOff x="1025611" y="2079926"/>
                    <a:chExt cx="4794421" cy="3679743"/>
                  </a:xfrm>
                </p:grpSpPr>
                <p:cxnSp>
                  <p:nvCxnSpPr>
                    <p:cNvPr id="46" name="Straight Connector 45">
                      <a:extLst>
                        <a:ext uri="{FF2B5EF4-FFF2-40B4-BE49-F238E27FC236}">
                          <a16:creationId xmlns:a16="http://schemas.microsoft.com/office/drawing/2014/main" id="{2A084B64-7160-4312-B875-C50E0B439010}"/>
                        </a:ext>
                      </a:extLst>
                    </p:cNvPr>
                    <p:cNvCxnSpPr>
                      <a:cxnSpLocks/>
                    </p:cNvCxnSpPr>
                    <p:nvPr/>
                  </p:nvCxnSpPr>
                  <p:spPr>
                    <a:xfrm>
                      <a:off x="3427775" y="2561990"/>
                      <a:ext cx="0" cy="319767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E6FB7335-429E-4FE1-BE70-CAB3245794D2}"/>
                        </a:ext>
                      </a:extLst>
                    </p:cNvPr>
                    <p:cNvCxnSpPr>
                      <a:cxnSpLocks/>
                    </p:cNvCxnSpPr>
                    <p:nvPr/>
                  </p:nvCxnSpPr>
                  <p:spPr>
                    <a:xfrm flipH="1">
                      <a:off x="1272746" y="4260400"/>
                      <a:ext cx="454728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Oval 47">
                      <a:extLst>
                        <a:ext uri="{FF2B5EF4-FFF2-40B4-BE49-F238E27FC236}">
                          <a16:creationId xmlns:a16="http://schemas.microsoft.com/office/drawing/2014/main" id="{7C442079-3FC7-46B0-8B8B-E068C526933B}"/>
                        </a:ext>
                      </a:extLst>
                    </p:cNvPr>
                    <p:cNvSpPr/>
                    <p:nvPr/>
                  </p:nvSpPr>
                  <p:spPr>
                    <a:xfrm>
                      <a:off x="5199414" y="421796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853E93AE-12CF-4460-B8E6-5A8925134192}"/>
                        </a:ext>
                      </a:extLst>
                    </p:cNvPr>
                    <p:cNvSpPr txBox="1"/>
                    <p:nvPr/>
                  </p:nvSpPr>
                  <p:spPr>
                    <a:xfrm>
                      <a:off x="3054208" y="4356209"/>
                      <a:ext cx="373567" cy="461665"/>
                    </a:xfrm>
                    <a:prstGeom prst="rect">
                      <a:avLst/>
                    </a:prstGeom>
                    <a:noFill/>
                  </p:spPr>
                  <p:txBody>
                    <a:bodyPr wrap="square" rtlCol="0">
                      <a:spAutoFit/>
                    </a:bodyPr>
                    <a:lstStyle/>
                    <a:p>
                      <a:r>
                        <a:rPr lang="en-US" sz="2400" b="1" dirty="0">
                          <a:latin typeface="+mj-lt"/>
                        </a:rPr>
                        <a:t>S</a:t>
                      </a:r>
                    </a:p>
                  </p:txBody>
                </p:sp>
                <p:sp>
                  <p:nvSpPr>
                    <p:cNvPr id="50" name="TextBox 49">
                      <a:extLst>
                        <a:ext uri="{FF2B5EF4-FFF2-40B4-BE49-F238E27FC236}">
                          <a16:creationId xmlns:a16="http://schemas.microsoft.com/office/drawing/2014/main" id="{E4086E21-4F08-4FF3-BFA1-23E528F42B7C}"/>
                        </a:ext>
                      </a:extLst>
                    </p:cNvPr>
                    <p:cNvSpPr txBox="1"/>
                    <p:nvPr/>
                  </p:nvSpPr>
                  <p:spPr>
                    <a:xfrm>
                      <a:off x="5012630" y="4356209"/>
                      <a:ext cx="373567" cy="461665"/>
                    </a:xfrm>
                    <a:prstGeom prst="rect">
                      <a:avLst/>
                    </a:prstGeom>
                    <a:noFill/>
                  </p:spPr>
                  <p:txBody>
                    <a:bodyPr wrap="square" rtlCol="0">
                      <a:spAutoFit/>
                    </a:bodyPr>
                    <a:lstStyle/>
                    <a:p>
                      <a:r>
                        <a:rPr lang="en-US" sz="2400" b="1" dirty="0">
                          <a:latin typeface="+mj-lt"/>
                        </a:rPr>
                        <a:t>T</a:t>
                      </a:r>
                    </a:p>
                  </p:txBody>
                </p:sp>
                <p:cxnSp>
                  <p:nvCxnSpPr>
                    <p:cNvPr id="51" name="Straight Connector 50">
                      <a:extLst>
                        <a:ext uri="{FF2B5EF4-FFF2-40B4-BE49-F238E27FC236}">
                          <a16:creationId xmlns:a16="http://schemas.microsoft.com/office/drawing/2014/main" id="{7BB90552-59D7-4A3D-95F7-F1351D5BD13F}"/>
                        </a:ext>
                      </a:extLst>
                    </p:cNvPr>
                    <p:cNvCxnSpPr>
                      <a:cxnSpLocks/>
                    </p:cNvCxnSpPr>
                    <p:nvPr/>
                  </p:nvCxnSpPr>
                  <p:spPr>
                    <a:xfrm>
                      <a:off x="3428881" y="3777115"/>
                      <a:ext cx="521756"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99AB8F65-1EFD-42D5-8996-947A6B85A9BA}"/>
                        </a:ext>
                      </a:extLst>
                    </p:cNvPr>
                    <p:cNvCxnSpPr>
                      <a:cxnSpLocks/>
                    </p:cNvCxnSpPr>
                    <p:nvPr/>
                  </p:nvCxnSpPr>
                  <p:spPr>
                    <a:xfrm flipH="1">
                      <a:off x="2505517"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A2D9BDBD-102D-4ABF-A372-9F581E835CF8}"/>
                        </a:ext>
                      </a:extLst>
                    </p:cNvPr>
                    <p:cNvCxnSpPr>
                      <a:cxnSpLocks/>
                    </p:cNvCxnSpPr>
                    <p:nvPr/>
                  </p:nvCxnSpPr>
                  <p:spPr>
                    <a:xfrm>
                      <a:off x="3948904" y="3777115"/>
                      <a:ext cx="0" cy="483285"/>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A58C7D7E-D119-439C-A5C4-0BBDF6A9A99F}"/>
                        </a:ext>
                      </a:extLst>
                    </p:cNvPr>
                    <p:cNvSpPr txBox="1"/>
                    <p:nvPr/>
                  </p:nvSpPr>
                  <p:spPr>
                    <a:xfrm>
                      <a:off x="5160612" y="2496164"/>
                      <a:ext cx="373567" cy="461665"/>
                    </a:xfrm>
                    <a:prstGeom prst="rect">
                      <a:avLst/>
                    </a:prstGeom>
                    <a:noFill/>
                  </p:spPr>
                  <p:txBody>
                    <a:bodyPr wrap="square" rtlCol="0">
                      <a:spAutoFit/>
                    </a:bodyPr>
                    <a:lstStyle/>
                    <a:p>
                      <a:r>
                        <a:rPr lang="en-US" sz="2400" b="1" dirty="0">
                          <a:latin typeface="+mj-lt"/>
                        </a:rPr>
                        <a:t>m</a:t>
                      </a:r>
                    </a:p>
                  </p:txBody>
                </p:sp>
                <p:cxnSp>
                  <p:nvCxnSpPr>
                    <p:cNvPr id="55" name="Straight Connector 54">
                      <a:extLst>
                        <a:ext uri="{FF2B5EF4-FFF2-40B4-BE49-F238E27FC236}">
                          <a16:creationId xmlns:a16="http://schemas.microsoft.com/office/drawing/2014/main" id="{1BCF4FF5-CE78-4185-91DF-14658393AF62}"/>
                        </a:ext>
                      </a:extLst>
                    </p:cNvPr>
                    <p:cNvCxnSpPr/>
                    <p:nvPr/>
                  </p:nvCxnSpPr>
                  <p:spPr>
                    <a:xfrm flipV="1">
                      <a:off x="1025611" y="2224216"/>
                      <a:ext cx="3484605" cy="2397211"/>
                    </a:xfrm>
                    <a:prstGeom prst="line">
                      <a:avLst/>
                    </a:prstGeom>
                    <a:ln w="28575"/>
                  </p:spPr>
                  <p:style>
                    <a:lnRef idx="1">
                      <a:schemeClr val="dk1"/>
                    </a:lnRef>
                    <a:fillRef idx="0">
                      <a:schemeClr val="dk1"/>
                    </a:fillRef>
                    <a:effectRef idx="0">
                      <a:schemeClr val="dk1"/>
                    </a:effectRef>
                    <a:fontRef idx="minor">
                      <a:schemeClr val="tx1"/>
                    </a:fontRef>
                  </p:style>
                </p:cxnSp>
                <p:sp>
                  <p:nvSpPr>
                    <p:cNvPr id="56" name="TextBox 55">
                      <a:extLst>
                        <a:ext uri="{FF2B5EF4-FFF2-40B4-BE49-F238E27FC236}">
                          <a16:creationId xmlns:a16="http://schemas.microsoft.com/office/drawing/2014/main" id="{4A198DB7-E5F3-4AA0-BF2E-B302D5D0C725}"/>
                        </a:ext>
                      </a:extLst>
                    </p:cNvPr>
                    <p:cNvSpPr txBox="1"/>
                    <p:nvPr/>
                  </p:nvSpPr>
                  <p:spPr>
                    <a:xfrm>
                      <a:off x="4506134" y="2079926"/>
                      <a:ext cx="373567" cy="461665"/>
                    </a:xfrm>
                    <a:prstGeom prst="rect">
                      <a:avLst/>
                    </a:prstGeom>
                    <a:noFill/>
                  </p:spPr>
                  <p:txBody>
                    <a:bodyPr wrap="square" rtlCol="0">
                      <a:spAutoFit/>
                    </a:bodyPr>
                    <a:lstStyle/>
                    <a:p>
                      <a:r>
                        <a:rPr lang="en-US" sz="2400" b="1" dirty="0">
                          <a:latin typeface="+mj-lt"/>
                        </a:rPr>
                        <a:t>y</a:t>
                      </a:r>
                    </a:p>
                  </p:txBody>
                </p:sp>
                <p:sp>
                  <p:nvSpPr>
                    <p:cNvPr id="57" name="Rectangle: Rounded Corners 11">
                      <a:extLst>
                        <a:ext uri="{FF2B5EF4-FFF2-40B4-BE49-F238E27FC236}">
                          <a16:creationId xmlns:a16="http://schemas.microsoft.com/office/drawing/2014/main" id="{2856F848-FD49-49B3-AD17-45F74CEFA936}"/>
                        </a:ext>
                      </a:extLst>
                    </p:cNvPr>
                    <p:cNvSpPr/>
                    <p:nvPr/>
                  </p:nvSpPr>
                  <p:spPr>
                    <a:xfrm>
                      <a:off x="3707193" y="3585931"/>
                      <a:ext cx="972102" cy="770665"/>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ysClr val="windowText" lastClr="000000"/>
                          </a:solidFill>
                        </a:rPr>
                        <a:t>45</a:t>
                      </a:r>
                      <a:r>
                        <a:rPr lang="en-US" sz="2400" b="1" baseline="30000" dirty="0">
                          <a:solidFill>
                            <a:sysClr val="windowText" lastClr="000000"/>
                          </a:solidFill>
                          <a:sym typeface="Symbol" panose="05050102010706020507" pitchFamily="18" charset="2"/>
                        </a:rPr>
                        <a:t></a:t>
                      </a:r>
                      <a:endParaRPr lang="en-US" sz="2000" b="1" baseline="30000" dirty="0">
                        <a:solidFill>
                          <a:sysClr val="windowText" lastClr="000000"/>
                        </a:solidFill>
                      </a:endParaRPr>
                    </a:p>
                  </p:txBody>
                </p:sp>
                <p:sp>
                  <p:nvSpPr>
                    <p:cNvPr id="58" name="Oval 57">
                      <a:extLst>
                        <a:ext uri="{FF2B5EF4-FFF2-40B4-BE49-F238E27FC236}">
                          <a16:creationId xmlns:a16="http://schemas.microsoft.com/office/drawing/2014/main" id="{7E50772D-597C-4EB1-A6E8-2BB90F442754}"/>
                        </a:ext>
                      </a:extLst>
                    </p:cNvPr>
                    <p:cNvSpPr/>
                    <p:nvPr/>
                  </p:nvSpPr>
                  <p:spPr>
                    <a:xfrm>
                      <a:off x="3370613" y="4196698"/>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1B2ACC61-C7B6-4111-983F-C1DD88B707CD}"/>
                        </a:ext>
                      </a:extLst>
                    </p:cNvPr>
                    <p:cNvSpPr/>
                    <p:nvPr/>
                  </p:nvSpPr>
                  <p:spPr>
                    <a:xfrm>
                      <a:off x="3386488" y="2923176"/>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0" name="Straight Connector 59">
                      <a:extLst>
                        <a:ext uri="{FF2B5EF4-FFF2-40B4-BE49-F238E27FC236}">
                          <a16:creationId xmlns:a16="http://schemas.microsoft.com/office/drawing/2014/main" id="{9FDE954D-E8EC-4363-9C5E-AD4A46327B8F}"/>
                        </a:ext>
                      </a:extLst>
                    </p:cNvPr>
                    <p:cNvCxnSpPr>
                      <a:cxnSpLocks/>
                    </p:cNvCxnSpPr>
                    <p:nvPr/>
                  </p:nvCxnSpPr>
                  <p:spPr>
                    <a:xfrm flipH="1">
                      <a:off x="2379237"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6D4367DE-45DC-4AB4-9138-8F58E4F6A332}"/>
                        </a:ext>
                      </a:extLst>
                    </p:cNvPr>
                    <p:cNvCxnSpPr>
                      <a:cxnSpLocks/>
                    </p:cNvCxnSpPr>
                    <p:nvPr/>
                  </p:nvCxnSpPr>
                  <p:spPr>
                    <a:xfrm flipH="1">
                      <a:off x="4473041"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46086E73-F58F-44EA-AAAF-592DB25A0A9E}"/>
                        </a:ext>
                      </a:extLst>
                    </p:cNvPr>
                    <p:cNvCxnSpPr>
                      <a:cxnSpLocks/>
                    </p:cNvCxnSpPr>
                    <p:nvPr/>
                  </p:nvCxnSpPr>
                  <p:spPr>
                    <a:xfrm flipH="1">
                      <a:off x="4346761"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pSp>
            <p:sp>
              <p:nvSpPr>
                <p:cNvPr id="41" name="TextBox 40">
                  <a:extLst>
                    <a:ext uri="{FF2B5EF4-FFF2-40B4-BE49-F238E27FC236}">
                      <a16:creationId xmlns:a16="http://schemas.microsoft.com/office/drawing/2014/main" id="{1AED4213-063C-4467-A4DB-E9625C913DAC}"/>
                    </a:ext>
                  </a:extLst>
                </p:cNvPr>
                <p:cNvSpPr txBox="1"/>
                <p:nvPr/>
              </p:nvSpPr>
              <p:spPr>
                <a:xfrm>
                  <a:off x="3446838" y="2897238"/>
                  <a:ext cx="373567" cy="461665"/>
                </a:xfrm>
                <a:prstGeom prst="rect">
                  <a:avLst/>
                </a:prstGeom>
                <a:noFill/>
              </p:spPr>
              <p:txBody>
                <a:bodyPr wrap="square" rtlCol="0">
                  <a:spAutoFit/>
                </a:bodyPr>
                <a:lstStyle/>
                <a:p>
                  <a:r>
                    <a:rPr lang="en-US" sz="2400" b="1" dirty="0">
                      <a:latin typeface="+mj-lt"/>
                    </a:rPr>
                    <a:t>A</a:t>
                  </a:r>
                </a:p>
              </p:txBody>
            </p:sp>
          </p:grpSp>
        </p:grpSp>
        <p:sp>
          <p:nvSpPr>
            <p:cNvPr id="36" name="Oval 35">
              <a:extLst>
                <a:ext uri="{FF2B5EF4-FFF2-40B4-BE49-F238E27FC236}">
                  <a16:creationId xmlns:a16="http://schemas.microsoft.com/office/drawing/2014/main" id="{DBB68579-AE58-4995-9A96-7D6E25DCF6CB}"/>
                </a:ext>
              </a:extLst>
            </p:cNvPr>
            <p:cNvSpPr/>
            <p:nvPr/>
          </p:nvSpPr>
          <p:spPr>
            <a:xfrm>
              <a:off x="1507752" y="421098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ustDataLst>
      <p:tags r:id="rId1"/>
    </p:custDataLst>
    <p:extLst>
      <p:ext uri="{BB962C8B-B14F-4D97-AF65-F5344CB8AC3E}">
        <p14:creationId xmlns:p14="http://schemas.microsoft.com/office/powerpoint/2010/main" val="2604259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Use the figure to complete.</a:t>
            </a:r>
            <a:endParaRPr lang="en-GB" sz="3200" dirty="0">
              <a:solidFill>
                <a:schemeClr val="bg1"/>
              </a:solidFill>
              <a:sym typeface="Comic Sans MS"/>
            </a:endParaRPr>
          </a:p>
        </p:txBody>
      </p:sp>
      <p:sp>
        <p:nvSpPr>
          <p:cNvPr id="5" name="TextBox 4">
            <a:extLst>
              <a:ext uri="{FF2B5EF4-FFF2-40B4-BE49-F238E27FC236}">
                <a16:creationId xmlns:a16="http://schemas.microsoft.com/office/drawing/2014/main" id="{EDC9FE6A-4CA9-51B9-7C01-D3B0475FB542}"/>
              </a:ext>
            </a:extLst>
          </p:cNvPr>
          <p:cNvSpPr txBox="1"/>
          <p:nvPr/>
        </p:nvSpPr>
        <p:spPr>
          <a:xfrm>
            <a:off x="0" y="1786097"/>
            <a:ext cx="9143999" cy="1091837"/>
          </a:xfrm>
          <a:prstGeom prst="rect">
            <a:avLst/>
          </a:prstGeom>
          <a:noFill/>
        </p:spPr>
        <p:txBody>
          <a:bodyPr wrap="square">
            <a:spAutoFit/>
          </a:bodyPr>
          <a:lstStyle/>
          <a:p>
            <a:pPr marL="514350" marR="0">
              <a:lnSpc>
                <a:spcPct val="107000"/>
              </a:lnSpc>
              <a:spcBef>
                <a:spcPts val="0"/>
              </a:spcBef>
              <a:spcAft>
                <a:spcPts val="800"/>
              </a:spcAft>
            </a:pPr>
            <a:r>
              <a:rPr lang="en-US" sz="2800" dirty="0">
                <a:solidFill>
                  <a:schemeClr val="tx1">
                    <a:lumMod val="65000"/>
                    <a:lumOff val="35000"/>
                  </a:schemeClr>
                </a:solidFill>
                <a:latin typeface="+mj-lt"/>
                <a:ea typeface="Calibri" panose="020F0502020204030204" pitchFamily="34" charset="0"/>
                <a:cs typeface="Arial" panose="020B0604020202020204" pitchFamily="34" charset="0"/>
              </a:rPr>
              <a:t>(</a:t>
            </a:r>
            <a:r>
              <a:rPr lang="en-US" sz="2800" dirty="0" err="1">
                <a:solidFill>
                  <a:schemeClr val="tx1">
                    <a:lumMod val="65000"/>
                    <a:lumOff val="35000"/>
                  </a:schemeClr>
                </a:solidFill>
                <a:latin typeface="+mj-lt"/>
                <a:ea typeface="Calibri" panose="020F0502020204030204" pitchFamily="34" charset="0"/>
                <a:cs typeface="Arial" panose="020B0604020202020204" pitchFamily="34" charset="0"/>
              </a:rPr>
              <a:t>uv</a:t>
            </a:r>
            <a:r>
              <a:rPr lang="en-US" sz="2800" dirty="0">
                <a:solidFill>
                  <a:schemeClr val="tx1">
                    <a:lumMod val="65000"/>
                    <a:lumOff val="35000"/>
                  </a:schemeClr>
                </a:solidFill>
                <a:latin typeface="+mj-lt"/>
                <a:ea typeface="Calibri" panose="020F0502020204030204" pitchFamily="34" charset="0"/>
                <a:cs typeface="Arial" panose="020B0604020202020204" pitchFamily="34" charset="0"/>
              </a:rPr>
              <a:t>) is the perpendicular bisector </a:t>
            </a:r>
          </a:p>
          <a:p>
            <a:pPr marL="514350" marR="0">
              <a:lnSpc>
                <a:spcPct val="107000"/>
              </a:lnSpc>
              <a:spcBef>
                <a:spcPts val="0"/>
              </a:spcBef>
              <a:spcAft>
                <a:spcPts val="800"/>
              </a:spcAft>
            </a:pPr>
            <a:r>
              <a:rPr lang="en-US" sz="2800" dirty="0">
                <a:solidFill>
                  <a:schemeClr val="tx1">
                    <a:lumMod val="65000"/>
                    <a:lumOff val="35000"/>
                  </a:schemeClr>
                </a:solidFill>
                <a:latin typeface="+mj-lt"/>
                <a:ea typeface="Calibri" panose="020F0502020204030204" pitchFamily="34" charset="0"/>
                <a:cs typeface="Arial" panose="020B0604020202020204" pitchFamily="34" charset="0"/>
              </a:rPr>
              <a:t>of _____.</a:t>
            </a:r>
            <a:endParaRPr lang="en-US" sz="2800" dirty="0">
              <a:solidFill>
                <a:schemeClr val="tx1">
                  <a:lumMod val="65000"/>
                  <a:lumOff val="35000"/>
                </a:schemeClr>
              </a:solidFill>
              <a:effectLst/>
              <a:latin typeface="+mj-lt"/>
              <a:ea typeface="Calibri" panose="020F0502020204030204" pitchFamily="34" charset="0"/>
              <a:cs typeface="Arial" panose="020B0604020202020204" pitchFamily="34" charset="0"/>
            </a:endParaRPr>
          </a:p>
        </p:txBody>
      </p:sp>
      <p:grpSp>
        <p:nvGrpSpPr>
          <p:cNvPr id="33" name="Group 32">
            <a:extLst>
              <a:ext uri="{FF2B5EF4-FFF2-40B4-BE49-F238E27FC236}">
                <a16:creationId xmlns:a16="http://schemas.microsoft.com/office/drawing/2014/main" id="{204184C1-30B9-40F1-871D-179419FBDBFA}"/>
              </a:ext>
            </a:extLst>
          </p:cNvPr>
          <p:cNvGrpSpPr/>
          <p:nvPr/>
        </p:nvGrpSpPr>
        <p:grpSpPr>
          <a:xfrm>
            <a:off x="5072301" y="2126226"/>
            <a:ext cx="5018789" cy="3679743"/>
            <a:chOff x="801243" y="2079926"/>
            <a:chExt cx="5018789" cy="3679743"/>
          </a:xfrm>
        </p:grpSpPr>
        <p:grpSp>
          <p:nvGrpSpPr>
            <p:cNvPr id="34" name="Group 33">
              <a:extLst>
                <a:ext uri="{FF2B5EF4-FFF2-40B4-BE49-F238E27FC236}">
                  <a16:creationId xmlns:a16="http://schemas.microsoft.com/office/drawing/2014/main" id="{2D6E28E8-547C-499D-B7C7-F2A198F43952}"/>
                </a:ext>
              </a:extLst>
            </p:cNvPr>
            <p:cNvGrpSpPr/>
            <p:nvPr/>
          </p:nvGrpSpPr>
          <p:grpSpPr>
            <a:xfrm>
              <a:off x="801243" y="2079926"/>
              <a:ext cx="5018789" cy="3679743"/>
              <a:chOff x="801243" y="2079926"/>
              <a:chExt cx="5018789" cy="3679743"/>
            </a:xfrm>
          </p:grpSpPr>
          <p:cxnSp>
            <p:nvCxnSpPr>
              <p:cNvPr id="36" name="Straight Connector 35">
                <a:extLst>
                  <a:ext uri="{FF2B5EF4-FFF2-40B4-BE49-F238E27FC236}">
                    <a16:creationId xmlns:a16="http://schemas.microsoft.com/office/drawing/2014/main" id="{99427C2D-283F-4D50-90B0-2B1EB179D42E}"/>
                  </a:ext>
                </a:extLst>
              </p:cNvPr>
              <p:cNvCxnSpPr>
                <a:cxnSpLocks/>
              </p:cNvCxnSpPr>
              <p:nvPr/>
            </p:nvCxnSpPr>
            <p:spPr>
              <a:xfrm flipV="1">
                <a:off x="3415479" y="2725448"/>
                <a:ext cx="1732728" cy="15223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7" name="Group 36">
                <a:extLst>
                  <a:ext uri="{FF2B5EF4-FFF2-40B4-BE49-F238E27FC236}">
                    <a16:creationId xmlns:a16="http://schemas.microsoft.com/office/drawing/2014/main" id="{0B41C8CD-E446-4D5E-86ED-3DF9720768DF}"/>
                  </a:ext>
                </a:extLst>
              </p:cNvPr>
              <p:cNvGrpSpPr/>
              <p:nvPr/>
            </p:nvGrpSpPr>
            <p:grpSpPr>
              <a:xfrm>
                <a:off x="801243" y="2079926"/>
                <a:ext cx="5018789" cy="3679743"/>
                <a:chOff x="801243" y="2079926"/>
                <a:chExt cx="5018789" cy="3679743"/>
              </a:xfrm>
            </p:grpSpPr>
            <p:sp>
              <p:nvSpPr>
                <p:cNvPr id="38" name="TextBox 37">
                  <a:extLst>
                    <a:ext uri="{FF2B5EF4-FFF2-40B4-BE49-F238E27FC236}">
                      <a16:creationId xmlns:a16="http://schemas.microsoft.com/office/drawing/2014/main" id="{DD60687A-A3AC-4791-BE36-342557F5A71C}"/>
                    </a:ext>
                  </a:extLst>
                </p:cNvPr>
                <p:cNvSpPr txBox="1"/>
                <p:nvPr/>
              </p:nvSpPr>
              <p:spPr>
                <a:xfrm>
                  <a:off x="3076737" y="2142011"/>
                  <a:ext cx="373567" cy="461665"/>
                </a:xfrm>
                <a:prstGeom prst="rect">
                  <a:avLst/>
                </a:prstGeom>
                <a:noFill/>
              </p:spPr>
              <p:txBody>
                <a:bodyPr wrap="square" rtlCol="0">
                  <a:spAutoFit/>
                </a:bodyPr>
                <a:lstStyle/>
                <a:p>
                  <a:r>
                    <a:rPr lang="en-US" sz="2400" b="1" dirty="0">
                      <a:latin typeface="+mj-lt"/>
                    </a:rPr>
                    <a:t>u</a:t>
                  </a:r>
                </a:p>
              </p:txBody>
            </p:sp>
            <p:grpSp>
              <p:nvGrpSpPr>
                <p:cNvPr id="39" name="Group 38">
                  <a:extLst>
                    <a:ext uri="{FF2B5EF4-FFF2-40B4-BE49-F238E27FC236}">
                      <a16:creationId xmlns:a16="http://schemas.microsoft.com/office/drawing/2014/main" id="{5F19226F-FBE5-4A9B-8AFB-8108F76E58D9}"/>
                    </a:ext>
                  </a:extLst>
                </p:cNvPr>
                <p:cNvGrpSpPr/>
                <p:nvPr/>
              </p:nvGrpSpPr>
              <p:grpSpPr>
                <a:xfrm>
                  <a:off x="801243" y="2079926"/>
                  <a:ext cx="5018789" cy="3679743"/>
                  <a:chOff x="801243" y="2079926"/>
                  <a:chExt cx="5018789" cy="3679743"/>
                </a:xfrm>
              </p:grpSpPr>
              <p:sp>
                <p:nvSpPr>
                  <p:cNvPr id="41" name="TextBox 40">
                    <a:extLst>
                      <a:ext uri="{FF2B5EF4-FFF2-40B4-BE49-F238E27FC236}">
                        <a16:creationId xmlns:a16="http://schemas.microsoft.com/office/drawing/2014/main" id="{925CF823-41B4-4F08-B927-5D485F9907D3}"/>
                      </a:ext>
                    </a:extLst>
                  </p:cNvPr>
                  <p:cNvSpPr txBox="1"/>
                  <p:nvPr/>
                </p:nvSpPr>
                <p:spPr>
                  <a:xfrm>
                    <a:off x="1449155" y="4356209"/>
                    <a:ext cx="373567" cy="461665"/>
                  </a:xfrm>
                  <a:prstGeom prst="rect">
                    <a:avLst/>
                  </a:prstGeom>
                  <a:noFill/>
                </p:spPr>
                <p:txBody>
                  <a:bodyPr wrap="square" rtlCol="0">
                    <a:spAutoFit/>
                  </a:bodyPr>
                  <a:lstStyle/>
                  <a:p>
                    <a:r>
                      <a:rPr lang="en-US" sz="2400" b="1" dirty="0">
                        <a:latin typeface="+mj-lt"/>
                      </a:rPr>
                      <a:t>R</a:t>
                    </a:r>
                  </a:p>
                </p:txBody>
              </p:sp>
              <p:sp>
                <p:nvSpPr>
                  <p:cNvPr id="42" name="TextBox 41">
                    <a:extLst>
                      <a:ext uri="{FF2B5EF4-FFF2-40B4-BE49-F238E27FC236}">
                        <a16:creationId xmlns:a16="http://schemas.microsoft.com/office/drawing/2014/main" id="{E3976919-95F1-435D-AE83-45894C0DC589}"/>
                      </a:ext>
                    </a:extLst>
                  </p:cNvPr>
                  <p:cNvSpPr txBox="1"/>
                  <p:nvPr/>
                </p:nvSpPr>
                <p:spPr>
                  <a:xfrm>
                    <a:off x="3054208" y="5263908"/>
                    <a:ext cx="373567" cy="461665"/>
                  </a:xfrm>
                  <a:prstGeom prst="rect">
                    <a:avLst/>
                  </a:prstGeom>
                  <a:noFill/>
                </p:spPr>
                <p:txBody>
                  <a:bodyPr wrap="square" rtlCol="0">
                    <a:spAutoFit/>
                  </a:bodyPr>
                  <a:lstStyle/>
                  <a:p>
                    <a:r>
                      <a:rPr lang="en-US" sz="2400" b="1" dirty="0">
                        <a:latin typeface="+mj-lt"/>
                      </a:rPr>
                      <a:t>v</a:t>
                    </a:r>
                  </a:p>
                </p:txBody>
              </p:sp>
              <p:sp>
                <p:nvSpPr>
                  <p:cNvPr id="43" name="TextBox 42">
                    <a:extLst>
                      <a:ext uri="{FF2B5EF4-FFF2-40B4-BE49-F238E27FC236}">
                        <a16:creationId xmlns:a16="http://schemas.microsoft.com/office/drawing/2014/main" id="{852756A6-C1D5-444E-906A-EB5A0B30BB64}"/>
                      </a:ext>
                    </a:extLst>
                  </p:cNvPr>
                  <p:cNvSpPr txBox="1"/>
                  <p:nvPr/>
                </p:nvSpPr>
                <p:spPr>
                  <a:xfrm>
                    <a:off x="801243" y="4566057"/>
                    <a:ext cx="373567" cy="461665"/>
                  </a:xfrm>
                  <a:prstGeom prst="rect">
                    <a:avLst/>
                  </a:prstGeom>
                  <a:noFill/>
                </p:spPr>
                <p:txBody>
                  <a:bodyPr wrap="square" rtlCol="0">
                    <a:spAutoFit/>
                  </a:bodyPr>
                  <a:lstStyle/>
                  <a:p>
                    <a:r>
                      <a:rPr lang="en-US" sz="2400" b="1" dirty="0">
                        <a:latin typeface="+mj-lt"/>
                      </a:rPr>
                      <a:t>x</a:t>
                    </a:r>
                  </a:p>
                </p:txBody>
              </p:sp>
              <p:grpSp>
                <p:nvGrpSpPr>
                  <p:cNvPr id="44" name="Group 43">
                    <a:extLst>
                      <a:ext uri="{FF2B5EF4-FFF2-40B4-BE49-F238E27FC236}">
                        <a16:creationId xmlns:a16="http://schemas.microsoft.com/office/drawing/2014/main" id="{4E4196F5-38E2-47D3-AD82-09BA66EAA74D}"/>
                      </a:ext>
                    </a:extLst>
                  </p:cNvPr>
                  <p:cNvGrpSpPr/>
                  <p:nvPr/>
                </p:nvGrpSpPr>
                <p:grpSpPr>
                  <a:xfrm>
                    <a:off x="1025611" y="2079926"/>
                    <a:ext cx="4794421" cy="3679743"/>
                    <a:chOff x="1025611" y="2079926"/>
                    <a:chExt cx="4794421" cy="3679743"/>
                  </a:xfrm>
                </p:grpSpPr>
                <p:cxnSp>
                  <p:nvCxnSpPr>
                    <p:cNvPr id="45" name="Straight Connector 44">
                      <a:extLst>
                        <a:ext uri="{FF2B5EF4-FFF2-40B4-BE49-F238E27FC236}">
                          <a16:creationId xmlns:a16="http://schemas.microsoft.com/office/drawing/2014/main" id="{0E4DE084-43C7-41BA-8FB4-870E7C09B807}"/>
                        </a:ext>
                      </a:extLst>
                    </p:cNvPr>
                    <p:cNvCxnSpPr>
                      <a:cxnSpLocks/>
                    </p:cNvCxnSpPr>
                    <p:nvPr/>
                  </p:nvCxnSpPr>
                  <p:spPr>
                    <a:xfrm>
                      <a:off x="3427775" y="2561990"/>
                      <a:ext cx="0" cy="319767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CDD0BAAF-38BC-4E9D-A500-3F1F876998B2}"/>
                        </a:ext>
                      </a:extLst>
                    </p:cNvPr>
                    <p:cNvCxnSpPr>
                      <a:cxnSpLocks/>
                    </p:cNvCxnSpPr>
                    <p:nvPr/>
                  </p:nvCxnSpPr>
                  <p:spPr>
                    <a:xfrm flipH="1">
                      <a:off x="1272746" y="4260400"/>
                      <a:ext cx="454728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Oval 46">
                      <a:extLst>
                        <a:ext uri="{FF2B5EF4-FFF2-40B4-BE49-F238E27FC236}">
                          <a16:creationId xmlns:a16="http://schemas.microsoft.com/office/drawing/2014/main" id="{C67E659E-88C2-4EC2-B06D-7FBF783F9F3C}"/>
                        </a:ext>
                      </a:extLst>
                    </p:cNvPr>
                    <p:cNvSpPr/>
                    <p:nvPr/>
                  </p:nvSpPr>
                  <p:spPr>
                    <a:xfrm>
                      <a:off x="5199414" y="421796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a:extLst>
                        <a:ext uri="{FF2B5EF4-FFF2-40B4-BE49-F238E27FC236}">
                          <a16:creationId xmlns:a16="http://schemas.microsoft.com/office/drawing/2014/main" id="{92A0BB32-2892-4076-BF07-6E20723AC685}"/>
                        </a:ext>
                      </a:extLst>
                    </p:cNvPr>
                    <p:cNvSpPr txBox="1"/>
                    <p:nvPr/>
                  </p:nvSpPr>
                  <p:spPr>
                    <a:xfrm>
                      <a:off x="3054208" y="4356209"/>
                      <a:ext cx="373567" cy="461665"/>
                    </a:xfrm>
                    <a:prstGeom prst="rect">
                      <a:avLst/>
                    </a:prstGeom>
                    <a:noFill/>
                  </p:spPr>
                  <p:txBody>
                    <a:bodyPr wrap="square" rtlCol="0">
                      <a:spAutoFit/>
                    </a:bodyPr>
                    <a:lstStyle/>
                    <a:p>
                      <a:r>
                        <a:rPr lang="en-US" sz="2400" b="1" dirty="0">
                          <a:latin typeface="+mj-lt"/>
                        </a:rPr>
                        <a:t>S</a:t>
                      </a:r>
                    </a:p>
                  </p:txBody>
                </p:sp>
                <p:sp>
                  <p:nvSpPr>
                    <p:cNvPr id="49" name="TextBox 48">
                      <a:extLst>
                        <a:ext uri="{FF2B5EF4-FFF2-40B4-BE49-F238E27FC236}">
                          <a16:creationId xmlns:a16="http://schemas.microsoft.com/office/drawing/2014/main" id="{CE1880B2-8D46-46F0-85EE-4A58F0305B11}"/>
                        </a:ext>
                      </a:extLst>
                    </p:cNvPr>
                    <p:cNvSpPr txBox="1"/>
                    <p:nvPr/>
                  </p:nvSpPr>
                  <p:spPr>
                    <a:xfrm>
                      <a:off x="5012630" y="4356209"/>
                      <a:ext cx="373567" cy="461665"/>
                    </a:xfrm>
                    <a:prstGeom prst="rect">
                      <a:avLst/>
                    </a:prstGeom>
                    <a:noFill/>
                  </p:spPr>
                  <p:txBody>
                    <a:bodyPr wrap="square" rtlCol="0">
                      <a:spAutoFit/>
                    </a:bodyPr>
                    <a:lstStyle/>
                    <a:p>
                      <a:r>
                        <a:rPr lang="en-US" sz="2400" b="1" dirty="0">
                          <a:latin typeface="+mj-lt"/>
                        </a:rPr>
                        <a:t>T</a:t>
                      </a:r>
                    </a:p>
                  </p:txBody>
                </p:sp>
                <p:cxnSp>
                  <p:nvCxnSpPr>
                    <p:cNvPr id="50" name="Straight Connector 49">
                      <a:extLst>
                        <a:ext uri="{FF2B5EF4-FFF2-40B4-BE49-F238E27FC236}">
                          <a16:creationId xmlns:a16="http://schemas.microsoft.com/office/drawing/2014/main" id="{C8856189-D9E4-4317-BD1B-8D502848B07A}"/>
                        </a:ext>
                      </a:extLst>
                    </p:cNvPr>
                    <p:cNvCxnSpPr>
                      <a:cxnSpLocks/>
                    </p:cNvCxnSpPr>
                    <p:nvPr/>
                  </p:nvCxnSpPr>
                  <p:spPr>
                    <a:xfrm>
                      <a:off x="3428881" y="3777115"/>
                      <a:ext cx="521756"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E92250B7-A344-4E96-B57D-20DDD57375A4}"/>
                        </a:ext>
                      </a:extLst>
                    </p:cNvPr>
                    <p:cNvCxnSpPr>
                      <a:cxnSpLocks/>
                    </p:cNvCxnSpPr>
                    <p:nvPr/>
                  </p:nvCxnSpPr>
                  <p:spPr>
                    <a:xfrm flipH="1">
                      <a:off x="2505517"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AD111F33-937E-438A-B8B0-A350FB86CD08}"/>
                        </a:ext>
                      </a:extLst>
                    </p:cNvPr>
                    <p:cNvCxnSpPr>
                      <a:cxnSpLocks/>
                    </p:cNvCxnSpPr>
                    <p:nvPr/>
                  </p:nvCxnSpPr>
                  <p:spPr>
                    <a:xfrm>
                      <a:off x="3948904" y="3777115"/>
                      <a:ext cx="0" cy="483285"/>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5C3BEEC2-1A14-451F-A6E4-83167E702861}"/>
                        </a:ext>
                      </a:extLst>
                    </p:cNvPr>
                    <p:cNvSpPr txBox="1"/>
                    <p:nvPr/>
                  </p:nvSpPr>
                  <p:spPr>
                    <a:xfrm>
                      <a:off x="5160612" y="2496164"/>
                      <a:ext cx="373567" cy="461665"/>
                    </a:xfrm>
                    <a:prstGeom prst="rect">
                      <a:avLst/>
                    </a:prstGeom>
                    <a:noFill/>
                  </p:spPr>
                  <p:txBody>
                    <a:bodyPr wrap="square" rtlCol="0">
                      <a:spAutoFit/>
                    </a:bodyPr>
                    <a:lstStyle/>
                    <a:p>
                      <a:r>
                        <a:rPr lang="en-US" sz="2400" b="1" dirty="0">
                          <a:latin typeface="+mj-lt"/>
                        </a:rPr>
                        <a:t>m</a:t>
                      </a:r>
                    </a:p>
                  </p:txBody>
                </p:sp>
                <p:cxnSp>
                  <p:nvCxnSpPr>
                    <p:cNvPr id="54" name="Straight Connector 53">
                      <a:extLst>
                        <a:ext uri="{FF2B5EF4-FFF2-40B4-BE49-F238E27FC236}">
                          <a16:creationId xmlns:a16="http://schemas.microsoft.com/office/drawing/2014/main" id="{C4A7EA64-F8D6-4AFB-A46D-E12B258A61CB}"/>
                        </a:ext>
                      </a:extLst>
                    </p:cNvPr>
                    <p:cNvCxnSpPr/>
                    <p:nvPr/>
                  </p:nvCxnSpPr>
                  <p:spPr>
                    <a:xfrm flipV="1">
                      <a:off x="1025611" y="2224216"/>
                      <a:ext cx="3484605" cy="2397211"/>
                    </a:xfrm>
                    <a:prstGeom prst="line">
                      <a:avLst/>
                    </a:prstGeom>
                    <a:ln w="28575"/>
                  </p:spPr>
                  <p:style>
                    <a:lnRef idx="1">
                      <a:schemeClr val="dk1"/>
                    </a:lnRef>
                    <a:fillRef idx="0">
                      <a:schemeClr val="dk1"/>
                    </a:fillRef>
                    <a:effectRef idx="0">
                      <a:schemeClr val="dk1"/>
                    </a:effectRef>
                    <a:fontRef idx="minor">
                      <a:schemeClr val="tx1"/>
                    </a:fontRef>
                  </p:style>
                </p:cxnSp>
                <p:sp>
                  <p:nvSpPr>
                    <p:cNvPr id="55" name="TextBox 54">
                      <a:extLst>
                        <a:ext uri="{FF2B5EF4-FFF2-40B4-BE49-F238E27FC236}">
                          <a16:creationId xmlns:a16="http://schemas.microsoft.com/office/drawing/2014/main" id="{C3A29948-43BC-4650-8B53-1031EC0E1C83}"/>
                        </a:ext>
                      </a:extLst>
                    </p:cNvPr>
                    <p:cNvSpPr txBox="1"/>
                    <p:nvPr/>
                  </p:nvSpPr>
                  <p:spPr>
                    <a:xfrm>
                      <a:off x="4506134" y="2079926"/>
                      <a:ext cx="373567" cy="461665"/>
                    </a:xfrm>
                    <a:prstGeom prst="rect">
                      <a:avLst/>
                    </a:prstGeom>
                    <a:noFill/>
                  </p:spPr>
                  <p:txBody>
                    <a:bodyPr wrap="square" rtlCol="0">
                      <a:spAutoFit/>
                    </a:bodyPr>
                    <a:lstStyle/>
                    <a:p>
                      <a:r>
                        <a:rPr lang="en-US" sz="2400" b="1" dirty="0">
                          <a:latin typeface="+mj-lt"/>
                        </a:rPr>
                        <a:t>y</a:t>
                      </a:r>
                    </a:p>
                  </p:txBody>
                </p:sp>
                <p:sp>
                  <p:nvSpPr>
                    <p:cNvPr id="56" name="Rectangle: Rounded Corners 11">
                      <a:extLst>
                        <a:ext uri="{FF2B5EF4-FFF2-40B4-BE49-F238E27FC236}">
                          <a16:creationId xmlns:a16="http://schemas.microsoft.com/office/drawing/2014/main" id="{7C176DF4-F898-44C4-BC34-3C09F7B95B54}"/>
                        </a:ext>
                      </a:extLst>
                    </p:cNvPr>
                    <p:cNvSpPr/>
                    <p:nvPr/>
                  </p:nvSpPr>
                  <p:spPr>
                    <a:xfrm>
                      <a:off x="3707193" y="3585931"/>
                      <a:ext cx="972102" cy="770665"/>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ysClr val="windowText" lastClr="000000"/>
                          </a:solidFill>
                        </a:rPr>
                        <a:t>45</a:t>
                      </a:r>
                      <a:r>
                        <a:rPr lang="en-US" sz="2400" b="1" baseline="30000" dirty="0">
                          <a:solidFill>
                            <a:sysClr val="windowText" lastClr="000000"/>
                          </a:solidFill>
                          <a:sym typeface="Symbol" panose="05050102010706020507" pitchFamily="18" charset="2"/>
                        </a:rPr>
                        <a:t></a:t>
                      </a:r>
                      <a:endParaRPr lang="en-US" sz="2000" b="1" baseline="30000" dirty="0">
                        <a:solidFill>
                          <a:sysClr val="windowText" lastClr="000000"/>
                        </a:solidFill>
                      </a:endParaRPr>
                    </a:p>
                  </p:txBody>
                </p:sp>
                <p:sp>
                  <p:nvSpPr>
                    <p:cNvPr id="57" name="Oval 56">
                      <a:extLst>
                        <a:ext uri="{FF2B5EF4-FFF2-40B4-BE49-F238E27FC236}">
                          <a16:creationId xmlns:a16="http://schemas.microsoft.com/office/drawing/2014/main" id="{84474D92-A275-4F23-ACFD-2D1E9A201D52}"/>
                        </a:ext>
                      </a:extLst>
                    </p:cNvPr>
                    <p:cNvSpPr/>
                    <p:nvPr/>
                  </p:nvSpPr>
                  <p:spPr>
                    <a:xfrm>
                      <a:off x="3370613" y="4196698"/>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DC4F515D-3897-4385-85B6-8FF0CB499C17}"/>
                        </a:ext>
                      </a:extLst>
                    </p:cNvPr>
                    <p:cNvSpPr/>
                    <p:nvPr/>
                  </p:nvSpPr>
                  <p:spPr>
                    <a:xfrm>
                      <a:off x="3386488" y="2923176"/>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9" name="Straight Connector 58">
                      <a:extLst>
                        <a:ext uri="{FF2B5EF4-FFF2-40B4-BE49-F238E27FC236}">
                          <a16:creationId xmlns:a16="http://schemas.microsoft.com/office/drawing/2014/main" id="{E5D40C0C-1BAA-4D1F-AFCC-E13A5BB45B2A}"/>
                        </a:ext>
                      </a:extLst>
                    </p:cNvPr>
                    <p:cNvCxnSpPr>
                      <a:cxnSpLocks/>
                    </p:cNvCxnSpPr>
                    <p:nvPr/>
                  </p:nvCxnSpPr>
                  <p:spPr>
                    <a:xfrm flipH="1">
                      <a:off x="2379237"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3CF24714-E4AD-4EEC-8062-A2CAA8DE1C57}"/>
                        </a:ext>
                      </a:extLst>
                    </p:cNvPr>
                    <p:cNvCxnSpPr>
                      <a:cxnSpLocks/>
                    </p:cNvCxnSpPr>
                    <p:nvPr/>
                  </p:nvCxnSpPr>
                  <p:spPr>
                    <a:xfrm flipH="1">
                      <a:off x="4473041"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AC5F92C9-D060-453F-BE67-8B8D9826651A}"/>
                        </a:ext>
                      </a:extLst>
                    </p:cNvPr>
                    <p:cNvCxnSpPr>
                      <a:cxnSpLocks/>
                    </p:cNvCxnSpPr>
                    <p:nvPr/>
                  </p:nvCxnSpPr>
                  <p:spPr>
                    <a:xfrm flipH="1">
                      <a:off x="4346761"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pSp>
            <p:sp>
              <p:nvSpPr>
                <p:cNvPr id="40" name="TextBox 39">
                  <a:extLst>
                    <a:ext uri="{FF2B5EF4-FFF2-40B4-BE49-F238E27FC236}">
                      <a16:creationId xmlns:a16="http://schemas.microsoft.com/office/drawing/2014/main" id="{1D8B2BE7-49B0-449D-A8A7-36785BF87E5F}"/>
                    </a:ext>
                  </a:extLst>
                </p:cNvPr>
                <p:cNvSpPr txBox="1"/>
                <p:nvPr/>
              </p:nvSpPr>
              <p:spPr>
                <a:xfrm>
                  <a:off x="3446838" y="2897238"/>
                  <a:ext cx="373567" cy="461665"/>
                </a:xfrm>
                <a:prstGeom prst="rect">
                  <a:avLst/>
                </a:prstGeom>
                <a:noFill/>
              </p:spPr>
              <p:txBody>
                <a:bodyPr wrap="square" rtlCol="0">
                  <a:spAutoFit/>
                </a:bodyPr>
                <a:lstStyle/>
                <a:p>
                  <a:r>
                    <a:rPr lang="en-US" sz="2400" b="1" dirty="0">
                      <a:latin typeface="+mj-lt"/>
                    </a:rPr>
                    <a:t>A</a:t>
                  </a:r>
                </a:p>
              </p:txBody>
            </p:sp>
          </p:grpSp>
        </p:grpSp>
        <p:sp>
          <p:nvSpPr>
            <p:cNvPr id="35" name="Oval 34">
              <a:extLst>
                <a:ext uri="{FF2B5EF4-FFF2-40B4-BE49-F238E27FC236}">
                  <a16:creationId xmlns:a16="http://schemas.microsoft.com/office/drawing/2014/main" id="{AC9631A8-A10E-46A9-B566-9A9F58752DA5}"/>
                </a:ext>
              </a:extLst>
            </p:cNvPr>
            <p:cNvSpPr/>
            <p:nvPr/>
          </p:nvSpPr>
          <p:spPr>
            <a:xfrm>
              <a:off x="1507752" y="421098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ustDataLst>
      <p:tags r:id="rId1"/>
    </p:custDataLst>
    <p:extLst>
      <p:ext uri="{BB962C8B-B14F-4D97-AF65-F5344CB8AC3E}">
        <p14:creationId xmlns:p14="http://schemas.microsoft.com/office/powerpoint/2010/main" val="27262286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Use the figure to complete.</a:t>
            </a:r>
            <a:endParaRPr lang="en-GB" sz="3200" dirty="0">
              <a:solidFill>
                <a:schemeClr val="bg1"/>
              </a:solidFill>
              <a:sym typeface="Comic Sans MS"/>
            </a:endParaRPr>
          </a:p>
        </p:txBody>
      </p:sp>
      <p:sp>
        <p:nvSpPr>
          <p:cNvPr id="5" name="TextBox 4">
            <a:extLst>
              <a:ext uri="{FF2B5EF4-FFF2-40B4-BE49-F238E27FC236}">
                <a16:creationId xmlns:a16="http://schemas.microsoft.com/office/drawing/2014/main" id="{EDC9FE6A-4CA9-51B9-7C01-D3B0475FB542}"/>
              </a:ext>
            </a:extLst>
          </p:cNvPr>
          <p:cNvSpPr txBox="1"/>
          <p:nvPr/>
        </p:nvSpPr>
        <p:spPr>
          <a:xfrm>
            <a:off x="0" y="1786097"/>
            <a:ext cx="9143999" cy="1091837"/>
          </a:xfrm>
          <a:prstGeom prst="rect">
            <a:avLst/>
          </a:prstGeom>
          <a:noFill/>
        </p:spPr>
        <p:txBody>
          <a:bodyPr wrap="square">
            <a:spAutoFit/>
          </a:bodyPr>
          <a:lstStyle/>
          <a:p>
            <a:pPr marL="514350" marR="0">
              <a:lnSpc>
                <a:spcPct val="107000"/>
              </a:lnSpc>
              <a:spcBef>
                <a:spcPts val="0"/>
              </a:spcBef>
              <a:spcAft>
                <a:spcPts val="800"/>
              </a:spcAft>
            </a:pPr>
            <a:r>
              <a:rPr lang="en-US" sz="2800" dirty="0">
                <a:solidFill>
                  <a:schemeClr val="tx1">
                    <a:lumMod val="65000"/>
                    <a:lumOff val="35000"/>
                  </a:schemeClr>
                </a:solidFill>
                <a:latin typeface="+mj-lt"/>
                <a:ea typeface="Calibri" panose="020F0502020204030204" pitchFamily="34" charset="0"/>
                <a:cs typeface="Arial" panose="020B0604020202020204" pitchFamily="34" charset="0"/>
              </a:rPr>
              <a:t>(</a:t>
            </a:r>
            <a:r>
              <a:rPr lang="en-US" sz="2800" dirty="0" err="1">
                <a:solidFill>
                  <a:schemeClr val="tx1">
                    <a:lumMod val="65000"/>
                    <a:lumOff val="35000"/>
                  </a:schemeClr>
                </a:solidFill>
                <a:latin typeface="+mj-lt"/>
                <a:ea typeface="Calibri" panose="020F0502020204030204" pitchFamily="34" charset="0"/>
                <a:cs typeface="Arial" panose="020B0604020202020204" pitchFamily="34" charset="0"/>
              </a:rPr>
              <a:t>uv</a:t>
            </a:r>
            <a:r>
              <a:rPr lang="en-US" sz="2800" dirty="0">
                <a:solidFill>
                  <a:schemeClr val="tx1">
                    <a:lumMod val="65000"/>
                    <a:lumOff val="35000"/>
                  </a:schemeClr>
                </a:solidFill>
                <a:latin typeface="+mj-lt"/>
                <a:ea typeface="Calibri" panose="020F0502020204030204" pitchFamily="34" charset="0"/>
                <a:cs typeface="Arial" panose="020B0604020202020204" pitchFamily="34" charset="0"/>
              </a:rPr>
              <a:t>) is the perpendicular bisector </a:t>
            </a:r>
          </a:p>
          <a:p>
            <a:pPr marL="514350" marR="0">
              <a:lnSpc>
                <a:spcPct val="107000"/>
              </a:lnSpc>
              <a:spcBef>
                <a:spcPts val="0"/>
              </a:spcBef>
              <a:spcAft>
                <a:spcPts val="800"/>
              </a:spcAft>
            </a:pPr>
            <a:r>
              <a:rPr lang="en-US" sz="2800" dirty="0">
                <a:solidFill>
                  <a:schemeClr val="tx1">
                    <a:lumMod val="65000"/>
                    <a:lumOff val="35000"/>
                  </a:schemeClr>
                </a:solidFill>
                <a:latin typeface="+mj-lt"/>
                <a:ea typeface="Calibri" panose="020F0502020204030204" pitchFamily="34" charset="0"/>
                <a:cs typeface="Arial" panose="020B0604020202020204" pitchFamily="34" charset="0"/>
              </a:rPr>
              <a:t>of _____.</a:t>
            </a:r>
            <a:endParaRPr lang="en-US" sz="2800" dirty="0">
              <a:solidFill>
                <a:schemeClr val="tx1">
                  <a:lumMod val="65000"/>
                  <a:lumOff val="35000"/>
                </a:schemeClr>
              </a:solidFill>
              <a:effectLst/>
              <a:latin typeface="+mj-lt"/>
              <a:ea typeface="Calibri" panose="020F0502020204030204" pitchFamily="34" charset="0"/>
              <a:cs typeface="Arial" panose="020B0604020202020204" pitchFamily="34" charset="0"/>
            </a:endParaRPr>
          </a:p>
        </p:txBody>
      </p:sp>
      <p:sp>
        <p:nvSpPr>
          <p:cNvPr id="6" name="TextBox 5">
            <a:extLst>
              <a:ext uri="{FF2B5EF4-FFF2-40B4-BE49-F238E27FC236}">
                <a16:creationId xmlns:a16="http://schemas.microsoft.com/office/drawing/2014/main" id="{042526E4-5FC9-E7F2-356A-8798CA018332}"/>
              </a:ext>
            </a:extLst>
          </p:cNvPr>
          <p:cNvSpPr txBox="1"/>
          <p:nvPr/>
        </p:nvSpPr>
        <p:spPr>
          <a:xfrm>
            <a:off x="670219" y="2279521"/>
            <a:ext cx="2286000" cy="528222"/>
          </a:xfrm>
          <a:prstGeom prst="rect">
            <a:avLst/>
          </a:prstGeom>
          <a:noFill/>
        </p:spPr>
        <p:txBody>
          <a:bodyPr wrap="square">
            <a:spAutoFit/>
          </a:bodyPr>
          <a:lstStyle/>
          <a:p>
            <a:pPr marL="514350" marR="0">
              <a:lnSpc>
                <a:spcPct val="107000"/>
              </a:lnSpc>
              <a:spcBef>
                <a:spcPts val="0"/>
              </a:spcBef>
              <a:spcAft>
                <a:spcPts val="800"/>
              </a:spcAft>
            </a:pPr>
            <a:r>
              <a:rPr lang="en-US" sz="2800" b="1" dirty="0">
                <a:solidFill>
                  <a:srgbClr val="74C274"/>
                </a:solidFill>
                <a:latin typeface="+mj-lt"/>
                <a:ea typeface="Calibri" panose="020F0502020204030204" pitchFamily="34" charset="0"/>
                <a:cs typeface="Arial" panose="020B0604020202020204" pitchFamily="34" charset="0"/>
              </a:rPr>
              <a:t>[RT]</a:t>
            </a:r>
            <a:endParaRPr lang="en-US" sz="2800" b="1" dirty="0">
              <a:solidFill>
                <a:srgbClr val="74C274"/>
              </a:solidFill>
              <a:effectLst/>
              <a:latin typeface="+mj-lt"/>
              <a:ea typeface="Calibri" panose="020F0502020204030204" pitchFamily="34" charset="0"/>
              <a:cs typeface="Arial" panose="020B0604020202020204" pitchFamily="34" charset="0"/>
            </a:endParaRPr>
          </a:p>
        </p:txBody>
      </p:sp>
      <p:grpSp>
        <p:nvGrpSpPr>
          <p:cNvPr id="34" name="Group 33">
            <a:extLst>
              <a:ext uri="{FF2B5EF4-FFF2-40B4-BE49-F238E27FC236}">
                <a16:creationId xmlns:a16="http://schemas.microsoft.com/office/drawing/2014/main" id="{ED069C8F-F738-425F-A249-FEE66CD4BDBF}"/>
              </a:ext>
            </a:extLst>
          </p:cNvPr>
          <p:cNvGrpSpPr/>
          <p:nvPr/>
        </p:nvGrpSpPr>
        <p:grpSpPr>
          <a:xfrm>
            <a:off x="5072301" y="2126226"/>
            <a:ext cx="5018789" cy="3679743"/>
            <a:chOff x="801243" y="2079926"/>
            <a:chExt cx="5018789" cy="3679743"/>
          </a:xfrm>
        </p:grpSpPr>
        <p:grpSp>
          <p:nvGrpSpPr>
            <p:cNvPr id="35" name="Group 34">
              <a:extLst>
                <a:ext uri="{FF2B5EF4-FFF2-40B4-BE49-F238E27FC236}">
                  <a16:creationId xmlns:a16="http://schemas.microsoft.com/office/drawing/2014/main" id="{ADB39D30-7730-420B-8AB6-AB2EC9422006}"/>
                </a:ext>
              </a:extLst>
            </p:cNvPr>
            <p:cNvGrpSpPr/>
            <p:nvPr/>
          </p:nvGrpSpPr>
          <p:grpSpPr>
            <a:xfrm>
              <a:off x="801243" y="2079926"/>
              <a:ext cx="5018789" cy="3679743"/>
              <a:chOff x="801243" y="2079926"/>
              <a:chExt cx="5018789" cy="3679743"/>
            </a:xfrm>
          </p:grpSpPr>
          <p:cxnSp>
            <p:nvCxnSpPr>
              <p:cNvPr id="37" name="Straight Connector 36">
                <a:extLst>
                  <a:ext uri="{FF2B5EF4-FFF2-40B4-BE49-F238E27FC236}">
                    <a16:creationId xmlns:a16="http://schemas.microsoft.com/office/drawing/2014/main" id="{25C21144-8F4B-41C1-A5B1-95609E11D1A2}"/>
                  </a:ext>
                </a:extLst>
              </p:cNvPr>
              <p:cNvCxnSpPr>
                <a:cxnSpLocks/>
              </p:cNvCxnSpPr>
              <p:nvPr/>
            </p:nvCxnSpPr>
            <p:spPr>
              <a:xfrm flipV="1">
                <a:off x="3415479" y="2725448"/>
                <a:ext cx="1732728" cy="15223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8" name="Group 37">
                <a:extLst>
                  <a:ext uri="{FF2B5EF4-FFF2-40B4-BE49-F238E27FC236}">
                    <a16:creationId xmlns:a16="http://schemas.microsoft.com/office/drawing/2014/main" id="{44333E72-84D1-4114-B0EC-AEC4FE640295}"/>
                  </a:ext>
                </a:extLst>
              </p:cNvPr>
              <p:cNvGrpSpPr/>
              <p:nvPr/>
            </p:nvGrpSpPr>
            <p:grpSpPr>
              <a:xfrm>
                <a:off x="801243" y="2079926"/>
                <a:ext cx="5018789" cy="3679743"/>
                <a:chOff x="801243" y="2079926"/>
                <a:chExt cx="5018789" cy="3679743"/>
              </a:xfrm>
            </p:grpSpPr>
            <p:sp>
              <p:nvSpPr>
                <p:cNvPr id="39" name="TextBox 38">
                  <a:extLst>
                    <a:ext uri="{FF2B5EF4-FFF2-40B4-BE49-F238E27FC236}">
                      <a16:creationId xmlns:a16="http://schemas.microsoft.com/office/drawing/2014/main" id="{A64B65B4-EB59-4C26-861F-AE3F32CF6D1E}"/>
                    </a:ext>
                  </a:extLst>
                </p:cNvPr>
                <p:cNvSpPr txBox="1"/>
                <p:nvPr/>
              </p:nvSpPr>
              <p:spPr>
                <a:xfrm>
                  <a:off x="3076737" y="2142011"/>
                  <a:ext cx="373567" cy="461665"/>
                </a:xfrm>
                <a:prstGeom prst="rect">
                  <a:avLst/>
                </a:prstGeom>
                <a:noFill/>
              </p:spPr>
              <p:txBody>
                <a:bodyPr wrap="square" rtlCol="0">
                  <a:spAutoFit/>
                </a:bodyPr>
                <a:lstStyle/>
                <a:p>
                  <a:r>
                    <a:rPr lang="en-US" sz="2400" b="1" dirty="0">
                      <a:latin typeface="+mj-lt"/>
                    </a:rPr>
                    <a:t>u</a:t>
                  </a:r>
                </a:p>
              </p:txBody>
            </p:sp>
            <p:grpSp>
              <p:nvGrpSpPr>
                <p:cNvPr id="40" name="Group 39">
                  <a:extLst>
                    <a:ext uri="{FF2B5EF4-FFF2-40B4-BE49-F238E27FC236}">
                      <a16:creationId xmlns:a16="http://schemas.microsoft.com/office/drawing/2014/main" id="{D9104AD3-D060-4AE3-AA21-1042A3ADF09A}"/>
                    </a:ext>
                  </a:extLst>
                </p:cNvPr>
                <p:cNvGrpSpPr/>
                <p:nvPr/>
              </p:nvGrpSpPr>
              <p:grpSpPr>
                <a:xfrm>
                  <a:off x="801243" y="2079926"/>
                  <a:ext cx="5018789" cy="3679743"/>
                  <a:chOff x="801243" y="2079926"/>
                  <a:chExt cx="5018789" cy="3679743"/>
                </a:xfrm>
              </p:grpSpPr>
              <p:sp>
                <p:nvSpPr>
                  <p:cNvPr id="42" name="TextBox 41">
                    <a:extLst>
                      <a:ext uri="{FF2B5EF4-FFF2-40B4-BE49-F238E27FC236}">
                        <a16:creationId xmlns:a16="http://schemas.microsoft.com/office/drawing/2014/main" id="{FD38A27D-8C37-464A-8E39-0147878EE32D}"/>
                      </a:ext>
                    </a:extLst>
                  </p:cNvPr>
                  <p:cNvSpPr txBox="1"/>
                  <p:nvPr/>
                </p:nvSpPr>
                <p:spPr>
                  <a:xfrm>
                    <a:off x="1449155" y="4356209"/>
                    <a:ext cx="373567" cy="461665"/>
                  </a:xfrm>
                  <a:prstGeom prst="rect">
                    <a:avLst/>
                  </a:prstGeom>
                  <a:noFill/>
                </p:spPr>
                <p:txBody>
                  <a:bodyPr wrap="square" rtlCol="0">
                    <a:spAutoFit/>
                  </a:bodyPr>
                  <a:lstStyle/>
                  <a:p>
                    <a:r>
                      <a:rPr lang="en-US" sz="2400" b="1" dirty="0">
                        <a:latin typeface="+mj-lt"/>
                      </a:rPr>
                      <a:t>R</a:t>
                    </a:r>
                  </a:p>
                </p:txBody>
              </p:sp>
              <p:sp>
                <p:nvSpPr>
                  <p:cNvPr id="43" name="TextBox 42">
                    <a:extLst>
                      <a:ext uri="{FF2B5EF4-FFF2-40B4-BE49-F238E27FC236}">
                        <a16:creationId xmlns:a16="http://schemas.microsoft.com/office/drawing/2014/main" id="{B405CC7D-DB8B-49E4-A86E-3B1CE87A104F}"/>
                      </a:ext>
                    </a:extLst>
                  </p:cNvPr>
                  <p:cNvSpPr txBox="1"/>
                  <p:nvPr/>
                </p:nvSpPr>
                <p:spPr>
                  <a:xfrm>
                    <a:off x="3054208" y="5263908"/>
                    <a:ext cx="373567" cy="461665"/>
                  </a:xfrm>
                  <a:prstGeom prst="rect">
                    <a:avLst/>
                  </a:prstGeom>
                  <a:noFill/>
                </p:spPr>
                <p:txBody>
                  <a:bodyPr wrap="square" rtlCol="0">
                    <a:spAutoFit/>
                  </a:bodyPr>
                  <a:lstStyle/>
                  <a:p>
                    <a:r>
                      <a:rPr lang="en-US" sz="2400" b="1" dirty="0">
                        <a:latin typeface="+mj-lt"/>
                      </a:rPr>
                      <a:t>v</a:t>
                    </a:r>
                  </a:p>
                </p:txBody>
              </p:sp>
              <p:sp>
                <p:nvSpPr>
                  <p:cNvPr id="44" name="TextBox 43">
                    <a:extLst>
                      <a:ext uri="{FF2B5EF4-FFF2-40B4-BE49-F238E27FC236}">
                        <a16:creationId xmlns:a16="http://schemas.microsoft.com/office/drawing/2014/main" id="{26706493-F7CA-4BDD-93A2-A037A61EF9FD}"/>
                      </a:ext>
                    </a:extLst>
                  </p:cNvPr>
                  <p:cNvSpPr txBox="1"/>
                  <p:nvPr/>
                </p:nvSpPr>
                <p:spPr>
                  <a:xfrm>
                    <a:off x="801243" y="4566057"/>
                    <a:ext cx="373567" cy="461665"/>
                  </a:xfrm>
                  <a:prstGeom prst="rect">
                    <a:avLst/>
                  </a:prstGeom>
                  <a:noFill/>
                </p:spPr>
                <p:txBody>
                  <a:bodyPr wrap="square" rtlCol="0">
                    <a:spAutoFit/>
                  </a:bodyPr>
                  <a:lstStyle/>
                  <a:p>
                    <a:r>
                      <a:rPr lang="en-US" sz="2400" b="1" dirty="0">
                        <a:latin typeface="+mj-lt"/>
                      </a:rPr>
                      <a:t>x</a:t>
                    </a:r>
                  </a:p>
                </p:txBody>
              </p:sp>
              <p:grpSp>
                <p:nvGrpSpPr>
                  <p:cNvPr id="45" name="Group 44">
                    <a:extLst>
                      <a:ext uri="{FF2B5EF4-FFF2-40B4-BE49-F238E27FC236}">
                        <a16:creationId xmlns:a16="http://schemas.microsoft.com/office/drawing/2014/main" id="{F740F978-8E4F-4D72-B528-06A3AF49983A}"/>
                      </a:ext>
                    </a:extLst>
                  </p:cNvPr>
                  <p:cNvGrpSpPr/>
                  <p:nvPr/>
                </p:nvGrpSpPr>
                <p:grpSpPr>
                  <a:xfrm>
                    <a:off x="1025611" y="2079926"/>
                    <a:ext cx="4794421" cy="3679743"/>
                    <a:chOff x="1025611" y="2079926"/>
                    <a:chExt cx="4794421" cy="3679743"/>
                  </a:xfrm>
                </p:grpSpPr>
                <p:cxnSp>
                  <p:nvCxnSpPr>
                    <p:cNvPr id="46" name="Straight Connector 45">
                      <a:extLst>
                        <a:ext uri="{FF2B5EF4-FFF2-40B4-BE49-F238E27FC236}">
                          <a16:creationId xmlns:a16="http://schemas.microsoft.com/office/drawing/2014/main" id="{FC88B423-7E5C-44AA-854F-5BFB5F265B4B}"/>
                        </a:ext>
                      </a:extLst>
                    </p:cNvPr>
                    <p:cNvCxnSpPr>
                      <a:cxnSpLocks/>
                    </p:cNvCxnSpPr>
                    <p:nvPr/>
                  </p:nvCxnSpPr>
                  <p:spPr>
                    <a:xfrm>
                      <a:off x="3427775" y="2561990"/>
                      <a:ext cx="0" cy="319767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0829FC4A-B545-4749-A010-97EC02F77C91}"/>
                        </a:ext>
                      </a:extLst>
                    </p:cNvPr>
                    <p:cNvCxnSpPr>
                      <a:cxnSpLocks/>
                    </p:cNvCxnSpPr>
                    <p:nvPr/>
                  </p:nvCxnSpPr>
                  <p:spPr>
                    <a:xfrm flipH="1">
                      <a:off x="1272746" y="4260400"/>
                      <a:ext cx="454728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Oval 47">
                      <a:extLst>
                        <a:ext uri="{FF2B5EF4-FFF2-40B4-BE49-F238E27FC236}">
                          <a16:creationId xmlns:a16="http://schemas.microsoft.com/office/drawing/2014/main" id="{AA8D5C5B-99DC-4951-9BC2-48CFDD56D2DF}"/>
                        </a:ext>
                      </a:extLst>
                    </p:cNvPr>
                    <p:cNvSpPr/>
                    <p:nvPr/>
                  </p:nvSpPr>
                  <p:spPr>
                    <a:xfrm>
                      <a:off x="5199414" y="421796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605AC6B2-B5D8-4A9D-A99A-94787F03103B}"/>
                        </a:ext>
                      </a:extLst>
                    </p:cNvPr>
                    <p:cNvSpPr txBox="1"/>
                    <p:nvPr/>
                  </p:nvSpPr>
                  <p:spPr>
                    <a:xfrm>
                      <a:off x="3054208" y="4356209"/>
                      <a:ext cx="373567" cy="461665"/>
                    </a:xfrm>
                    <a:prstGeom prst="rect">
                      <a:avLst/>
                    </a:prstGeom>
                    <a:noFill/>
                  </p:spPr>
                  <p:txBody>
                    <a:bodyPr wrap="square" rtlCol="0">
                      <a:spAutoFit/>
                    </a:bodyPr>
                    <a:lstStyle/>
                    <a:p>
                      <a:r>
                        <a:rPr lang="en-US" sz="2400" b="1" dirty="0">
                          <a:latin typeface="+mj-lt"/>
                        </a:rPr>
                        <a:t>S</a:t>
                      </a:r>
                    </a:p>
                  </p:txBody>
                </p:sp>
                <p:sp>
                  <p:nvSpPr>
                    <p:cNvPr id="50" name="TextBox 49">
                      <a:extLst>
                        <a:ext uri="{FF2B5EF4-FFF2-40B4-BE49-F238E27FC236}">
                          <a16:creationId xmlns:a16="http://schemas.microsoft.com/office/drawing/2014/main" id="{E301C141-07A9-4A75-989E-75D981A0B9E8}"/>
                        </a:ext>
                      </a:extLst>
                    </p:cNvPr>
                    <p:cNvSpPr txBox="1"/>
                    <p:nvPr/>
                  </p:nvSpPr>
                  <p:spPr>
                    <a:xfrm>
                      <a:off x="5012630" y="4356209"/>
                      <a:ext cx="373567" cy="461665"/>
                    </a:xfrm>
                    <a:prstGeom prst="rect">
                      <a:avLst/>
                    </a:prstGeom>
                    <a:noFill/>
                  </p:spPr>
                  <p:txBody>
                    <a:bodyPr wrap="square" rtlCol="0">
                      <a:spAutoFit/>
                    </a:bodyPr>
                    <a:lstStyle/>
                    <a:p>
                      <a:r>
                        <a:rPr lang="en-US" sz="2400" b="1" dirty="0">
                          <a:latin typeface="+mj-lt"/>
                        </a:rPr>
                        <a:t>T</a:t>
                      </a:r>
                    </a:p>
                  </p:txBody>
                </p:sp>
                <p:cxnSp>
                  <p:nvCxnSpPr>
                    <p:cNvPr id="51" name="Straight Connector 50">
                      <a:extLst>
                        <a:ext uri="{FF2B5EF4-FFF2-40B4-BE49-F238E27FC236}">
                          <a16:creationId xmlns:a16="http://schemas.microsoft.com/office/drawing/2014/main" id="{FA708A14-4E7F-413F-BA01-84DD0EAEDA06}"/>
                        </a:ext>
                      </a:extLst>
                    </p:cNvPr>
                    <p:cNvCxnSpPr>
                      <a:cxnSpLocks/>
                    </p:cNvCxnSpPr>
                    <p:nvPr/>
                  </p:nvCxnSpPr>
                  <p:spPr>
                    <a:xfrm>
                      <a:off x="3428881" y="3777115"/>
                      <a:ext cx="521756"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F75023FF-3CB1-4490-BBD9-5323E461F622}"/>
                        </a:ext>
                      </a:extLst>
                    </p:cNvPr>
                    <p:cNvCxnSpPr>
                      <a:cxnSpLocks/>
                    </p:cNvCxnSpPr>
                    <p:nvPr/>
                  </p:nvCxnSpPr>
                  <p:spPr>
                    <a:xfrm flipH="1">
                      <a:off x="2505517"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38F7176B-6B58-4B16-B840-0D205944BCF1}"/>
                        </a:ext>
                      </a:extLst>
                    </p:cNvPr>
                    <p:cNvCxnSpPr>
                      <a:cxnSpLocks/>
                    </p:cNvCxnSpPr>
                    <p:nvPr/>
                  </p:nvCxnSpPr>
                  <p:spPr>
                    <a:xfrm>
                      <a:off x="3948904" y="3777115"/>
                      <a:ext cx="0" cy="483285"/>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FBC051B8-7FBA-4411-A08B-888B841DB719}"/>
                        </a:ext>
                      </a:extLst>
                    </p:cNvPr>
                    <p:cNvSpPr txBox="1"/>
                    <p:nvPr/>
                  </p:nvSpPr>
                  <p:spPr>
                    <a:xfrm>
                      <a:off x="5160612" y="2496164"/>
                      <a:ext cx="373567" cy="461665"/>
                    </a:xfrm>
                    <a:prstGeom prst="rect">
                      <a:avLst/>
                    </a:prstGeom>
                    <a:noFill/>
                  </p:spPr>
                  <p:txBody>
                    <a:bodyPr wrap="square" rtlCol="0">
                      <a:spAutoFit/>
                    </a:bodyPr>
                    <a:lstStyle/>
                    <a:p>
                      <a:r>
                        <a:rPr lang="en-US" sz="2400" b="1" dirty="0">
                          <a:latin typeface="+mj-lt"/>
                        </a:rPr>
                        <a:t>m</a:t>
                      </a:r>
                    </a:p>
                  </p:txBody>
                </p:sp>
                <p:cxnSp>
                  <p:nvCxnSpPr>
                    <p:cNvPr id="55" name="Straight Connector 54">
                      <a:extLst>
                        <a:ext uri="{FF2B5EF4-FFF2-40B4-BE49-F238E27FC236}">
                          <a16:creationId xmlns:a16="http://schemas.microsoft.com/office/drawing/2014/main" id="{FBC6A000-0919-4EFA-87E5-595101EEB776}"/>
                        </a:ext>
                      </a:extLst>
                    </p:cNvPr>
                    <p:cNvCxnSpPr/>
                    <p:nvPr/>
                  </p:nvCxnSpPr>
                  <p:spPr>
                    <a:xfrm flipV="1">
                      <a:off x="1025611" y="2224216"/>
                      <a:ext cx="3484605" cy="2397211"/>
                    </a:xfrm>
                    <a:prstGeom prst="line">
                      <a:avLst/>
                    </a:prstGeom>
                    <a:ln w="28575"/>
                  </p:spPr>
                  <p:style>
                    <a:lnRef idx="1">
                      <a:schemeClr val="dk1"/>
                    </a:lnRef>
                    <a:fillRef idx="0">
                      <a:schemeClr val="dk1"/>
                    </a:fillRef>
                    <a:effectRef idx="0">
                      <a:schemeClr val="dk1"/>
                    </a:effectRef>
                    <a:fontRef idx="minor">
                      <a:schemeClr val="tx1"/>
                    </a:fontRef>
                  </p:style>
                </p:cxnSp>
                <p:sp>
                  <p:nvSpPr>
                    <p:cNvPr id="56" name="TextBox 55">
                      <a:extLst>
                        <a:ext uri="{FF2B5EF4-FFF2-40B4-BE49-F238E27FC236}">
                          <a16:creationId xmlns:a16="http://schemas.microsoft.com/office/drawing/2014/main" id="{30F12A2D-8333-4D16-A5F5-E13D96EB8006}"/>
                        </a:ext>
                      </a:extLst>
                    </p:cNvPr>
                    <p:cNvSpPr txBox="1"/>
                    <p:nvPr/>
                  </p:nvSpPr>
                  <p:spPr>
                    <a:xfrm>
                      <a:off x="4506134" y="2079926"/>
                      <a:ext cx="373567" cy="461665"/>
                    </a:xfrm>
                    <a:prstGeom prst="rect">
                      <a:avLst/>
                    </a:prstGeom>
                    <a:noFill/>
                  </p:spPr>
                  <p:txBody>
                    <a:bodyPr wrap="square" rtlCol="0">
                      <a:spAutoFit/>
                    </a:bodyPr>
                    <a:lstStyle/>
                    <a:p>
                      <a:r>
                        <a:rPr lang="en-US" sz="2400" b="1" dirty="0">
                          <a:latin typeface="+mj-lt"/>
                        </a:rPr>
                        <a:t>y</a:t>
                      </a:r>
                    </a:p>
                  </p:txBody>
                </p:sp>
                <p:sp>
                  <p:nvSpPr>
                    <p:cNvPr id="57" name="Rectangle: Rounded Corners 11">
                      <a:extLst>
                        <a:ext uri="{FF2B5EF4-FFF2-40B4-BE49-F238E27FC236}">
                          <a16:creationId xmlns:a16="http://schemas.microsoft.com/office/drawing/2014/main" id="{DAB9FA4F-2AF1-41C3-B4C3-25002612D691}"/>
                        </a:ext>
                      </a:extLst>
                    </p:cNvPr>
                    <p:cNvSpPr/>
                    <p:nvPr/>
                  </p:nvSpPr>
                  <p:spPr>
                    <a:xfrm>
                      <a:off x="3707193" y="3585931"/>
                      <a:ext cx="972102" cy="770665"/>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ysClr val="windowText" lastClr="000000"/>
                          </a:solidFill>
                        </a:rPr>
                        <a:t>45</a:t>
                      </a:r>
                      <a:r>
                        <a:rPr lang="en-US" sz="2400" b="1" baseline="30000" dirty="0">
                          <a:solidFill>
                            <a:sysClr val="windowText" lastClr="000000"/>
                          </a:solidFill>
                          <a:sym typeface="Symbol" panose="05050102010706020507" pitchFamily="18" charset="2"/>
                        </a:rPr>
                        <a:t></a:t>
                      </a:r>
                      <a:endParaRPr lang="en-US" sz="2000" b="1" baseline="30000" dirty="0">
                        <a:solidFill>
                          <a:sysClr val="windowText" lastClr="000000"/>
                        </a:solidFill>
                      </a:endParaRPr>
                    </a:p>
                  </p:txBody>
                </p:sp>
                <p:sp>
                  <p:nvSpPr>
                    <p:cNvPr id="58" name="Oval 57">
                      <a:extLst>
                        <a:ext uri="{FF2B5EF4-FFF2-40B4-BE49-F238E27FC236}">
                          <a16:creationId xmlns:a16="http://schemas.microsoft.com/office/drawing/2014/main" id="{677236C4-B64A-4E7A-92C2-9E7FFD363F5A}"/>
                        </a:ext>
                      </a:extLst>
                    </p:cNvPr>
                    <p:cNvSpPr/>
                    <p:nvPr/>
                  </p:nvSpPr>
                  <p:spPr>
                    <a:xfrm>
                      <a:off x="3370613" y="4196698"/>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AA9CFC22-7B36-40AC-BD18-2C960507643F}"/>
                        </a:ext>
                      </a:extLst>
                    </p:cNvPr>
                    <p:cNvSpPr/>
                    <p:nvPr/>
                  </p:nvSpPr>
                  <p:spPr>
                    <a:xfrm>
                      <a:off x="3386488" y="2923176"/>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0" name="Straight Connector 59">
                      <a:extLst>
                        <a:ext uri="{FF2B5EF4-FFF2-40B4-BE49-F238E27FC236}">
                          <a16:creationId xmlns:a16="http://schemas.microsoft.com/office/drawing/2014/main" id="{5018A1A7-FE64-428C-8E30-EE8F5C593552}"/>
                        </a:ext>
                      </a:extLst>
                    </p:cNvPr>
                    <p:cNvCxnSpPr>
                      <a:cxnSpLocks/>
                    </p:cNvCxnSpPr>
                    <p:nvPr/>
                  </p:nvCxnSpPr>
                  <p:spPr>
                    <a:xfrm flipH="1">
                      <a:off x="2379237"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8AC32A8F-3036-4E62-9EAF-881AC6708FEA}"/>
                        </a:ext>
                      </a:extLst>
                    </p:cNvPr>
                    <p:cNvCxnSpPr>
                      <a:cxnSpLocks/>
                    </p:cNvCxnSpPr>
                    <p:nvPr/>
                  </p:nvCxnSpPr>
                  <p:spPr>
                    <a:xfrm flipH="1">
                      <a:off x="4473041"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B22E71E4-93B5-42A6-8857-B15929C75D73}"/>
                        </a:ext>
                      </a:extLst>
                    </p:cNvPr>
                    <p:cNvCxnSpPr>
                      <a:cxnSpLocks/>
                    </p:cNvCxnSpPr>
                    <p:nvPr/>
                  </p:nvCxnSpPr>
                  <p:spPr>
                    <a:xfrm flipH="1">
                      <a:off x="4346761"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pSp>
            <p:sp>
              <p:nvSpPr>
                <p:cNvPr id="41" name="TextBox 40">
                  <a:extLst>
                    <a:ext uri="{FF2B5EF4-FFF2-40B4-BE49-F238E27FC236}">
                      <a16:creationId xmlns:a16="http://schemas.microsoft.com/office/drawing/2014/main" id="{2255142B-4F7B-4991-860A-6275622F34FB}"/>
                    </a:ext>
                  </a:extLst>
                </p:cNvPr>
                <p:cNvSpPr txBox="1"/>
                <p:nvPr/>
              </p:nvSpPr>
              <p:spPr>
                <a:xfrm>
                  <a:off x="3446838" y="2897238"/>
                  <a:ext cx="373567" cy="461665"/>
                </a:xfrm>
                <a:prstGeom prst="rect">
                  <a:avLst/>
                </a:prstGeom>
                <a:noFill/>
              </p:spPr>
              <p:txBody>
                <a:bodyPr wrap="square" rtlCol="0">
                  <a:spAutoFit/>
                </a:bodyPr>
                <a:lstStyle/>
                <a:p>
                  <a:r>
                    <a:rPr lang="en-US" sz="2400" b="1" dirty="0">
                      <a:latin typeface="+mj-lt"/>
                    </a:rPr>
                    <a:t>A</a:t>
                  </a:r>
                </a:p>
              </p:txBody>
            </p:sp>
          </p:grpSp>
        </p:grpSp>
        <p:sp>
          <p:nvSpPr>
            <p:cNvPr id="36" name="Oval 35">
              <a:extLst>
                <a:ext uri="{FF2B5EF4-FFF2-40B4-BE49-F238E27FC236}">
                  <a16:creationId xmlns:a16="http://schemas.microsoft.com/office/drawing/2014/main" id="{A0639BB8-3E34-4AD8-B109-7E7E6E815DC1}"/>
                </a:ext>
              </a:extLst>
            </p:cNvPr>
            <p:cNvSpPr/>
            <p:nvPr/>
          </p:nvSpPr>
          <p:spPr>
            <a:xfrm>
              <a:off x="1507752" y="421098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ustDataLst>
      <p:tags r:id="rId1"/>
    </p:custDataLst>
    <p:extLst>
      <p:ext uri="{BB962C8B-B14F-4D97-AF65-F5344CB8AC3E}">
        <p14:creationId xmlns:p14="http://schemas.microsoft.com/office/powerpoint/2010/main" val="1923473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Use the figure to complete.</a:t>
            </a:r>
            <a:endParaRPr lang="en-GB" sz="3200" dirty="0">
              <a:solidFill>
                <a:schemeClr val="bg1"/>
              </a:solidFill>
              <a:sym typeface="Comic Sans MS"/>
            </a:endParaRP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EDC9FE6A-4CA9-51B9-7C01-D3B0475FB542}"/>
                  </a:ext>
                </a:extLst>
              </p:cNvPr>
              <p:cNvSpPr txBox="1"/>
              <p:nvPr/>
            </p:nvSpPr>
            <p:spPr>
              <a:xfrm>
                <a:off x="0" y="1786097"/>
                <a:ext cx="9143999" cy="601575"/>
              </a:xfrm>
              <a:prstGeom prst="rect">
                <a:avLst/>
              </a:prstGeom>
              <a:noFill/>
            </p:spPr>
            <p:txBody>
              <a:bodyPr wrap="square">
                <a:spAutoFit/>
              </a:bodyPr>
              <a:lstStyle/>
              <a:p>
                <a:pPr marL="514350" marR="0">
                  <a:lnSpc>
                    <a:spcPct val="107000"/>
                  </a:lnSpc>
                  <a:spcBef>
                    <a:spcPts val="0"/>
                  </a:spcBef>
                  <a:spcAft>
                    <a:spcPts val="800"/>
                  </a:spcAft>
                </a:pPr>
                <a14:m>
                  <m:oMath xmlns:m="http://schemas.openxmlformats.org/officeDocument/2006/math">
                    <m:acc>
                      <m:accPr>
                        <m:chr m:val="̂"/>
                        <m:ctrlPr>
                          <a:rPr lang="en-US" sz="3200" i="1" smtClean="0">
                            <a:solidFill>
                              <a:schemeClr val="tx1">
                                <a:lumMod val="65000"/>
                                <a:lumOff val="35000"/>
                              </a:schemeClr>
                            </a:solidFill>
                            <a:latin typeface="Cambria Math" panose="02040503050406030204" pitchFamily="18" charset="0"/>
                            <a:cs typeface="Arial" panose="020B0604020202020204" pitchFamily="34" charset="0"/>
                          </a:rPr>
                        </m:ctrlPr>
                      </m:accPr>
                      <m:e>
                        <m:r>
                          <a:rPr lang="en-US" sz="3200" b="0" i="1" smtClean="0">
                            <a:solidFill>
                              <a:schemeClr val="tx1">
                                <a:lumMod val="65000"/>
                                <a:lumOff val="35000"/>
                              </a:schemeClr>
                            </a:solidFill>
                            <a:latin typeface="Cambria Math" panose="02040503050406030204" pitchFamily="18" charset="0"/>
                            <a:cs typeface="Arial" panose="020B0604020202020204" pitchFamily="34" charset="0"/>
                          </a:rPr>
                          <m:t>𝑚𝑆𝑢</m:t>
                        </m:r>
                      </m:e>
                    </m:acc>
                    <m:r>
                      <a:rPr lang="en-US" sz="3200" b="0" i="1" smtClean="0">
                        <a:solidFill>
                          <a:schemeClr val="tx1">
                            <a:lumMod val="65000"/>
                            <a:lumOff val="35000"/>
                          </a:schemeClr>
                        </a:solidFill>
                        <a:latin typeface="Cambria Math" panose="02040503050406030204" pitchFamily="18" charset="0"/>
                        <a:cs typeface="Arial" panose="020B0604020202020204" pitchFamily="34" charset="0"/>
                      </a:rPr>
                      <m:t>=</m:t>
                    </m:r>
                  </m:oMath>
                </a14:m>
                <a:r>
                  <a:rPr lang="en-US" sz="3200" dirty="0">
                    <a:solidFill>
                      <a:schemeClr val="tx1">
                        <a:lumMod val="65000"/>
                        <a:lumOff val="35000"/>
                      </a:schemeClr>
                    </a:solidFill>
                    <a:latin typeface="+mj-lt"/>
                    <a:ea typeface="Calibri" panose="020F0502020204030204" pitchFamily="34" charset="0"/>
                    <a:cs typeface="Arial" panose="020B0604020202020204" pitchFamily="34" charset="0"/>
                  </a:rPr>
                  <a:t>____.</a:t>
                </a:r>
                <a:endParaRPr lang="en-US" sz="3200" dirty="0">
                  <a:solidFill>
                    <a:schemeClr val="tx1">
                      <a:lumMod val="65000"/>
                      <a:lumOff val="35000"/>
                    </a:schemeClr>
                  </a:solidFill>
                  <a:effectLst/>
                  <a:latin typeface="+mj-lt"/>
                  <a:ea typeface="Calibri" panose="020F0502020204030204" pitchFamily="34" charset="0"/>
                  <a:cs typeface="Arial" panose="020B0604020202020204" pitchFamily="34" charset="0"/>
                </a:endParaRPr>
              </a:p>
            </p:txBody>
          </p:sp>
        </mc:Choice>
        <mc:Fallback xmlns="">
          <p:sp>
            <p:nvSpPr>
              <p:cNvPr id="5" name="TextBox 4">
                <a:extLst>
                  <a:ext uri="{FF2B5EF4-FFF2-40B4-BE49-F238E27FC236}">
                    <a16:creationId xmlns:a16="http://schemas.microsoft.com/office/drawing/2014/main" id="{EDC9FE6A-4CA9-51B9-7C01-D3B0475FB542}"/>
                  </a:ext>
                </a:extLst>
              </p:cNvPr>
              <p:cNvSpPr txBox="1">
                <a:spLocks noRot="1" noChangeAspect="1" noMove="1" noResize="1" noEditPoints="1" noAdjustHandles="1" noChangeArrowheads="1" noChangeShapeType="1" noTextEdit="1"/>
              </p:cNvSpPr>
              <p:nvPr/>
            </p:nvSpPr>
            <p:spPr>
              <a:xfrm>
                <a:off x="0" y="1786097"/>
                <a:ext cx="9143999" cy="601575"/>
              </a:xfrm>
              <a:prstGeom prst="rect">
                <a:avLst/>
              </a:prstGeom>
              <a:blipFill>
                <a:blip r:embed="rId5"/>
                <a:stretch>
                  <a:fillRect t="-10101" b="-32323"/>
                </a:stretch>
              </a:blipFill>
            </p:spPr>
            <p:txBody>
              <a:bodyPr/>
              <a:lstStyle/>
              <a:p>
                <a:r>
                  <a:rPr lang="en-US">
                    <a:noFill/>
                  </a:rPr>
                  <a:t> </a:t>
                </a:r>
              </a:p>
            </p:txBody>
          </p:sp>
        </mc:Fallback>
      </mc:AlternateContent>
      <p:grpSp>
        <p:nvGrpSpPr>
          <p:cNvPr id="33" name="Group 32">
            <a:extLst>
              <a:ext uri="{FF2B5EF4-FFF2-40B4-BE49-F238E27FC236}">
                <a16:creationId xmlns:a16="http://schemas.microsoft.com/office/drawing/2014/main" id="{9E7C11CD-30A1-4F5E-8C0D-C5D3DFEB0CEC}"/>
              </a:ext>
            </a:extLst>
          </p:cNvPr>
          <p:cNvGrpSpPr/>
          <p:nvPr/>
        </p:nvGrpSpPr>
        <p:grpSpPr>
          <a:xfrm>
            <a:off x="5072301" y="2126226"/>
            <a:ext cx="5018789" cy="3679743"/>
            <a:chOff x="801243" y="2079926"/>
            <a:chExt cx="5018789" cy="3679743"/>
          </a:xfrm>
        </p:grpSpPr>
        <p:grpSp>
          <p:nvGrpSpPr>
            <p:cNvPr id="34" name="Group 33">
              <a:extLst>
                <a:ext uri="{FF2B5EF4-FFF2-40B4-BE49-F238E27FC236}">
                  <a16:creationId xmlns:a16="http://schemas.microsoft.com/office/drawing/2014/main" id="{E1C10B87-A1DF-471C-B1CC-4012D82A848D}"/>
                </a:ext>
              </a:extLst>
            </p:cNvPr>
            <p:cNvGrpSpPr/>
            <p:nvPr/>
          </p:nvGrpSpPr>
          <p:grpSpPr>
            <a:xfrm>
              <a:off x="801243" y="2079926"/>
              <a:ext cx="5018789" cy="3679743"/>
              <a:chOff x="801243" y="2079926"/>
              <a:chExt cx="5018789" cy="3679743"/>
            </a:xfrm>
          </p:grpSpPr>
          <p:cxnSp>
            <p:nvCxnSpPr>
              <p:cNvPr id="36" name="Straight Connector 35">
                <a:extLst>
                  <a:ext uri="{FF2B5EF4-FFF2-40B4-BE49-F238E27FC236}">
                    <a16:creationId xmlns:a16="http://schemas.microsoft.com/office/drawing/2014/main" id="{92598324-6321-4A35-9CBE-B5AA2BB69C57}"/>
                  </a:ext>
                </a:extLst>
              </p:cNvPr>
              <p:cNvCxnSpPr>
                <a:cxnSpLocks/>
              </p:cNvCxnSpPr>
              <p:nvPr/>
            </p:nvCxnSpPr>
            <p:spPr>
              <a:xfrm flipV="1">
                <a:off x="3415479" y="2725448"/>
                <a:ext cx="1732728" cy="15223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1" name="Group 60">
                <a:extLst>
                  <a:ext uri="{FF2B5EF4-FFF2-40B4-BE49-F238E27FC236}">
                    <a16:creationId xmlns:a16="http://schemas.microsoft.com/office/drawing/2014/main" id="{EA1C579D-B83C-439B-80C1-82E4153C678A}"/>
                  </a:ext>
                </a:extLst>
              </p:cNvPr>
              <p:cNvGrpSpPr/>
              <p:nvPr/>
            </p:nvGrpSpPr>
            <p:grpSpPr>
              <a:xfrm>
                <a:off x="801243" y="2079926"/>
                <a:ext cx="5018789" cy="3679743"/>
                <a:chOff x="801243" y="2079926"/>
                <a:chExt cx="5018789" cy="3679743"/>
              </a:xfrm>
            </p:grpSpPr>
            <p:sp>
              <p:nvSpPr>
                <p:cNvPr id="62" name="TextBox 61">
                  <a:extLst>
                    <a:ext uri="{FF2B5EF4-FFF2-40B4-BE49-F238E27FC236}">
                      <a16:creationId xmlns:a16="http://schemas.microsoft.com/office/drawing/2014/main" id="{B5E24481-438A-49E7-94C2-8EABB3DC7402}"/>
                    </a:ext>
                  </a:extLst>
                </p:cNvPr>
                <p:cNvSpPr txBox="1"/>
                <p:nvPr/>
              </p:nvSpPr>
              <p:spPr>
                <a:xfrm>
                  <a:off x="3076737" y="2142011"/>
                  <a:ext cx="373567" cy="461665"/>
                </a:xfrm>
                <a:prstGeom prst="rect">
                  <a:avLst/>
                </a:prstGeom>
                <a:noFill/>
              </p:spPr>
              <p:txBody>
                <a:bodyPr wrap="square" rtlCol="0">
                  <a:spAutoFit/>
                </a:bodyPr>
                <a:lstStyle/>
                <a:p>
                  <a:r>
                    <a:rPr lang="en-US" sz="2400" b="1" dirty="0">
                      <a:latin typeface="+mj-lt"/>
                    </a:rPr>
                    <a:t>u</a:t>
                  </a:r>
                </a:p>
              </p:txBody>
            </p:sp>
            <p:grpSp>
              <p:nvGrpSpPr>
                <p:cNvPr id="63" name="Group 62">
                  <a:extLst>
                    <a:ext uri="{FF2B5EF4-FFF2-40B4-BE49-F238E27FC236}">
                      <a16:creationId xmlns:a16="http://schemas.microsoft.com/office/drawing/2014/main" id="{05BAC1E1-BB59-460B-A6E8-570E5B149BF0}"/>
                    </a:ext>
                  </a:extLst>
                </p:cNvPr>
                <p:cNvGrpSpPr/>
                <p:nvPr/>
              </p:nvGrpSpPr>
              <p:grpSpPr>
                <a:xfrm>
                  <a:off x="801243" y="2079926"/>
                  <a:ext cx="5018789" cy="3679743"/>
                  <a:chOff x="801243" y="2079926"/>
                  <a:chExt cx="5018789" cy="3679743"/>
                </a:xfrm>
              </p:grpSpPr>
              <p:sp>
                <p:nvSpPr>
                  <p:cNvPr id="65" name="TextBox 64">
                    <a:extLst>
                      <a:ext uri="{FF2B5EF4-FFF2-40B4-BE49-F238E27FC236}">
                        <a16:creationId xmlns:a16="http://schemas.microsoft.com/office/drawing/2014/main" id="{D2712FC8-8375-458D-AC75-3C97309F9B19}"/>
                      </a:ext>
                    </a:extLst>
                  </p:cNvPr>
                  <p:cNvSpPr txBox="1"/>
                  <p:nvPr/>
                </p:nvSpPr>
                <p:spPr>
                  <a:xfrm>
                    <a:off x="1449155" y="4356209"/>
                    <a:ext cx="373567" cy="461665"/>
                  </a:xfrm>
                  <a:prstGeom prst="rect">
                    <a:avLst/>
                  </a:prstGeom>
                  <a:noFill/>
                </p:spPr>
                <p:txBody>
                  <a:bodyPr wrap="square" rtlCol="0">
                    <a:spAutoFit/>
                  </a:bodyPr>
                  <a:lstStyle/>
                  <a:p>
                    <a:r>
                      <a:rPr lang="en-US" sz="2400" b="1" dirty="0">
                        <a:latin typeface="+mj-lt"/>
                      </a:rPr>
                      <a:t>R</a:t>
                    </a:r>
                  </a:p>
                </p:txBody>
              </p:sp>
              <p:sp>
                <p:nvSpPr>
                  <p:cNvPr id="66" name="TextBox 65">
                    <a:extLst>
                      <a:ext uri="{FF2B5EF4-FFF2-40B4-BE49-F238E27FC236}">
                        <a16:creationId xmlns:a16="http://schemas.microsoft.com/office/drawing/2014/main" id="{EEB8F884-A80D-4864-843E-6A69C73CEC30}"/>
                      </a:ext>
                    </a:extLst>
                  </p:cNvPr>
                  <p:cNvSpPr txBox="1"/>
                  <p:nvPr/>
                </p:nvSpPr>
                <p:spPr>
                  <a:xfrm>
                    <a:off x="3054208" y="5263908"/>
                    <a:ext cx="373567" cy="461665"/>
                  </a:xfrm>
                  <a:prstGeom prst="rect">
                    <a:avLst/>
                  </a:prstGeom>
                  <a:noFill/>
                </p:spPr>
                <p:txBody>
                  <a:bodyPr wrap="square" rtlCol="0">
                    <a:spAutoFit/>
                  </a:bodyPr>
                  <a:lstStyle/>
                  <a:p>
                    <a:r>
                      <a:rPr lang="en-US" sz="2400" b="1" dirty="0">
                        <a:latin typeface="+mj-lt"/>
                      </a:rPr>
                      <a:t>v</a:t>
                    </a:r>
                  </a:p>
                </p:txBody>
              </p:sp>
              <p:sp>
                <p:nvSpPr>
                  <p:cNvPr id="67" name="TextBox 66">
                    <a:extLst>
                      <a:ext uri="{FF2B5EF4-FFF2-40B4-BE49-F238E27FC236}">
                        <a16:creationId xmlns:a16="http://schemas.microsoft.com/office/drawing/2014/main" id="{7B3E4DB5-3653-4EE3-B036-6B4EA5B611D9}"/>
                      </a:ext>
                    </a:extLst>
                  </p:cNvPr>
                  <p:cNvSpPr txBox="1"/>
                  <p:nvPr/>
                </p:nvSpPr>
                <p:spPr>
                  <a:xfrm>
                    <a:off x="801243" y="4566057"/>
                    <a:ext cx="373567" cy="461665"/>
                  </a:xfrm>
                  <a:prstGeom prst="rect">
                    <a:avLst/>
                  </a:prstGeom>
                  <a:noFill/>
                </p:spPr>
                <p:txBody>
                  <a:bodyPr wrap="square" rtlCol="0">
                    <a:spAutoFit/>
                  </a:bodyPr>
                  <a:lstStyle/>
                  <a:p>
                    <a:r>
                      <a:rPr lang="en-US" sz="2400" b="1" dirty="0">
                        <a:latin typeface="+mj-lt"/>
                      </a:rPr>
                      <a:t>x</a:t>
                    </a:r>
                  </a:p>
                </p:txBody>
              </p:sp>
              <p:grpSp>
                <p:nvGrpSpPr>
                  <p:cNvPr id="68" name="Group 67">
                    <a:extLst>
                      <a:ext uri="{FF2B5EF4-FFF2-40B4-BE49-F238E27FC236}">
                        <a16:creationId xmlns:a16="http://schemas.microsoft.com/office/drawing/2014/main" id="{73BB6C11-C287-401F-A8D8-C43EC180651A}"/>
                      </a:ext>
                    </a:extLst>
                  </p:cNvPr>
                  <p:cNvGrpSpPr/>
                  <p:nvPr/>
                </p:nvGrpSpPr>
                <p:grpSpPr>
                  <a:xfrm>
                    <a:off x="1025611" y="2079926"/>
                    <a:ext cx="4794421" cy="3679743"/>
                    <a:chOff x="1025611" y="2079926"/>
                    <a:chExt cx="4794421" cy="3679743"/>
                  </a:xfrm>
                </p:grpSpPr>
                <p:cxnSp>
                  <p:nvCxnSpPr>
                    <p:cNvPr id="69" name="Straight Connector 68">
                      <a:extLst>
                        <a:ext uri="{FF2B5EF4-FFF2-40B4-BE49-F238E27FC236}">
                          <a16:creationId xmlns:a16="http://schemas.microsoft.com/office/drawing/2014/main" id="{E5DC2113-B1D4-4A86-9415-0003881C9A49}"/>
                        </a:ext>
                      </a:extLst>
                    </p:cNvPr>
                    <p:cNvCxnSpPr>
                      <a:cxnSpLocks/>
                    </p:cNvCxnSpPr>
                    <p:nvPr/>
                  </p:nvCxnSpPr>
                  <p:spPr>
                    <a:xfrm>
                      <a:off x="3427775" y="2561990"/>
                      <a:ext cx="0" cy="319767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8F7FB254-64CA-4946-9F45-869ACDBA3F17}"/>
                        </a:ext>
                      </a:extLst>
                    </p:cNvPr>
                    <p:cNvCxnSpPr>
                      <a:cxnSpLocks/>
                    </p:cNvCxnSpPr>
                    <p:nvPr/>
                  </p:nvCxnSpPr>
                  <p:spPr>
                    <a:xfrm flipH="1">
                      <a:off x="1272746" y="4260400"/>
                      <a:ext cx="454728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Oval 70">
                      <a:extLst>
                        <a:ext uri="{FF2B5EF4-FFF2-40B4-BE49-F238E27FC236}">
                          <a16:creationId xmlns:a16="http://schemas.microsoft.com/office/drawing/2014/main" id="{2D9074DC-74BA-482F-A6D2-3DCE64E405E8}"/>
                        </a:ext>
                      </a:extLst>
                    </p:cNvPr>
                    <p:cNvSpPr/>
                    <p:nvPr/>
                  </p:nvSpPr>
                  <p:spPr>
                    <a:xfrm>
                      <a:off x="5199414" y="421796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TextBox 71">
                      <a:extLst>
                        <a:ext uri="{FF2B5EF4-FFF2-40B4-BE49-F238E27FC236}">
                          <a16:creationId xmlns:a16="http://schemas.microsoft.com/office/drawing/2014/main" id="{C1B9C5EB-0680-442B-A543-89E027FE0858}"/>
                        </a:ext>
                      </a:extLst>
                    </p:cNvPr>
                    <p:cNvSpPr txBox="1"/>
                    <p:nvPr/>
                  </p:nvSpPr>
                  <p:spPr>
                    <a:xfrm>
                      <a:off x="3054208" y="4356209"/>
                      <a:ext cx="373567" cy="461665"/>
                    </a:xfrm>
                    <a:prstGeom prst="rect">
                      <a:avLst/>
                    </a:prstGeom>
                    <a:noFill/>
                  </p:spPr>
                  <p:txBody>
                    <a:bodyPr wrap="square" rtlCol="0">
                      <a:spAutoFit/>
                    </a:bodyPr>
                    <a:lstStyle/>
                    <a:p>
                      <a:r>
                        <a:rPr lang="en-US" sz="2400" b="1" dirty="0">
                          <a:latin typeface="+mj-lt"/>
                        </a:rPr>
                        <a:t>S</a:t>
                      </a:r>
                    </a:p>
                  </p:txBody>
                </p:sp>
                <p:sp>
                  <p:nvSpPr>
                    <p:cNvPr id="73" name="TextBox 72">
                      <a:extLst>
                        <a:ext uri="{FF2B5EF4-FFF2-40B4-BE49-F238E27FC236}">
                          <a16:creationId xmlns:a16="http://schemas.microsoft.com/office/drawing/2014/main" id="{F641776F-D1A9-4E7E-9DDF-852A417CB3C1}"/>
                        </a:ext>
                      </a:extLst>
                    </p:cNvPr>
                    <p:cNvSpPr txBox="1"/>
                    <p:nvPr/>
                  </p:nvSpPr>
                  <p:spPr>
                    <a:xfrm>
                      <a:off x="5012630" y="4356209"/>
                      <a:ext cx="373567" cy="461665"/>
                    </a:xfrm>
                    <a:prstGeom prst="rect">
                      <a:avLst/>
                    </a:prstGeom>
                    <a:noFill/>
                  </p:spPr>
                  <p:txBody>
                    <a:bodyPr wrap="square" rtlCol="0">
                      <a:spAutoFit/>
                    </a:bodyPr>
                    <a:lstStyle/>
                    <a:p>
                      <a:r>
                        <a:rPr lang="en-US" sz="2400" b="1" dirty="0">
                          <a:latin typeface="+mj-lt"/>
                        </a:rPr>
                        <a:t>T</a:t>
                      </a:r>
                    </a:p>
                  </p:txBody>
                </p:sp>
                <p:cxnSp>
                  <p:nvCxnSpPr>
                    <p:cNvPr id="74" name="Straight Connector 73">
                      <a:extLst>
                        <a:ext uri="{FF2B5EF4-FFF2-40B4-BE49-F238E27FC236}">
                          <a16:creationId xmlns:a16="http://schemas.microsoft.com/office/drawing/2014/main" id="{897D75D3-FA2D-406E-BDEC-D09AC273F2B9}"/>
                        </a:ext>
                      </a:extLst>
                    </p:cNvPr>
                    <p:cNvCxnSpPr>
                      <a:cxnSpLocks/>
                    </p:cNvCxnSpPr>
                    <p:nvPr/>
                  </p:nvCxnSpPr>
                  <p:spPr>
                    <a:xfrm>
                      <a:off x="3428881" y="3777115"/>
                      <a:ext cx="521756"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23CFDAEE-C4F2-419B-9AD5-FE38AD486E8C}"/>
                        </a:ext>
                      </a:extLst>
                    </p:cNvPr>
                    <p:cNvCxnSpPr>
                      <a:cxnSpLocks/>
                    </p:cNvCxnSpPr>
                    <p:nvPr/>
                  </p:nvCxnSpPr>
                  <p:spPr>
                    <a:xfrm flipH="1">
                      <a:off x="2505517"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4BD21C55-CAB8-44EF-925D-247F349DBEEF}"/>
                        </a:ext>
                      </a:extLst>
                    </p:cNvPr>
                    <p:cNvCxnSpPr>
                      <a:cxnSpLocks/>
                    </p:cNvCxnSpPr>
                    <p:nvPr/>
                  </p:nvCxnSpPr>
                  <p:spPr>
                    <a:xfrm>
                      <a:off x="3948904" y="3777115"/>
                      <a:ext cx="0" cy="483285"/>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77" name="TextBox 76">
                      <a:extLst>
                        <a:ext uri="{FF2B5EF4-FFF2-40B4-BE49-F238E27FC236}">
                          <a16:creationId xmlns:a16="http://schemas.microsoft.com/office/drawing/2014/main" id="{AC2F17F9-1510-4094-89AC-1A351F816895}"/>
                        </a:ext>
                      </a:extLst>
                    </p:cNvPr>
                    <p:cNvSpPr txBox="1"/>
                    <p:nvPr/>
                  </p:nvSpPr>
                  <p:spPr>
                    <a:xfrm>
                      <a:off x="5160612" y="2496164"/>
                      <a:ext cx="373567" cy="461665"/>
                    </a:xfrm>
                    <a:prstGeom prst="rect">
                      <a:avLst/>
                    </a:prstGeom>
                    <a:noFill/>
                  </p:spPr>
                  <p:txBody>
                    <a:bodyPr wrap="square" rtlCol="0">
                      <a:spAutoFit/>
                    </a:bodyPr>
                    <a:lstStyle/>
                    <a:p>
                      <a:r>
                        <a:rPr lang="en-US" sz="2400" b="1" dirty="0">
                          <a:latin typeface="+mj-lt"/>
                        </a:rPr>
                        <a:t>m</a:t>
                      </a:r>
                    </a:p>
                  </p:txBody>
                </p:sp>
                <p:cxnSp>
                  <p:nvCxnSpPr>
                    <p:cNvPr id="78" name="Straight Connector 77">
                      <a:extLst>
                        <a:ext uri="{FF2B5EF4-FFF2-40B4-BE49-F238E27FC236}">
                          <a16:creationId xmlns:a16="http://schemas.microsoft.com/office/drawing/2014/main" id="{54AB9DAF-8007-4FF0-8D02-8448F5897B83}"/>
                        </a:ext>
                      </a:extLst>
                    </p:cNvPr>
                    <p:cNvCxnSpPr/>
                    <p:nvPr/>
                  </p:nvCxnSpPr>
                  <p:spPr>
                    <a:xfrm flipV="1">
                      <a:off x="1025611" y="2224216"/>
                      <a:ext cx="3484605" cy="2397211"/>
                    </a:xfrm>
                    <a:prstGeom prst="line">
                      <a:avLst/>
                    </a:prstGeom>
                    <a:ln w="28575"/>
                  </p:spPr>
                  <p:style>
                    <a:lnRef idx="1">
                      <a:schemeClr val="dk1"/>
                    </a:lnRef>
                    <a:fillRef idx="0">
                      <a:schemeClr val="dk1"/>
                    </a:fillRef>
                    <a:effectRef idx="0">
                      <a:schemeClr val="dk1"/>
                    </a:effectRef>
                    <a:fontRef idx="minor">
                      <a:schemeClr val="tx1"/>
                    </a:fontRef>
                  </p:style>
                </p:cxnSp>
                <p:sp>
                  <p:nvSpPr>
                    <p:cNvPr id="79" name="TextBox 78">
                      <a:extLst>
                        <a:ext uri="{FF2B5EF4-FFF2-40B4-BE49-F238E27FC236}">
                          <a16:creationId xmlns:a16="http://schemas.microsoft.com/office/drawing/2014/main" id="{8CAC5FD6-F1F2-477B-95BC-E43F5AB0F3DC}"/>
                        </a:ext>
                      </a:extLst>
                    </p:cNvPr>
                    <p:cNvSpPr txBox="1"/>
                    <p:nvPr/>
                  </p:nvSpPr>
                  <p:spPr>
                    <a:xfrm>
                      <a:off x="4506134" y="2079926"/>
                      <a:ext cx="373567" cy="461665"/>
                    </a:xfrm>
                    <a:prstGeom prst="rect">
                      <a:avLst/>
                    </a:prstGeom>
                    <a:noFill/>
                  </p:spPr>
                  <p:txBody>
                    <a:bodyPr wrap="square" rtlCol="0">
                      <a:spAutoFit/>
                    </a:bodyPr>
                    <a:lstStyle/>
                    <a:p>
                      <a:r>
                        <a:rPr lang="en-US" sz="2400" b="1" dirty="0">
                          <a:latin typeface="+mj-lt"/>
                        </a:rPr>
                        <a:t>y</a:t>
                      </a:r>
                    </a:p>
                  </p:txBody>
                </p:sp>
                <p:sp>
                  <p:nvSpPr>
                    <p:cNvPr id="80" name="Rectangle: Rounded Corners 11">
                      <a:extLst>
                        <a:ext uri="{FF2B5EF4-FFF2-40B4-BE49-F238E27FC236}">
                          <a16:creationId xmlns:a16="http://schemas.microsoft.com/office/drawing/2014/main" id="{33B580BF-D38B-48C6-888D-5537A4C13777}"/>
                        </a:ext>
                      </a:extLst>
                    </p:cNvPr>
                    <p:cNvSpPr/>
                    <p:nvPr/>
                  </p:nvSpPr>
                  <p:spPr>
                    <a:xfrm>
                      <a:off x="3707193" y="3585931"/>
                      <a:ext cx="972102" cy="770665"/>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ysClr val="windowText" lastClr="000000"/>
                          </a:solidFill>
                        </a:rPr>
                        <a:t>45</a:t>
                      </a:r>
                      <a:r>
                        <a:rPr lang="en-US" sz="2400" b="1" baseline="30000" dirty="0">
                          <a:solidFill>
                            <a:sysClr val="windowText" lastClr="000000"/>
                          </a:solidFill>
                          <a:sym typeface="Symbol" panose="05050102010706020507" pitchFamily="18" charset="2"/>
                        </a:rPr>
                        <a:t></a:t>
                      </a:r>
                      <a:endParaRPr lang="en-US" sz="2000" b="1" baseline="30000" dirty="0">
                        <a:solidFill>
                          <a:sysClr val="windowText" lastClr="000000"/>
                        </a:solidFill>
                      </a:endParaRPr>
                    </a:p>
                  </p:txBody>
                </p:sp>
                <p:sp>
                  <p:nvSpPr>
                    <p:cNvPr id="81" name="Oval 80">
                      <a:extLst>
                        <a:ext uri="{FF2B5EF4-FFF2-40B4-BE49-F238E27FC236}">
                          <a16:creationId xmlns:a16="http://schemas.microsoft.com/office/drawing/2014/main" id="{E3A5BBFC-932C-47BE-B85B-757F6582D78A}"/>
                        </a:ext>
                      </a:extLst>
                    </p:cNvPr>
                    <p:cNvSpPr/>
                    <p:nvPr/>
                  </p:nvSpPr>
                  <p:spPr>
                    <a:xfrm>
                      <a:off x="3370613" y="4196698"/>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Oval 81">
                      <a:extLst>
                        <a:ext uri="{FF2B5EF4-FFF2-40B4-BE49-F238E27FC236}">
                          <a16:creationId xmlns:a16="http://schemas.microsoft.com/office/drawing/2014/main" id="{6F744159-31D4-4B83-AAF6-DF869CF07805}"/>
                        </a:ext>
                      </a:extLst>
                    </p:cNvPr>
                    <p:cNvSpPr/>
                    <p:nvPr/>
                  </p:nvSpPr>
                  <p:spPr>
                    <a:xfrm>
                      <a:off x="3386488" y="2923176"/>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3" name="Straight Connector 82">
                      <a:extLst>
                        <a:ext uri="{FF2B5EF4-FFF2-40B4-BE49-F238E27FC236}">
                          <a16:creationId xmlns:a16="http://schemas.microsoft.com/office/drawing/2014/main" id="{A75E745A-E1C5-4C1C-981C-B070F0840E5B}"/>
                        </a:ext>
                      </a:extLst>
                    </p:cNvPr>
                    <p:cNvCxnSpPr>
                      <a:cxnSpLocks/>
                    </p:cNvCxnSpPr>
                    <p:nvPr/>
                  </p:nvCxnSpPr>
                  <p:spPr>
                    <a:xfrm flipH="1">
                      <a:off x="2379237"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67637135-A07D-4435-B534-685B1E0C0CC5}"/>
                        </a:ext>
                      </a:extLst>
                    </p:cNvPr>
                    <p:cNvCxnSpPr>
                      <a:cxnSpLocks/>
                    </p:cNvCxnSpPr>
                    <p:nvPr/>
                  </p:nvCxnSpPr>
                  <p:spPr>
                    <a:xfrm flipH="1">
                      <a:off x="4473041"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66703144-FEA3-46B4-A833-1368E4805246}"/>
                        </a:ext>
                      </a:extLst>
                    </p:cNvPr>
                    <p:cNvCxnSpPr>
                      <a:cxnSpLocks/>
                    </p:cNvCxnSpPr>
                    <p:nvPr/>
                  </p:nvCxnSpPr>
                  <p:spPr>
                    <a:xfrm flipH="1">
                      <a:off x="4346761"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pSp>
            <p:sp>
              <p:nvSpPr>
                <p:cNvPr id="64" name="TextBox 63">
                  <a:extLst>
                    <a:ext uri="{FF2B5EF4-FFF2-40B4-BE49-F238E27FC236}">
                      <a16:creationId xmlns:a16="http://schemas.microsoft.com/office/drawing/2014/main" id="{B21F7876-89EC-4B86-B715-2E0FC222953C}"/>
                    </a:ext>
                  </a:extLst>
                </p:cNvPr>
                <p:cNvSpPr txBox="1"/>
                <p:nvPr/>
              </p:nvSpPr>
              <p:spPr>
                <a:xfrm>
                  <a:off x="3446838" y="2897238"/>
                  <a:ext cx="373567" cy="461665"/>
                </a:xfrm>
                <a:prstGeom prst="rect">
                  <a:avLst/>
                </a:prstGeom>
                <a:noFill/>
              </p:spPr>
              <p:txBody>
                <a:bodyPr wrap="square" rtlCol="0">
                  <a:spAutoFit/>
                </a:bodyPr>
                <a:lstStyle/>
                <a:p>
                  <a:r>
                    <a:rPr lang="en-US" sz="2400" b="1" dirty="0">
                      <a:latin typeface="+mj-lt"/>
                    </a:rPr>
                    <a:t>A</a:t>
                  </a:r>
                </a:p>
              </p:txBody>
            </p:sp>
          </p:grpSp>
        </p:grpSp>
        <p:sp>
          <p:nvSpPr>
            <p:cNvPr id="35" name="Oval 34">
              <a:extLst>
                <a:ext uri="{FF2B5EF4-FFF2-40B4-BE49-F238E27FC236}">
                  <a16:creationId xmlns:a16="http://schemas.microsoft.com/office/drawing/2014/main" id="{EB7F7C5F-FE2A-4042-8445-B6348D613194}"/>
                </a:ext>
              </a:extLst>
            </p:cNvPr>
            <p:cNvSpPr/>
            <p:nvPr/>
          </p:nvSpPr>
          <p:spPr>
            <a:xfrm>
              <a:off x="1507752" y="421098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ustDataLst>
      <p:tags r:id="rId1"/>
    </p:custDataLst>
    <p:extLst>
      <p:ext uri="{BB962C8B-B14F-4D97-AF65-F5344CB8AC3E}">
        <p14:creationId xmlns:p14="http://schemas.microsoft.com/office/powerpoint/2010/main" val="15743973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Use the figure to complete.</a:t>
            </a:r>
            <a:endParaRPr lang="en-GB" sz="3200" dirty="0">
              <a:solidFill>
                <a:schemeClr val="bg1"/>
              </a:solidFill>
              <a:sym typeface="Comic Sans MS"/>
            </a:endParaRP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EDC9FE6A-4CA9-51B9-7C01-D3B0475FB542}"/>
                  </a:ext>
                </a:extLst>
              </p:cNvPr>
              <p:cNvSpPr txBox="1"/>
              <p:nvPr/>
            </p:nvSpPr>
            <p:spPr>
              <a:xfrm>
                <a:off x="0" y="1786097"/>
                <a:ext cx="9143999" cy="601575"/>
              </a:xfrm>
              <a:prstGeom prst="rect">
                <a:avLst/>
              </a:prstGeom>
              <a:noFill/>
            </p:spPr>
            <p:txBody>
              <a:bodyPr wrap="square">
                <a:spAutoFit/>
              </a:bodyPr>
              <a:lstStyle/>
              <a:p>
                <a:pPr marL="514350" marR="0">
                  <a:lnSpc>
                    <a:spcPct val="107000"/>
                  </a:lnSpc>
                  <a:spcBef>
                    <a:spcPts val="0"/>
                  </a:spcBef>
                  <a:spcAft>
                    <a:spcPts val="800"/>
                  </a:spcAft>
                </a:pPr>
                <a14:m>
                  <m:oMath xmlns:m="http://schemas.openxmlformats.org/officeDocument/2006/math">
                    <m:acc>
                      <m:accPr>
                        <m:chr m:val="̂"/>
                        <m:ctrlPr>
                          <a:rPr lang="en-US" sz="3200" i="1" smtClean="0">
                            <a:solidFill>
                              <a:schemeClr val="tx1">
                                <a:lumMod val="65000"/>
                                <a:lumOff val="35000"/>
                              </a:schemeClr>
                            </a:solidFill>
                            <a:latin typeface="Cambria Math" panose="02040503050406030204" pitchFamily="18" charset="0"/>
                            <a:cs typeface="Arial" panose="020B0604020202020204" pitchFamily="34" charset="0"/>
                          </a:rPr>
                        </m:ctrlPr>
                      </m:accPr>
                      <m:e>
                        <m:r>
                          <a:rPr lang="en-US" sz="3200" b="0" i="1" smtClean="0">
                            <a:solidFill>
                              <a:schemeClr val="tx1">
                                <a:lumMod val="65000"/>
                                <a:lumOff val="35000"/>
                              </a:schemeClr>
                            </a:solidFill>
                            <a:latin typeface="Cambria Math" panose="02040503050406030204" pitchFamily="18" charset="0"/>
                            <a:cs typeface="Arial" panose="020B0604020202020204" pitchFamily="34" charset="0"/>
                          </a:rPr>
                          <m:t>𝑚𝑆𝑢</m:t>
                        </m:r>
                      </m:e>
                    </m:acc>
                    <m:r>
                      <a:rPr lang="en-US" sz="3200" b="0" i="1" smtClean="0">
                        <a:solidFill>
                          <a:schemeClr val="tx1">
                            <a:lumMod val="65000"/>
                            <a:lumOff val="35000"/>
                          </a:schemeClr>
                        </a:solidFill>
                        <a:latin typeface="Cambria Math" panose="02040503050406030204" pitchFamily="18" charset="0"/>
                        <a:cs typeface="Arial" panose="020B0604020202020204" pitchFamily="34" charset="0"/>
                      </a:rPr>
                      <m:t>=</m:t>
                    </m:r>
                  </m:oMath>
                </a14:m>
                <a:r>
                  <a:rPr lang="en-US" sz="3200" dirty="0">
                    <a:solidFill>
                      <a:schemeClr val="tx1">
                        <a:lumMod val="65000"/>
                        <a:lumOff val="35000"/>
                      </a:schemeClr>
                    </a:solidFill>
                    <a:latin typeface="+mj-lt"/>
                    <a:ea typeface="Calibri" panose="020F0502020204030204" pitchFamily="34" charset="0"/>
                    <a:cs typeface="Arial" panose="020B0604020202020204" pitchFamily="34" charset="0"/>
                  </a:rPr>
                  <a:t>____</a:t>
                </a:r>
                <a:endParaRPr lang="en-US" sz="3200" dirty="0">
                  <a:solidFill>
                    <a:schemeClr val="tx1">
                      <a:lumMod val="65000"/>
                      <a:lumOff val="35000"/>
                    </a:schemeClr>
                  </a:solidFill>
                  <a:effectLst/>
                  <a:latin typeface="+mj-lt"/>
                  <a:ea typeface="Calibri" panose="020F0502020204030204" pitchFamily="34" charset="0"/>
                  <a:cs typeface="Arial" panose="020B0604020202020204" pitchFamily="34" charset="0"/>
                </a:endParaRPr>
              </a:p>
            </p:txBody>
          </p:sp>
        </mc:Choice>
        <mc:Fallback xmlns="">
          <p:sp>
            <p:nvSpPr>
              <p:cNvPr id="5" name="TextBox 4">
                <a:extLst>
                  <a:ext uri="{FF2B5EF4-FFF2-40B4-BE49-F238E27FC236}">
                    <a16:creationId xmlns:a16="http://schemas.microsoft.com/office/drawing/2014/main" id="{EDC9FE6A-4CA9-51B9-7C01-D3B0475FB542}"/>
                  </a:ext>
                </a:extLst>
              </p:cNvPr>
              <p:cNvSpPr txBox="1">
                <a:spLocks noRot="1" noChangeAspect="1" noMove="1" noResize="1" noEditPoints="1" noAdjustHandles="1" noChangeArrowheads="1" noChangeShapeType="1" noTextEdit="1"/>
              </p:cNvSpPr>
              <p:nvPr/>
            </p:nvSpPr>
            <p:spPr>
              <a:xfrm>
                <a:off x="0" y="1786097"/>
                <a:ext cx="9143999" cy="601575"/>
              </a:xfrm>
              <a:prstGeom prst="rect">
                <a:avLst/>
              </a:prstGeom>
              <a:blipFill>
                <a:blip r:embed="rId4"/>
                <a:stretch>
                  <a:fillRect t="-10101" b="-32323"/>
                </a:stretch>
              </a:blipFill>
            </p:spPr>
            <p:txBody>
              <a:bodyPr/>
              <a:lstStyle/>
              <a:p>
                <a:r>
                  <a:rPr lang="fr-FR">
                    <a:noFill/>
                  </a:rPr>
                  <a:t> </a:t>
                </a:r>
              </a:p>
            </p:txBody>
          </p:sp>
        </mc:Fallback>
      </mc:AlternateContent>
      <p:sp>
        <p:nvSpPr>
          <p:cNvPr id="6" name="TextBox 5">
            <a:extLst>
              <a:ext uri="{FF2B5EF4-FFF2-40B4-BE49-F238E27FC236}">
                <a16:creationId xmlns:a16="http://schemas.microsoft.com/office/drawing/2014/main" id="{566E5F57-E1B1-D7CA-78E6-6442E295A6CF}"/>
              </a:ext>
            </a:extLst>
          </p:cNvPr>
          <p:cNvSpPr txBox="1"/>
          <p:nvPr/>
        </p:nvSpPr>
        <p:spPr>
          <a:xfrm>
            <a:off x="1424739" y="1835708"/>
            <a:ext cx="2286000" cy="528222"/>
          </a:xfrm>
          <a:prstGeom prst="rect">
            <a:avLst/>
          </a:prstGeom>
          <a:noFill/>
        </p:spPr>
        <p:txBody>
          <a:bodyPr wrap="square">
            <a:spAutoFit/>
          </a:bodyPr>
          <a:lstStyle/>
          <a:p>
            <a:pPr marL="514350" marR="0">
              <a:lnSpc>
                <a:spcPct val="107000"/>
              </a:lnSpc>
              <a:spcBef>
                <a:spcPts val="0"/>
              </a:spcBef>
              <a:spcAft>
                <a:spcPts val="800"/>
              </a:spcAft>
            </a:pPr>
            <a:r>
              <a:rPr lang="en-US" sz="2800" b="1" dirty="0">
                <a:solidFill>
                  <a:srgbClr val="74C274"/>
                </a:solidFill>
                <a:latin typeface="+mj-lt"/>
                <a:ea typeface="Calibri" panose="020F0502020204030204" pitchFamily="34" charset="0"/>
                <a:cs typeface="Arial" panose="020B0604020202020204" pitchFamily="34" charset="0"/>
              </a:rPr>
              <a:t>45</a:t>
            </a:r>
            <a:r>
              <a:rPr lang="en-US" sz="2800" b="1" baseline="30000" dirty="0">
                <a:solidFill>
                  <a:srgbClr val="74C274"/>
                </a:solidFill>
                <a:latin typeface="+mj-lt"/>
                <a:ea typeface="Calibri" panose="020F0502020204030204" pitchFamily="34" charset="0"/>
                <a:cs typeface="Arial" panose="020B0604020202020204" pitchFamily="34" charset="0"/>
              </a:rPr>
              <a:t>o</a:t>
            </a:r>
            <a:endParaRPr lang="en-US" sz="2800" b="1" dirty="0">
              <a:solidFill>
                <a:srgbClr val="74C274"/>
              </a:solidFill>
              <a:effectLst/>
              <a:latin typeface="+mj-lt"/>
              <a:ea typeface="Calibri" panose="020F0502020204030204" pitchFamily="34" charset="0"/>
              <a:cs typeface="Arial" panose="020B0604020202020204" pitchFamily="34" charset="0"/>
            </a:endParaRPr>
          </a:p>
        </p:txBody>
      </p:sp>
      <p:grpSp>
        <p:nvGrpSpPr>
          <p:cNvPr id="34" name="Group 33">
            <a:extLst>
              <a:ext uri="{FF2B5EF4-FFF2-40B4-BE49-F238E27FC236}">
                <a16:creationId xmlns:a16="http://schemas.microsoft.com/office/drawing/2014/main" id="{43D857A5-793B-4371-A8CC-9B89CFB437E0}"/>
              </a:ext>
            </a:extLst>
          </p:cNvPr>
          <p:cNvGrpSpPr/>
          <p:nvPr/>
        </p:nvGrpSpPr>
        <p:grpSpPr>
          <a:xfrm>
            <a:off x="5072301" y="2126226"/>
            <a:ext cx="5018789" cy="3679743"/>
            <a:chOff x="801243" y="2079926"/>
            <a:chExt cx="5018789" cy="3679743"/>
          </a:xfrm>
        </p:grpSpPr>
        <p:grpSp>
          <p:nvGrpSpPr>
            <p:cNvPr id="35" name="Group 34">
              <a:extLst>
                <a:ext uri="{FF2B5EF4-FFF2-40B4-BE49-F238E27FC236}">
                  <a16:creationId xmlns:a16="http://schemas.microsoft.com/office/drawing/2014/main" id="{96266483-2EA2-4E9F-B68E-7A9580050A83}"/>
                </a:ext>
              </a:extLst>
            </p:cNvPr>
            <p:cNvGrpSpPr/>
            <p:nvPr/>
          </p:nvGrpSpPr>
          <p:grpSpPr>
            <a:xfrm>
              <a:off x="801243" y="2079926"/>
              <a:ext cx="5018789" cy="3679743"/>
              <a:chOff x="801243" y="2079926"/>
              <a:chExt cx="5018789" cy="3679743"/>
            </a:xfrm>
          </p:grpSpPr>
          <p:cxnSp>
            <p:nvCxnSpPr>
              <p:cNvPr id="37" name="Straight Connector 36">
                <a:extLst>
                  <a:ext uri="{FF2B5EF4-FFF2-40B4-BE49-F238E27FC236}">
                    <a16:creationId xmlns:a16="http://schemas.microsoft.com/office/drawing/2014/main" id="{782E24E2-3538-49DB-9028-8F34E0C463E8}"/>
                  </a:ext>
                </a:extLst>
              </p:cNvPr>
              <p:cNvCxnSpPr>
                <a:cxnSpLocks/>
              </p:cNvCxnSpPr>
              <p:nvPr/>
            </p:nvCxnSpPr>
            <p:spPr>
              <a:xfrm flipV="1">
                <a:off x="3415479" y="2725448"/>
                <a:ext cx="1732728" cy="15223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8" name="Group 37">
                <a:extLst>
                  <a:ext uri="{FF2B5EF4-FFF2-40B4-BE49-F238E27FC236}">
                    <a16:creationId xmlns:a16="http://schemas.microsoft.com/office/drawing/2014/main" id="{25D0A8DD-462F-444B-8C51-9298FCA4DB03}"/>
                  </a:ext>
                </a:extLst>
              </p:cNvPr>
              <p:cNvGrpSpPr/>
              <p:nvPr/>
            </p:nvGrpSpPr>
            <p:grpSpPr>
              <a:xfrm>
                <a:off x="801243" y="2079926"/>
                <a:ext cx="5018789" cy="3679743"/>
                <a:chOff x="801243" y="2079926"/>
                <a:chExt cx="5018789" cy="3679743"/>
              </a:xfrm>
            </p:grpSpPr>
            <p:sp>
              <p:nvSpPr>
                <p:cNvPr id="39" name="TextBox 38">
                  <a:extLst>
                    <a:ext uri="{FF2B5EF4-FFF2-40B4-BE49-F238E27FC236}">
                      <a16:creationId xmlns:a16="http://schemas.microsoft.com/office/drawing/2014/main" id="{6B51E291-27BA-40A5-A6C8-DD1EE31F8BAF}"/>
                    </a:ext>
                  </a:extLst>
                </p:cNvPr>
                <p:cNvSpPr txBox="1"/>
                <p:nvPr/>
              </p:nvSpPr>
              <p:spPr>
                <a:xfrm>
                  <a:off x="3076737" y="2142011"/>
                  <a:ext cx="373567" cy="461665"/>
                </a:xfrm>
                <a:prstGeom prst="rect">
                  <a:avLst/>
                </a:prstGeom>
                <a:noFill/>
              </p:spPr>
              <p:txBody>
                <a:bodyPr wrap="square" rtlCol="0">
                  <a:spAutoFit/>
                </a:bodyPr>
                <a:lstStyle/>
                <a:p>
                  <a:r>
                    <a:rPr lang="en-US" sz="2400" b="1" dirty="0">
                      <a:latin typeface="+mj-lt"/>
                    </a:rPr>
                    <a:t>u</a:t>
                  </a:r>
                </a:p>
              </p:txBody>
            </p:sp>
            <p:grpSp>
              <p:nvGrpSpPr>
                <p:cNvPr id="40" name="Group 39">
                  <a:extLst>
                    <a:ext uri="{FF2B5EF4-FFF2-40B4-BE49-F238E27FC236}">
                      <a16:creationId xmlns:a16="http://schemas.microsoft.com/office/drawing/2014/main" id="{4CEABEAE-BE57-4E71-8152-B1BCC03E3021}"/>
                    </a:ext>
                  </a:extLst>
                </p:cNvPr>
                <p:cNvGrpSpPr/>
                <p:nvPr/>
              </p:nvGrpSpPr>
              <p:grpSpPr>
                <a:xfrm>
                  <a:off x="801243" y="2079926"/>
                  <a:ext cx="5018789" cy="3679743"/>
                  <a:chOff x="801243" y="2079926"/>
                  <a:chExt cx="5018789" cy="3679743"/>
                </a:xfrm>
              </p:grpSpPr>
              <p:sp>
                <p:nvSpPr>
                  <p:cNvPr id="42" name="TextBox 41">
                    <a:extLst>
                      <a:ext uri="{FF2B5EF4-FFF2-40B4-BE49-F238E27FC236}">
                        <a16:creationId xmlns:a16="http://schemas.microsoft.com/office/drawing/2014/main" id="{C3E5B708-DA4C-4AFD-BEB0-6B582DDDF62B}"/>
                      </a:ext>
                    </a:extLst>
                  </p:cNvPr>
                  <p:cNvSpPr txBox="1"/>
                  <p:nvPr/>
                </p:nvSpPr>
                <p:spPr>
                  <a:xfrm>
                    <a:off x="1449155" y="4356209"/>
                    <a:ext cx="373567" cy="461665"/>
                  </a:xfrm>
                  <a:prstGeom prst="rect">
                    <a:avLst/>
                  </a:prstGeom>
                  <a:noFill/>
                </p:spPr>
                <p:txBody>
                  <a:bodyPr wrap="square" rtlCol="0">
                    <a:spAutoFit/>
                  </a:bodyPr>
                  <a:lstStyle/>
                  <a:p>
                    <a:r>
                      <a:rPr lang="en-US" sz="2400" b="1" dirty="0">
                        <a:latin typeface="+mj-lt"/>
                      </a:rPr>
                      <a:t>R</a:t>
                    </a:r>
                  </a:p>
                </p:txBody>
              </p:sp>
              <p:sp>
                <p:nvSpPr>
                  <p:cNvPr id="43" name="TextBox 42">
                    <a:extLst>
                      <a:ext uri="{FF2B5EF4-FFF2-40B4-BE49-F238E27FC236}">
                        <a16:creationId xmlns:a16="http://schemas.microsoft.com/office/drawing/2014/main" id="{D5D3E573-60C4-46EC-A07D-6578D7F3C0D5}"/>
                      </a:ext>
                    </a:extLst>
                  </p:cNvPr>
                  <p:cNvSpPr txBox="1"/>
                  <p:nvPr/>
                </p:nvSpPr>
                <p:spPr>
                  <a:xfrm>
                    <a:off x="3054208" y="5263908"/>
                    <a:ext cx="373567" cy="461665"/>
                  </a:xfrm>
                  <a:prstGeom prst="rect">
                    <a:avLst/>
                  </a:prstGeom>
                  <a:noFill/>
                </p:spPr>
                <p:txBody>
                  <a:bodyPr wrap="square" rtlCol="0">
                    <a:spAutoFit/>
                  </a:bodyPr>
                  <a:lstStyle/>
                  <a:p>
                    <a:r>
                      <a:rPr lang="en-US" sz="2400" b="1" dirty="0">
                        <a:latin typeface="+mj-lt"/>
                      </a:rPr>
                      <a:t>v</a:t>
                    </a:r>
                  </a:p>
                </p:txBody>
              </p:sp>
              <p:sp>
                <p:nvSpPr>
                  <p:cNvPr id="44" name="TextBox 43">
                    <a:extLst>
                      <a:ext uri="{FF2B5EF4-FFF2-40B4-BE49-F238E27FC236}">
                        <a16:creationId xmlns:a16="http://schemas.microsoft.com/office/drawing/2014/main" id="{D2CD5380-9D98-427A-8705-2F565AC7BDF3}"/>
                      </a:ext>
                    </a:extLst>
                  </p:cNvPr>
                  <p:cNvSpPr txBox="1"/>
                  <p:nvPr/>
                </p:nvSpPr>
                <p:spPr>
                  <a:xfrm>
                    <a:off x="801243" y="4566057"/>
                    <a:ext cx="373567" cy="461665"/>
                  </a:xfrm>
                  <a:prstGeom prst="rect">
                    <a:avLst/>
                  </a:prstGeom>
                  <a:noFill/>
                </p:spPr>
                <p:txBody>
                  <a:bodyPr wrap="square" rtlCol="0">
                    <a:spAutoFit/>
                  </a:bodyPr>
                  <a:lstStyle/>
                  <a:p>
                    <a:r>
                      <a:rPr lang="en-US" sz="2400" b="1" dirty="0">
                        <a:latin typeface="+mj-lt"/>
                      </a:rPr>
                      <a:t>x</a:t>
                    </a:r>
                  </a:p>
                </p:txBody>
              </p:sp>
              <p:grpSp>
                <p:nvGrpSpPr>
                  <p:cNvPr id="45" name="Group 44">
                    <a:extLst>
                      <a:ext uri="{FF2B5EF4-FFF2-40B4-BE49-F238E27FC236}">
                        <a16:creationId xmlns:a16="http://schemas.microsoft.com/office/drawing/2014/main" id="{107B4F1E-6F1C-40D9-BC26-20EF26D7C6C5}"/>
                      </a:ext>
                    </a:extLst>
                  </p:cNvPr>
                  <p:cNvGrpSpPr/>
                  <p:nvPr/>
                </p:nvGrpSpPr>
                <p:grpSpPr>
                  <a:xfrm>
                    <a:off x="1025611" y="2079926"/>
                    <a:ext cx="4794421" cy="3679743"/>
                    <a:chOff x="1025611" y="2079926"/>
                    <a:chExt cx="4794421" cy="3679743"/>
                  </a:xfrm>
                </p:grpSpPr>
                <p:cxnSp>
                  <p:nvCxnSpPr>
                    <p:cNvPr id="46" name="Straight Connector 45">
                      <a:extLst>
                        <a:ext uri="{FF2B5EF4-FFF2-40B4-BE49-F238E27FC236}">
                          <a16:creationId xmlns:a16="http://schemas.microsoft.com/office/drawing/2014/main" id="{180AF867-357B-4B05-85A7-1A5C662F50CA}"/>
                        </a:ext>
                      </a:extLst>
                    </p:cNvPr>
                    <p:cNvCxnSpPr>
                      <a:cxnSpLocks/>
                    </p:cNvCxnSpPr>
                    <p:nvPr/>
                  </p:nvCxnSpPr>
                  <p:spPr>
                    <a:xfrm>
                      <a:off x="3427775" y="2561990"/>
                      <a:ext cx="0" cy="319767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024464B9-6387-4DC2-9A25-0EFB1F29AABA}"/>
                        </a:ext>
                      </a:extLst>
                    </p:cNvPr>
                    <p:cNvCxnSpPr>
                      <a:cxnSpLocks/>
                    </p:cNvCxnSpPr>
                    <p:nvPr/>
                  </p:nvCxnSpPr>
                  <p:spPr>
                    <a:xfrm flipH="1">
                      <a:off x="1272746" y="4260400"/>
                      <a:ext cx="454728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Oval 47">
                      <a:extLst>
                        <a:ext uri="{FF2B5EF4-FFF2-40B4-BE49-F238E27FC236}">
                          <a16:creationId xmlns:a16="http://schemas.microsoft.com/office/drawing/2014/main" id="{3D1829E3-1A9C-4D20-990A-7CE596D4F027}"/>
                        </a:ext>
                      </a:extLst>
                    </p:cNvPr>
                    <p:cNvSpPr/>
                    <p:nvPr/>
                  </p:nvSpPr>
                  <p:spPr>
                    <a:xfrm>
                      <a:off x="5199414" y="421796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6253BB1F-056C-4A00-AFCC-E39FF46B2C1F}"/>
                        </a:ext>
                      </a:extLst>
                    </p:cNvPr>
                    <p:cNvSpPr txBox="1"/>
                    <p:nvPr/>
                  </p:nvSpPr>
                  <p:spPr>
                    <a:xfrm>
                      <a:off x="3054208" y="4356209"/>
                      <a:ext cx="373567" cy="461665"/>
                    </a:xfrm>
                    <a:prstGeom prst="rect">
                      <a:avLst/>
                    </a:prstGeom>
                    <a:noFill/>
                  </p:spPr>
                  <p:txBody>
                    <a:bodyPr wrap="square" rtlCol="0">
                      <a:spAutoFit/>
                    </a:bodyPr>
                    <a:lstStyle/>
                    <a:p>
                      <a:r>
                        <a:rPr lang="en-US" sz="2400" b="1" dirty="0">
                          <a:latin typeface="+mj-lt"/>
                        </a:rPr>
                        <a:t>S</a:t>
                      </a:r>
                    </a:p>
                  </p:txBody>
                </p:sp>
                <p:sp>
                  <p:nvSpPr>
                    <p:cNvPr id="50" name="TextBox 49">
                      <a:extLst>
                        <a:ext uri="{FF2B5EF4-FFF2-40B4-BE49-F238E27FC236}">
                          <a16:creationId xmlns:a16="http://schemas.microsoft.com/office/drawing/2014/main" id="{ED4CF055-DD1A-473F-B470-DBEF6AF18591}"/>
                        </a:ext>
                      </a:extLst>
                    </p:cNvPr>
                    <p:cNvSpPr txBox="1"/>
                    <p:nvPr/>
                  </p:nvSpPr>
                  <p:spPr>
                    <a:xfrm>
                      <a:off x="5012630" y="4356209"/>
                      <a:ext cx="373567" cy="461665"/>
                    </a:xfrm>
                    <a:prstGeom prst="rect">
                      <a:avLst/>
                    </a:prstGeom>
                    <a:noFill/>
                  </p:spPr>
                  <p:txBody>
                    <a:bodyPr wrap="square" rtlCol="0">
                      <a:spAutoFit/>
                    </a:bodyPr>
                    <a:lstStyle/>
                    <a:p>
                      <a:r>
                        <a:rPr lang="en-US" sz="2400" b="1" dirty="0">
                          <a:latin typeface="+mj-lt"/>
                        </a:rPr>
                        <a:t>T</a:t>
                      </a:r>
                    </a:p>
                  </p:txBody>
                </p:sp>
                <p:cxnSp>
                  <p:nvCxnSpPr>
                    <p:cNvPr id="51" name="Straight Connector 50">
                      <a:extLst>
                        <a:ext uri="{FF2B5EF4-FFF2-40B4-BE49-F238E27FC236}">
                          <a16:creationId xmlns:a16="http://schemas.microsoft.com/office/drawing/2014/main" id="{0355DC75-E333-4C0F-8750-0D9E28292277}"/>
                        </a:ext>
                      </a:extLst>
                    </p:cNvPr>
                    <p:cNvCxnSpPr>
                      <a:cxnSpLocks/>
                    </p:cNvCxnSpPr>
                    <p:nvPr/>
                  </p:nvCxnSpPr>
                  <p:spPr>
                    <a:xfrm>
                      <a:off x="3428881" y="3777115"/>
                      <a:ext cx="521756"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DAA83B9C-106F-413A-851D-1C3900F89210}"/>
                        </a:ext>
                      </a:extLst>
                    </p:cNvPr>
                    <p:cNvCxnSpPr>
                      <a:cxnSpLocks/>
                    </p:cNvCxnSpPr>
                    <p:nvPr/>
                  </p:nvCxnSpPr>
                  <p:spPr>
                    <a:xfrm flipH="1">
                      <a:off x="2505517"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EB7571F7-9813-483F-B618-38A73F307974}"/>
                        </a:ext>
                      </a:extLst>
                    </p:cNvPr>
                    <p:cNvCxnSpPr>
                      <a:cxnSpLocks/>
                    </p:cNvCxnSpPr>
                    <p:nvPr/>
                  </p:nvCxnSpPr>
                  <p:spPr>
                    <a:xfrm>
                      <a:off x="3948904" y="3777115"/>
                      <a:ext cx="0" cy="483285"/>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84FCA8FF-9E27-4F75-8BF8-0E65D3A18086}"/>
                        </a:ext>
                      </a:extLst>
                    </p:cNvPr>
                    <p:cNvSpPr txBox="1"/>
                    <p:nvPr/>
                  </p:nvSpPr>
                  <p:spPr>
                    <a:xfrm>
                      <a:off x="5160612" y="2496164"/>
                      <a:ext cx="373567" cy="461665"/>
                    </a:xfrm>
                    <a:prstGeom prst="rect">
                      <a:avLst/>
                    </a:prstGeom>
                    <a:noFill/>
                  </p:spPr>
                  <p:txBody>
                    <a:bodyPr wrap="square" rtlCol="0">
                      <a:spAutoFit/>
                    </a:bodyPr>
                    <a:lstStyle/>
                    <a:p>
                      <a:r>
                        <a:rPr lang="en-US" sz="2400" b="1" dirty="0">
                          <a:latin typeface="+mj-lt"/>
                        </a:rPr>
                        <a:t>m</a:t>
                      </a:r>
                    </a:p>
                  </p:txBody>
                </p:sp>
                <p:cxnSp>
                  <p:nvCxnSpPr>
                    <p:cNvPr id="55" name="Straight Connector 54">
                      <a:extLst>
                        <a:ext uri="{FF2B5EF4-FFF2-40B4-BE49-F238E27FC236}">
                          <a16:creationId xmlns:a16="http://schemas.microsoft.com/office/drawing/2014/main" id="{A92BB779-BB94-4D40-BEE7-AF937D827F1C}"/>
                        </a:ext>
                      </a:extLst>
                    </p:cNvPr>
                    <p:cNvCxnSpPr/>
                    <p:nvPr/>
                  </p:nvCxnSpPr>
                  <p:spPr>
                    <a:xfrm flipV="1">
                      <a:off x="1025611" y="2224216"/>
                      <a:ext cx="3484605" cy="2397211"/>
                    </a:xfrm>
                    <a:prstGeom prst="line">
                      <a:avLst/>
                    </a:prstGeom>
                    <a:ln w="28575"/>
                  </p:spPr>
                  <p:style>
                    <a:lnRef idx="1">
                      <a:schemeClr val="dk1"/>
                    </a:lnRef>
                    <a:fillRef idx="0">
                      <a:schemeClr val="dk1"/>
                    </a:fillRef>
                    <a:effectRef idx="0">
                      <a:schemeClr val="dk1"/>
                    </a:effectRef>
                    <a:fontRef idx="minor">
                      <a:schemeClr val="tx1"/>
                    </a:fontRef>
                  </p:style>
                </p:cxnSp>
                <p:sp>
                  <p:nvSpPr>
                    <p:cNvPr id="56" name="TextBox 55">
                      <a:extLst>
                        <a:ext uri="{FF2B5EF4-FFF2-40B4-BE49-F238E27FC236}">
                          <a16:creationId xmlns:a16="http://schemas.microsoft.com/office/drawing/2014/main" id="{58D03DCF-24FA-48F5-8095-F292CD8F631E}"/>
                        </a:ext>
                      </a:extLst>
                    </p:cNvPr>
                    <p:cNvSpPr txBox="1"/>
                    <p:nvPr/>
                  </p:nvSpPr>
                  <p:spPr>
                    <a:xfrm>
                      <a:off x="4506134" y="2079926"/>
                      <a:ext cx="373567" cy="461665"/>
                    </a:xfrm>
                    <a:prstGeom prst="rect">
                      <a:avLst/>
                    </a:prstGeom>
                    <a:noFill/>
                  </p:spPr>
                  <p:txBody>
                    <a:bodyPr wrap="square" rtlCol="0">
                      <a:spAutoFit/>
                    </a:bodyPr>
                    <a:lstStyle/>
                    <a:p>
                      <a:r>
                        <a:rPr lang="en-US" sz="2400" b="1" dirty="0">
                          <a:latin typeface="+mj-lt"/>
                        </a:rPr>
                        <a:t>y</a:t>
                      </a:r>
                    </a:p>
                  </p:txBody>
                </p:sp>
                <p:sp>
                  <p:nvSpPr>
                    <p:cNvPr id="57" name="Rectangle: Rounded Corners 11">
                      <a:extLst>
                        <a:ext uri="{FF2B5EF4-FFF2-40B4-BE49-F238E27FC236}">
                          <a16:creationId xmlns:a16="http://schemas.microsoft.com/office/drawing/2014/main" id="{52EEB262-7ED5-483D-87BF-D341E2DE5DB9}"/>
                        </a:ext>
                      </a:extLst>
                    </p:cNvPr>
                    <p:cNvSpPr/>
                    <p:nvPr/>
                  </p:nvSpPr>
                  <p:spPr>
                    <a:xfrm>
                      <a:off x="3707193" y="3585931"/>
                      <a:ext cx="972102" cy="770665"/>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ysClr val="windowText" lastClr="000000"/>
                          </a:solidFill>
                        </a:rPr>
                        <a:t>45</a:t>
                      </a:r>
                      <a:r>
                        <a:rPr lang="en-US" sz="2400" b="1" baseline="30000" dirty="0">
                          <a:solidFill>
                            <a:sysClr val="windowText" lastClr="000000"/>
                          </a:solidFill>
                          <a:sym typeface="Symbol" panose="05050102010706020507" pitchFamily="18" charset="2"/>
                        </a:rPr>
                        <a:t></a:t>
                      </a:r>
                      <a:endParaRPr lang="en-US" sz="2000" b="1" baseline="30000" dirty="0">
                        <a:solidFill>
                          <a:sysClr val="windowText" lastClr="000000"/>
                        </a:solidFill>
                      </a:endParaRPr>
                    </a:p>
                  </p:txBody>
                </p:sp>
                <p:sp>
                  <p:nvSpPr>
                    <p:cNvPr id="58" name="Oval 57">
                      <a:extLst>
                        <a:ext uri="{FF2B5EF4-FFF2-40B4-BE49-F238E27FC236}">
                          <a16:creationId xmlns:a16="http://schemas.microsoft.com/office/drawing/2014/main" id="{C9706F95-B0FF-4B05-8D8F-E8EE0D44ED12}"/>
                        </a:ext>
                      </a:extLst>
                    </p:cNvPr>
                    <p:cNvSpPr/>
                    <p:nvPr/>
                  </p:nvSpPr>
                  <p:spPr>
                    <a:xfrm>
                      <a:off x="3370613" y="4196698"/>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5C91F92F-CFA3-4AD9-8DE5-10C3BBDE3FF8}"/>
                        </a:ext>
                      </a:extLst>
                    </p:cNvPr>
                    <p:cNvSpPr/>
                    <p:nvPr/>
                  </p:nvSpPr>
                  <p:spPr>
                    <a:xfrm>
                      <a:off x="3386488" y="2923176"/>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0" name="Straight Connector 59">
                      <a:extLst>
                        <a:ext uri="{FF2B5EF4-FFF2-40B4-BE49-F238E27FC236}">
                          <a16:creationId xmlns:a16="http://schemas.microsoft.com/office/drawing/2014/main" id="{D9FBAF39-0CF1-458F-A5D3-584347EBBB1B}"/>
                        </a:ext>
                      </a:extLst>
                    </p:cNvPr>
                    <p:cNvCxnSpPr>
                      <a:cxnSpLocks/>
                    </p:cNvCxnSpPr>
                    <p:nvPr/>
                  </p:nvCxnSpPr>
                  <p:spPr>
                    <a:xfrm flipH="1">
                      <a:off x="2379237"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7EBE5589-8E9E-4034-A772-1F46571C7B70}"/>
                        </a:ext>
                      </a:extLst>
                    </p:cNvPr>
                    <p:cNvCxnSpPr>
                      <a:cxnSpLocks/>
                    </p:cNvCxnSpPr>
                    <p:nvPr/>
                  </p:nvCxnSpPr>
                  <p:spPr>
                    <a:xfrm flipH="1">
                      <a:off x="4473041"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9A638225-8953-4030-B5B7-5C37F2E83467}"/>
                        </a:ext>
                      </a:extLst>
                    </p:cNvPr>
                    <p:cNvCxnSpPr>
                      <a:cxnSpLocks/>
                    </p:cNvCxnSpPr>
                    <p:nvPr/>
                  </p:nvCxnSpPr>
                  <p:spPr>
                    <a:xfrm flipH="1">
                      <a:off x="4346761"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pSp>
            <p:sp>
              <p:nvSpPr>
                <p:cNvPr id="41" name="TextBox 40">
                  <a:extLst>
                    <a:ext uri="{FF2B5EF4-FFF2-40B4-BE49-F238E27FC236}">
                      <a16:creationId xmlns:a16="http://schemas.microsoft.com/office/drawing/2014/main" id="{0ED2E7AE-2E3F-4A42-993A-3C84F10A4117}"/>
                    </a:ext>
                  </a:extLst>
                </p:cNvPr>
                <p:cNvSpPr txBox="1"/>
                <p:nvPr/>
              </p:nvSpPr>
              <p:spPr>
                <a:xfrm>
                  <a:off x="3446838" y="2897238"/>
                  <a:ext cx="373567" cy="461665"/>
                </a:xfrm>
                <a:prstGeom prst="rect">
                  <a:avLst/>
                </a:prstGeom>
                <a:noFill/>
              </p:spPr>
              <p:txBody>
                <a:bodyPr wrap="square" rtlCol="0">
                  <a:spAutoFit/>
                </a:bodyPr>
                <a:lstStyle/>
                <a:p>
                  <a:r>
                    <a:rPr lang="en-US" sz="2400" b="1" dirty="0">
                      <a:latin typeface="+mj-lt"/>
                    </a:rPr>
                    <a:t>A</a:t>
                  </a:r>
                </a:p>
              </p:txBody>
            </p:sp>
          </p:grpSp>
        </p:grpSp>
        <p:sp>
          <p:nvSpPr>
            <p:cNvPr id="36" name="Oval 35">
              <a:extLst>
                <a:ext uri="{FF2B5EF4-FFF2-40B4-BE49-F238E27FC236}">
                  <a16:creationId xmlns:a16="http://schemas.microsoft.com/office/drawing/2014/main" id="{FBE34B61-4AAE-4968-B3C3-A2F2D21E72D9}"/>
                </a:ext>
              </a:extLst>
            </p:cNvPr>
            <p:cNvSpPr/>
            <p:nvPr/>
          </p:nvSpPr>
          <p:spPr>
            <a:xfrm>
              <a:off x="1507752" y="421098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ustDataLst>
      <p:tags r:id="rId1"/>
    </p:custDataLst>
    <p:extLst>
      <p:ext uri="{BB962C8B-B14F-4D97-AF65-F5344CB8AC3E}">
        <p14:creationId xmlns:p14="http://schemas.microsoft.com/office/powerpoint/2010/main" val="1164828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Google Shape;222;p10">
            <a:extLst>
              <a:ext uri="{FF2B5EF4-FFF2-40B4-BE49-F238E27FC236}">
                <a16:creationId xmlns:a16="http://schemas.microsoft.com/office/drawing/2014/main" id="{31B4FE51-9FF9-46AE-93A1-AA486ECCB4B4}"/>
              </a:ext>
            </a:extLst>
          </p:cNvPr>
          <p:cNvSpPr txBox="1"/>
          <p:nvPr/>
        </p:nvSpPr>
        <p:spPr>
          <a:xfrm>
            <a:off x="0" y="572302"/>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en-GB" sz="3200" b="1" i="0" u="none" strike="noStrike" kern="0" cap="none" spc="0" normalizeH="0" baseline="0" noProof="0" dirty="0">
                <a:ln>
                  <a:noFill/>
                </a:ln>
                <a:solidFill>
                  <a:prstClr val="white"/>
                </a:solidFill>
                <a:effectLst/>
                <a:uLnTx/>
                <a:uFillTx/>
                <a:latin typeface="Comic Sans MS"/>
                <a:cs typeface="Arial"/>
                <a:sym typeface="Comic Sans MS"/>
              </a:rPr>
              <a:t>Learning Objectives</a:t>
            </a:r>
            <a:endParaRPr kumimoji="0" lang="en-GB" sz="3200" b="0" i="0" u="none" strike="noStrike" kern="0" cap="none" spc="0" normalizeH="0" baseline="0" noProof="0" dirty="0">
              <a:ln>
                <a:noFill/>
              </a:ln>
              <a:solidFill>
                <a:prstClr val="white"/>
              </a:solidFill>
              <a:effectLst/>
              <a:uLnTx/>
              <a:uFillTx/>
              <a:latin typeface="Arial"/>
              <a:cs typeface="Arial"/>
              <a:sym typeface="Comic Sans MS"/>
            </a:endParaRPr>
          </a:p>
        </p:txBody>
      </p:sp>
      <p:pic>
        <p:nvPicPr>
          <p:cNvPr id="8" name="Picture 7">
            <a:extLst>
              <a:ext uri="{FF2B5EF4-FFF2-40B4-BE49-F238E27FC236}">
                <a16:creationId xmlns:a16="http://schemas.microsoft.com/office/drawing/2014/main" id="{AE021D70-6B1B-4F47-A9F9-8349B476C988}"/>
              </a:ext>
            </a:extLst>
          </p:cNvPr>
          <p:cNvPicPr>
            <a:picLocks noChangeAspect="1"/>
          </p:cNvPicPr>
          <p:nvPr/>
        </p:nvPicPr>
        <p:blipFill>
          <a:blip r:embed="rId4"/>
          <a:srcRect/>
          <a:stretch/>
        </p:blipFill>
        <p:spPr>
          <a:xfrm flipH="1">
            <a:off x="11195089" y="106908"/>
            <a:ext cx="606363" cy="1781002"/>
          </a:xfrm>
          <a:prstGeom prst="rect">
            <a:avLst/>
          </a:prstGeom>
        </p:spPr>
      </p:pic>
      <p:sp>
        <p:nvSpPr>
          <p:cNvPr id="9" name="Google Shape;86;ga338da080d_1_6">
            <a:extLst>
              <a:ext uri="{FF2B5EF4-FFF2-40B4-BE49-F238E27FC236}">
                <a16:creationId xmlns:a16="http://schemas.microsoft.com/office/drawing/2014/main" id="{D8CC48AA-D7CE-4BD6-A9BA-C6C4132AD253}"/>
              </a:ext>
            </a:extLst>
          </p:cNvPr>
          <p:cNvSpPr txBox="1">
            <a:spLocks/>
          </p:cNvSpPr>
          <p:nvPr/>
        </p:nvSpPr>
        <p:spPr>
          <a:xfrm>
            <a:off x="0" y="1250981"/>
            <a:ext cx="12192000" cy="5174959"/>
          </a:xfrm>
          <a:prstGeom prst="rect">
            <a:avLst/>
          </a:prstGeom>
          <a:noFill/>
          <a:ln>
            <a:noFill/>
          </a:ln>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57200">
              <a:lnSpc>
                <a:spcPct val="150000"/>
              </a:lnSpc>
              <a:buClr>
                <a:srgbClr val="0076A3"/>
              </a:buClr>
              <a:buSzPts val="1100"/>
            </a:pPr>
            <a:r>
              <a:rPr lang="en-US" sz="3200" b="1" dirty="0">
                <a:solidFill>
                  <a:srgbClr val="3A729A"/>
                </a:solidFill>
                <a:latin typeface="Comic Sans MS"/>
              </a:rPr>
              <a:t>Triangle: special triangles, special straight lines in a triangle, sum of angles in a triangle</a:t>
            </a:r>
            <a:endParaRPr lang="fr-FR" b="1" dirty="0">
              <a:solidFill>
                <a:srgbClr val="3A729A"/>
              </a:solidFill>
              <a:latin typeface="Comic Sans MS" panose="030F0702030302020204" pitchFamily="66" charset="0"/>
            </a:endParaRPr>
          </a:p>
          <a:p>
            <a:pPr marL="514350" lvl="7" indent="457200">
              <a:lnSpc>
                <a:spcPct val="150000"/>
              </a:lnSpc>
              <a:buClr>
                <a:srgbClr val="0076A3"/>
              </a:buClr>
              <a:buSzPct val="100000"/>
              <a:buFont typeface="Arial"/>
              <a:buAutoNum type="arabicPeriod"/>
            </a:pPr>
            <a:r>
              <a:rPr lang="en-US" sz="2800" dirty="0">
                <a:solidFill>
                  <a:schemeClr val="tx1">
                    <a:lumMod val="65000"/>
                    <a:lumOff val="35000"/>
                  </a:schemeClr>
                </a:solidFill>
                <a:latin typeface="Comic Sans MS"/>
              </a:rPr>
              <a:t>Define and construct angle bisectors, altitudes (or heights), perpendicular bisectors and medians in a triangle</a:t>
            </a:r>
          </a:p>
          <a:p>
            <a:pPr marL="857250" lvl="7" indent="-342900">
              <a:lnSpc>
                <a:spcPct val="150000"/>
              </a:lnSpc>
              <a:buClr>
                <a:srgbClr val="0076A3"/>
              </a:buClr>
              <a:buSzPct val="100000"/>
              <a:buFont typeface="Arial" panose="020B0604020202020204" pitchFamily="34" charset="0"/>
              <a:buChar char="•"/>
            </a:pPr>
            <a:r>
              <a:rPr kumimoji="0" lang="en-US"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Draw the 3 angle bisectors in a triangle and know that they are concurrent</a:t>
            </a:r>
          </a:p>
          <a:p>
            <a:pPr marL="857250" lvl="7" indent="-342900">
              <a:lnSpc>
                <a:spcPct val="150000"/>
              </a:lnSpc>
              <a:buClr>
                <a:srgbClr val="0076A3"/>
              </a:buClr>
              <a:buSzPct val="100000"/>
              <a:buFont typeface="Arial" panose="020B0604020202020204" pitchFamily="34" charset="0"/>
              <a:buChar char="•"/>
            </a:pPr>
            <a:r>
              <a:rPr kumimoji="0" lang="en-US"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Draw the 3 perpendicular bisectors in a triangle and know that they are concurrent</a:t>
            </a:r>
          </a:p>
          <a:p>
            <a:pPr marL="857250" lvl="7" indent="-342900">
              <a:lnSpc>
                <a:spcPct val="150000"/>
              </a:lnSpc>
              <a:buClr>
                <a:srgbClr val="0076A3"/>
              </a:buClr>
              <a:buSzPct val="100000"/>
              <a:buFont typeface="Arial" panose="020B0604020202020204" pitchFamily="34" charset="0"/>
              <a:buChar char="•"/>
            </a:pPr>
            <a:r>
              <a:rPr kumimoji="0" lang="en-US"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Draw the 3 heights in a triangle and know that they are concurrent</a:t>
            </a:r>
          </a:p>
          <a:p>
            <a:pPr marL="514350" lvl="7">
              <a:buClr>
                <a:srgbClr val="0076A3"/>
              </a:buClr>
              <a:buSzPct val="100000"/>
            </a:pPr>
            <a:endParaRPr kumimoji="0" lang="en-GB"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endParaRPr>
          </a:p>
          <a:p>
            <a:pPr>
              <a:spcBef>
                <a:spcPts val="1400"/>
              </a:spcBef>
              <a:buSzPts val="2000"/>
            </a:pPr>
            <a:endParaRPr lang="fr-FR" sz="3200" dirty="0">
              <a:latin typeface="Comic Sans MS" panose="030F0702030302020204" pitchFamily="66" charset="0"/>
            </a:endParaRPr>
          </a:p>
          <a:p>
            <a:pPr>
              <a:spcBef>
                <a:spcPts val="1400"/>
              </a:spcBef>
              <a:buSzPts val="2200"/>
            </a:pPr>
            <a:endParaRPr lang="fr-FR" sz="3200" dirty="0">
              <a:latin typeface="Comic Sans MS" panose="030F0702030302020204" pitchFamily="66" charset="0"/>
            </a:endParaRPr>
          </a:p>
        </p:txBody>
      </p:sp>
    </p:spTree>
    <p:custDataLst>
      <p:tags r:id="rId1"/>
    </p:custDataLst>
    <p:extLst>
      <p:ext uri="{BB962C8B-B14F-4D97-AF65-F5344CB8AC3E}">
        <p14:creationId xmlns:p14="http://schemas.microsoft.com/office/powerpoint/2010/main" val="9300959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Use the figure to complete.</a:t>
            </a:r>
            <a:endParaRPr lang="en-GB" sz="3200" dirty="0">
              <a:solidFill>
                <a:schemeClr val="bg1"/>
              </a:solidFill>
              <a:sym typeface="Comic Sans MS"/>
            </a:endParaRPr>
          </a:p>
        </p:txBody>
      </p:sp>
      <p:sp>
        <p:nvSpPr>
          <p:cNvPr id="5" name="TextBox 4">
            <a:extLst>
              <a:ext uri="{FF2B5EF4-FFF2-40B4-BE49-F238E27FC236}">
                <a16:creationId xmlns:a16="http://schemas.microsoft.com/office/drawing/2014/main" id="{EDC9FE6A-4CA9-51B9-7C01-D3B0475FB542}"/>
              </a:ext>
            </a:extLst>
          </p:cNvPr>
          <p:cNvSpPr txBox="1"/>
          <p:nvPr/>
        </p:nvSpPr>
        <p:spPr>
          <a:xfrm>
            <a:off x="0" y="1786097"/>
            <a:ext cx="10767261" cy="1210524"/>
          </a:xfrm>
          <a:prstGeom prst="rect">
            <a:avLst/>
          </a:prstGeom>
          <a:noFill/>
        </p:spPr>
        <p:txBody>
          <a:bodyPr wrap="square">
            <a:spAutoFit/>
          </a:bodyPr>
          <a:lstStyle/>
          <a:p>
            <a:pPr marL="514350">
              <a:lnSpc>
                <a:spcPct val="107000"/>
              </a:lnSpc>
              <a:spcAft>
                <a:spcPts val="800"/>
              </a:spcAft>
            </a:pPr>
            <a:r>
              <a:rPr lang="en-US" sz="3200" dirty="0">
                <a:solidFill>
                  <a:schemeClr val="tx1">
                    <a:lumMod val="65000"/>
                    <a:lumOff val="35000"/>
                  </a:schemeClr>
                </a:solidFill>
                <a:latin typeface="+mn-lt"/>
                <a:ea typeface="Calibri" panose="020F0502020204030204" pitchFamily="34" charset="0"/>
                <a:cs typeface="Arial" panose="020B0604020202020204" pitchFamily="34" charset="0"/>
              </a:rPr>
              <a:t>The perpendicular line</a:t>
            </a:r>
          </a:p>
          <a:p>
            <a:pPr marL="514350">
              <a:lnSpc>
                <a:spcPct val="107000"/>
              </a:lnSpc>
              <a:spcAft>
                <a:spcPts val="800"/>
              </a:spcAft>
            </a:pPr>
            <a:r>
              <a:rPr lang="en-US" sz="3200" dirty="0">
                <a:solidFill>
                  <a:schemeClr val="tx1">
                    <a:lumMod val="65000"/>
                    <a:lumOff val="35000"/>
                  </a:schemeClr>
                </a:solidFill>
                <a:latin typeface="+mn-lt"/>
                <a:ea typeface="Calibri" panose="020F0502020204030204" pitchFamily="34" charset="0"/>
                <a:cs typeface="Arial" panose="020B0604020202020204" pitchFamily="34" charset="0"/>
              </a:rPr>
              <a:t>to (RT) is _________.</a:t>
            </a:r>
          </a:p>
        </p:txBody>
      </p:sp>
      <p:grpSp>
        <p:nvGrpSpPr>
          <p:cNvPr id="33" name="Group 32">
            <a:extLst>
              <a:ext uri="{FF2B5EF4-FFF2-40B4-BE49-F238E27FC236}">
                <a16:creationId xmlns:a16="http://schemas.microsoft.com/office/drawing/2014/main" id="{EE52994D-2D51-4EB3-A85C-8BB386DD2D51}"/>
              </a:ext>
            </a:extLst>
          </p:cNvPr>
          <p:cNvGrpSpPr/>
          <p:nvPr/>
        </p:nvGrpSpPr>
        <p:grpSpPr>
          <a:xfrm>
            <a:off x="5072301" y="2126226"/>
            <a:ext cx="5018789" cy="3679743"/>
            <a:chOff x="801243" y="2079926"/>
            <a:chExt cx="5018789" cy="3679743"/>
          </a:xfrm>
        </p:grpSpPr>
        <p:grpSp>
          <p:nvGrpSpPr>
            <p:cNvPr id="34" name="Group 33">
              <a:extLst>
                <a:ext uri="{FF2B5EF4-FFF2-40B4-BE49-F238E27FC236}">
                  <a16:creationId xmlns:a16="http://schemas.microsoft.com/office/drawing/2014/main" id="{53E0F8F1-9BC7-4362-BA87-0978D13ADD67}"/>
                </a:ext>
              </a:extLst>
            </p:cNvPr>
            <p:cNvGrpSpPr/>
            <p:nvPr/>
          </p:nvGrpSpPr>
          <p:grpSpPr>
            <a:xfrm>
              <a:off x="801243" y="2079926"/>
              <a:ext cx="5018789" cy="3679743"/>
              <a:chOff x="801243" y="2079926"/>
              <a:chExt cx="5018789" cy="3679743"/>
            </a:xfrm>
          </p:grpSpPr>
          <p:cxnSp>
            <p:nvCxnSpPr>
              <p:cNvPr id="36" name="Straight Connector 35">
                <a:extLst>
                  <a:ext uri="{FF2B5EF4-FFF2-40B4-BE49-F238E27FC236}">
                    <a16:creationId xmlns:a16="http://schemas.microsoft.com/office/drawing/2014/main" id="{108F31C8-B7A5-4A63-B9D1-C16C75AE0B9B}"/>
                  </a:ext>
                </a:extLst>
              </p:cNvPr>
              <p:cNvCxnSpPr>
                <a:cxnSpLocks/>
              </p:cNvCxnSpPr>
              <p:nvPr/>
            </p:nvCxnSpPr>
            <p:spPr>
              <a:xfrm flipV="1">
                <a:off x="3415479" y="2725448"/>
                <a:ext cx="1732728" cy="15223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7" name="Group 36">
                <a:extLst>
                  <a:ext uri="{FF2B5EF4-FFF2-40B4-BE49-F238E27FC236}">
                    <a16:creationId xmlns:a16="http://schemas.microsoft.com/office/drawing/2014/main" id="{98515579-7437-4316-B701-AA082317148C}"/>
                  </a:ext>
                </a:extLst>
              </p:cNvPr>
              <p:cNvGrpSpPr/>
              <p:nvPr/>
            </p:nvGrpSpPr>
            <p:grpSpPr>
              <a:xfrm>
                <a:off x="801243" y="2079926"/>
                <a:ext cx="5018789" cy="3679743"/>
                <a:chOff x="801243" y="2079926"/>
                <a:chExt cx="5018789" cy="3679743"/>
              </a:xfrm>
            </p:grpSpPr>
            <p:sp>
              <p:nvSpPr>
                <p:cNvPr id="38" name="TextBox 37">
                  <a:extLst>
                    <a:ext uri="{FF2B5EF4-FFF2-40B4-BE49-F238E27FC236}">
                      <a16:creationId xmlns:a16="http://schemas.microsoft.com/office/drawing/2014/main" id="{73D6DFBE-C03C-4699-9BDB-676C9C905469}"/>
                    </a:ext>
                  </a:extLst>
                </p:cNvPr>
                <p:cNvSpPr txBox="1"/>
                <p:nvPr/>
              </p:nvSpPr>
              <p:spPr>
                <a:xfrm>
                  <a:off x="3076737" y="2142011"/>
                  <a:ext cx="373567" cy="461665"/>
                </a:xfrm>
                <a:prstGeom prst="rect">
                  <a:avLst/>
                </a:prstGeom>
                <a:noFill/>
              </p:spPr>
              <p:txBody>
                <a:bodyPr wrap="square" rtlCol="0">
                  <a:spAutoFit/>
                </a:bodyPr>
                <a:lstStyle/>
                <a:p>
                  <a:r>
                    <a:rPr lang="en-US" sz="2400" b="1" dirty="0">
                      <a:latin typeface="+mj-lt"/>
                    </a:rPr>
                    <a:t>u</a:t>
                  </a:r>
                </a:p>
              </p:txBody>
            </p:sp>
            <p:grpSp>
              <p:nvGrpSpPr>
                <p:cNvPr id="39" name="Group 38">
                  <a:extLst>
                    <a:ext uri="{FF2B5EF4-FFF2-40B4-BE49-F238E27FC236}">
                      <a16:creationId xmlns:a16="http://schemas.microsoft.com/office/drawing/2014/main" id="{AC36300D-0F32-4994-8319-51A803A02F7A}"/>
                    </a:ext>
                  </a:extLst>
                </p:cNvPr>
                <p:cNvGrpSpPr/>
                <p:nvPr/>
              </p:nvGrpSpPr>
              <p:grpSpPr>
                <a:xfrm>
                  <a:off x="801243" y="2079926"/>
                  <a:ext cx="5018789" cy="3679743"/>
                  <a:chOff x="801243" y="2079926"/>
                  <a:chExt cx="5018789" cy="3679743"/>
                </a:xfrm>
              </p:grpSpPr>
              <p:sp>
                <p:nvSpPr>
                  <p:cNvPr id="41" name="TextBox 40">
                    <a:extLst>
                      <a:ext uri="{FF2B5EF4-FFF2-40B4-BE49-F238E27FC236}">
                        <a16:creationId xmlns:a16="http://schemas.microsoft.com/office/drawing/2014/main" id="{118503BA-E51B-473F-B2BE-865E23D989E4}"/>
                      </a:ext>
                    </a:extLst>
                  </p:cNvPr>
                  <p:cNvSpPr txBox="1"/>
                  <p:nvPr/>
                </p:nvSpPr>
                <p:spPr>
                  <a:xfrm>
                    <a:off x="1449155" y="4356209"/>
                    <a:ext cx="373567" cy="461665"/>
                  </a:xfrm>
                  <a:prstGeom prst="rect">
                    <a:avLst/>
                  </a:prstGeom>
                  <a:noFill/>
                </p:spPr>
                <p:txBody>
                  <a:bodyPr wrap="square" rtlCol="0">
                    <a:spAutoFit/>
                  </a:bodyPr>
                  <a:lstStyle/>
                  <a:p>
                    <a:r>
                      <a:rPr lang="en-US" sz="2400" b="1" dirty="0">
                        <a:latin typeface="+mj-lt"/>
                      </a:rPr>
                      <a:t>R</a:t>
                    </a:r>
                  </a:p>
                </p:txBody>
              </p:sp>
              <p:sp>
                <p:nvSpPr>
                  <p:cNvPr id="42" name="TextBox 41">
                    <a:extLst>
                      <a:ext uri="{FF2B5EF4-FFF2-40B4-BE49-F238E27FC236}">
                        <a16:creationId xmlns:a16="http://schemas.microsoft.com/office/drawing/2014/main" id="{6C14BF6F-4A6B-4F40-BA60-A47231EB6F87}"/>
                      </a:ext>
                    </a:extLst>
                  </p:cNvPr>
                  <p:cNvSpPr txBox="1"/>
                  <p:nvPr/>
                </p:nvSpPr>
                <p:spPr>
                  <a:xfrm>
                    <a:off x="3054208" y="5263908"/>
                    <a:ext cx="373567" cy="461665"/>
                  </a:xfrm>
                  <a:prstGeom prst="rect">
                    <a:avLst/>
                  </a:prstGeom>
                  <a:noFill/>
                </p:spPr>
                <p:txBody>
                  <a:bodyPr wrap="square" rtlCol="0">
                    <a:spAutoFit/>
                  </a:bodyPr>
                  <a:lstStyle/>
                  <a:p>
                    <a:r>
                      <a:rPr lang="en-US" sz="2400" b="1" dirty="0">
                        <a:latin typeface="+mj-lt"/>
                      </a:rPr>
                      <a:t>v</a:t>
                    </a:r>
                  </a:p>
                </p:txBody>
              </p:sp>
              <p:sp>
                <p:nvSpPr>
                  <p:cNvPr id="43" name="TextBox 42">
                    <a:extLst>
                      <a:ext uri="{FF2B5EF4-FFF2-40B4-BE49-F238E27FC236}">
                        <a16:creationId xmlns:a16="http://schemas.microsoft.com/office/drawing/2014/main" id="{67EB9E4A-D3E5-45FE-9AC5-B0B2155B0AD1}"/>
                      </a:ext>
                    </a:extLst>
                  </p:cNvPr>
                  <p:cNvSpPr txBox="1"/>
                  <p:nvPr/>
                </p:nvSpPr>
                <p:spPr>
                  <a:xfrm>
                    <a:off x="801243" y="4566057"/>
                    <a:ext cx="373567" cy="461665"/>
                  </a:xfrm>
                  <a:prstGeom prst="rect">
                    <a:avLst/>
                  </a:prstGeom>
                  <a:noFill/>
                </p:spPr>
                <p:txBody>
                  <a:bodyPr wrap="square" rtlCol="0">
                    <a:spAutoFit/>
                  </a:bodyPr>
                  <a:lstStyle/>
                  <a:p>
                    <a:r>
                      <a:rPr lang="en-US" sz="2400" b="1" dirty="0">
                        <a:latin typeface="+mj-lt"/>
                      </a:rPr>
                      <a:t>x</a:t>
                    </a:r>
                  </a:p>
                </p:txBody>
              </p:sp>
              <p:grpSp>
                <p:nvGrpSpPr>
                  <p:cNvPr id="44" name="Group 43">
                    <a:extLst>
                      <a:ext uri="{FF2B5EF4-FFF2-40B4-BE49-F238E27FC236}">
                        <a16:creationId xmlns:a16="http://schemas.microsoft.com/office/drawing/2014/main" id="{A55FE180-C5BB-4477-B19E-77EDF5B9B67C}"/>
                      </a:ext>
                    </a:extLst>
                  </p:cNvPr>
                  <p:cNvGrpSpPr/>
                  <p:nvPr/>
                </p:nvGrpSpPr>
                <p:grpSpPr>
                  <a:xfrm>
                    <a:off x="1025611" y="2079926"/>
                    <a:ext cx="4794421" cy="3679743"/>
                    <a:chOff x="1025611" y="2079926"/>
                    <a:chExt cx="4794421" cy="3679743"/>
                  </a:xfrm>
                </p:grpSpPr>
                <p:cxnSp>
                  <p:nvCxnSpPr>
                    <p:cNvPr id="45" name="Straight Connector 44">
                      <a:extLst>
                        <a:ext uri="{FF2B5EF4-FFF2-40B4-BE49-F238E27FC236}">
                          <a16:creationId xmlns:a16="http://schemas.microsoft.com/office/drawing/2014/main" id="{28F16F6D-7F92-42F2-8E45-0A5C63CA05F0}"/>
                        </a:ext>
                      </a:extLst>
                    </p:cNvPr>
                    <p:cNvCxnSpPr>
                      <a:cxnSpLocks/>
                    </p:cNvCxnSpPr>
                    <p:nvPr/>
                  </p:nvCxnSpPr>
                  <p:spPr>
                    <a:xfrm>
                      <a:off x="3427775" y="2561990"/>
                      <a:ext cx="0" cy="319767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9CA07762-38BA-4FD2-8E17-219A747D93B0}"/>
                        </a:ext>
                      </a:extLst>
                    </p:cNvPr>
                    <p:cNvCxnSpPr>
                      <a:cxnSpLocks/>
                    </p:cNvCxnSpPr>
                    <p:nvPr/>
                  </p:nvCxnSpPr>
                  <p:spPr>
                    <a:xfrm flipH="1">
                      <a:off x="1272746" y="4260400"/>
                      <a:ext cx="454728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Oval 46">
                      <a:extLst>
                        <a:ext uri="{FF2B5EF4-FFF2-40B4-BE49-F238E27FC236}">
                          <a16:creationId xmlns:a16="http://schemas.microsoft.com/office/drawing/2014/main" id="{FE798F16-D9D1-4D9D-8C9A-F90F79EAFAE6}"/>
                        </a:ext>
                      </a:extLst>
                    </p:cNvPr>
                    <p:cNvSpPr/>
                    <p:nvPr/>
                  </p:nvSpPr>
                  <p:spPr>
                    <a:xfrm>
                      <a:off x="5199414" y="421796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a:extLst>
                        <a:ext uri="{FF2B5EF4-FFF2-40B4-BE49-F238E27FC236}">
                          <a16:creationId xmlns:a16="http://schemas.microsoft.com/office/drawing/2014/main" id="{C70B3D87-241B-490D-8460-36AB9EE8798A}"/>
                        </a:ext>
                      </a:extLst>
                    </p:cNvPr>
                    <p:cNvSpPr txBox="1"/>
                    <p:nvPr/>
                  </p:nvSpPr>
                  <p:spPr>
                    <a:xfrm>
                      <a:off x="3054208" y="4356209"/>
                      <a:ext cx="373567" cy="461665"/>
                    </a:xfrm>
                    <a:prstGeom prst="rect">
                      <a:avLst/>
                    </a:prstGeom>
                    <a:noFill/>
                  </p:spPr>
                  <p:txBody>
                    <a:bodyPr wrap="square" rtlCol="0">
                      <a:spAutoFit/>
                    </a:bodyPr>
                    <a:lstStyle/>
                    <a:p>
                      <a:r>
                        <a:rPr lang="en-US" sz="2400" b="1" dirty="0">
                          <a:latin typeface="+mj-lt"/>
                        </a:rPr>
                        <a:t>S</a:t>
                      </a:r>
                    </a:p>
                  </p:txBody>
                </p:sp>
                <p:sp>
                  <p:nvSpPr>
                    <p:cNvPr id="49" name="TextBox 48">
                      <a:extLst>
                        <a:ext uri="{FF2B5EF4-FFF2-40B4-BE49-F238E27FC236}">
                          <a16:creationId xmlns:a16="http://schemas.microsoft.com/office/drawing/2014/main" id="{CBF742BD-4BA6-4568-81EC-D033CB518254}"/>
                        </a:ext>
                      </a:extLst>
                    </p:cNvPr>
                    <p:cNvSpPr txBox="1"/>
                    <p:nvPr/>
                  </p:nvSpPr>
                  <p:spPr>
                    <a:xfrm>
                      <a:off x="5012630" y="4356209"/>
                      <a:ext cx="373567" cy="461665"/>
                    </a:xfrm>
                    <a:prstGeom prst="rect">
                      <a:avLst/>
                    </a:prstGeom>
                    <a:noFill/>
                  </p:spPr>
                  <p:txBody>
                    <a:bodyPr wrap="square" rtlCol="0">
                      <a:spAutoFit/>
                    </a:bodyPr>
                    <a:lstStyle/>
                    <a:p>
                      <a:r>
                        <a:rPr lang="en-US" sz="2400" b="1" dirty="0">
                          <a:latin typeface="+mj-lt"/>
                        </a:rPr>
                        <a:t>T</a:t>
                      </a:r>
                    </a:p>
                  </p:txBody>
                </p:sp>
                <p:cxnSp>
                  <p:nvCxnSpPr>
                    <p:cNvPr id="50" name="Straight Connector 49">
                      <a:extLst>
                        <a:ext uri="{FF2B5EF4-FFF2-40B4-BE49-F238E27FC236}">
                          <a16:creationId xmlns:a16="http://schemas.microsoft.com/office/drawing/2014/main" id="{C464F503-701A-4A03-B930-D0C2E2D23BE3}"/>
                        </a:ext>
                      </a:extLst>
                    </p:cNvPr>
                    <p:cNvCxnSpPr>
                      <a:cxnSpLocks/>
                    </p:cNvCxnSpPr>
                    <p:nvPr/>
                  </p:nvCxnSpPr>
                  <p:spPr>
                    <a:xfrm>
                      <a:off x="3428881" y="3777115"/>
                      <a:ext cx="521756"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ADB8EEF4-53FA-4966-9DAF-49292BE618B4}"/>
                        </a:ext>
                      </a:extLst>
                    </p:cNvPr>
                    <p:cNvCxnSpPr>
                      <a:cxnSpLocks/>
                    </p:cNvCxnSpPr>
                    <p:nvPr/>
                  </p:nvCxnSpPr>
                  <p:spPr>
                    <a:xfrm flipH="1">
                      <a:off x="2505517"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DC094134-96FD-4889-932A-D0E857E59405}"/>
                        </a:ext>
                      </a:extLst>
                    </p:cNvPr>
                    <p:cNvCxnSpPr>
                      <a:cxnSpLocks/>
                    </p:cNvCxnSpPr>
                    <p:nvPr/>
                  </p:nvCxnSpPr>
                  <p:spPr>
                    <a:xfrm>
                      <a:off x="3948904" y="3777115"/>
                      <a:ext cx="0" cy="483285"/>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C58AE688-F771-4866-885D-C98FFB13BB66}"/>
                        </a:ext>
                      </a:extLst>
                    </p:cNvPr>
                    <p:cNvSpPr txBox="1"/>
                    <p:nvPr/>
                  </p:nvSpPr>
                  <p:spPr>
                    <a:xfrm>
                      <a:off x="5160612" y="2496164"/>
                      <a:ext cx="373567" cy="461665"/>
                    </a:xfrm>
                    <a:prstGeom prst="rect">
                      <a:avLst/>
                    </a:prstGeom>
                    <a:noFill/>
                  </p:spPr>
                  <p:txBody>
                    <a:bodyPr wrap="square" rtlCol="0">
                      <a:spAutoFit/>
                    </a:bodyPr>
                    <a:lstStyle/>
                    <a:p>
                      <a:r>
                        <a:rPr lang="en-US" sz="2400" b="1" dirty="0">
                          <a:latin typeface="+mj-lt"/>
                        </a:rPr>
                        <a:t>m</a:t>
                      </a:r>
                    </a:p>
                  </p:txBody>
                </p:sp>
                <p:cxnSp>
                  <p:nvCxnSpPr>
                    <p:cNvPr id="54" name="Straight Connector 53">
                      <a:extLst>
                        <a:ext uri="{FF2B5EF4-FFF2-40B4-BE49-F238E27FC236}">
                          <a16:creationId xmlns:a16="http://schemas.microsoft.com/office/drawing/2014/main" id="{72C80091-8B1A-48FF-8E86-2EDF86C5D09D}"/>
                        </a:ext>
                      </a:extLst>
                    </p:cNvPr>
                    <p:cNvCxnSpPr/>
                    <p:nvPr/>
                  </p:nvCxnSpPr>
                  <p:spPr>
                    <a:xfrm flipV="1">
                      <a:off x="1025611" y="2224216"/>
                      <a:ext cx="3484605" cy="2397211"/>
                    </a:xfrm>
                    <a:prstGeom prst="line">
                      <a:avLst/>
                    </a:prstGeom>
                    <a:ln w="28575"/>
                  </p:spPr>
                  <p:style>
                    <a:lnRef idx="1">
                      <a:schemeClr val="dk1"/>
                    </a:lnRef>
                    <a:fillRef idx="0">
                      <a:schemeClr val="dk1"/>
                    </a:fillRef>
                    <a:effectRef idx="0">
                      <a:schemeClr val="dk1"/>
                    </a:effectRef>
                    <a:fontRef idx="minor">
                      <a:schemeClr val="tx1"/>
                    </a:fontRef>
                  </p:style>
                </p:cxnSp>
                <p:sp>
                  <p:nvSpPr>
                    <p:cNvPr id="55" name="TextBox 54">
                      <a:extLst>
                        <a:ext uri="{FF2B5EF4-FFF2-40B4-BE49-F238E27FC236}">
                          <a16:creationId xmlns:a16="http://schemas.microsoft.com/office/drawing/2014/main" id="{E41466EF-DBC3-4A48-B173-125155F3948F}"/>
                        </a:ext>
                      </a:extLst>
                    </p:cNvPr>
                    <p:cNvSpPr txBox="1"/>
                    <p:nvPr/>
                  </p:nvSpPr>
                  <p:spPr>
                    <a:xfrm>
                      <a:off x="4506134" y="2079926"/>
                      <a:ext cx="373567" cy="461665"/>
                    </a:xfrm>
                    <a:prstGeom prst="rect">
                      <a:avLst/>
                    </a:prstGeom>
                    <a:noFill/>
                  </p:spPr>
                  <p:txBody>
                    <a:bodyPr wrap="square" rtlCol="0">
                      <a:spAutoFit/>
                    </a:bodyPr>
                    <a:lstStyle/>
                    <a:p>
                      <a:r>
                        <a:rPr lang="en-US" sz="2400" b="1" dirty="0">
                          <a:latin typeface="+mj-lt"/>
                        </a:rPr>
                        <a:t>y</a:t>
                      </a:r>
                    </a:p>
                  </p:txBody>
                </p:sp>
                <p:sp>
                  <p:nvSpPr>
                    <p:cNvPr id="56" name="Rectangle: Rounded Corners 11">
                      <a:extLst>
                        <a:ext uri="{FF2B5EF4-FFF2-40B4-BE49-F238E27FC236}">
                          <a16:creationId xmlns:a16="http://schemas.microsoft.com/office/drawing/2014/main" id="{DFDF3C7D-79ED-4433-8A4A-54A838096F75}"/>
                        </a:ext>
                      </a:extLst>
                    </p:cNvPr>
                    <p:cNvSpPr/>
                    <p:nvPr/>
                  </p:nvSpPr>
                  <p:spPr>
                    <a:xfrm>
                      <a:off x="3707193" y="3585931"/>
                      <a:ext cx="972102" cy="770665"/>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ysClr val="windowText" lastClr="000000"/>
                          </a:solidFill>
                        </a:rPr>
                        <a:t>45</a:t>
                      </a:r>
                      <a:r>
                        <a:rPr lang="en-US" sz="2400" b="1" baseline="30000" dirty="0">
                          <a:solidFill>
                            <a:sysClr val="windowText" lastClr="000000"/>
                          </a:solidFill>
                          <a:sym typeface="Symbol" panose="05050102010706020507" pitchFamily="18" charset="2"/>
                        </a:rPr>
                        <a:t></a:t>
                      </a:r>
                      <a:endParaRPr lang="en-US" sz="2000" b="1" baseline="30000" dirty="0">
                        <a:solidFill>
                          <a:sysClr val="windowText" lastClr="000000"/>
                        </a:solidFill>
                      </a:endParaRPr>
                    </a:p>
                  </p:txBody>
                </p:sp>
                <p:sp>
                  <p:nvSpPr>
                    <p:cNvPr id="57" name="Oval 56">
                      <a:extLst>
                        <a:ext uri="{FF2B5EF4-FFF2-40B4-BE49-F238E27FC236}">
                          <a16:creationId xmlns:a16="http://schemas.microsoft.com/office/drawing/2014/main" id="{59AB236F-0FDE-46FC-AAAD-963892C5420C}"/>
                        </a:ext>
                      </a:extLst>
                    </p:cNvPr>
                    <p:cNvSpPr/>
                    <p:nvPr/>
                  </p:nvSpPr>
                  <p:spPr>
                    <a:xfrm>
                      <a:off x="3370613" y="4196698"/>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EBA760FD-F5CE-4804-8A68-3316AEA20522}"/>
                        </a:ext>
                      </a:extLst>
                    </p:cNvPr>
                    <p:cNvSpPr/>
                    <p:nvPr/>
                  </p:nvSpPr>
                  <p:spPr>
                    <a:xfrm>
                      <a:off x="3386488" y="2923176"/>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9" name="Straight Connector 58">
                      <a:extLst>
                        <a:ext uri="{FF2B5EF4-FFF2-40B4-BE49-F238E27FC236}">
                          <a16:creationId xmlns:a16="http://schemas.microsoft.com/office/drawing/2014/main" id="{51908F2E-7B1A-4FDC-8ECA-F4B1228730FD}"/>
                        </a:ext>
                      </a:extLst>
                    </p:cNvPr>
                    <p:cNvCxnSpPr>
                      <a:cxnSpLocks/>
                    </p:cNvCxnSpPr>
                    <p:nvPr/>
                  </p:nvCxnSpPr>
                  <p:spPr>
                    <a:xfrm flipH="1">
                      <a:off x="2379237"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62FD3B8B-84C8-46B3-A8D6-8B215CB8953B}"/>
                        </a:ext>
                      </a:extLst>
                    </p:cNvPr>
                    <p:cNvCxnSpPr>
                      <a:cxnSpLocks/>
                    </p:cNvCxnSpPr>
                    <p:nvPr/>
                  </p:nvCxnSpPr>
                  <p:spPr>
                    <a:xfrm flipH="1">
                      <a:off x="4473041"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F5EE235E-5E7A-49C9-BFAC-04351C71B66B}"/>
                        </a:ext>
                      </a:extLst>
                    </p:cNvPr>
                    <p:cNvCxnSpPr>
                      <a:cxnSpLocks/>
                    </p:cNvCxnSpPr>
                    <p:nvPr/>
                  </p:nvCxnSpPr>
                  <p:spPr>
                    <a:xfrm flipH="1">
                      <a:off x="4346761"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pSp>
            <p:sp>
              <p:nvSpPr>
                <p:cNvPr id="40" name="TextBox 39">
                  <a:extLst>
                    <a:ext uri="{FF2B5EF4-FFF2-40B4-BE49-F238E27FC236}">
                      <a16:creationId xmlns:a16="http://schemas.microsoft.com/office/drawing/2014/main" id="{49949069-B87A-4E53-8FEC-430E6EC05079}"/>
                    </a:ext>
                  </a:extLst>
                </p:cNvPr>
                <p:cNvSpPr txBox="1"/>
                <p:nvPr/>
              </p:nvSpPr>
              <p:spPr>
                <a:xfrm>
                  <a:off x="3446838" y="2897238"/>
                  <a:ext cx="373567" cy="461665"/>
                </a:xfrm>
                <a:prstGeom prst="rect">
                  <a:avLst/>
                </a:prstGeom>
                <a:noFill/>
              </p:spPr>
              <p:txBody>
                <a:bodyPr wrap="square" rtlCol="0">
                  <a:spAutoFit/>
                </a:bodyPr>
                <a:lstStyle/>
                <a:p>
                  <a:r>
                    <a:rPr lang="en-US" sz="2400" b="1" dirty="0">
                      <a:latin typeface="+mj-lt"/>
                    </a:rPr>
                    <a:t>A</a:t>
                  </a:r>
                </a:p>
              </p:txBody>
            </p:sp>
          </p:grpSp>
        </p:grpSp>
        <p:sp>
          <p:nvSpPr>
            <p:cNvPr id="35" name="Oval 34">
              <a:extLst>
                <a:ext uri="{FF2B5EF4-FFF2-40B4-BE49-F238E27FC236}">
                  <a16:creationId xmlns:a16="http://schemas.microsoft.com/office/drawing/2014/main" id="{475F7F1E-9E55-48AC-8289-E23EB71D5036}"/>
                </a:ext>
              </a:extLst>
            </p:cNvPr>
            <p:cNvSpPr/>
            <p:nvPr/>
          </p:nvSpPr>
          <p:spPr>
            <a:xfrm>
              <a:off x="1507752" y="421098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ustDataLst>
      <p:tags r:id="rId1"/>
    </p:custDataLst>
    <p:extLst>
      <p:ext uri="{BB962C8B-B14F-4D97-AF65-F5344CB8AC3E}">
        <p14:creationId xmlns:p14="http://schemas.microsoft.com/office/powerpoint/2010/main" val="20248530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Use the figure to complete.</a:t>
            </a:r>
            <a:endParaRPr lang="en-GB" sz="3200" dirty="0">
              <a:solidFill>
                <a:schemeClr val="bg1"/>
              </a:solidFill>
              <a:sym typeface="Comic Sans MS"/>
            </a:endParaRPr>
          </a:p>
        </p:txBody>
      </p:sp>
      <p:sp>
        <p:nvSpPr>
          <p:cNvPr id="5" name="TextBox 4">
            <a:extLst>
              <a:ext uri="{FF2B5EF4-FFF2-40B4-BE49-F238E27FC236}">
                <a16:creationId xmlns:a16="http://schemas.microsoft.com/office/drawing/2014/main" id="{EDC9FE6A-4CA9-51B9-7C01-D3B0475FB542}"/>
              </a:ext>
            </a:extLst>
          </p:cNvPr>
          <p:cNvSpPr txBox="1"/>
          <p:nvPr/>
        </p:nvSpPr>
        <p:spPr>
          <a:xfrm>
            <a:off x="0" y="1786097"/>
            <a:ext cx="10767261" cy="1210524"/>
          </a:xfrm>
          <a:prstGeom prst="rect">
            <a:avLst/>
          </a:prstGeom>
          <a:noFill/>
        </p:spPr>
        <p:txBody>
          <a:bodyPr wrap="square">
            <a:spAutoFit/>
          </a:bodyPr>
          <a:lstStyle/>
          <a:p>
            <a:pPr marL="514350">
              <a:lnSpc>
                <a:spcPct val="107000"/>
              </a:lnSpc>
              <a:spcAft>
                <a:spcPts val="800"/>
              </a:spcAft>
            </a:pPr>
            <a:r>
              <a:rPr lang="en-US" sz="3200" dirty="0">
                <a:solidFill>
                  <a:schemeClr val="tx1">
                    <a:lumMod val="65000"/>
                    <a:lumOff val="35000"/>
                  </a:schemeClr>
                </a:solidFill>
                <a:latin typeface="+mn-lt"/>
                <a:ea typeface="Calibri" panose="020F0502020204030204" pitchFamily="34" charset="0"/>
                <a:cs typeface="Arial" panose="020B0604020202020204" pitchFamily="34" charset="0"/>
              </a:rPr>
              <a:t>The perpendicular line</a:t>
            </a:r>
          </a:p>
          <a:p>
            <a:pPr marL="514350">
              <a:lnSpc>
                <a:spcPct val="107000"/>
              </a:lnSpc>
              <a:spcAft>
                <a:spcPts val="800"/>
              </a:spcAft>
            </a:pPr>
            <a:r>
              <a:rPr lang="en-US" sz="3200" dirty="0">
                <a:solidFill>
                  <a:schemeClr val="tx1">
                    <a:lumMod val="65000"/>
                    <a:lumOff val="35000"/>
                  </a:schemeClr>
                </a:solidFill>
                <a:latin typeface="+mn-lt"/>
                <a:ea typeface="Calibri" panose="020F0502020204030204" pitchFamily="34" charset="0"/>
                <a:cs typeface="Arial" panose="020B0604020202020204" pitchFamily="34" charset="0"/>
              </a:rPr>
              <a:t>to (RT) is _________.</a:t>
            </a:r>
          </a:p>
        </p:txBody>
      </p:sp>
      <p:sp>
        <p:nvSpPr>
          <p:cNvPr id="8" name="TextBox 7">
            <a:extLst>
              <a:ext uri="{FF2B5EF4-FFF2-40B4-BE49-F238E27FC236}">
                <a16:creationId xmlns:a16="http://schemas.microsoft.com/office/drawing/2014/main" id="{73B4D137-D83D-AF5C-42CE-2BE1839E7BF6}"/>
              </a:ext>
            </a:extLst>
          </p:cNvPr>
          <p:cNvSpPr txBox="1"/>
          <p:nvPr/>
        </p:nvSpPr>
        <p:spPr>
          <a:xfrm>
            <a:off x="1956490" y="2344179"/>
            <a:ext cx="2917960" cy="528222"/>
          </a:xfrm>
          <a:prstGeom prst="rect">
            <a:avLst/>
          </a:prstGeom>
          <a:noFill/>
        </p:spPr>
        <p:txBody>
          <a:bodyPr wrap="square">
            <a:spAutoFit/>
          </a:bodyPr>
          <a:lstStyle/>
          <a:p>
            <a:pPr marL="514350" marR="0">
              <a:lnSpc>
                <a:spcPct val="107000"/>
              </a:lnSpc>
              <a:spcBef>
                <a:spcPts val="0"/>
              </a:spcBef>
              <a:spcAft>
                <a:spcPts val="800"/>
              </a:spcAft>
            </a:pPr>
            <a:r>
              <a:rPr lang="en-US" sz="2800" b="1" dirty="0">
                <a:solidFill>
                  <a:srgbClr val="74C274"/>
                </a:solidFill>
                <a:latin typeface="+mn-lt"/>
                <a:ea typeface="Calibri" panose="020F0502020204030204" pitchFamily="34" charset="0"/>
                <a:cs typeface="Arial" panose="020B0604020202020204" pitchFamily="34" charset="0"/>
              </a:rPr>
              <a:t>   (</a:t>
            </a:r>
            <a:r>
              <a:rPr lang="en-US" sz="2800" b="1" dirty="0" err="1">
                <a:solidFill>
                  <a:srgbClr val="74C274"/>
                </a:solidFill>
                <a:latin typeface="+mn-lt"/>
                <a:ea typeface="Calibri" panose="020F0502020204030204" pitchFamily="34" charset="0"/>
                <a:cs typeface="Arial" panose="020B0604020202020204" pitchFamily="34" charset="0"/>
              </a:rPr>
              <a:t>uv</a:t>
            </a:r>
            <a:r>
              <a:rPr lang="en-US" sz="2800" b="1" dirty="0">
                <a:solidFill>
                  <a:srgbClr val="74C274"/>
                </a:solidFill>
                <a:latin typeface="+mn-lt"/>
                <a:ea typeface="Calibri" panose="020F0502020204030204" pitchFamily="34" charset="0"/>
                <a:cs typeface="Arial" panose="020B0604020202020204" pitchFamily="34" charset="0"/>
              </a:rPr>
              <a:t>)</a:t>
            </a:r>
            <a:endParaRPr lang="en-US" sz="2800" b="1" dirty="0">
              <a:solidFill>
                <a:srgbClr val="74C274"/>
              </a:solidFill>
              <a:effectLst/>
              <a:latin typeface="+mn-lt"/>
              <a:ea typeface="Calibri" panose="020F0502020204030204" pitchFamily="34" charset="0"/>
              <a:cs typeface="Arial" panose="020B0604020202020204" pitchFamily="34" charset="0"/>
            </a:endParaRPr>
          </a:p>
        </p:txBody>
      </p:sp>
      <p:grpSp>
        <p:nvGrpSpPr>
          <p:cNvPr id="34" name="Group 33">
            <a:extLst>
              <a:ext uri="{FF2B5EF4-FFF2-40B4-BE49-F238E27FC236}">
                <a16:creationId xmlns:a16="http://schemas.microsoft.com/office/drawing/2014/main" id="{EE05574D-DA4F-4870-9572-01C099CE345E}"/>
              </a:ext>
            </a:extLst>
          </p:cNvPr>
          <p:cNvGrpSpPr/>
          <p:nvPr/>
        </p:nvGrpSpPr>
        <p:grpSpPr>
          <a:xfrm>
            <a:off x="5072301" y="2126226"/>
            <a:ext cx="5018789" cy="3679743"/>
            <a:chOff x="801243" y="2079926"/>
            <a:chExt cx="5018789" cy="3679743"/>
          </a:xfrm>
        </p:grpSpPr>
        <p:grpSp>
          <p:nvGrpSpPr>
            <p:cNvPr id="35" name="Group 34">
              <a:extLst>
                <a:ext uri="{FF2B5EF4-FFF2-40B4-BE49-F238E27FC236}">
                  <a16:creationId xmlns:a16="http://schemas.microsoft.com/office/drawing/2014/main" id="{045604F5-1A19-486F-B99E-A9897914AF9A}"/>
                </a:ext>
              </a:extLst>
            </p:cNvPr>
            <p:cNvGrpSpPr/>
            <p:nvPr/>
          </p:nvGrpSpPr>
          <p:grpSpPr>
            <a:xfrm>
              <a:off x="801243" y="2079926"/>
              <a:ext cx="5018789" cy="3679743"/>
              <a:chOff x="801243" y="2079926"/>
              <a:chExt cx="5018789" cy="3679743"/>
            </a:xfrm>
          </p:grpSpPr>
          <p:cxnSp>
            <p:nvCxnSpPr>
              <p:cNvPr id="37" name="Straight Connector 36">
                <a:extLst>
                  <a:ext uri="{FF2B5EF4-FFF2-40B4-BE49-F238E27FC236}">
                    <a16:creationId xmlns:a16="http://schemas.microsoft.com/office/drawing/2014/main" id="{492D4EF8-8831-4C29-9748-FB4BEC7EF76D}"/>
                  </a:ext>
                </a:extLst>
              </p:cNvPr>
              <p:cNvCxnSpPr>
                <a:cxnSpLocks/>
              </p:cNvCxnSpPr>
              <p:nvPr/>
            </p:nvCxnSpPr>
            <p:spPr>
              <a:xfrm flipV="1">
                <a:off x="3415479" y="2725448"/>
                <a:ext cx="1732728" cy="15223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8" name="Group 37">
                <a:extLst>
                  <a:ext uri="{FF2B5EF4-FFF2-40B4-BE49-F238E27FC236}">
                    <a16:creationId xmlns:a16="http://schemas.microsoft.com/office/drawing/2014/main" id="{C92305CA-78C9-4E3E-8BE8-8631DBEF3086}"/>
                  </a:ext>
                </a:extLst>
              </p:cNvPr>
              <p:cNvGrpSpPr/>
              <p:nvPr/>
            </p:nvGrpSpPr>
            <p:grpSpPr>
              <a:xfrm>
                <a:off x="801243" y="2079926"/>
                <a:ext cx="5018789" cy="3679743"/>
                <a:chOff x="801243" y="2079926"/>
                <a:chExt cx="5018789" cy="3679743"/>
              </a:xfrm>
            </p:grpSpPr>
            <p:sp>
              <p:nvSpPr>
                <p:cNvPr id="39" name="TextBox 38">
                  <a:extLst>
                    <a:ext uri="{FF2B5EF4-FFF2-40B4-BE49-F238E27FC236}">
                      <a16:creationId xmlns:a16="http://schemas.microsoft.com/office/drawing/2014/main" id="{46234BFF-B5A8-4CD2-88DA-D2A88C353418}"/>
                    </a:ext>
                  </a:extLst>
                </p:cNvPr>
                <p:cNvSpPr txBox="1"/>
                <p:nvPr/>
              </p:nvSpPr>
              <p:spPr>
                <a:xfrm>
                  <a:off x="3076737" y="2142011"/>
                  <a:ext cx="373567" cy="461665"/>
                </a:xfrm>
                <a:prstGeom prst="rect">
                  <a:avLst/>
                </a:prstGeom>
                <a:noFill/>
              </p:spPr>
              <p:txBody>
                <a:bodyPr wrap="square" rtlCol="0">
                  <a:spAutoFit/>
                </a:bodyPr>
                <a:lstStyle/>
                <a:p>
                  <a:r>
                    <a:rPr lang="en-US" sz="2400" b="1" dirty="0">
                      <a:latin typeface="+mj-lt"/>
                    </a:rPr>
                    <a:t>u</a:t>
                  </a:r>
                </a:p>
              </p:txBody>
            </p:sp>
            <p:grpSp>
              <p:nvGrpSpPr>
                <p:cNvPr id="40" name="Group 39">
                  <a:extLst>
                    <a:ext uri="{FF2B5EF4-FFF2-40B4-BE49-F238E27FC236}">
                      <a16:creationId xmlns:a16="http://schemas.microsoft.com/office/drawing/2014/main" id="{B432BBA5-DCC8-44C7-9ADF-15578CE4BD34}"/>
                    </a:ext>
                  </a:extLst>
                </p:cNvPr>
                <p:cNvGrpSpPr/>
                <p:nvPr/>
              </p:nvGrpSpPr>
              <p:grpSpPr>
                <a:xfrm>
                  <a:off x="801243" y="2079926"/>
                  <a:ext cx="5018789" cy="3679743"/>
                  <a:chOff x="801243" y="2079926"/>
                  <a:chExt cx="5018789" cy="3679743"/>
                </a:xfrm>
              </p:grpSpPr>
              <p:sp>
                <p:nvSpPr>
                  <p:cNvPr id="42" name="TextBox 41">
                    <a:extLst>
                      <a:ext uri="{FF2B5EF4-FFF2-40B4-BE49-F238E27FC236}">
                        <a16:creationId xmlns:a16="http://schemas.microsoft.com/office/drawing/2014/main" id="{A2828554-63D1-47C9-8693-C8A3CF8BEDAD}"/>
                      </a:ext>
                    </a:extLst>
                  </p:cNvPr>
                  <p:cNvSpPr txBox="1"/>
                  <p:nvPr/>
                </p:nvSpPr>
                <p:spPr>
                  <a:xfrm>
                    <a:off x="1449155" y="4356209"/>
                    <a:ext cx="373567" cy="461665"/>
                  </a:xfrm>
                  <a:prstGeom prst="rect">
                    <a:avLst/>
                  </a:prstGeom>
                  <a:noFill/>
                </p:spPr>
                <p:txBody>
                  <a:bodyPr wrap="square" rtlCol="0">
                    <a:spAutoFit/>
                  </a:bodyPr>
                  <a:lstStyle/>
                  <a:p>
                    <a:r>
                      <a:rPr lang="en-US" sz="2400" b="1" dirty="0">
                        <a:latin typeface="+mj-lt"/>
                      </a:rPr>
                      <a:t>R</a:t>
                    </a:r>
                  </a:p>
                </p:txBody>
              </p:sp>
              <p:sp>
                <p:nvSpPr>
                  <p:cNvPr id="43" name="TextBox 42">
                    <a:extLst>
                      <a:ext uri="{FF2B5EF4-FFF2-40B4-BE49-F238E27FC236}">
                        <a16:creationId xmlns:a16="http://schemas.microsoft.com/office/drawing/2014/main" id="{0F79F6BC-8115-49A0-9ECC-A472EEA6F744}"/>
                      </a:ext>
                    </a:extLst>
                  </p:cNvPr>
                  <p:cNvSpPr txBox="1"/>
                  <p:nvPr/>
                </p:nvSpPr>
                <p:spPr>
                  <a:xfrm>
                    <a:off x="3054208" y="5263908"/>
                    <a:ext cx="373567" cy="461665"/>
                  </a:xfrm>
                  <a:prstGeom prst="rect">
                    <a:avLst/>
                  </a:prstGeom>
                  <a:noFill/>
                </p:spPr>
                <p:txBody>
                  <a:bodyPr wrap="square" rtlCol="0">
                    <a:spAutoFit/>
                  </a:bodyPr>
                  <a:lstStyle/>
                  <a:p>
                    <a:r>
                      <a:rPr lang="en-US" sz="2400" b="1" dirty="0">
                        <a:latin typeface="+mj-lt"/>
                      </a:rPr>
                      <a:t>v</a:t>
                    </a:r>
                  </a:p>
                </p:txBody>
              </p:sp>
              <p:sp>
                <p:nvSpPr>
                  <p:cNvPr id="44" name="TextBox 43">
                    <a:extLst>
                      <a:ext uri="{FF2B5EF4-FFF2-40B4-BE49-F238E27FC236}">
                        <a16:creationId xmlns:a16="http://schemas.microsoft.com/office/drawing/2014/main" id="{9089509C-65F5-4EB7-824B-99321AC8D56B}"/>
                      </a:ext>
                    </a:extLst>
                  </p:cNvPr>
                  <p:cNvSpPr txBox="1"/>
                  <p:nvPr/>
                </p:nvSpPr>
                <p:spPr>
                  <a:xfrm>
                    <a:off x="801243" y="4566057"/>
                    <a:ext cx="373567" cy="461665"/>
                  </a:xfrm>
                  <a:prstGeom prst="rect">
                    <a:avLst/>
                  </a:prstGeom>
                  <a:noFill/>
                </p:spPr>
                <p:txBody>
                  <a:bodyPr wrap="square" rtlCol="0">
                    <a:spAutoFit/>
                  </a:bodyPr>
                  <a:lstStyle/>
                  <a:p>
                    <a:r>
                      <a:rPr lang="en-US" sz="2400" b="1" dirty="0">
                        <a:latin typeface="+mj-lt"/>
                      </a:rPr>
                      <a:t>x</a:t>
                    </a:r>
                  </a:p>
                </p:txBody>
              </p:sp>
              <p:grpSp>
                <p:nvGrpSpPr>
                  <p:cNvPr id="45" name="Group 44">
                    <a:extLst>
                      <a:ext uri="{FF2B5EF4-FFF2-40B4-BE49-F238E27FC236}">
                        <a16:creationId xmlns:a16="http://schemas.microsoft.com/office/drawing/2014/main" id="{8F59ED7F-01C5-4522-B431-368288C56F72}"/>
                      </a:ext>
                    </a:extLst>
                  </p:cNvPr>
                  <p:cNvGrpSpPr/>
                  <p:nvPr/>
                </p:nvGrpSpPr>
                <p:grpSpPr>
                  <a:xfrm>
                    <a:off x="1025611" y="2079926"/>
                    <a:ext cx="4794421" cy="3679743"/>
                    <a:chOff x="1025611" y="2079926"/>
                    <a:chExt cx="4794421" cy="3679743"/>
                  </a:xfrm>
                </p:grpSpPr>
                <p:cxnSp>
                  <p:nvCxnSpPr>
                    <p:cNvPr id="46" name="Straight Connector 45">
                      <a:extLst>
                        <a:ext uri="{FF2B5EF4-FFF2-40B4-BE49-F238E27FC236}">
                          <a16:creationId xmlns:a16="http://schemas.microsoft.com/office/drawing/2014/main" id="{B48DB026-3756-4B20-8F3E-E29991070E74}"/>
                        </a:ext>
                      </a:extLst>
                    </p:cNvPr>
                    <p:cNvCxnSpPr>
                      <a:cxnSpLocks/>
                    </p:cNvCxnSpPr>
                    <p:nvPr/>
                  </p:nvCxnSpPr>
                  <p:spPr>
                    <a:xfrm>
                      <a:off x="3427775" y="2561990"/>
                      <a:ext cx="0" cy="319767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AE81C846-7B20-4A4F-BF39-EC27973966BA}"/>
                        </a:ext>
                      </a:extLst>
                    </p:cNvPr>
                    <p:cNvCxnSpPr>
                      <a:cxnSpLocks/>
                    </p:cNvCxnSpPr>
                    <p:nvPr/>
                  </p:nvCxnSpPr>
                  <p:spPr>
                    <a:xfrm flipH="1">
                      <a:off x="1272746" y="4260400"/>
                      <a:ext cx="454728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Oval 47">
                      <a:extLst>
                        <a:ext uri="{FF2B5EF4-FFF2-40B4-BE49-F238E27FC236}">
                          <a16:creationId xmlns:a16="http://schemas.microsoft.com/office/drawing/2014/main" id="{4D798B54-97FC-4A06-B62F-6735BF748FE1}"/>
                        </a:ext>
                      </a:extLst>
                    </p:cNvPr>
                    <p:cNvSpPr/>
                    <p:nvPr/>
                  </p:nvSpPr>
                  <p:spPr>
                    <a:xfrm>
                      <a:off x="5199414" y="421796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5E09B5B3-64E0-44CC-A3F0-0F6368239399}"/>
                        </a:ext>
                      </a:extLst>
                    </p:cNvPr>
                    <p:cNvSpPr txBox="1"/>
                    <p:nvPr/>
                  </p:nvSpPr>
                  <p:spPr>
                    <a:xfrm>
                      <a:off x="3054208" y="4356209"/>
                      <a:ext cx="373567" cy="461665"/>
                    </a:xfrm>
                    <a:prstGeom prst="rect">
                      <a:avLst/>
                    </a:prstGeom>
                    <a:noFill/>
                  </p:spPr>
                  <p:txBody>
                    <a:bodyPr wrap="square" rtlCol="0">
                      <a:spAutoFit/>
                    </a:bodyPr>
                    <a:lstStyle/>
                    <a:p>
                      <a:r>
                        <a:rPr lang="en-US" sz="2400" b="1" dirty="0">
                          <a:latin typeface="+mj-lt"/>
                        </a:rPr>
                        <a:t>S</a:t>
                      </a:r>
                    </a:p>
                  </p:txBody>
                </p:sp>
                <p:sp>
                  <p:nvSpPr>
                    <p:cNvPr id="50" name="TextBox 49">
                      <a:extLst>
                        <a:ext uri="{FF2B5EF4-FFF2-40B4-BE49-F238E27FC236}">
                          <a16:creationId xmlns:a16="http://schemas.microsoft.com/office/drawing/2014/main" id="{0A644600-A526-4276-9F06-45E769638B0F}"/>
                        </a:ext>
                      </a:extLst>
                    </p:cNvPr>
                    <p:cNvSpPr txBox="1"/>
                    <p:nvPr/>
                  </p:nvSpPr>
                  <p:spPr>
                    <a:xfrm>
                      <a:off x="5012630" y="4356209"/>
                      <a:ext cx="373567" cy="461665"/>
                    </a:xfrm>
                    <a:prstGeom prst="rect">
                      <a:avLst/>
                    </a:prstGeom>
                    <a:noFill/>
                  </p:spPr>
                  <p:txBody>
                    <a:bodyPr wrap="square" rtlCol="0">
                      <a:spAutoFit/>
                    </a:bodyPr>
                    <a:lstStyle/>
                    <a:p>
                      <a:r>
                        <a:rPr lang="en-US" sz="2400" b="1" dirty="0">
                          <a:latin typeface="+mj-lt"/>
                        </a:rPr>
                        <a:t>T</a:t>
                      </a:r>
                    </a:p>
                  </p:txBody>
                </p:sp>
                <p:cxnSp>
                  <p:nvCxnSpPr>
                    <p:cNvPr id="51" name="Straight Connector 50">
                      <a:extLst>
                        <a:ext uri="{FF2B5EF4-FFF2-40B4-BE49-F238E27FC236}">
                          <a16:creationId xmlns:a16="http://schemas.microsoft.com/office/drawing/2014/main" id="{39F938EB-10E3-4F26-A92A-BC75CC50CD47}"/>
                        </a:ext>
                      </a:extLst>
                    </p:cNvPr>
                    <p:cNvCxnSpPr>
                      <a:cxnSpLocks/>
                    </p:cNvCxnSpPr>
                    <p:nvPr/>
                  </p:nvCxnSpPr>
                  <p:spPr>
                    <a:xfrm>
                      <a:off x="3428881" y="3777115"/>
                      <a:ext cx="521756"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23A3C7A7-F7D7-4B37-B765-6465BAC17D1A}"/>
                        </a:ext>
                      </a:extLst>
                    </p:cNvPr>
                    <p:cNvCxnSpPr>
                      <a:cxnSpLocks/>
                    </p:cNvCxnSpPr>
                    <p:nvPr/>
                  </p:nvCxnSpPr>
                  <p:spPr>
                    <a:xfrm flipH="1">
                      <a:off x="2505517"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1A79E9E0-0C5D-4CDE-9387-3127AA0AF0FA}"/>
                        </a:ext>
                      </a:extLst>
                    </p:cNvPr>
                    <p:cNvCxnSpPr>
                      <a:cxnSpLocks/>
                    </p:cNvCxnSpPr>
                    <p:nvPr/>
                  </p:nvCxnSpPr>
                  <p:spPr>
                    <a:xfrm>
                      <a:off x="3948904" y="3777115"/>
                      <a:ext cx="0" cy="483285"/>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AB3AF619-3812-422C-AC80-B97D3510BC44}"/>
                        </a:ext>
                      </a:extLst>
                    </p:cNvPr>
                    <p:cNvSpPr txBox="1"/>
                    <p:nvPr/>
                  </p:nvSpPr>
                  <p:spPr>
                    <a:xfrm>
                      <a:off x="5160612" y="2496164"/>
                      <a:ext cx="373567" cy="461665"/>
                    </a:xfrm>
                    <a:prstGeom prst="rect">
                      <a:avLst/>
                    </a:prstGeom>
                    <a:noFill/>
                  </p:spPr>
                  <p:txBody>
                    <a:bodyPr wrap="square" rtlCol="0">
                      <a:spAutoFit/>
                    </a:bodyPr>
                    <a:lstStyle/>
                    <a:p>
                      <a:r>
                        <a:rPr lang="en-US" sz="2400" b="1" dirty="0">
                          <a:latin typeface="+mj-lt"/>
                        </a:rPr>
                        <a:t>m</a:t>
                      </a:r>
                    </a:p>
                  </p:txBody>
                </p:sp>
                <p:cxnSp>
                  <p:nvCxnSpPr>
                    <p:cNvPr id="55" name="Straight Connector 54">
                      <a:extLst>
                        <a:ext uri="{FF2B5EF4-FFF2-40B4-BE49-F238E27FC236}">
                          <a16:creationId xmlns:a16="http://schemas.microsoft.com/office/drawing/2014/main" id="{8D0314B4-0AA2-4EC2-89AD-34C183133813}"/>
                        </a:ext>
                      </a:extLst>
                    </p:cNvPr>
                    <p:cNvCxnSpPr/>
                    <p:nvPr/>
                  </p:nvCxnSpPr>
                  <p:spPr>
                    <a:xfrm flipV="1">
                      <a:off x="1025611" y="2224216"/>
                      <a:ext cx="3484605" cy="2397211"/>
                    </a:xfrm>
                    <a:prstGeom prst="line">
                      <a:avLst/>
                    </a:prstGeom>
                    <a:ln w="28575"/>
                  </p:spPr>
                  <p:style>
                    <a:lnRef idx="1">
                      <a:schemeClr val="dk1"/>
                    </a:lnRef>
                    <a:fillRef idx="0">
                      <a:schemeClr val="dk1"/>
                    </a:fillRef>
                    <a:effectRef idx="0">
                      <a:schemeClr val="dk1"/>
                    </a:effectRef>
                    <a:fontRef idx="minor">
                      <a:schemeClr val="tx1"/>
                    </a:fontRef>
                  </p:style>
                </p:cxnSp>
                <p:sp>
                  <p:nvSpPr>
                    <p:cNvPr id="56" name="TextBox 55">
                      <a:extLst>
                        <a:ext uri="{FF2B5EF4-FFF2-40B4-BE49-F238E27FC236}">
                          <a16:creationId xmlns:a16="http://schemas.microsoft.com/office/drawing/2014/main" id="{6005C491-CB97-44E2-8297-4144149711B6}"/>
                        </a:ext>
                      </a:extLst>
                    </p:cNvPr>
                    <p:cNvSpPr txBox="1"/>
                    <p:nvPr/>
                  </p:nvSpPr>
                  <p:spPr>
                    <a:xfrm>
                      <a:off x="4506134" y="2079926"/>
                      <a:ext cx="373567" cy="461665"/>
                    </a:xfrm>
                    <a:prstGeom prst="rect">
                      <a:avLst/>
                    </a:prstGeom>
                    <a:noFill/>
                  </p:spPr>
                  <p:txBody>
                    <a:bodyPr wrap="square" rtlCol="0">
                      <a:spAutoFit/>
                    </a:bodyPr>
                    <a:lstStyle/>
                    <a:p>
                      <a:r>
                        <a:rPr lang="en-US" sz="2400" b="1" dirty="0">
                          <a:latin typeface="+mj-lt"/>
                        </a:rPr>
                        <a:t>y</a:t>
                      </a:r>
                    </a:p>
                  </p:txBody>
                </p:sp>
                <p:sp>
                  <p:nvSpPr>
                    <p:cNvPr id="57" name="Rectangle: Rounded Corners 11">
                      <a:extLst>
                        <a:ext uri="{FF2B5EF4-FFF2-40B4-BE49-F238E27FC236}">
                          <a16:creationId xmlns:a16="http://schemas.microsoft.com/office/drawing/2014/main" id="{4FA0FF3C-E4A6-4830-A552-5139A4074527}"/>
                        </a:ext>
                      </a:extLst>
                    </p:cNvPr>
                    <p:cNvSpPr/>
                    <p:nvPr/>
                  </p:nvSpPr>
                  <p:spPr>
                    <a:xfrm>
                      <a:off x="3707193" y="3585931"/>
                      <a:ext cx="972102" cy="770665"/>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ysClr val="windowText" lastClr="000000"/>
                          </a:solidFill>
                        </a:rPr>
                        <a:t>45</a:t>
                      </a:r>
                      <a:r>
                        <a:rPr lang="en-US" sz="2400" b="1" baseline="30000" dirty="0">
                          <a:solidFill>
                            <a:sysClr val="windowText" lastClr="000000"/>
                          </a:solidFill>
                          <a:sym typeface="Symbol" panose="05050102010706020507" pitchFamily="18" charset="2"/>
                        </a:rPr>
                        <a:t></a:t>
                      </a:r>
                      <a:endParaRPr lang="en-US" sz="2000" b="1" baseline="30000" dirty="0">
                        <a:solidFill>
                          <a:sysClr val="windowText" lastClr="000000"/>
                        </a:solidFill>
                      </a:endParaRPr>
                    </a:p>
                  </p:txBody>
                </p:sp>
                <p:sp>
                  <p:nvSpPr>
                    <p:cNvPr id="58" name="Oval 57">
                      <a:extLst>
                        <a:ext uri="{FF2B5EF4-FFF2-40B4-BE49-F238E27FC236}">
                          <a16:creationId xmlns:a16="http://schemas.microsoft.com/office/drawing/2014/main" id="{0208586B-BF99-4BF4-8343-22E0400038D3}"/>
                        </a:ext>
                      </a:extLst>
                    </p:cNvPr>
                    <p:cNvSpPr/>
                    <p:nvPr/>
                  </p:nvSpPr>
                  <p:spPr>
                    <a:xfrm>
                      <a:off x="3370613" y="4196698"/>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C91A7599-CD4C-4CE8-9C07-6CC11C20378B}"/>
                        </a:ext>
                      </a:extLst>
                    </p:cNvPr>
                    <p:cNvSpPr/>
                    <p:nvPr/>
                  </p:nvSpPr>
                  <p:spPr>
                    <a:xfrm>
                      <a:off x="3386488" y="2923176"/>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0" name="Straight Connector 59">
                      <a:extLst>
                        <a:ext uri="{FF2B5EF4-FFF2-40B4-BE49-F238E27FC236}">
                          <a16:creationId xmlns:a16="http://schemas.microsoft.com/office/drawing/2014/main" id="{20B09BF5-C6E6-4B48-89A3-57AACB786586}"/>
                        </a:ext>
                      </a:extLst>
                    </p:cNvPr>
                    <p:cNvCxnSpPr>
                      <a:cxnSpLocks/>
                    </p:cNvCxnSpPr>
                    <p:nvPr/>
                  </p:nvCxnSpPr>
                  <p:spPr>
                    <a:xfrm flipH="1">
                      <a:off x="2379237"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0B0BE33B-6B1E-485F-89FA-3827D3F34145}"/>
                        </a:ext>
                      </a:extLst>
                    </p:cNvPr>
                    <p:cNvCxnSpPr>
                      <a:cxnSpLocks/>
                    </p:cNvCxnSpPr>
                    <p:nvPr/>
                  </p:nvCxnSpPr>
                  <p:spPr>
                    <a:xfrm flipH="1">
                      <a:off x="4473041"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3CF49449-1EF4-4E8A-B224-902387D82F25}"/>
                        </a:ext>
                      </a:extLst>
                    </p:cNvPr>
                    <p:cNvCxnSpPr>
                      <a:cxnSpLocks/>
                    </p:cNvCxnSpPr>
                    <p:nvPr/>
                  </p:nvCxnSpPr>
                  <p:spPr>
                    <a:xfrm flipH="1">
                      <a:off x="4346761"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pSp>
            <p:sp>
              <p:nvSpPr>
                <p:cNvPr id="41" name="TextBox 40">
                  <a:extLst>
                    <a:ext uri="{FF2B5EF4-FFF2-40B4-BE49-F238E27FC236}">
                      <a16:creationId xmlns:a16="http://schemas.microsoft.com/office/drawing/2014/main" id="{C85E59ED-53CF-4F4E-85F3-5CF85CDD78AF}"/>
                    </a:ext>
                  </a:extLst>
                </p:cNvPr>
                <p:cNvSpPr txBox="1"/>
                <p:nvPr/>
              </p:nvSpPr>
              <p:spPr>
                <a:xfrm>
                  <a:off x="3446838" y="2897238"/>
                  <a:ext cx="373567" cy="461665"/>
                </a:xfrm>
                <a:prstGeom prst="rect">
                  <a:avLst/>
                </a:prstGeom>
                <a:noFill/>
              </p:spPr>
              <p:txBody>
                <a:bodyPr wrap="square" rtlCol="0">
                  <a:spAutoFit/>
                </a:bodyPr>
                <a:lstStyle/>
                <a:p>
                  <a:r>
                    <a:rPr lang="en-US" sz="2400" b="1" dirty="0">
                      <a:latin typeface="+mj-lt"/>
                    </a:rPr>
                    <a:t>A</a:t>
                  </a:r>
                </a:p>
              </p:txBody>
            </p:sp>
          </p:grpSp>
        </p:grpSp>
        <p:sp>
          <p:nvSpPr>
            <p:cNvPr id="36" name="Oval 35">
              <a:extLst>
                <a:ext uri="{FF2B5EF4-FFF2-40B4-BE49-F238E27FC236}">
                  <a16:creationId xmlns:a16="http://schemas.microsoft.com/office/drawing/2014/main" id="{054BA458-E62C-439C-9829-09C1E1B82226}"/>
                </a:ext>
              </a:extLst>
            </p:cNvPr>
            <p:cNvSpPr/>
            <p:nvPr/>
          </p:nvSpPr>
          <p:spPr>
            <a:xfrm>
              <a:off x="1507752" y="421098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ustDataLst>
      <p:tags r:id="rId1"/>
    </p:custDataLst>
    <p:extLst>
      <p:ext uri="{BB962C8B-B14F-4D97-AF65-F5344CB8AC3E}">
        <p14:creationId xmlns:p14="http://schemas.microsoft.com/office/powerpoint/2010/main" val="625077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Use the figure to complete.</a:t>
            </a:r>
            <a:endParaRPr lang="en-GB" sz="3200" dirty="0">
              <a:solidFill>
                <a:schemeClr val="bg1"/>
              </a:solidFill>
              <a:sym typeface="Comic Sans MS"/>
            </a:endParaRPr>
          </a:p>
        </p:txBody>
      </p:sp>
      <p:sp>
        <p:nvSpPr>
          <p:cNvPr id="5" name="TextBox 4">
            <a:extLst>
              <a:ext uri="{FF2B5EF4-FFF2-40B4-BE49-F238E27FC236}">
                <a16:creationId xmlns:a16="http://schemas.microsoft.com/office/drawing/2014/main" id="{EDC9FE6A-4CA9-51B9-7C01-D3B0475FB542}"/>
              </a:ext>
            </a:extLst>
          </p:cNvPr>
          <p:cNvSpPr txBox="1"/>
          <p:nvPr/>
        </p:nvSpPr>
        <p:spPr>
          <a:xfrm>
            <a:off x="0" y="1786097"/>
            <a:ext cx="10767261" cy="590611"/>
          </a:xfrm>
          <a:prstGeom prst="rect">
            <a:avLst/>
          </a:prstGeom>
          <a:noFill/>
        </p:spPr>
        <p:txBody>
          <a:bodyPr wrap="square">
            <a:spAutoFit/>
          </a:bodyPr>
          <a:lstStyle/>
          <a:p>
            <a:pPr marL="514350" marR="0">
              <a:lnSpc>
                <a:spcPct val="107000"/>
              </a:lnSpc>
              <a:spcBef>
                <a:spcPts val="0"/>
              </a:spcBef>
              <a:spcAft>
                <a:spcPts val="800"/>
              </a:spcAft>
            </a:pPr>
            <a:r>
              <a:rPr lang="en-US" sz="3200" dirty="0">
                <a:solidFill>
                  <a:schemeClr val="tx1">
                    <a:lumMod val="65000"/>
                    <a:lumOff val="35000"/>
                  </a:schemeClr>
                </a:solidFill>
                <a:effectLst/>
                <a:latin typeface="+mj-lt"/>
                <a:ea typeface="Calibri" panose="020F0502020204030204" pitchFamily="34" charset="0"/>
                <a:cs typeface="Arial" panose="020B0604020202020204" pitchFamily="34" charset="0"/>
              </a:rPr>
              <a:t>If RT = 10 cm, then ST = _____.</a:t>
            </a:r>
          </a:p>
        </p:txBody>
      </p:sp>
      <p:grpSp>
        <p:nvGrpSpPr>
          <p:cNvPr id="33" name="Group 32">
            <a:extLst>
              <a:ext uri="{FF2B5EF4-FFF2-40B4-BE49-F238E27FC236}">
                <a16:creationId xmlns:a16="http://schemas.microsoft.com/office/drawing/2014/main" id="{14FCD14C-03C7-4378-AFB8-E0AA417AB128}"/>
              </a:ext>
            </a:extLst>
          </p:cNvPr>
          <p:cNvGrpSpPr/>
          <p:nvPr/>
        </p:nvGrpSpPr>
        <p:grpSpPr>
          <a:xfrm>
            <a:off x="5072301" y="2126226"/>
            <a:ext cx="5018789" cy="3679743"/>
            <a:chOff x="801243" y="2079926"/>
            <a:chExt cx="5018789" cy="3679743"/>
          </a:xfrm>
        </p:grpSpPr>
        <p:grpSp>
          <p:nvGrpSpPr>
            <p:cNvPr id="34" name="Group 33">
              <a:extLst>
                <a:ext uri="{FF2B5EF4-FFF2-40B4-BE49-F238E27FC236}">
                  <a16:creationId xmlns:a16="http://schemas.microsoft.com/office/drawing/2014/main" id="{57C2D791-EA61-48A2-A446-F5EDDDDD4B41}"/>
                </a:ext>
              </a:extLst>
            </p:cNvPr>
            <p:cNvGrpSpPr/>
            <p:nvPr/>
          </p:nvGrpSpPr>
          <p:grpSpPr>
            <a:xfrm>
              <a:off x="801243" y="2079926"/>
              <a:ext cx="5018789" cy="3679743"/>
              <a:chOff x="801243" y="2079926"/>
              <a:chExt cx="5018789" cy="3679743"/>
            </a:xfrm>
          </p:grpSpPr>
          <p:cxnSp>
            <p:nvCxnSpPr>
              <p:cNvPr id="36" name="Straight Connector 35">
                <a:extLst>
                  <a:ext uri="{FF2B5EF4-FFF2-40B4-BE49-F238E27FC236}">
                    <a16:creationId xmlns:a16="http://schemas.microsoft.com/office/drawing/2014/main" id="{C3D7785C-15BF-4B75-9B82-F622DBDE9C66}"/>
                  </a:ext>
                </a:extLst>
              </p:cNvPr>
              <p:cNvCxnSpPr>
                <a:cxnSpLocks/>
              </p:cNvCxnSpPr>
              <p:nvPr/>
            </p:nvCxnSpPr>
            <p:spPr>
              <a:xfrm flipV="1">
                <a:off x="3415479" y="2725448"/>
                <a:ext cx="1732728" cy="15223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7" name="Group 36">
                <a:extLst>
                  <a:ext uri="{FF2B5EF4-FFF2-40B4-BE49-F238E27FC236}">
                    <a16:creationId xmlns:a16="http://schemas.microsoft.com/office/drawing/2014/main" id="{D7B8207B-A4F8-4FB4-B98E-4EFBAF458A0E}"/>
                  </a:ext>
                </a:extLst>
              </p:cNvPr>
              <p:cNvGrpSpPr/>
              <p:nvPr/>
            </p:nvGrpSpPr>
            <p:grpSpPr>
              <a:xfrm>
                <a:off x="801243" y="2079926"/>
                <a:ext cx="5018789" cy="3679743"/>
                <a:chOff x="801243" y="2079926"/>
                <a:chExt cx="5018789" cy="3679743"/>
              </a:xfrm>
            </p:grpSpPr>
            <p:sp>
              <p:nvSpPr>
                <p:cNvPr id="38" name="TextBox 37">
                  <a:extLst>
                    <a:ext uri="{FF2B5EF4-FFF2-40B4-BE49-F238E27FC236}">
                      <a16:creationId xmlns:a16="http://schemas.microsoft.com/office/drawing/2014/main" id="{97713FB2-241C-4DF0-887C-00159F4F70DA}"/>
                    </a:ext>
                  </a:extLst>
                </p:cNvPr>
                <p:cNvSpPr txBox="1"/>
                <p:nvPr/>
              </p:nvSpPr>
              <p:spPr>
                <a:xfrm>
                  <a:off x="3076737" y="2142011"/>
                  <a:ext cx="373567" cy="461665"/>
                </a:xfrm>
                <a:prstGeom prst="rect">
                  <a:avLst/>
                </a:prstGeom>
                <a:noFill/>
              </p:spPr>
              <p:txBody>
                <a:bodyPr wrap="square" rtlCol="0">
                  <a:spAutoFit/>
                </a:bodyPr>
                <a:lstStyle/>
                <a:p>
                  <a:r>
                    <a:rPr lang="en-US" sz="2400" b="1" dirty="0">
                      <a:latin typeface="+mj-lt"/>
                    </a:rPr>
                    <a:t>u</a:t>
                  </a:r>
                </a:p>
              </p:txBody>
            </p:sp>
            <p:grpSp>
              <p:nvGrpSpPr>
                <p:cNvPr id="39" name="Group 38">
                  <a:extLst>
                    <a:ext uri="{FF2B5EF4-FFF2-40B4-BE49-F238E27FC236}">
                      <a16:creationId xmlns:a16="http://schemas.microsoft.com/office/drawing/2014/main" id="{2F30A7C4-3668-490D-BAA1-81DF34AD79BA}"/>
                    </a:ext>
                  </a:extLst>
                </p:cNvPr>
                <p:cNvGrpSpPr/>
                <p:nvPr/>
              </p:nvGrpSpPr>
              <p:grpSpPr>
                <a:xfrm>
                  <a:off x="801243" y="2079926"/>
                  <a:ext cx="5018789" cy="3679743"/>
                  <a:chOff x="801243" y="2079926"/>
                  <a:chExt cx="5018789" cy="3679743"/>
                </a:xfrm>
              </p:grpSpPr>
              <p:sp>
                <p:nvSpPr>
                  <p:cNvPr id="41" name="TextBox 40">
                    <a:extLst>
                      <a:ext uri="{FF2B5EF4-FFF2-40B4-BE49-F238E27FC236}">
                        <a16:creationId xmlns:a16="http://schemas.microsoft.com/office/drawing/2014/main" id="{9855BFD7-C7A0-46C7-B2F4-5DBCAF07F914}"/>
                      </a:ext>
                    </a:extLst>
                  </p:cNvPr>
                  <p:cNvSpPr txBox="1"/>
                  <p:nvPr/>
                </p:nvSpPr>
                <p:spPr>
                  <a:xfrm>
                    <a:off x="1449155" y="4356209"/>
                    <a:ext cx="373567" cy="461665"/>
                  </a:xfrm>
                  <a:prstGeom prst="rect">
                    <a:avLst/>
                  </a:prstGeom>
                  <a:noFill/>
                </p:spPr>
                <p:txBody>
                  <a:bodyPr wrap="square" rtlCol="0">
                    <a:spAutoFit/>
                  </a:bodyPr>
                  <a:lstStyle/>
                  <a:p>
                    <a:r>
                      <a:rPr lang="en-US" sz="2400" b="1" dirty="0">
                        <a:latin typeface="+mj-lt"/>
                      </a:rPr>
                      <a:t>R</a:t>
                    </a:r>
                  </a:p>
                </p:txBody>
              </p:sp>
              <p:sp>
                <p:nvSpPr>
                  <p:cNvPr id="42" name="TextBox 41">
                    <a:extLst>
                      <a:ext uri="{FF2B5EF4-FFF2-40B4-BE49-F238E27FC236}">
                        <a16:creationId xmlns:a16="http://schemas.microsoft.com/office/drawing/2014/main" id="{DC5C4F52-D9C2-4D8F-842B-60FA6363174A}"/>
                      </a:ext>
                    </a:extLst>
                  </p:cNvPr>
                  <p:cNvSpPr txBox="1"/>
                  <p:nvPr/>
                </p:nvSpPr>
                <p:spPr>
                  <a:xfrm>
                    <a:off x="3054208" y="5263908"/>
                    <a:ext cx="373567" cy="461665"/>
                  </a:xfrm>
                  <a:prstGeom prst="rect">
                    <a:avLst/>
                  </a:prstGeom>
                  <a:noFill/>
                </p:spPr>
                <p:txBody>
                  <a:bodyPr wrap="square" rtlCol="0">
                    <a:spAutoFit/>
                  </a:bodyPr>
                  <a:lstStyle/>
                  <a:p>
                    <a:r>
                      <a:rPr lang="en-US" sz="2400" b="1" dirty="0">
                        <a:latin typeface="+mj-lt"/>
                      </a:rPr>
                      <a:t>v</a:t>
                    </a:r>
                  </a:p>
                </p:txBody>
              </p:sp>
              <p:sp>
                <p:nvSpPr>
                  <p:cNvPr id="43" name="TextBox 42">
                    <a:extLst>
                      <a:ext uri="{FF2B5EF4-FFF2-40B4-BE49-F238E27FC236}">
                        <a16:creationId xmlns:a16="http://schemas.microsoft.com/office/drawing/2014/main" id="{BCE76DD4-BB33-4D33-A947-923B06D183F0}"/>
                      </a:ext>
                    </a:extLst>
                  </p:cNvPr>
                  <p:cNvSpPr txBox="1"/>
                  <p:nvPr/>
                </p:nvSpPr>
                <p:spPr>
                  <a:xfrm>
                    <a:off x="801243" y="4566057"/>
                    <a:ext cx="373567" cy="461665"/>
                  </a:xfrm>
                  <a:prstGeom prst="rect">
                    <a:avLst/>
                  </a:prstGeom>
                  <a:noFill/>
                </p:spPr>
                <p:txBody>
                  <a:bodyPr wrap="square" rtlCol="0">
                    <a:spAutoFit/>
                  </a:bodyPr>
                  <a:lstStyle/>
                  <a:p>
                    <a:r>
                      <a:rPr lang="en-US" sz="2400" b="1" dirty="0">
                        <a:latin typeface="+mj-lt"/>
                      </a:rPr>
                      <a:t>x</a:t>
                    </a:r>
                  </a:p>
                </p:txBody>
              </p:sp>
              <p:grpSp>
                <p:nvGrpSpPr>
                  <p:cNvPr id="44" name="Group 43">
                    <a:extLst>
                      <a:ext uri="{FF2B5EF4-FFF2-40B4-BE49-F238E27FC236}">
                        <a16:creationId xmlns:a16="http://schemas.microsoft.com/office/drawing/2014/main" id="{097C511A-4B9A-4180-A19E-F938AEB877D0}"/>
                      </a:ext>
                    </a:extLst>
                  </p:cNvPr>
                  <p:cNvGrpSpPr/>
                  <p:nvPr/>
                </p:nvGrpSpPr>
                <p:grpSpPr>
                  <a:xfrm>
                    <a:off x="1025611" y="2079926"/>
                    <a:ext cx="4794421" cy="3679743"/>
                    <a:chOff x="1025611" y="2079926"/>
                    <a:chExt cx="4794421" cy="3679743"/>
                  </a:xfrm>
                </p:grpSpPr>
                <p:cxnSp>
                  <p:nvCxnSpPr>
                    <p:cNvPr id="45" name="Straight Connector 44">
                      <a:extLst>
                        <a:ext uri="{FF2B5EF4-FFF2-40B4-BE49-F238E27FC236}">
                          <a16:creationId xmlns:a16="http://schemas.microsoft.com/office/drawing/2014/main" id="{3F9DBFA0-BAB5-4F70-8088-F94603578A40}"/>
                        </a:ext>
                      </a:extLst>
                    </p:cNvPr>
                    <p:cNvCxnSpPr>
                      <a:cxnSpLocks/>
                    </p:cNvCxnSpPr>
                    <p:nvPr/>
                  </p:nvCxnSpPr>
                  <p:spPr>
                    <a:xfrm>
                      <a:off x="3427775" y="2561990"/>
                      <a:ext cx="0" cy="319767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D4404DC2-98B7-4981-9E17-5CBFC0652720}"/>
                        </a:ext>
                      </a:extLst>
                    </p:cNvPr>
                    <p:cNvCxnSpPr>
                      <a:cxnSpLocks/>
                    </p:cNvCxnSpPr>
                    <p:nvPr/>
                  </p:nvCxnSpPr>
                  <p:spPr>
                    <a:xfrm flipH="1">
                      <a:off x="1272746" y="4260400"/>
                      <a:ext cx="454728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Oval 46">
                      <a:extLst>
                        <a:ext uri="{FF2B5EF4-FFF2-40B4-BE49-F238E27FC236}">
                          <a16:creationId xmlns:a16="http://schemas.microsoft.com/office/drawing/2014/main" id="{D2710496-0900-4604-B744-E302DB3BEAFD}"/>
                        </a:ext>
                      </a:extLst>
                    </p:cNvPr>
                    <p:cNvSpPr/>
                    <p:nvPr/>
                  </p:nvSpPr>
                  <p:spPr>
                    <a:xfrm>
                      <a:off x="5199414" y="421796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a:extLst>
                        <a:ext uri="{FF2B5EF4-FFF2-40B4-BE49-F238E27FC236}">
                          <a16:creationId xmlns:a16="http://schemas.microsoft.com/office/drawing/2014/main" id="{9AD42C91-887D-4685-8633-924C1BF93FAB}"/>
                        </a:ext>
                      </a:extLst>
                    </p:cNvPr>
                    <p:cNvSpPr txBox="1"/>
                    <p:nvPr/>
                  </p:nvSpPr>
                  <p:spPr>
                    <a:xfrm>
                      <a:off x="3054208" y="4356209"/>
                      <a:ext cx="373567" cy="461665"/>
                    </a:xfrm>
                    <a:prstGeom prst="rect">
                      <a:avLst/>
                    </a:prstGeom>
                    <a:noFill/>
                  </p:spPr>
                  <p:txBody>
                    <a:bodyPr wrap="square" rtlCol="0">
                      <a:spAutoFit/>
                    </a:bodyPr>
                    <a:lstStyle/>
                    <a:p>
                      <a:r>
                        <a:rPr lang="en-US" sz="2400" b="1" dirty="0">
                          <a:latin typeface="+mj-lt"/>
                        </a:rPr>
                        <a:t>S</a:t>
                      </a:r>
                    </a:p>
                  </p:txBody>
                </p:sp>
                <p:sp>
                  <p:nvSpPr>
                    <p:cNvPr id="49" name="TextBox 48">
                      <a:extLst>
                        <a:ext uri="{FF2B5EF4-FFF2-40B4-BE49-F238E27FC236}">
                          <a16:creationId xmlns:a16="http://schemas.microsoft.com/office/drawing/2014/main" id="{97B0A58F-F3D9-4685-A32F-247021F4E83B}"/>
                        </a:ext>
                      </a:extLst>
                    </p:cNvPr>
                    <p:cNvSpPr txBox="1"/>
                    <p:nvPr/>
                  </p:nvSpPr>
                  <p:spPr>
                    <a:xfrm>
                      <a:off x="5012630" y="4356209"/>
                      <a:ext cx="373567" cy="461665"/>
                    </a:xfrm>
                    <a:prstGeom prst="rect">
                      <a:avLst/>
                    </a:prstGeom>
                    <a:noFill/>
                  </p:spPr>
                  <p:txBody>
                    <a:bodyPr wrap="square" rtlCol="0">
                      <a:spAutoFit/>
                    </a:bodyPr>
                    <a:lstStyle/>
                    <a:p>
                      <a:r>
                        <a:rPr lang="en-US" sz="2400" b="1" dirty="0">
                          <a:latin typeface="+mj-lt"/>
                        </a:rPr>
                        <a:t>T</a:t>
                      </a:r>
                    </a:p>
                  </p:txBody>
                </p:sp>
                <p:cxnSp>
                  <p:nvCxnSpPr>
                    <p:cNvPr id="50" name="Straight Connector 49">
                      <a:extLst>
                        <a:ext uri="{FF2B5EF4-FFF2-40B4-BE49-F238E27FC236}">
                          <a16:creationId xmlns:a16="http://schemas.microsoft.com/office/drawing/2014/main" id="{F7FDDAEE-5390-420E-9684-0A6B066DB577}"/>
                        </a:ext>
                      </a:extLst>
                    </p:cNvPr>
                    <p:cNvCxnSpPr>
                      <a:cxnSpLocks/>
                    </p:cNvCxnSpPr>
                    <p:nvPr/>
                  </p:nvCxnSpPr>
                  <p:spPr>
                    <a:xfrm>
                      <a:off x="3428881" y="3777115"/>
                      <a:ext cx="521756"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26CBF5C5-FBF4-4D2C-A04C-C4253F664037}"/>
                        </a:ext>
                      </a:extLst>
                    </p:cNvPr>
                    <p:cNvCxnSpPr>
                      <a:cxnSpLocks/>
                    </p:cNvCxnSpPr>
                    <p:nvPr/>
                  </p:nvCxnSpPr>
                  <p:spPr>
                    <a:xfrm flipH="1">
                      <a:off x="2505517"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5ACC85ED-7C4E-44F3-99EA-AEF0F5D89DFA}"/>
                        </a:ext>
                      </a:extLst>
                    </p:cNvPr>
                    <p:cNvCxnSpPr>
                      <a:cxnSpLocks/>
                    </p:cNvCxnSpPr>
                    <p:nvPr/>
                  </p:nvCxnSpPr>
                  <p:spPr>
                    <a:xfrm>
                      <a:off x="3948904" y="3777115"/>
                      <a:ext cx="0" cy="483285"/>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C09AE072-0A23-4A0A-B500-AAB84E0A545A}"/>
                        </a:ext>
                      </a:extLst>
                    </p:cNvPr>
                    <p:cNvSpPr txBox="1"/>
                    <p:nvPr/>
                  </p:nvSpPr>
                  <p:spPr>
                    <a:xfrm>
                      <a:off x="5160612" y="2496164"/>
                      <a:ext cx="373567" cy="461665"/>
                    </a:xfrm>
                    <a:prstGeom prst="rect">
                      <a:avLst/>
                    </a:prstGeom>
                    <a:noFill/>
                  </p:spPr>
                  <p:txBody>
                    <a:bodyPr wrap="square" rtlCol="0">
                      <a:spAutoFit/>
                    </a:bodyPr>
                    <a:lstStyle/>
                    <a:p>
                      <a:r>
                        <a:rPr lang="en-US" sz="2400" b="1" dirty="0">
                          <a:latin typeface="+mj-lt"/>
                        </a:rPr>
                        <a:t>m</a:t>
                      </a:r>
                    </a:p>
                  </p:txBody>
                </p:sp>
                <p:cxnSp>
                  <p:nvCxnSpPr>
                    <p:cNvPr id="54" name="Straight Connector 53">
                      <a:extLst>
                        <a:ext uri="{FF2B5EF4-FFF2-40B4-BE49-F238E27FC236}">
                          <a16:creationId xmlns:a16="http://schemas.microsoft.com/office/drawing/2014/main" id="{918CD2B2-4EE1-4FFC-96A5-D577995DA5BB}"/>
                        </a:ext>
                      </a:extLst>
                    </p:cNvPr>
                    <p:cNvCxnSpPr/>
                    <p:nvPr/>
                  </p:nvCxnSpPr>
                  <p:spPr>
                    <a:xfrm flipV="1">
                      <a:off x="1025611" y="2224216"/>
                      <a:ext cx="3484605" cy="2397211"/>
                    </a:xfrm>
                    <a:prstGeom prst="line">
                      <a:avLst/>
                    </a:prstGeom>
                    <a:ln w="28575"/>
                  </p:spPr>
                  <p:style>
                    <a:lnRef idx="1">
                      <a:schemeClr val="dk1"/>
                    </a:lnRef>
                    <a:fillRef idx="0">
                      <a:schemeClr val="dk1"/>
                    </a:fillRef>
                    <a:effectRef idx="0">
                      <a:schemeClr val="dk1"/>
                    </a:effectRef>
                    <a:fontRef idx="minor">
                      <a:schemeClr val="tx1"/>
                    </a:fontRef>
                  </p:style>
                </p:cxnSp>
                <p:sp>
                  <p:nvSpPr>
                    <p:cNvPr id="55" name="TextBox 54">
                      <a:extLst>
                        <a:ext uri="{FF2B5EF4-FFF2-40B4-BE49-F238E27FC236}">
                          <a16:creationId xmlns:a16="http://schemas.microsoft.com/office/drawing/2014/main" id="{6F8FD348-5093-46B2-A981-5B37C1958595}"/>
                        </a:ext>
                      </a:extLst>
                    </p:cNvPr>
                    <p:cNvSpPr txBox="1"/>
                    <p:nvPr/>
                  </p:nvSpPr>
                  <p:spPr>
                    <a:xfrm>
                      <a:off x="4506134" y="2079926"/>
                      <a:ext cx="373567" cy="461665"/>
                    </a:xfrm>
                    <a:prstGeom prst="rect">
                      <a:avLst/>
                    </a:prstGeom>
                    <a:noFill/>
                  </p:spPr>
                  <p:txBody>
                    <a:bodyPr wrap="square" rtlCol="0">
                      <a:spAutoFit/>
                    </a:bodyPr>
                    <a:lstStyle/>
                    <a:p>
                      <a:r>
                        <a:rPr lang="en-US" sz="2400" b="1" dirty="0">
                          <a:latin typeface="+mj-lt"/>
                        </a:rPr>
                        <a:t>y</a:t>
                      </a:r>
                    </a:p>
                  </p:txBody>
                </p:sp>
                <p:sp>
                  <p:nvSpPr>
                    <p:cNvPr id="56" name="Rectangle: Rounded Corners 11">
                      <a:extLst>
                        <a:ext uri="{FF2B5EF4-FFF2-40B4-BE49-F238E27FC236}">
                          <a16:creationId xmlns:a16="http://schemas.microsoft.com/office/drawing/2014/main" id="{E2D78EAF-4282-4361-8880-1119E477A88A}"/>
                        </a:ext>
                      </a:extLst>
                    </p:cNvPr>
                    <p:cNvSpPr/>
                    <p:nvPr/>
                  </p:nvSpPr>
                  <p:spPr>
                    <a:xfrm>
                      <a:off x="3707193" y="3585931"/>
                      <a:ext cx="972102" cy="770665"/>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ysClr val="windowText" lastClr="000000"/>
                          </a:solidFill>
                        </a:rPr>
                        <a:t>45</a:t>
                      </a:r>
                      <a:r>
                        <a:rPr lang="en-US" sz="2400" b="1" baseline="30000" dirty="0">
                          <a:solidFill>
                            <a:sysClr val="windowText" lastClr="000000"/>
                          </a:solidFill>
                          <a:sym typeface="Symbol" panose="05050102010706020507" pitchFamily="18" charset="2"/>
                        </a:rPr>
                        <a:t></a:t>
                      </a:r>
                      <a:endParaRPr lang="en-US" sz="2000" b="1" baseline="30000" dirty="0">
                        <a:solidFill>
                          <a:sysClr val="windowText" lastClr="000000"/>
                        </a:solidFill>
                      </a:endParaRPr>
                    </a:p>
                  </p:txBody>
                </p:sp>
                <p:sp>
                  <p:nvSpPr>
                    <p:cNvPr id="57" name="Oval 56">
                      <a:extLst>
                        <a:ext uri="{FF2B5EF4-FFF2-40B4-BE49-F238E27FC236}">
                          <a16:creationId xmlns:a16="http://schemas.microsoft.com/office/drawing/2014/main" id="{B3608858-E8D7-4F2C-9F56-7181C568F06E}"/>
                        </a:ext>
                      </a:extLst>
                    </p:cNvPr>
                    <p:cNvSpPr/>
                    <p:nvPr/>
                  </p:nvSpPr>
                  <p:spPr>
                    <a:xfrm>
                      <a:off x="3370613" y="4196698"/>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14423276-4815-4B95-A799-9EE9A8B48093}"/>
                        </a:ext>
                      </a:extLst>
                    </p:cNvPr>
                    <p:cNvSpPr/>
                    <p:nvPr/>
                  </p:nvSpPr>
                  <p:spPr>
                    <a:xfrm>
                      <a:off x="3386488" y="2923176"/>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9" name="Straight Connector 58">
                      <a:extLst>
                        <a:ext uri="{FF2B5EF4-FFF2-40B4-BE49-F238E27FC236}">
                          <a16:creationId xmlns:a16="http://schemas.microsoft.com/office/drawing/2014/main" id="{2C7B14DB-898A-4741-A17B-14D70BE5FF59}"/>
                        </a:ext>
                      </a:extLst>
                    </p:cNvPr>
                    <p:cNvCxnSpPr>
                      <a:cxnSpLocks/>
                    </p:cNvCxnSpPr>
                    <p:nvPr/>
                  </p:nvCxnSpPr>
                  <p:spPr>
                    <a:xfrm flipH="1">
                      <a:off x="2379237"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63C86635-6BE3-44E0-9C1D-1F67174398E7}"/>
                        </a:ext>
                      </a:extLst>
                    </p:cNvPr>
                    <p:cNvCxnSpPr>
                      <a:cxnSpLocks/>
                    </p:cNvCxnSpPr>
                    <p:nvPr/>
                  </p:nvCxnSpPr>
                  <p:spPr>
                    <a:xfrm flipH="1">
                      <a:off x="4473041"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50C6C14E-6639-436D-A71F-BDFAAFFC40EF}"/>
                        </a:ext>
                      </a:extLst>
                    </p:cNvPr>
                    <p:cNvCxnSpPr>
                      <a:cxnSpLocks/>
                    </p:cNvCxnSpPr>
                    <p:nvPr/>
                  </p:nvCxnSpPr>
                  <p:spPr>
                    <a:xfrm flipH="1">
                      <a:off x="4346761"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pSp>
            <p:sp>
              <p:nvSpPr>
                <p:cNvPr id="40" name="TextBox 39">
                  <a:extLst>
                    <a:ext uri="{FF2B5EF4-FFF2-40B4-BE49-F238E27FC236}">
                      <a16:creationId xmlns:a16="http://schemas.microsoft.com/office/drawing/2014/main" id="{4C104A0A-DB03-4B68-B1C4-F3C169A9BAE8}"/>
                    </a:ext>
                  </a:extLst>
                </p:cNvPr>
                <p:cNvSpPr txBox="1"/>
                <p:nvPr/>
              </p:nvSpPr>
              <p:spPr>
                <a:xfrm>
                  <a:off x="3446838" y="2897238"/>
                  <a:ext cx="373567" cy="461665"/>
                </a:xfrm>
                <a:prstGeom prst="rect">
                  <a:avLst/>
                </a:prstGeom>
                <a:noFill/>
              </p:spPr>
              <p:txBody>
                <a:bodyPr wrap="square" rtlCol="0">
                  <a:spAutoFit/>
                </a:bodyPr>
                <a:lstStyle/>
                <a:p>
                  <a:r>
                    <a:rPr lang="en-US" sz="2400" b="1" dirty="0">
                      <a:latin typeface="+mj-lt"/>
                    </a:rPr>
                    <a:t>A</a:t>
                  </a:r>
                </a:p>
              </p:txBody>
            </p:sp>
          </p:grpSp>
        </p:grpSp>
        <p:sp>
          <p:nvSpPr>
            <p:cNvPr id="35" name="Oval 34">
              <a:extLst>
                <a:ext uri="{FF2B5EF4-FFF2-40B4-BE49-F238E27FC236}">
                  <a16:creationId xmlns:a16="http://schemas.microsoft.com/office/drawing/2014/main" id="{A2428445-2120-46EF-ACCA-96CE251788E6}"/>
                </a:ext>
              </a:extLst>
            </p:cNvPr>
            <p:cNvSpPr/>
            <p:nvPr/>
          </p:nvSpPr>
          <p:spPr>
            <a:xfrm>
              <a:off x="1507752" y="421098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ustDataLst>
      <p:tags r:id="rId1"/>
    </p:custDataLst>
    <p:extLst>
      <p:ext uri="{BB962C8B-B14F-4D97-AF65-F5344CB8AC3E}">
        <p14:creationId xmlns:p14="http://schemas.microsoft.com/office/powerpoint/2010/main" val="15994634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Use the figure to complete.</a:t>
            </a:r>
            <a:endParaRPr lang="en-GB" sz="3200" dirty="0">
              <a:solidFill>
                <a:schemeClr val="bg1"/>
              </a:solidFill>
              <a:sym typeface="Comic Sans MS"/>
            </a:endParaRPr>
          </a:p>
        </p:txBody>
      </p:sp>
      <p:sp>
        <p:nvSpPr>
          <p:cNvPr id="5" name="TextBox 4">
            <a:extLst>
              <a:ext uri="{FF2B5EF4-FFF2-40B4-BE49-F238E27FC236}">
                <a16:creationId xmlns:a16="http://schemas.microsoft.com/office/drawing/2014/main" id="{EDC9FE6A-4CA9-51B9-7C01-D3B0475FB542}"/>
              </a:ext>
            </a:extLst>
          </p:cNvPr>
          <p:cNvSpPr txBox="1"/>
          <p:nvPr/>
        </p:nvSpPr>
        <p:spPr>
          <a:xfrm>
            <a:off x="0" y="1786097"/>
            <a:ext cx="10767261" cy="590611"/>
          </a:xfrm>
          <a:prstGeom prst="rect">
            <a:avLst/>
          </a:prstGeom>
          <a:noFill/>
        </p:spPr>
        <p:txBody>
          <a:bodyPr wrap="square">
            <a:spAutoFit/>
          </a:bodyPr>
          <a:lstStyle/>
          <a:p>
            <a:pPr marL="514350" marR="0">
              <a:lnSpc>
                <a:spcPct val="107000"/>
              </a:lnSpc>
              <a:spcBef>
                <a:spcPts val="0"/>
              </a:spcBef>
              <a:spcAft>
                <a:spcPts val="800"/>
              </a:spcAft>
            </a:pPr>
            <a:r>
              <a:rPr lang="en-US" sz="3200" dirty="0">
                <a:solidFill>
                  <a:schemeClr val="tx1">
                    <a:lumMod val="65000"/>
                    <a:lumOff val="35000"/>
                  </a:schemeClr>
                </a:solidFill>
                <a:effectLst/>
                <a:latin typeface="+mj-lt"/>
                <a:ea typeface="Calibri" panose="020F0502020204030204" pitchFamily="34" charset="0"/>
                <a:cs typeface="Arial" panose="020B0604020202020204" pitchFamily="34" charset="0"/>
              </a:rPr>
              <a:t>If RT = 10 cm, then ST = _____.</a:t>
            </a:r>
          </a:p>
        </p:txBody>
      </p:sp>
      <p:sp>
        <p:nvSpPr>
          <p:cNvPr id="6" name="TextBox 5">
            <a:extLst>
              <a:ext uri="{FF2B5EF4-FFF2-40B4-BE49-F238E27FC236}">
                <a16:creationId xmlns:a16="http://schemas.microsoft.com/office/drawing/2014/main" id="{CBEB6333-2D74-FD8F-3713-BB48FC743D64}"/>
              </a:ext>
            </a:extLst>
          </p:cNvPr>
          <p:cNvSpPr txBox="1"/>
          <p:nvPr/>
        </p:nvSpPr>
        <p:spPr>
          <a:xfrm>
            <a:off x="5011060" y="1811972"/>
            <a:ext cx="2286000" cy="528222"/>
          </a:xfrm>
          <a:prstGeom prst="rect">
            <a:avLst/>
          </a:prstGeom>
          <a:noFill/>
        </p:spPr>
        <p:txBody>
          <a:bodyPr wrap="square">
            <a:spAutoFit/>
          </a:bodyPr>
          <a:lstStyle/>
          <a:p>
            <a:pPr marL="514350" marR="0">
              <a:lnSpc>
                <a:spcPct val="107000"/>
              </a:lnSpc>
              <a:spcBef>
                <a:spcPts val="0"/>
              </a:spcBef>
              <a:spcAft>
                <a:spcPts val="800"/>
              </a:spcAft>
            </a:pPr>
            <a:r>
              <a:rPr lang="en-US" sz="2800" b="1" dirty="0">
                <a:solidFill>
                  <a:srgbClr val="74C274"/>
                </a:solidFill>
                <a:latin typeface="+mj-lt"/>
                <a:ea typeface="Calibri" panose="020F0502020204030204" pitchFamily="34" charset="0"/>
                <a:cs typeface="Arial" panose="020B0604020202020204" pitchFamily="34" charset="0"/>
              </a:rPr>
              <a:t>5 cm</a:t>
            </a:r>
            <a:endParaRPr lang="en-US" sz="2800" b="1" dirty="0">
              <a:solidFill>
                <a:srgbClr val="74C274"/>
              </a:solidFill>
              <a:effectLst/>
              <a:latin typeface="+mj-lt"/>
              <a:ea typeface="Calibri" panose="020F0502020204030204" pitchFamily="34" charset="0"/>
              <a:cs typeface="Arial" panose="020B0604020202020204" pitchFamily="34" charset="0"/>
            </a:endParaRPr>
          </a:p>
        </p:txBody>
      </p:sp>
      <p:grpSp>
        <p:nvGrpSpPr>
          <p:cNvPr id="34" name="Group 33">
            <a:extLst>
              <a:ext uri="{FF2B5EF4-FFF2-40B4-BE49-F238E27FC236}">
                <a16:creationId xmlns:a16="http://schemas.microsoft.com/office/drawing/2014/main" id="{70B4452D-09DB-49EF-975E-9DBCA73029FF}"/>
              </a:ext>
            </a:extLst>
          </p:cNvPr>
          <p:cNvGrpSpPr/>
          <p:nvPr/>
        </p:nvGrpSpPr>
        <p:grpSpPr>
          <a:xfrm>
            <a:off x="5072301" y="2126226"/>
            <a:ext cx="5018789" cy="3679743"/>
            <a:chOff x="801243" y="2079926"/>
            <a:chExt cx="5018789" cy="3679743"/>
          </a:xfrm>
        </p:grpSpPr>
        <p:grpSp>
          <p:nvGrpSpPr>
            <p:cNvPr id="35" name="Group 34">
              <a:extLst>
                <a:ext uri="{FF2B5EF4-FFF2-40B4-BE49-F238E27FC236}">
                  <a16:creationId xmlns:a16="http://schemas.microsoft.com/office/drawing/2014/main" id="{B606964C-EFAA-4558-BCC4-326E3453245D}"/>
                </a:ext>
              </a:extLst>
            </p:cNvPr>
            <p:cNvGrpSpPr/>
            <p:nvPr/>
          </p:nvGrpSpPr>
          <p:grpSpPr>
            <a:xfrm>
              <a:off x="801243" y="2079926"/>
              <a:ext cx="5018789" cy="3679743"/>
              <a:chOff x="801243" y="2079926"/>
              <a:chExt cx="5018789" cy="3679743"/>
            </a:xfrm>
          </p:grpSpPr>
          <p:cxnSp>
            <p:nvCxnSpPr>
              <p:cNvPr id="37" name="Straight Connector 36">
                <a:extLst>
                  <a:ext uri="{FF2B5EF4-FFF2-40B4-BE49-F238E27FC236}">
                    <a16:creationId xmlns:a16="http://schemas.microsoft.com/office/drawing/2014/main" id="{E2E33FF3-4382-4AA9-8264-B17C94520DE6}"/>
                  </a:ext>
                </a:extLst>
              </p:cNvPr>
              <p:cNvCxnSpPr>
                <a:cxnSpLocks/>
              </p:cNvCxnSpPr>
              <p:nvPr/>
            </p:nvCxnSpPr>
            <p:spPr>
              <a:xfrm flipV="1">
                <a:off x="3415479" y="2725448"/>
                <a:ext cx="1732728" cy="15223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8" name="Group 37">
                <a:extLst>
                  <a:ext uri="{FF2B5EF4-FFF2-40B4-BE49-F238E27FC236}">
                    <a16:creationId xmlns:a16="http://schemas.microsoft.com/office/drawing/2014/main" id="{18A8C6D9-6874-42FD-ADEC-62E2A17B61AE}"/>
                  </a:ext>
                </a:extLst>
              </p:cNvPr>
              <p:cNvGrpSpPr/>
              <p:nvPr/>
            </p:nvGrpSpPr>
            <p:grpSpPr>
              <a:xfrm>
                <a:off x="801243" y="2079926"/>
                <a:ext cx="5018789" cy="3679743"/>
                <a:chOff x="801243" y="2079926"/>
                <a:chExt cx="5018789" cy="3679743"/>
              </a:xfrm>
            </p:grpSpPr>
            <p:sp>
              <p:nvSpPr>
                <p:cNvPr id="39" name="TextBox 38">
                  <a:extLst>
                    <a:ext uri="{FF2B5EF4-FFF2-40B4-BE49-F238E27FC236}">
                      <a16:creationId xmlns:a16="http://schemas.microsoft.com/office/drawing/2014/main" id="{E557EE1F-A3D5-44AF-BE79-7DDDC1C3AEA9}"/>
                    </a:ext>
                  </a:extLst>
                </p:cNvPr>
                <p:cNvSpPr txBox="1"/>
                <p:nvPr/>
              </p:nvSpPr>
              <p:spPr>
                <a:xfrm>
                  <a:off x="3076737" y="2142011"/>
                  <a:ext cx="373567" cy="461665"/>
                </a:xfrm>
                <a:prstGeom prst="rect">
                  <a:avLst/>
                </a:prstGeom>
                <a:noFill/>
              </p:spPr>
              <p:txBody>
                <a:bodyPr wrap="square" rtlCol="0">
                  <a:spAutoFit/>
                </a:bodyPr>
                <a:lstStyle/>
                <a:p>
                  <a:r>
                    <a:rPr lang="en-US" sz="2400" b="1" dirty="0">
                      <a:latin typeface="+mj-lt"/>
                    </a:rPr>
                    <a:t>u</a:t>
                  </a:r>
                </a:p>
              </p:txBody>
            </p:sp>
            <p:grpSp>
              <p:nvGrpSpPr>
                <p:cNvPr id="40" name="Group 39">
                  <a:extLst>
                    <a:ext uri="{FF2B5EF4-FFF2-40B4-BE49-F238E27FC236}">
                      <a16:creationId xmlns:a16="http://schemas.microsoft.com/office/drawing/2014/main" id="{2D2B9012-526C-42F3-8CE8-B7B51C5C2BCE}"/>
                    </a:ext>
                  </a:extLst>
                </p:cNvPr>
                <p:cNvGrpSpPr/>
                <p:nvPr/>
              </p:nvGrpSpPr>
              <p:grpSpPr>
                <a:xfrm>
                  <a:off x="801243" y="2079926"/>
                  <a:ext cx="5018789" cy="3679743"/>
                  <a:chOff x="801243" y="2079926"/>
                  <a:chExt cx="5018789" cy="3679743"/>
                </a:xfrm>
              </p:grpSpPr>
              <p:sp>
                <p:nvSpPr>
                  <p:cNvPr id="42" name="TextBox 41">
                    <a:extLst>
                      <a:ext uri="{FF2B5EF4-FFF2-40B4-BE49-F238E27FC236}">
                        <a16:creationId xmlns:a16="http://schemas.microsoft.com/office/drawing/2014/main" id="{1D72EDC0-7AC1-4CBE-9914-6DF37F3D66B7}"/>
                      </a:ext>
                    </a:extLst>
                  </p:cNvPr>
                  <p:cNvSpPr txBox="1"/>
                  <p:nvPr/>
                </p:nvSpPr>
                <p:spPr>
                  <a:xfrm>
                    <a:off x="1449155" y="4356209"/>
                    <a:ext cx="373567" cy="461665"/>
                  </a:xfrm>
                  <a:prstGeom prst="rect">
                    <a:avLst/>
                  </a:prstGeom>
                  <a:noFill/>
                </p:spPr>
                <p:txBody>
                  <a:bodyPr wrap="square" rtlCol="0">
                    <a:spAutoFit/>
                  </a:bodyPr>
                  <a:lstStyle/>
                  <a:p>
                    <a:r>
                      <a:rPr lang="en-US" sz="2400" b="1" dirty="0">
                        <a:latin typeface="+mj-lt"/>
                      </a:rPr>
                      <a:t>R</a:t>
                    </a:r>
                  </a:p>
                </p:txBody>
              </p:sp>
              <p:sp>
                <p:nvSpPr>
                  <p:cNvPr id="43" name="TextBox 42">
                    <a:extLst>
                      <a:ext uri="{FF2B5EF4-FFF2-40B4-BE49-F238E27FC236}">
                        <a16:creationId xmlns:a16="http://schemas.microsoft.com/office/drawing/2014/main" id="{32BC1E09-EB95-4B0A-8556-A1BECFC4BE7A}"/>
                      </a:ext>
                    </a:extLst>
                  </p:cNvPr>
                  <p:cNvSpPr txBox="1"/>
                  <p:nvPr/>
                </p:nvSpPr>
                <p:spPr>
                  <a:xfrm>
                    <a:off x="3054208" y="5263908"/>
                    <a:ext cx="373567" cy="461665"/>
                  </a:xfrm>
                  <a:prstGeom prst="rect">
                    <a:avLst/>
                  </a:prstGeom>
                  <a:noFill/>
                </p:spPr>
                <p:txBody>
                  <a:bodyPr wrap="square" rtlCol="0">
                    <a:spAutoFit/>
                  </a:bodyPr>
                  <a:lstStyle/>
                  <a:p>
                    <a:r>
                      <a:rPr lang="en-US" sz="2400" b="1" dirty="0">
                        <a:latin typeface="+mj-lt"/>
                      </a:rPr>
                      <a:t>v</a:t>
                    </a:r>
                  </a:p>
                </p:txBody>
              </p:sp>
              <p:sp>
                <p:nvSpPr>
                  <p:cNvPr id="44" name="TextBox 43">
                    <a:extLst>
                      <a:ext uri="{FF2B5EF4-FFF2-40B4-BE49-F238E27FC236}">
                        <a16:creationId xmlns:a16="http://schemas.microsoft.com/office/drawing/2014/main" id="{4665560D-D65C-446F-B7FC-4538A4E42C98}"/>
                      </a:ext>
                    </a:extLst>
                  </p:cNvPr>
                  <p:cNvSpPr txBox="1"/>
                  <p:nvPr/>
                </p:nvSpPr>
                <p:spPr>
                  <a:xfrm>
                    <a:off x="801243" y="4566057"/>
                    <a:ext cx="373567" cy="461665"/>
                  </a:xfrm>
                  <a:prstGeom prst="rect">
                    <a:avLst/>
                  </a:prstGeom>
                  <a:noFill/>
                </p:spPr>
                <p:txBody>
                  <a:bodyPr wrap="square" rtlCol="0">
                    <a:spAutoFit/>
                  </a:bodyPr>
                  <a:lstStyle/>
                  <a:p>
                    <a:r>
                      <a:rPr lang="en-US" sz="2400" b="1" dirty="0">
                        <a:latin typeface="+mj-lt"/>
                      </a:rPr>
                      <a:t>x</a:t>
                    </a:r>
                  </a:p>
                </p:txBody>
              </p:sp>
              <p:grpSp>
                <p:nvGrpSpPr>
                  <p:cNvPr id="45" name="Group 44">
                    <a:extLst>
                      <a:ext uri="{FF2B5EF4-FFF2-40B4-BE49-F238E27FC236}">
                        <a16:creationId xmlns:a16="http://schemas.microsoft.com/office/drawing/2014/main" id="{0F9B8689-26B8-4138-88C2-8254FD4CD8C8}"/>
                      </a:ext>
                    </a:extLst>
                  </p:cNvPr>
                  <p:cNvGrpSpPr/>
                  <p:nvPr/>
                </p:nvGrpSpPr>
                <p:grpSpPr>
                  <a:xfrm>
                    <a:off x="1025611" y="2079926"/>
                    <a:ext cx="4794421" cy="3679743"/>
                    <a:chOff x="1025611" y="2079926"/>
                    <a:chExt cx="4794421" cy="3679743"/>
                  </a:xfrm>
                </p:grpSpPr>
                <p:cxnSp>
                  <p:nvCxnSpPr>
                    <p:cNvPr id="46" name="Straight Connector 45">
                      <a:extLst>
                        <a:ext uri="{FF2B5EF4-FFF2-40B4-BE49-F238E27FC236}">
                          <a16:creationId xmlns:a16="http://schemas.microsoft.com/office/drawing/2014/main" id="{78C3DAB2-71DB-47E3-BB95-AD578C81B929}"/>
                        </a:ext>
                      </a:extLst>
                    </p:cNvPr>
                    <p:cNvCxnSpPr>
                      <a:cxnSpLocks/>
                    </p:cNvCxnSpPr>
                    <p:nvPr/>
                  </p:nvCxnSpPr>
                  <p:spPr>
                    <a:xfrm>
                      <a:off x="3427775" y="2561990"/>
                      <a:ext cx="0" cy="319767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18BA7010-C0DE-408F-9E44-9AEC547A24DD}"/>
                        </a:ext>
                      </a:extLst>
                    </p:cNvPr>
                    <p:cNvCxnSpPr>
                      <a:cxnSpLocks/>
                    </p:cNvCxnSpPr>
                    <p:nvPr/>
                  </p:nvCxnSpPr>
                  <p:spPr>
                    <a:xfrm flipH="1">
                      <a:off x="1272746" y="4260400"/>
                      <a:ext cx="454728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Oval 47">
                      <a:extLst>
                        <a:ext uri="{FF2B5EF4-FFF2-40B4-BE49-F238E27FC236}">
                          <a16:creationId xmlns:a16="http://schemas.microsoft.com/office/drawing/2014/main" id="{AB374C9F-9903-4D54-876C-2852AC87889E}"/>
                        </a:ext>
                      </a:extLst>
                    </p:cNvPr>
                    <p:cNvSpPr/>
                    <p:nvPr/>
                  </p:nvSpPr>
                  <p:spPr>
                    <a:xfrm>
                      <a:off x="5199414" y="421796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8C2CEB36-ED90-43A5-964D-5A4EEAED1724}"/>
                        </a:ext>
                      </a:extLst>
                    </p:cNvPr>
                    <p:cNvSpPr txBox="1"/>
                    <p:nvPr/>
                  </p:nvSpPr>
                  <p:spPr>
                    <a:xfrm>
                      <a:off x="3054208" y="4356209"/>
                      <a:ext cx="373567" cy="461665"/>
                    </a:xfrm>
                    <a:prstGeom prst="rect">
                      <a:avLst/>
                    </a:prstGeom>
                    <a:noFill/>
                  </p:spPr>
                  <p:txBody>
                    <a:bodyPr wrap="square" rtlCol="0">
                      <a:spAutoFit/>
                    </a:bodyPr>
                    <a:lstStyle/>
                    <a:p>
                      <a:r>
                        <a:rPr lang="en-US" sz="2400" b="1" dirty="0">
                          <a:latin typeface="+mj-lt"/>
                        </a:rPr>
                        <a:t>S</a:t>
                      </a:r>
                    </a:p>
                  </p:txBody>
                </p:sp>
                <p:sp>
                  <p:nvSpPr>
                    <p:cNvPr id="50" name="TextBox 49">
                      <a:extLst>
                        <a:ext uri="{FF2B5EF4-FFF2-40B4-BE49-F238E27FC236}">
                          <a16:creationId xmlns:a16="http://schemas.microsoft.com/office/drawing/2014/main" id="{FD05F9ED-A624-4700-B68E-02E5214C464B}"/>
                        </a:ext>
                      </a:extLst>
                    </p:cNvPr>
                    <p:cNvSpPr txBox="1"/>
                    <p:nvPr/>
                  </p:nvSpPr>
                  <p:spPr>
                    <a:xfrm>
                      <a:off x="5012630" y="4356209"/>
                      <a:ext cx="373567" cy="461665"/>
                    </a:xfrm>
                    <a:prstGeom prst="rect">
                      <a:avLst/>
                    </a:prstGeom>
                    <a:noFill/>
                  </p:spPr>
                  <p:txBody>
                    <a:bodyPr wrap="square" rtlCol="0">
                      <a:spAutoFit/>
                    </a:bodyPr>
                    <a:lstStyle/>
                    <a:p>
                      <a:r>
                        <a:rPr lang="en-US" sz="2400" b="1" dirty="0">
                          <a:latin typeface="+mj-lt"/>
                        </a:rPr>
                        <a:t>T</a:t>
                      </a:r>
                    </a:p>
                  </p:txBody>
                </p:sp>
                <p:cxnSp>
                  <p:nvCxnSpPr>
                    <p:cNvPr id="51" name="Straight Connector 50">
                      <a:extLst>
                        <a:ext uri="{FF2B5EF4-FFF2-40B4-BE49-F238E27FC236}">
                          <a16:creationId xmlns:a16="http://schemas.microsoft.com/office/drawing/2014/main" id="{391412CD-71C4-45C8-9D02-4DB9B0A745F8}"/>
                        </a:ext>
                      </a:extLst>
                    </p:cNvPr>
                    <p:cNvCxnSpPr>
                      <a:cxnSpLocks/>
                    </p:cNvCxnSpPr>
                    <p:nvPr/>
                  </p:nvCxnSpPr>
                  <p:spPr>
                    <a:xfrm>
                      <a:off x="3428881" y="3777115"/>
                      <a:ext cx="521756"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4F4A2462-DE0D-4D3E-AC95-1176A853D572}"/>
                        </a:ext>
                      </a:extLst>
                    </p:cNvPr>
                    <p:cNvCxnSpPr>
                      <a:cxnSpLocks/>
                    </p:cNvCxnSpPr>
                    <p:nvPr/>
                  </p:nvCxnSpPr>
                  <p:spPr>
                    <a:xfrm flipH="1">
                      <a:off x="2505517"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2F86D5C8-4B8F-4203-93B1-54CB3EDD9704}"/>
                        </a:ext>
                      </a:extLst>
                    </p:cNvPr>
                    <p:cNvCxnSpPr>
                      <a:cxnSpLocks/>
                    </p:cNvCxnSpPr>
                    <p:nvPr/>
                  </p:nvCxnSpPr>
                  <p:spPr>
                    <a:xfrm>
                      <a:off x="3948904" y="3777115"/>
                      <a:ext cx="0" cy="483285"/>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78EEAEEE-6B7B-4A4B-B378-BB0964B53C2F}"/>
                        </a:ext>
                      </a:extLst>
                    </p:cNvPr>
                    <p:cNvSpPr txBox="1"/>
                    <p:nvPr/>
                  </p:nvSpPr>
                  <p:spPr>
                    <a:xfrm>
                      <a:off x="5160612" y="2496164"/>
                      <a:ext cx="373567" cy="461665"/>
                    </a:xfrm>
                    <a:prstGeom prst="rect">
                      <a:avLst/>
                    </a:prstGeom>
                    <a:noFill/>
                  </p:spPr>
                  <p:txBody>
                    <a:bodyPr wrap="square" rtlCol="0">
                      <a:spAutoFit/>
                    </a:bodyPr>
                    <a:lstStyle/>
                    <a:p>
                      <a:r>
                        <a:rPr lang="en-US" sz="2400" b="1" dirty="0">
                          <a:latin typeface="+mj-lt"/>
                        </a:rPr>
                        <a:t>m</a:t>
                      </a:r>
                    </a:p>
                  </p:txBody>
                </p:sp>
                <p:cxnSp>
                  <p:nvCxnSpPr>
                    <p:cNvPr id="55" name="Straight Connector 54">
                      <a:extLst>
                        <a:ext uri="{FF2B5EF4-FFF2-40B4-BE49-F238E27FC236}">
                          <a16:creationId xmlns:a16="http://schemas.microsoft.com/office/drawing/2014/main" id="{47FCDCC3-64E5-4D93-B610-3438753F5AC5}"/>
                        </a:ext>
                      </a:extLst>
                    </p:cNvPr>
                    <p:cNvCxnSpPr/>
                    <p:nvPr/>
                  </p:nvCxnSpPr>
                  <p:spPr>
                    <a:xfrm flipV="1">
                      <a:off x="1025611" y="2224216"/>
                      <a:ext cx="3484605" cy="2397211"/>
                    </a:xfrm>
                    <a:prstGeom prst="line">
                      <a:avLst/>
                    </a:prstGeom>
                    <a:ln w="28575"/>
                  </p:spPr>
                  <p:style>
                    <a:lnRef idx="1">
                      <a:schemeClr val="dk1"/>
                    </a:lnRef>
                    <a:fillRef idx="0">
                      <a:schemeClr val="dk1"/>
                    </a:fillRef>
                    <a:effectRef idx="0">
                      <a:schemeClr val="dk1"/>
                    </a:effectRef>
                    <a:fontRef idx="minor">
                      <a:schemeClr val="tx1"/>
                    </a:fontRef>
                  </p:style>
                </p:cxnSp>
                <p:sp>
                  <p:nvSpPr>
                    <p:cNvPr id="56" name="TextBox 55">
                      <a:extLst>
                        <a:ext uri="{FF2B5EF4-FFF2-40B4-BE49-F238E27FC236}">
                          <a16:creationId xmlns:a16="http://schemas.microsoft.com/office/drawing/2014/main" id="{208983BD-4A06-4995-8AEE-32616486F160}"/>
                        </a:ext>
                      </a:extLst>
                    </p:cNvPr>
                    <p:cNvSpPr txBox="1"/>
                    <p:nvPr/>
                  </p:nvSpPr>
                  <p:spPr>
                    <a:xfrm>
                      <a:off x="4506134" y="2079926"/>
                      <a:ext cx="373567" cy="461665"/>
                    </a:xfrm>
                    <a:prstGeom prst="rect">
                      <a:avLst/>
                    </a:prstGeom>
                    <a:noFill/>
                  </p:spPr>
                  <p:txBody>
                    <a:bodyPr wrap="square" rtlCol="0">
                      <a:spAutoFit/>
                    </a:bodyPr>
                    <a:lstStyle/>
                    <a:p>
                      <a:r>
                        <a:rPr lang="en-US" sz="2400" b="1" dirty="0">
                          <a:latin typeface="+mj-lt"/>
                        </a:rPr>
                        <a:t>y</a:t>
                      </a:r>
                    </a:p>
                  </p:txBody>
                </p:sp>
                <p:sp>
                  <p:nvSpPr>
                    <p:cNvPr id="57" name="Rectangle: Rounded Corners 11">
                      <a:extLst>
                        <a:ext uri="{FF2B5EF4-FFF2-40B4-BE49-F238E27FC236}">
                          <a16:creationId xmlns:a16="http://schemas.microsoft.com/office/drawing/2014/main" id="{5C5ADB80-CE11-44C3-9E6F-AF7832FB0A5E}"/>
                        </a:ext>
                      </a:extLst>
                    </p:cNvPr>
                    <p:cNvSpPr/>
                    <p:nvPr/>
                  </p:nvSpPr>
                  <p:spPr>
                    <a:xfrm>
                      <a:off x="3707193" y="3585931"/>
                      <a:ext cx="972102" cy="770665"/>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ysClr val="windowText" lastClr="000000"/>
                          </a:solidFill>
                        </a:rPr>
                        <a:t>45</a:t>
                      </a:r>
                      <a:r>
                        <a:rPr lang="en-US" sz="2400" b="1" baseline="30000" dirty="0">
                          <a:solidFill>
                            <a:sysClr val="windowText" lastClr="000000"/>
                          </a:solidFill>
                          <a:sym typeface="Symbol" panose="05050102010706020507" pitchFamily="18" charset="2"/>
                        </a:rPr>
                        <a:t></a:t>
                      </a:r>
                      <a:endParaRPr lang="en-US" sz="2000" b="1" baseline="30000" dirty="0">
                        <a:solidFill>
                          <a:sysClr val="windowText" lastClr="000000"/>
                        </a:solidFill>
                      </a:endParaRPr>
                    </a:p>
                  </p:txBody>
                </p:sp>
                <p:sp>
                  <p:nvSpPr>
                    <p:cNvPr id="58" name="Oval 57">
                      <a:extLst>
                        <a:ext uri="{FF2B5EF4-FFF2-40B4-BE49-F238E27FC236}">
                          <a16:creationId xmlns:a16="http://schemas.microsoft.com/office/drawing/2014/main" id="{4684C98E-6A15-4B1A-8381-62EDE0F52E64}"/>
                        </a:ext>
                      </a:extLst>
                    </p:cNvPr>
                    <p:cNvSpPr/>
                    <p:nvPr/>
                  </p:nvSpPr>
                  <p:spPr>
                    <a:xfrm>
                      <a:off x="3370613" y="4196698"/>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0D3770F2-7237-4868-B384-23BC08E3795F}"/>
                        </a:ext>
                      </a:extLst>
                    </p:cNvPr>
                    <p:cNvSpPr/>
                    <p:nvPr/>
                  </p:nvSpPr>
                  <p:spPr>
                    <a:xfrm>
                      <a:off x="3386488" y="2923176"/>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0" name="Straight Connector 59">
                      <a:extLst>
                        <a:ext uri="{FF2B5EF4-FFF2-40B4-BE49-F238E27FC236}">
                          <a16:creationId xmlns:a16="http://schemas.microsoft.com/office/drawing/2014/main" id="{C2830E6E-A27F-4483-8974-F821E699819C}"/>
                        </a:ext>
                      </a:extLst>
                    </p:cNvPr>
                    <p:cNvCxnSpPr>
                      <a:cxnSpLocks/>
                    </p:cNvCxnSpPr>
                    <p:nvPr/>
                  </p:nvCxnSpPr>
                  <p:spPr>
                    <a:xfrm flipH="1">
                      <a:off x="2379237"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265908F9-7AE4-4966-A9E4-BEF7EA334F91}"/>
                        </a:ext>
                      </a:extLst>
                    </p:cNvPr>
                    <p:cNvCxnSpPr>
                      <a:cxnSpLocks/>
                    </p:cNvCxnSpPr>
                    <p:nvPr/>
                  </p:nvCxnSpPr>
                  <p:spPr>
                    <a:xfrm flipH="1">
                      <a:off x="4473041"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37978F09-BB13-4B7C-8FFE-A4F224F2DADA}"/>
                        </a:ext>
                      </a:extLst>
                    </p:cNvPr>
                    <p:cNvCxnSpPr>
                      <a:cxnSpLocks/>
                    </p:cNvCxnSpPr>
                    <p:nvPr/>
                  </p:nvCxnSpPr>
                  <p:spPr>
                    <a:xfrm flipH="1">
                      <a:off x="4346761"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pSp>
            <p:sp>
              <p:nvSpPr>
                <p:cNvPr id="41" name="TextBox 40">
                  <a:extLst>
                    <a:ext uri="{FF2B5EF4-FFF2-40B4-BE49-F238E27FC236}">
                      <a16:creationId xmlns:a16="http://schemas.microsoft.com/office/drawing/2014/main" id="{0BDD88FA-05CE-4890-B9B0-68C64944A065}"/>
                    </a:ext>
                  </a:extLst>
                </p:cNvPr>
                <p:cNvSpPr txBox="1"/>
                <p:nvPr/>
              </p:nvSpPr>
              <p:spPr>
                <a:xfrm>
                  <a:off x="3446838" y="2897238"/>
                  <a:ext cx="373567" cy="461665"/>
                </a:xfrm>
                <a:prstGeom prst="rect">
                  <a:avLst/>
                </a:prstGeom>
                <a:noFill/>
              </p:spPr>
              <p:txBody>
                <a:bodyPr wrap="square" rtlCol="0">
                  <a:spAutoFit/>
                </a:bodyPr>
                <a:lstStyle/>
                <a:p>
                  <a:r>
                    <a:rPr lang="en-US" sz="2400" b="1" dirty="0">
                      <a:latin typeface="+mj-lt"/>
                    </a:rPr>
                    <a:t>A</a:t>
                  </a:r>
                </a:p>
              </p:txBody>
            </p:sp>
          </p:grpSp>
        </p:grpSp>
        <p:sp>
          <p:nvSpPr>
            <p:cNvPr id="36" name="Oval 35">
              <a:extLst>
                <a:ext uri="{FF2B5EF4-FFF2-40B4-BE49-F238E27FC236}">
                  <a16:creationId xmlns:a16="http://schemas.microsoft.com/office/drawing/2014/main" id="{93B065C9-3E0E-49D8-A248-345A2299BD3E}"/>
                </a:ext>
              </a:extLst>
            </p:cNvPr>
            <p:cNvSpPr/>
            <p:nvPr/>
          </p:nvSpPr>
          <p:spPr>
            <a:xfrm>
              <a:off x="1507752" y="421098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ustDataLst>
      <p:tags r:id="rId1"/>
    </p:custDataLst>
    <p:extLst>
      <p:ext uri="{BB962C8B-B14F-4D97-AF65-F5344CB8AC3E}">
        <p14:creationId xmlns:p14="http://schemas.microsoft.com/office/powerpoint/2010/main" val="626400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Use the figure to complete.</a:t>
            </a:r>
            <a:endParaRPr lang="en-GB" sz="3200" dirty="0">
              <a:solidFill>
                <a:schemeClr val="bg1"/>
              </a:solidFill>
              <a:sym typeface="Comic Sans MS"/>
            </a:endParaRPr>
          </a:p>
        </p:txBody>
      </p:sp>
      <p:sp>
        <p:nvSpPr>
          <p:cNvPr id="5" name="TextBox 4">
            <a:extLst>
              <a:ext uri="{FF2B5EF4-FFF2-40B4-BE49-F238E27FC236}">
                <a16:creationId xmlns:a16="http://schemas.microsoft.com/office/drawing/2014/main" id="{EDC9FE6A-4CA9-51B9-7C01-D3B0475FB542}"/>
              </a:ext>
            </a:extLst>
          </p:cNvPr>
          <p:cNvSpPr txBox="1"/>
          <p:nvPr/>
        </p:nvSpPr>
        <p:spPr>
          <a:xfrm>
            <a:off x="0" y="1786097"/>
            <a:ext cx="10767261" cy="590611"/>
          </a:xfrm>
          <a:prstGeom prst="rect">
            <a:avLst/>
          </a:prstGeom>
          <a:noFill/>
        </p:spPr>
        <p:txBody>
          <a:bodyPr wrap="square">
            <a:spAutoFit/>
          </a:bodyPr>
          <a:lstStyle/>
          <a:p>
            <a:pPr marL="514350" marR="0">
              <a:lnSpc>
                <a:spcPct val="107000"/>
              </a:lnSpc>
              <a:spcBef>
                <a:spcPts val="0"/>
              </a:spcBef>
              <a:spcAft>
                <a:spcPts val="800"/>
              </a:spcAft>
            </a:pPr>
            <a:r>
              <a:rPr lang="en-US" sz="3200" dirty="0">
                <a:solidFill>
                  <a:schemeClr val="tx1">
                    <a:lumMod val="65000"/>
                    <a:lumOff val="35000"/>
                  </a:schemeClr>
                </a:solidFill>
                <a:effectLst/>
                <a:latin typeface="+mj-lt"/>
                <a:ea typeface="Calibri" panose="020F0502020204030204" pitchFamily="34" charset="0"/>
                <a:cs typeface="Arial" panose="020B0604020202020204" pitchFamily="34" charset="0"/>
              </a:rPr>
              <a:t>If AR = 6 cm, then AT = _____.</a:t>
            </a:r>
          </a:p>
        </p:txBody>
      </p:sp>
      <p:grpSp>
        <p:nvGrpSpPr>
          <p:cNvPr id="33" name="Group 32">
            <a:extLst>
              <a:ext uri="{FF2B5EF4-FFF2-40B4-BE49-F238E27FC236}">
                <a16:creationId xmlns:a16="http://schemas.microsoft.com/office/drawing/2014/main" id="{1C986A9E-423D-42C7-9386-2E8CC54D112C}"/>
              </a:ext>
            </a:extLst>
          </p:cNvPr>
          <p:cNvGrpSpPr/>
          <p:nvPr/>
        </p:nvGrpSpPr>
        <p:grpSpPr>
          <a:xfrm>
            <a:off x="5072301" y="2126226"/>
            <a:ext cx="5018789" cy="3679743"/>
            <a:chOff x="801243" y="2079926"/>
            <a:chExt cx="5018789" cy="3679743"/>
          </a:xfrm>
        </p:grpSpPr>
        <p:grpSp>
          <p:nvGrpSpPr>
            <p:cNvPr id="34" name="Group 33">
              <a:extLst>
                <a:ext uri="{FF2B5EF4-FFF2-40B4-BE49-F238E27FC236}">
                  <a16:creationId xmlns:a16="http://schemas.microsoft.com/office/drawing/2014/main" id="{9FEA3537-43DF-4E26-A243-E56A1D4DE390}"/>
                </a:ext>
              </a:extLst>
            </p:cNvPr>
            <p:cNvGrpSpPr/>
            <p:nvPr/>
          </p:nvGrpSpPr>
          <p:grpSpPr>
            <a:xfrm>
              <a:off x="801243" y="2079926"/>
              <a:ext cx="5018789" cy="3679743"/>
              <a:chOff x="801243" y="2079926"/>
              <a:chExt cx="5018789" cy="3679743"/>
            </a:xfrm>
          </p:grpSpPr>
          <p:cxnSp>
            <p:nvCxnSpPr>
              <p:cNvPr id="36" name="Straight Connector 35">
                <a:extLst>
                  <a:ext uri="{FF2B5EF4-FFF2-40B4-BE49-F238E27FC236}">
                    <a16:creationId xmlns:a16="http://schemas.microsoft.com/office/drawing/2014/main" id="{E02485A3-9495-46EF-97C9-9D37D47EB21D}"/>
                  </a:ext>
                </a:extLst>
              </p:cNvPr>
              <p:cNvCxnSpPr>
                <a:cxnSpLocks/>
              </p:cNvCxnSpPr>
              <p:nvPr/>
            </p:nvCxnSpPr>
            <p:spPr>
              <a:xfrm flipV="1">
                <a:off x="3415479" y="2725448"/>
                <a:ext cx="1732728" cy="15223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7" name="Group 36">
                <a:extLst>
                  <a:ext uri="{FF2B5EF4-FFF2-40B4-BE49-F238E27FC236}">
                    <a16:creationId xmlns:a16="http://schemas.microsoft.com/office/drawing/2014/main" id="{C9D533D1-2A08-46D3-85F5-E44EFF00171F}"/>
                  </a:ext>
                </a:extLst>
              </p:cNvPr>
              <p:cNvGrpSpPr/>
              <p:nvPr/>
            </p:nvGrpSpPr>
            <p:grpSpPr>
              <a:xfrm>
                <a:off x="801243" y="2079926"/>
                <a:ext cx="5018789" cy="3679743"/>
                <a:chOff x="801243" y="2079926"/>
                <a:chExt cx="5018789" cy="3679743"/>
              </a:xfrm>
            </p:grpSpPr>
            <p:sp>
              <p:nvSpPr>
                <p:cNvPr id="38" name="TextBox 37">
                  <a:extLst>
                    <a:ext uri="{FF2B5EF4-FFF2-40B4-BE49-F238E27FC236}">
                      <a16:creationId xmlns:a16="http://schemas.microsoft.com/office/drawing/2014/main" id="{1B5338E5-C1DE-4764-A4F5-48521B9A317C}"/>
                    </a:ext>
                  </a:extLst>
                </p:cNvPr>
                <p:cNvSpPr txBox="1"/>
                <p:nvPr/>
              </p:nvSpPr>
              <p:spPr>
                <a:xfrm>
                  <a:off x="3076737" y="2142011"/>
                  <a:ext cx="373567" cy="461665"/>
                </a:xfrm>
                <a:prstGeom prst="rect">
                  <a:avLst/>
                </a:prstGeom>
                <a:noFill/>
              </p:spPr>
              <p:txBody>
                <a:bodyPr wrap="square" rtlCol="0">
                  <a:spAutoFit/>
                </a:bodyPr>
                <a:lstStyle/>
                <a:p>
                  <a:r>
                    <a:rPr lang="en-US" sz="2400" b="1" dirty="0">
                      <a:latin typeface="+mj-lt"/>
                    </a:rPr>
                    <a:t>u</a:t>
                  </a:r>
                </a:p>
              </p:txBody>
            </p:sp>
            <p:grpSp>
              <p:nvGrpSpPr>
                <p:cNvPr id="39" name="Group 38">
                  <a:extLst>
                    <a:ext uri="{FF2B5EF4-FFF2-40B4-BE49-F238E27FC236}">
                      <a16:creationId xmlns:a16="http://schemas.microsoft.com/office/drawing/2014/main" id="{3202D6A8-3286-440C-A210-568E35DED1BF}"/>
                    </a:ext>
                  </a:extLst>
                </p:cNvPr>
                <p:cNvGrpSpPr/>
                <p:nvPr/>
              </p:nvGrpSpPr>
              <p:grpSpPr>
                <a:xfrm>
                  <a:off x="801243" y="2079926"/>
                  <a:ext cx="5018789" cy="3679743"/>
                  <a:chOff x="801243" y="2079926"/>
                  <a:chExt cx="5018789" cy="3679743"/>
                </a:xfrm>
              </p:grpSpPr>
              <p:sp>
                <p:nvSpPr>
                  <p:cNvPr id="41" name="TextBox 40">
                    <a:extLst>
                      <a:ext uri="{FF2B5EF4-FFF2-40B4-BE49-F238E27FC236}">
                        <a16:creationId xmlns:a16="http://schemas.microsoft.com/office/drawing/2014/main" id="{EA97E5FE-532A-43D4-BC27-6E6C82B8A0A1}"/>
                      </a:ext>
                    </a:extLst>
                  </p:cNvPr>
                  <p:cNvSpPr txBox="1"/>
                  <p:nvPr/>
                </p:nvSpPr>
                <p:spPr>
                  <a:xfrm>
                    <a:off x="1449155" y="4356209"/>
                    <a:ext cx="373567" cy="461665"/>
                  </a:xfrm>
                  <a:prstGeom prst="rect">
                    <a:avLst/>
                  </a:prstGeom>
                  <a:noFill/>
                </p:spPr>
                <p:txBody>
                  <a:bodyPr wrap="square" rtlCol="0">
                    <a:spAutoFit/>
                  </a:bodyPr>
                  <a:lstStyle/>
                  <a:p>
                    <a:r>
                      <a:rPr lang="en-US" sz="2400" b="1" dirty="0">
                        <a:latin typeface="+mj-lt"/>
                      </a:rPr>
                      <a:t>R</a:t>
                    </a:r>
                  </a:p>
                </p:txBody>
              </p:sp>
              <p:sp>
                <p:nvSpPr>
                  <p:cNvPr id="42" name="TextBox 41">
                    <a:extLst>
                      <a:ext uri="{FF2B5EF4-FFF2-40B4-BE49-F238E27FC236}">
                        <a16:creationId xmlns:a16="http://schemas.microsoft.com/office/drawing/2014/main" id="{AE0453EC-D720-4592-89C1-30C14B7D5CD5}"/>
                      </a:ext>
                    </a:extLst>
                  </p:cNvPr>
                  <p:cNvSpPr txBox="1"/>
                  <p:nvPr/>
                </p:nvSpPr>
                <p:spPr>
                  <a:xfrm>
                    <a:off x="3054208" y="5263908"/>
                    <a:ext cx="373567" cy="461665"/>
                  </a:xfrm>
                  <a:prstGeom prst="rect">
                    <a:avLst/>
                  </a:prstGeom>
                  <a:noFill/>
                </p:spPr>
                <p:txBody>
                  <a:bodyPr wrap="square" rtlCol="0">
                    <a:spAutoFit/>
                  </a:bodyPr>
                  <a:lstStyle/>
                  <a:p>
                    <a:r>
                      <a:rPr lang="en-US" sz="2400" b="1" dirty="0">
                        <a:latin typeface="+mj-lt"/>
                      </a:rPr>
                      <a:t>v</a:t>
                    </a:r>
                  </a:p>
                </p:txBody>
              </p:sp>
              <p:sp>
                <p:nvSpPr>
                  <p:cNvPr id="43" name="TextBox 42">
                    <a:extLst>
                      <a:ext uri="{FF2B5EF4-FFF2-40B4-BE49-F238E27FC236}">
                        <a16:creationId xmlns:a16="http://schemas.microsoft.com/office/drawing/2014/main" id="{3FFC9783-D5E7-4AB9-A2FA-6C604EFFB870}"/>
                      </a:ext>
                    </a:extLst>
                  </p:cNvPr>
                  <p:cNvSpPr txBox="1"/>
                  <p:nvPr/>
                </p:nvSpPr>
                <p:spPr>
                  <a:xfrm>
                    <a:off x="801243" y="4566057"/>
                    <a:ext cx="373567" cy="461665"/>
                  </a:xfrm>
                  <a:prstGeom prst="rect">
                    <a:avLst/>
                  </a:prstGeom>
                  <a:noFill/>
                </p:spPr>
                <p:txBody>
                  <a:bodyPr wrap="square" rtlCol="0">
                    <a:spAutoFit/>
                  </a:bodyPr>
                  <a:lstStyle/>
                  <a:p>
                    <a:r>
                      <a:rPr lang="en-US" sz="2400" b="1" dirty="0">
                        <a:latin typeface="+mj-lt"/>
                      </a:rPr>
                      <a:t>x</a:t>
                    </a:r>
                  </a:p>
                </p:txBody>
              </p:sp>
              <p:grpSp>
                <p:nvGrpSpPr>
                  <p:cNvPr id="44" name="Group 43">
                    <a:extLst>
                      <a:ext uri="{FF2B5EF4-FFF2-40B4-BE49-F238E27FC236}">
                        <a16:creationId xmlns:a16="http://schemas.microsoft.com/office/drawing/2014/main" id="{773DFFCD-BD52-451B-84A8-3667B426EB23}"/>
                      </a:ext>
                    </a:extLst>
                  </p:cNvPr>
                  <p:cNvGrpSpPr/>
                  <p:nvPr/>
                </p:nvGrpSpPr>
                <p:grpSpPr>
                  <a:xfrm>
                    <a:off x="1025611" y="2079926"/>
                    <a:ext cx="4794421" cy="3679743"/>
                    <a:chOff x="1025611" y="2079926"/>
                    <a:chExt cx="4794421" cy="3679743"/>
                  </a:xfrm>
                </p:grpSpPr>
                <p:cxnSp>
                  <p:nvCxnSpPr>
                    <p:cNvPr id="45" name="Straight Connector 44">
                      <a:extLst>
                        <a:ext uri="{FF2B5EF4-FFF2-40B4-BE49-F238E27FC236}">
                          <a16:creationId xmlns:a16="http://schemas.microsoft.com/office/drawing/2014/main" id="{1BBA9266-D85B-498B-8B15-EE9606C2046C}"/>
                        </a:ext>
                      </a:extLst>
                    </p:cNvPr>
                    <p:cNvCxnSpPr>
                      <a:cxnSpLocks/>
                    </p:cNvCxnSpPr>
                    <p:nvPr/>
                  </p:nvCxnSpPr>
                  <p:spPr>
                    <a:xfrm>
                      <a:off x="3427775" y="2561990"/>
                      <a:ext cx="0" cy="319767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0BC4CDEE-0061-40F7-B044-A1CDC8CBBE1D}"/>
                        </a:ext>
                      </a:extLst>
                    </p:cNvPr>
                    <p:cNvCxnSpPr>
                      <a:cxnSpLocks/>
                    </p:cNvCxnSpPr>
                    <p:nvPr/>
                  </p:nvCxnSpPr>
                  <p:spPr>
                    <a:xfrm flipH="1">
                      <a:off x="1272746" y="4260400"/>
                      <a:ext cx="454728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Oval 46">
                      <a:extLst>
                        <a:ext uri="{FF2B5EF4-FFF2-40B4-BE49-F238E27FC236}">
                          <a16:creationId xmlns:a16="http://schemas.microsoft.com/office/drawing/2014/main" id="{E5FEC3AF-599C-43C0-BACB-C9C5DAB942FF}"/>
                        </a:ext>
                      </a:extLst>
                    </p:cNvPr>
                    <p:cNvSpPr/>
                    <p:nvPr/>
                  </p:nvSpPr>
                  <p:spPr>
                    <a:xfrm>
                      <a:off x="5199414" y="421796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a:extLst>
                        <a:ext uri="{FF2B5EF4-FFF2-40B4-BE49-F238E27FC236}">
                          <a16:creationId xmlns:a16="http://schemas.microsoft.com/office/drawing/2014/main" id="{D4743200-DA87-4A7F-8293-C8B71B66C620}"/>
                        </a:ext>
                      </a:extLst>
                    </p:cNvPr>
                    <p:cNvSpPr txBox="1"/>
                    <p:nvPr/>
                  </p:nvSpPr>
                  <p:spPr>
                    <a:xfrm>
                      <a:off x="3054208" y="4356209"/>
                      <a:ext cx="373567" cy="461665"/>
                    </a:xfrm>
                    <a:prstGeom prst="rect">
                      <a:avLst/>
                    </a:prstGeom>
                    <a:noFill/>
                  </p:spPr>
                  <p:txBody>
                    <a:bodyPr wrap="square" rtlCol="0">
                      <a:spAutoFit/>
                    </a:bodyPr>
                    <a:lstStyle/>
                    <a:p>
                      <a:r>
                        <a:rPr lang="en-US" sz="2400" b="1" dirty="0">
                          <a:latin typeface="+mj-lt"/>
                        </a:rPr>
                        <a:t>S</a:t>
                      </a:r>
                    </a:p>
                  </p:txBody>
                </p:sp>
                <p:sp>
                  <p:nvSpPr>
                    <p:cNvPr id="49" name="TextBox 48">
                      <a:extLst>
                        <a:ext uri="{FF2B5EF4-FFF2-40B4-BE49-F238E27FC236}">
                          <a16:creationId xmlns:a16="http://schemas.microsoft.com/office/drawing/2014/main" id="{881133F3-ED91-4D81-B6CC-C7811ED0CA86}"/>
                        </a:ext>
                      </a:extLst>
                    </p:cNvPr>
                    <p:cNvSpPr txBox="1"/>
                    <p:nvPr/>
                  </p:nvSpPr>
                  <p:spPr>
                    <a:xfrm>
                      <a:off x="5012630" y="4356209"/>
                      <a:ext cx="373567" cy="461665"/>
                    </a:xfrm>
                    <a:prstGeom prst="rect">
                      <a:avLst/>
                    </a:prstGeom>
                    <a:noFill/>
                  </p:spPr>
                  <p:txBody>
                    <a:bodyPr wrap="square" rtlCol="0">
                      <a:spAutoFit/>
                    </a:bodyPr>
                    <a:lstStyle/>
                    <a:p>
                      <a:r>
                        <a:rPr lang="en-US" sz="2400" b="1" dirty="0">
                          <a:latin typeface="+mj-lt"/>
                        </a:rPr>
                        <a:t>T</a:t>
                      </a:r>
                    </a:p>
                  </p:txBody>
                </p:sp>
                <p:cxnSp>
                  <p:nvCxnSpPr>
                    <p:cNvPr id="50" name="Straight Connector 49">
                      <a:extLst>
                        <a:ext uri="{FF2B5EF4-FFF2-40B4-BE49-F238E27FC236}">
                          <a16:creationId xmlns:a16="http://schemas.microsoft.com/office/drawing/2014/main" id="{4F1B5AB2-BC12-435D-9D4A-6DC360DAF070}"/>
                        </a:ext>
                      </a:extLst>
                    </p:cNvPr>
                    <p:cNvCxnSpPr>
                      <a:cxnSpLocks/>
                    </p:cNvCxnSpPr>
                    <p:nvPr/>
                  </p:nvCxnSpPr>
                  <p:spPr>
                    <a:xfrm>
                      <a:off x="3428881" y="3777115"/>
                      <a:ext cx="521756"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D27D2846-4768-4E7A-B9FF-3167A91294F6}"/>
                        </a:ext>
                      </a:extLst>
                    </p:cNvPr>
                    <p:cNvCxnSpPr>
                      <a:cxnSpLocks/>
                    </p:cNvCxnSpPr>
                    <p:nvPr/>
                  </p:nvCxnSpPr>
                  <p:spPr>
                    <a:xfrm flipH="1">
                      <a:off x="2505517"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7731C0DF-CD7F-40B6-A8DA-4E6AB0E36EC7}"/>
                        </a:ext>
                      </a:extLst>
                    </p:cNvPr>
                    <p:cNvCxnSpPr>
                      <a:cxnSpLocks/>
                    </p:cNvCxnSpPr>
                    <p:nvPr/>
                  </p:nvCxnSpPr>
                  <p:spPr>
                    <a:xfrm>
                      <a:off x="3948904" y="3777115"/>
                      <a:ext cx="0" cy="483285"/>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24252F63-7B88-4127-AAB4-E23536C9C9BC}"/>
                        </a:ext>
                      </a:extLst>
                    </p:cNvPr>
                    <p:cNvSpPr txBox="1"/>
                    <p:nvPr/>
                  </p:nvSpPr>
                  <p:spPr>
                    <a:xfrm>
                      <a:off x="5160612" y="2496164"/>
                      <a:ext cx="373567" cy="461665"/>
                    </a:xfrm>
                    <a:prstGeom prst="rect">
                      <a:avLst/>
                    </a:prstGeom>
                    <a:noFill/>
                  </p:spPr>
                  <p:txBody>
                    <a:bodyPr wrap="square" rtlCol="0">
                      <a:spAutoFit/>
                    </a:bodyPr>
                    <a:lstStyle/>
                    <a:p>
                      <a:r>
                        <a:rPr lang="en-US" sz="2400" b="1" dirty="0">
                          <a:latin typeface="+mj-lt"/>
                        </a:rPr>
                        <a:t>m</a:t>
                      </a:r>
                    </a:p>
                  </p:txBody>
                </p:sp>
                <p:cxnSp>
                  <p:nvCxnSpPr>
                    <p:cNvPr id="54" name="Straight Connector 53">
                      <a:extLst>
                        <a:ext uri="{FF2B5EF4-FFF2-40B4-BE49-F238E27FC236}">
                          <a16:creationId xmlns:a16="http://schemas.microsoft.com/office/drawing/2014/main" id="{7BA055C2-9346-41BF-96D0-8779101063DC}"/>
                        </a:ext>
                      </a:extLst>
                    </p:cNvPr>
                    <p:cNvCxnSpPr/>
                    <p:nvPr/>
                  </p:nvCxnSpPr>
                  <p:spPr>
                    <a:xfrm flipV="1">
                      <a:off x="1025611" y="2224216"/>
                      <a:ext cx="3484605" cy="2397211"/>
                    </a:xfrm>
                    <a:prstGeom prst="line">
                      <a:avLst/>
                    </a:prstGeom>
                    <a:ln w="28575"/>
                  </p:spPr>
                  <p:style>
                    <a:lnRef idx="1">
                      <a:schemeClr val="dk1"/>
                    </a:lnRef>
                    <a:fillRef idx="0">
                      <a:schemeClr val="dk1"/>
                    </a:fillRef>
                    <a:effectRef idx="0">
                      <a:schemeClr val="dk1"/>
                    </a:effectRef>
                    <a:fontRef idx="minor">
                      <a:schemeClr val="tx1"/>
                    </a:fontRef>
                  </p:style>
                </p:cxnSp>
                <p:sp>
                  <p:nvSpPr>
                    <p:cNvPr id="55" name="TextBox 54">
                      <a:extLst>
                        <a:ext uri="{FF2B5EF4-FFF2-40B4-BE49-F238E27FC236}">
                          <a16:creationId xmlns:a16="http://schemas.microsoft.com/office/drawing/2014/main" id="{EAB5BA51-5264-43F9-81B1-F1BEDD661637}"/>
                        </a:ext>
                      </a:extLst>
                    </p:cNvPr>
                    <p:cNvSpPr txBox="1"/>
                    <p:nvPr/>
                  </p:nvSpPr>
                  <p:spPr>
                    <a:xfrm>
                      <a:off x="4506134" y="2079926"/>
                      <a:ext cx="373567" cy="461665"/>
                    </a:xfrm>
                    <a:prstGeom prst="rect">
                      <a:avLst/>
                    </a:prstGeom>
                    <a:noFill/>
                  </p:spPr>
                  <p:txBody>
                    <a:bodyPr wrap="square" rtlCol="0">
                      <a:spAutoFit/>
                    </a:bodyPr>
                    <a:lstStyle/>
                    <a:p>
                      <a:r>
                        <a:rPr lang="en-US" sz="2400" b="1" dirty="0">
                          <a:latin typeface="+mj-lt"/>
                        </a:rPr>
                        <a:t>y</a:t>
                      </a:r>
                    </a:p>
                  </p:txBody>
                </p:sp>
                <p:sp>
                  <p:nvSpPr>
                    <p:cNvPr id="56" name="Rectangle: Rounded Corners 11">
                      <a:extLst>
                        <a:ext uri="{FF2B5EF4-FFF2-40B4-BE49-F238E27FC236}">
                          <a16:creationId xmlns:a16="http://schemas.microsoft.com/office/drawing/2014/main" id="{E25294AA-47F9-4F23-862C-FFD4EF1CA0EB}"/>
                        </a:ext>
                      </a:extLst>
                    </p:cNvPr>
                    <p:cNvSpPr/>
                    <p:nvPr/>
                  </p:nvSpPr>
                  <p:spPr>
                    <a:xfrm>
                      <a:off x="3707193" y="3585931"/>
                      <a:ext cx="972102" cy="770665"/>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ysClr val="windowText" lastClr="000000"/>
                          </a:solidFill>
                        </a:rPr>
                        <a:t>45</a:t>
                      </a:r>
                      <a:r>
                        <a:rPr lang="en-US" sz="2400" b="1" baseline="30000" dirty="0">
                          <a:solidFill>
                            <a:sysClr val="windowText" lastClr="000000"/>
                          </a:solidFill>
                          <a:sym typeface="Symbol" panose="05050102010706020507" pitchFamily="18" charset="2"/>
                        </a:rPr>
                        <a:t></a:t>
                      </a:r>
                      <a:endParaRPr lang="en-US" sz="2000" b="1" baseline="30000" dirty="0">
                        <a:solidFill>
                          <a:sysClr val="windowText" lastClr="000000"/>
                        </a:solidFill>
                      </a:endParaRPr>
                    </a:p>
                  </p:txBody>
                </p:sp>
                <p:sp>
                  <p:nvSpPr>
                    <p:cNvPr id="57" name="Oval 56">
                      <a:extLst>
                        <a:ext uri="{FF2B5EF4-FFF2-40B4-BE49-F238E27FC236}">
                          <a16:creationId xmlns:a16="http://schemas.microsoft.com/office/drawing/2014/main" id="{685A8707-4B3D-408B-8FCE-2B1FA12A83EA}"/>
                        </a:ext>
                      </a:extLst>
                    </p:cNvPr>
                    <p:cNvSpPr/>
                    <p:nvPr/>
                  </p:nvSpPr>
                  <p:spPr>
                    <a:xfrm>
                      <a:off x="3370613" y="4196698"/>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9A464801-AC16-4043-BC31-A08B7F24D101}"/>
                        </a:ext>
                      </a:extLst>
                    </p:cNvPr>
                    <p:cNvSpPr/>
                    <p:nvPr/>
                  </p:nvSpPr>
                  <p:spPr>
                    <a:xfrm>
                      <a:off x="3386488" y="2923176"/>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9" name="Straight Connector 58">
                      <a:extLst>
                        <a:ext uri="{FF2B5EF4-FFF2-40B4-BE49-F238E27FC236}">
                          <a16:creationId xmlns:a16="http://schemas.microsoft.com/office/drawing/2014/main" id="{8D90852D-2270-4B46-9350-A6731DC7BC67}"/>
                        </a:ext>
                      </a:extLst>
                    </p:cNvPr>
                    <p:cNvCxnSpPr>
                      <a:cxnSpLocks/>
                    </p:cNvCxnSpPr>
                    <p:nvPr/>
                  </p:nvCxnSpPr>
                  <p:spPr>
                    <a:xfrm flipH="1">
                      <a:off x="2379237"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579A0C79-DBFD-4B5E-B587-C074180404D9}"/>
                        </a:ext>
                      </a:extLst>
                    </p:cNvPr>
                    <p:cNvCxnSpPr>
                      <a:cxnSpLocks/>
                    </p:cNvCxnSpPr>
                    <p:nvPr/>
                  </p:nvCxnSpPr>
                  <p:spPr>
                    <a:xfrm flipH="1">
                      <a:off x="4473041"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46620257-D136-4111-B30A-E86DE938D161}"/>
                        </a:ext>
                      </a:extLst>
                    </p:cNvPr>
                    <p:cNvCxnSpPr>
                      <a:cxnSpLocks/>
                    </p:cNvCxnSpPr>
                    <p:nvPr/>
                  </p:nvCxnSpPr>
                  <p:spPr>
                    <a:xfrm flipH="1">
                      <a:off x="4346761"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pSp>
            <p:sp>
              <p:nvSpPr>
                <p:cNvPr id="40" name="TextBox 39">
                  <a:extLst>
                    <a:ext uri="{FF2B5EF4-FFF2-40B4-BE49-F238E27FC236}">
                      <a16:creationId xmlns:a16="http://schemas.microsoft.com/office/drawing/2014/main" id="{EB70E957-F695-484D-A28F-9C9EA52478F6}"/>
                    </a:ext>
                  </a:extLst>
                </p:cNvPr>
                <p:cNvSpPr txBox="1"/>
                <p:nvPr/>
              </p:nvSpPr>
              <p:spPr>
                <a:xfrm>
                  <a:off x="3446838" y="2897238"/>
                  <a:ext cx="373567" cy="461665"/>
                </a:xfrm>
                <a:prstGeom prst="rect">
                  <a:avLst/>
                </a:prstGeom>
                <a:noFill/>
              </p:spPr>
              <p:txBody>
                <a:bodyPr wrap="square" rtlCol="0">
                  <a:spAutoFit/>
                </a:bodyPr>
                <a:lstStyle/>
                <a:p>
                  <a:r>
                    <a:rPr lang="en-US" sz="2400" b="1" dirty="0">
                      <a:latin typeface="+mj-lt"/>
                    </a:rPr>
                    <a:t>A</a:t>
                  </a:r>
                </a:p>
              </p:txBody>
            </p:sp>
          </p:grpSp>
        </p:grpSp>
        <p:sp>
          <p:nvSpPr>
            <p:cNvPr id="35" name="Oval 34">
              <a:extLst>
                <a:ext uri="{FF2B5EF4-FFF2-40B4-BE49-F238E27FC236}">
                  <a16:creationId xmlns:a16="http://schemas.microsoft.com/office/drawing/2014/main" id="{971A60A6-0019-4628-912C-622DA2D600E9}"/>
                </a:ext>
              </a:extLst>
            </p:cNvPr>
            <p:cNvSpPr/>
            <p:nvPr/>
          </p:nvSpPr>
          <p:spPr>
            <a:xfrm>
              <a:off x="1507752" y="421098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ustDataLst>
      <p:tags r:id="rId1"/>
    </p:custDataLst>
    <p:extLst>
      <p:ext uri="{BB962C8B-B14F-4D97-AF65-F5344CB8AC3E}">
        <p14:creationId xmlns:p14="http://schemas.microsoft.com/office/powerpoint/2010/main" val="38529762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Use the figure to complete.</a:t>
            </a:r>
            <a:endParaRPr lang="en-GB" sz="3200" dirty="0">
              <a:solidFill>
                <a:schemeClr val="bg1"/>
              </a:solidFill>
              <a:sym typeface="Comic Sans MS"/>
            </a:endParaRPr>
          </a:p>
        </p:txBody>
      </p:sp>
      <p:sp>
        <p:nvSpPr>
          <p:cNvPr id="5" name="TextBox 4">
            <a:extLst>
              <a:ext uri="{FF2B5EF4-FFF2-40B4-BE49-F238E27FC236}">
                <a16:creationId xmlns:a16="http://schemas.microsoft.com/office/drawing/2014/main" id="{EDC9FE6A-4CA9-51B9-7C01-D3B0475FB542}"/>
              </a:ext>
            </a:extLst>
          </p:cNvPr>
          <p:cNvSpPr txBox="1"/>
          <p:nvPr/>
        </p:nvSpPr>
        <p:spPr>
          <a:xfrm>
            <a:off x="0" y="1786097"/>
            <a:ext cx="10767261" cy="590611"/>
          </a:xfrm>
          <a:prstGeom prst="rect">
            <a:avLst/>
          </a:prstGeom>
          <a:noFill/>
        </p:spPr>
        <p:txBody>
          <a:bodyPr wrap="square">
            <a:spAutoFit/>
          </a:bodyPr>
          <a:lstStyle/>
          <a:p>
            <a:pPr marL="514350" marR="0">
              <a:lnSpc>
                <a:spcPct val="107000"/>
              </a:lnSpc>
              <a:spcBef>
                <a:spcPts val="0"/>
              </a:spcBef>
              <a:spcAft>
                <a:spcPts val="800"/>
              </a:spcAft>
            </a:pPr>
            <a:r>
              <a:rPr lang="en-US" sz="3200" dirty="0">
                <a:solidFill>
                  <a:schemeClr val="tx1">
                    <a:lumMod val="65000"/>
                    <a:lumOff val="35000"/>
                  </a:schemeClr>
                </a:solidFill>
                <a:effectLst/>
                <a:latin typeface="+mj-lt"/>
                <a:ea typeface="Calibri" panose="020F0502020204030204" pitchFamily="34" charset="0"/>
                <a:cs typeface="Arial" panose="020B0604020202020204" pitchFamily="34" charset="0"/>
              </a:rPr>
              <a:t>If AR = 6 cm, then AT = _____.</a:t>
            </a:r>
          </a:p>
        </p:txBody>
      </p:sp>
      <p:sp>
        <p:nvSpPr>
          <p:cNvPr id="6" name="TextBox 5">
            <a:extLst>
              <a:ext uri="{FF2B5EF4-FFF2-40B4-BE49-F238E27FC236}">
                <a16:creationId xmlns:a16="http://schemas.microsoft.com/office/drawing/2014/main" id="{AF4DFEA5-3B68-8622-CDC4-CE63115DBC07}"/>
              </a:ext>
            </a:extLst>
          </p:cNvPr>
          <p:cNvSpPr txBox="1"/>
          <p:nvPr/>
        </p:nvSpPr>
        <p:spPr>
          <a:xfrm>
            <a:off x="4852761" y="1821892"/>
            <a:ext cx="2286000" cy="528222"/>
          </a:xfrm>
          <a:prstGeom prst="rect">
            <a:avLst/>
          </a:prstGeom>
          <a:noFill/>
        </p:spPr>
        <p:txBody>
          <a:bodyPr wrap="square">
            <a:spAutoFit/>
          </a:bodyPr>
          <a:lstStyle/>
          <a:p>
            <a:pPr marL="514350" marR="0">
              <a:lnSpc>
                <a:spcPct val="107000"/>
              </a:lnSpc>
              <a:spcBef>
                <a:spcPts val="0"/>
              </a:spcBef>
              <a:spcAft>
                <a:spcPts val="800"/>
              </a:spcAft>
            </a:pPr>
            <a:r>
              <a:rPr lang="en-US" sz="2800" b="1" dirty="0">
                <a:solidFill>
                  <a:srgbClr val="74C274"/>
                </a:solidFill>
                <a:latin typeface="+mj-lt"/>
                <a:ea typeface="Calibri" panose="020F0502020204030204" pitchFamily="34" charset="0"/>
                <a:cs typeface="Arial" panose="020B0604020202020204" pitchFamily="34" charset="0"/>
              </a:rPr>
              <a:t>6 cm</a:t>
            </a:r>
            <a:endParaRPr lang="en-US" sz="2800" b="1" dirty="0">
              <a:solidFill>
                <a:srgbClr val="74C274"/>
              </a:solidFill>
              <a:effectLst/>
              <a:latin typeface="+mj-lt"/>
              <a:ea typeface="Calibri" panose="020F0502020204030204" pitchFamily="34" charset="0"/>
              <a:cs typeface="Arial" panose="020B0604020202020204" pitchFamily="34" charset="0"/>
            </a:endParaRPr>
          </a:p>
        </p:txBody>
      </p:sp>
      <p:grpSp>
        <p:nvGrpSpPr>
          <p:cNvPr id="64" name="Group 63">
            <a:extLst>
              <a:ext uri="{FF2B5EF4-FFF2-40B4-BE49-F238E27FC236}">
                <a16:creationId xmlns:a16="http://schemas.microsoft.com/office/drawing/2014/main" id="{3DE2DCAD-9AFA-E377-8549-3B9322E708B3}"/>
              </a:ext>
            </a:extLst>
          </p:cNvPr>
          <p:cNvGrpSpPr/>
          <p:nvPr/>
        </p:nvGrpSpPr>
        <p:grpSpPr>
          <a:xfrm>
            <a:off x="5072301" y="2126226"/>
            <a:ext cx="5018789" cy="3679743"/>
            <a:chOff x="801243" y="2079926"/>
            <a:chExt cx="5018789" cy="3679743"/>
          </a:xfrm>
        </p:grpSpPr>
        <p:grpSp>
          <p:nvGrpSpPr>
            <p:cNvPr id="65" name="Group 64">
              <a:extLst>
                <a:ext uri="{FF2B5EF4-FFF2-40B4-BE49-F238E27FC236}">
                  <a16:creationId xmlns:a16="http://schemas.microsoft.com/office/drawing/2014/main" id="{4897BCF6-0384-1048-2F20-37BE8E2222B4}"/>
                </a:ext>
              </a:extLst>
            </p:cNvPr>
            <p:cNvGrpSpPr/>
            <p:nvPr/>
          </p:nvGrpSpPr>
          <p:grpSpPr>
            <a:xfrm>
              <a:off x="801243" y="2079926"/>
              <a:ext cx="5018789" cy="3679743"/>
              <a:chOff x="801243" y="2079926"/>
              <a:chExt cx="5018789" cy="3679743"/>
            </a:xfrm>
          </p:grpSpPr>
          <p:cxnSp>
            <p:nvCxnSpPr>
              <p:cNvPr id="67" name="Straight Connector 66">
                <a:extLst>
                  <a:ext uri="{FF2B5EF4-FFF2-40B4-BE49-F238E27FC236}">
                    <a16:creationId xmlns:a16="http://schemas.microsoft.com/office/drawing/2014/main" id="{87CE6655-4C79-163D-0D9B-30CFB814FB08}"/>
                  </a:ext>
                </a:extLst>
              </p:cNvPr>
              <p:cNvCxnSpPr>
                <a:cxnSpLocks/>
              </p:cNvCxnSpPr>
              <p:nvPr/>
            </p:nvCxnSpPr>
            <p:spPr>
              <a:xfrm flipV="1">
                <a:off x="3415479" y="2725448"/>
                <a:ext cx="1732728" cy="15223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8" name="Group 67">
                <a:extLst>
                  <a:ext uri="{FF2B5EF4-FFF2-40B4-BE49-F238E27FC236}">
                    <a16:creationId xmlns:a16="http://schemas.microsoft.com/office/drawing/2014/main" id="{AB09CB86-40E6-2479-6247-E3861DA51312}"/>
                  </a:ext>
                </a:extLst>
              </p:cNvPr>
              <p:cNvGrpSpPr/>
              <p:nvPr/>
            </p:nvGrpSpPr>
            <p:grpSpPr>
              <a:xfrm>
                <a:off x="801243" y="2079926"/>
                <a:ext cx="5018789" cy="3679743"/>
                <a:chOff x="801243" y="2079926"/>
                <a:chExt cx="5018789" cy="3679743"/>
              </a:xfrm>
            </p:grpSpPr>
            <p:sp>
              <p:nvSpPr>
                <p:cNvPr id="69" name="TextBox 68">
                  <a:extLst>
                    <a:ext uri="{FF2B5EF4-FFF2-40B4-BE49-F238E27FC236}">
                      <a16:creationId xmlns:a16="http://schemas.microsoft.com/office/drawing/2014/main" id="{27692470-7116-12F3-9935-6A69543020B0}"/>
                    </a:ext>
                  </a:extLst>
                </p:cNvPr>
                <p:cNvSpPr txBox="1"/>
                <p:nvPr/>
              </p:nvSpPr>
              <p:spPr>
                <a:xfrm>
                  <a:off x="3076737" y="2142011"/>
                  <a:ext cx="373567" cy="461665"/>
                </a:xfrm>
                <a:prstGeom prst="rect">
                  <a:avLst/>
                </a:prstGeom>
                <a:noFill/>
              </p:spPr>
              <p:txBody>
                <a:bodyPr wrap="square" rtlCol="0">
                  <a:spAutoFit/>
                </a:bodyPr>
                <a:lstStyle/>
                <a:p>
                  <a:r>
                    <a:rPr lang="en-US" sz="2400" b="1" dirty="0">
                      <a:latin typeface="+mj-lt"/>
                    </a:rPr>
                    <a:t>u</a:t>
                  </a:r>
                </a:p>
              </p:txBody>
            </p:sp>
            <p:grpSp>
              <p:nvGrpSpPr>
                <p:cNvPr id="70" name="Group 69">
                  <a:extLst>
                    <a:ext uri="{FF2B5EF4-FFF2-40B4-BE49-F238E27FC236}">
                      <a16:creationId xmlns:a16="http://schemas.microsoft.com/office/drawing/2014/main" id="{7F020D09-8034-23E2-D014-F2EBBB1FAEC5}"/>
                    </a:ext>
                  </a:extLst>
                </p:cNvPr>
                <p:cNvGrpSpPr/>
                <p:nvPr/>
              </p:nvGrpSpPr>
              <p:grpSpPr>
                <a:xfrm>
                  <a:off x="801243" y="2079926"/>
                  <a:ext cx="5018789" cy="3679743"/>
                  <a:chOff x="801243" y="2079926"/>
                  <a:chExt cx="5018789" cy="3679743"/>
                </a:xfrm>
              </p:grpSpPr>
              <p:sp>
                <p:nvSpPr>
                  <p:cNvPr id="72" name="TextBox 71">
                    <a:extLst>
                      <a:ext uri="{FF2B5EF4-FFF2-40B4-BE49-F238E27FC236}">
                        <a16:creationId xmlns:a16="http://schemas.microsoft.com/office/drawing/2014/main" id="{EB98408B-1464-4676-9F92-978C7408F6C3}"/>
                      </a:ext>
                    </a:extLst>
                  </p:cNvPr>
                  <p:cNvSpPr txBox="1"/>
                  <p:nvPr/>
                </p:nvSpPr>
                <p:spPr>
                  <a:xfrm>
                    <a:off x="1449155" y="4356209"/>
                    <a:ext cx="373567" cy="461665"/>
                  </a:xfrm>
                  <a:prstGeom prst="rect">
                    <a:avLst/>
                  </a:prstGeom>
                  <a:noFill/>
                </p:spPr>
                <p:txBody>
                  <a:bodyPr wrap="square" rtlCol="0">
                    <a:spAutoFit/>
                  </a:bodyPr>
                  <a:lstStyle/>
                  <a:p>
                    <a:r>
                      <a:rPr lang="en-US" sz="2400" b="1" dirty="0">
                        <a:latin typeface="+mj-lt"/>
                      </a:rPr>
                      <a:t>R</a:t>
                    </a:r>
                  </a:p>
                </p:txBody>
              </p:sp>
              <p:sp>
                <p:nvSpPr>
                  <p:cNvPr id="73" name="TextBox 72">
                    <a:extLst>
                      <a:ext uri="{FF2B5EF4-FFF2-40B4-BE49-F238E27FC236}">
                        <a16:creationId xmlns:a16="http://schemas.microsoft.com/office/drawing/2014/main" id="{8DD3F019-60BE-CACF-B08D-BF1221D579E2}"/>
                      </a:ext>
                    </a:extLst>
                  </p:cNvPr>
                  <p:cNvSpPr txBox="1"/>
                  <p:nvPr/>
                </p:nvSpPr>
                <p:spPr>
                  <a:xfrm>
                    <a:off x="3054208" y="5263908"/>
                    <a:ext cx="373567" cy="461665"/>
                  </a:xfrm>
                  <a:prstGeom prst="rect">
                    <a:avLst/>
                  </a:prstGeom>
                  <a:noFill/>
                </p:spPr>
                <p:txBody>
                  <a:bodyPr wrap="square" rtlCol="0">
                    <a:spAutoFit/>
                  </a:bodyPr>
                  <a:lstStyle/>
                  <a:p>
                    <a:r>
                      <a:rPr lang="en-US" sz="2400" b="1" dirty="0">
                        <a:latin typeface="+mj-lt"/>
                      </a:rPr>
                      <a:t>v</a:t>
                    </a:r>
                  </a:p>
                </p:txBody>
              </p:sp>
              <p:sp>
                <p:nvSpPr>
                  <p:cNvPr id="74" name="TextBox 73">
                    <a:extLst>
                      <a:ext uri="{FF2B5EF4-FFF2-40B4-BE49-F238E27FC236}">
                        <a16:creationId xmlns:a16="http://schemas.microsoft.com/office/drawing/2014/main" id="{0BE64C73-C77E-E700-B412-E70FFF4A74FC}"/>
                      </a:ext>
                    </a:extLst>
                  </p:cNvPr>
                  <p:cNvSpPr txBox="1"/>
                  <p:nvPr/>
                </p:nvSpPr>
                <p:spPr>
                  <a:xfrm>
                    <a:off x="801243" y="4566057"/>
                    <a:ext cx="373567" cy="461665"/>
                  </a:xfrm>
                  <a:prstGeom prst="rect">
                    <a:avLst/>
                  </a:prstGeom>
                  <a:noFill/>
                </p:spPr>
                <p:txBody>
                  <a:bodyPr wrap="square" rtlCol="0">
                    <a:spAutoFit/>
                  </a:bodyPr>
                  <a:lstStyle/>
                  <a:p>
                    <a:r>
                      <a:rPr lang="en-US" sz="2400" b="1" dirty="0">
                        <a:latin typeface="+mj-lt"/>
                      </a:rPr>
                      <a:t>x</a:t>
                    </a:r>
                  </a:p>
                </p:txBody>
              </p:sp>
              <p:grpSp>
                <p:nvGrpSpPr>
                  <p:cNvPr id="75" name="Group 74">
                    <a:extLst>
                      <a:ext uri="{FF2B5EF4-FFF2-40B4-BE49-F238E27FC236}">
                        <a16:creationId xmlns:a16="http://schemas.microsoft.com/office/drawing/2014/main" id="{D96477D8-1562-A317-DF6A-0149550C1908}"/>
                      </a:ext>
                    </a:extLst>
                  </p:cNvPr>
                  <p:cNvGrpSpPr/>
                  <p:nvPr/>
                </p:nvGrpSpPr>
                <p:grpSpPr>
                  <a:xfrm>
                    <a:off x="1025611" y="2079926"/>
                    <a:ext cx="4794421" cy="3679743"/>
                    <a:chOff x="1025611" y="2079926"/>
                    <a:chExt cx="4794421" cy="3679743"/>
                  </a:xfrm>
                </p:grpSpPr>
                <p:cxnSp>
                  <p:nvCxnSpPr>
                    <p:cNvPr id="76" name="Straight Connector 75">
                      <a:extLst>
                        <a:ext uri="{FF2B5EF4-FFF2-40B4-BE49-F238E27FC236}">
                          <a16:creationId xmlns:a16="http://schemas.microsoft.com/office/drawing/2014/main" id="{359869F6-5D1C-4A94-2608-C64CBB0DDF14}"/>
                        </a:ext>
                      </a:extLst>
                    </p:cNvPr>
                    <p:cNvCxnSpPr>
                      <a:cxnSpLocks/>
                    </p:cNvCxnSpPr>
                    <p:nvPr/>
                  </p:nvCxnSpPr>
                  <p:spPr>
                    <a:xfrm>
                      <a:off x="3427775" y="2561990"/>
                      <a:ext cx="0" cy="319767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0B13EE61-0E1D-483A-3B45-E934FD994633}"/>
                        </a:ext>
                      </a:extLst>
                    </p:cNvPr>
                    <p:cNvCxnSpPr>
                      <a:cxnSpLocks/>
                    </p:cNvCxnSpPr>
                    <p:nvPr/>
                  </p:nvCxnSpPr>
                  <p:spPr>
                    <a:xfrm flipH="1">
                      <a:off x="1272746" y="4260400"/>
                      <a:ext cx="454728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8" name="Oval 77">
                      <a:extLst>
                        <a:ext uri="{FF2B5EF4-FFF2-40B4-BE49-F238E27FC236}">
                          <a16:creationId xmlns:a16="http://schemas.microsoft.com/office/drawing/2014/main" id="{225C47C2-64AF-96ED-01FA-34A76E32B7E5}"/>
                        </a:ext>
                      </a:extLst>
                    </p:cNvPr>
                    <p:cNvSpPr/>
                    <p:nvPr/>
                  </p:nvSpPr>
                  <p:spPr>
                    <a:xfrm>
                      <a:off x="5199414" y="421796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TextBox 78">
                      <a:extLst>
                        <a:ext uri="{FF2B5EF4-FFF2-40B4-BE49-F238E27FC236}">
                          <a16:creationId xmlns:a16="http://schemas.microsoft.com/office/drawing/2014/main" id="{7CAC1E7E-ED08-AC8B-46AC-D09C0D678828}"/>
                        </a:ext>
                      </a:extLst>
                    </p:cNvPr>
                    <p:cNvSpPr txBox="1"/>
                    <p:nvPr/>
                  </p:nvSpPr>
                  <p:spPr>
                    <a:xfrm>
                      <a:off x="3054208" y="4356209"/>
                      <a:ext cx="373567" cy="461665"/>
                    </a:xfrm>
                    <a:prstGeom prst="rect">
                      <a:avLst/>
                    </a:prstGeom>
                    <a:noFill/>
                  </p:spPr>
                  <p:txBody>
                    <a:bodyPr wrap="square" rtlCol="0">
                      <a:spAutoFit/>
                    </a:bodyPr>
                    <a:lstStyle/>
                    <a:p>
                      <a:r>
                        <a:rPr lang="en-US" sz="2400" b="1" dirty="0">
                          <a:latin typeface="+mj-lt"/>
                        </a:rPr>
                        <a:t>S</a:t>
                      </a:r>
                    </a:p>
                  </p:txBody>
                </p:sp>
                <p:sp>
                  <p:nvSpPr>
                    <p:cNvPr id="80" name="TextBox 79">
                      <a:extLst>
                        <a:ext uri="{FF2B5EF4-FFF2-40B4-BE49-F238E27FC236}">
                          <a16:creationId xmlns:a16="http://schemas.microsoft.com/office/drawing/2014/main" id="{F46BD618-4143-08CB-5B62-10F6F587A421}"/>
                        </a:ext>
                      </a:extLst>
                    </p:cNvPr>
                    <p:cNvSpPr txBox="1"/>
                    <p:nvPr/>
                  </p:nvSpPr>
                  <p:spPr>
                    <a:xfrm>
                      <a:off x="5012630" y="4356209"/>
                      <a:ext cx="373567" cy="461665"/>
                    </a:xfrm>
                    <a:prstGeom prst="rect">
                      <a:avLst/>
                    </a:prstGeom>
                    <a:noFill/>
                  </p:spPr>
                  <p:txBody>
                    <a:bodyPr wrap="square" rtlCol="0">
                      <a:spAutoFit/>
                    </a:bodyPr>
                    <a:lstStyle/>
                    <a:p>
                      <a:r>
                        <a:rPr lang="en-US" sz="2400" b="1" dirty="0">
                          <a:latin typeface="+mj-lt"/>
                        </a:rPr>
                        <a:t>T</a:t>
                      </a:r>
                    </a:p>
                  </p:txBody>
                </p:sp>
                <p:cxnSp>
                  <p:nvCxnSpPr>
                    <p:cNvPr id="81" name="Straight Connector 80">
                      <a:extLst>
                        <a:ext uri="{FF2B5EF4-FFF2-40B4-BE49-F238E27FC236}">
                          <a16:creationId xmlns:a16="http://schemas.microsoft.com/office/drawing/2014/main" id="{F5DA0297-228C-19B5-991A-E19E5824966F}"/>
                        </a:ext>
                      </a:extLst>
                    </p:cNvPr>
                    <p:cNvCxnSpPr>
                      <a:cxnSpLocks/>
                    </p:cNvCxnSpPr>
                    <p:nvPr/>
                  </p:nvCxnSpPr>
                  <p:spPr>
                    <a:xfrm>
                      <a:off x="3428881" y="3777115"/>
                      <a:ext cx="521756"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3127D75E-A755-A036-7544-BF46D1640706}"/>
                        </a:ext>
                      </a:extLst>
                    </p:cNvPr>
                    <p:cNvCxnSpPr>
                      <a:cxnSpLocks/>
                    </p:cNvCxnSpPr>
                    <p:nvPr/>
                  </p:nvCxnSpPr>
                  <p:spPr>
                    <a:xfrm flipH="1">
                      <a:off x="2505517"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4735FAA2-A5A3-C3C1-1EA3-D89F4A2BE8E4}"/>
                        </a:ext>
                      </a:extLst>
                    </p:cNvPr>
                    <p:cNvCxnSpPr>
                      <a:cxnSpLocks/>
                    </p:cNvCxnSpPr>
                    <p:nvPr/>
                  </p:nvCxnSpPr>
                  <p:spPr>
                    <a:xfrm>
                      <a:off x="3948904" y="3777115"/>
                      <a:ext cx="0" cy="483285"/>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84" name="TextBox 83">
                      <a:extLst>
                        <a:ext uri="{FF2B5EF4-FFF2-40B4-BE49-F238E27FC236}">
                          <a16:creationId xmlns:a16="http://schemas.microsoft.com/office/drawing/2014/main" id="{C230EACA-E983-EDD4-1859-9E23013D465F}"/>
                        </a:ext>
                      </a:extLst>
                    </p:cNvPr>
                    <p:cNvSpPr txBox="1"/>
                    <p:nvPr/>
                  </p:nvSpPr>
                  <p:spPr>
                    <a:xfrm>
                      <a:off x="5160612" y="2496164"/>
                      <a:ext cx="373567" cy="461665"/>
                    </a:xfrm>
                    <a:prstGeom prst="rect">
                      <a:avLst/>
                    </a:prstGeom>
                    <a:noFill/>
                  </p:spPr>
                  <p:txBody>
                    <a:bodyPr wrap="square" rtlCol="0">
                      <a:spAutoFit/>
                    </a:bodyPr>
                    <a:lstStyle/>
                    <a:p>
                      <a:r>
                        <a:rPr lang="en-US" sz="2400" b="1" dirty="0">
                          <a:latin typeface="+mj-lt"/>
                        </a:rPr>
                        <a:t>m</a:t>
                      </a:r>
                    </a:p>
                  </p:txBody>
                </p:sp>
                <p:cxnSp>
                  <p:nvCxnSpPr>
                    <p:cNvPr id="85" name="Straight Connector 84">
                      <a:extLst>
                        <a:ext uri="{FF2B5EF4-FFF2-40B4-BE49-F238E27FC236}">
                          <a16:creationId xmlns:a16="http://schemas.microsoft.com/office/drawing/2014/main" id="{291A0C7E-E59C-D96D-635A-F75CCB3CFD1B}"/>
                        </a:ext>
                      </a:extLst>
                    </p:cNvPr>
                    <p:cNvCxnSpPr/>
                    <p:nvPr/>
                  </p:nvCxnSpPr>
                  <p:spPr>
                    <a:xfrm flipV="1">
                      <a:off x="1025611" y="2224216"/>
                      <a:ext cx="3484605" cy="2397211"/>
                    </a:xfrm>
                    <a:prstGeom prst="line">
                      <a:avLst/>
                    </a:prstGeom>
                    <a:ln w="28575"/>
                  </p:spPr>
                  <p:style>
                    <a:lnRef idx="1">
                      <a:schemeClr val="dk1"/>
                    </a:lnRef>
                    <a:fillRef idx="0">
                      <a:schemeClr val="dk1"/>
                    </a:fillRef>
                    <a:effectRef idx="0">
                      <a:schemeClr val="dk1"/>
                    </a:effectRef>
                    <a:fontRef idx="minor">
                      <a:schemeClr val="tx1"/>
                    </a:fontRef>
                  </p:style>
                </p:cxnSp>
                <p:sp>
                  <p:nvSpPr>
                    <p:cNvPr id="86" name="TextBox 85">
                      <a:extLst>
                        <a:ext uri="{FF2B5EF4-FFF2-40B4-BE49-F238E27FC236}">
                          <a16:creationId xmlns:a16="http://schemas.microsoft.com/office/drawing/2014/main" id="{4CB21FC6-D34C-FB73-F618-1319344ACAD7}"/>
                        </a:ext>
                      </a:extLst>
                    </p:cNvPr>
                    <p:cNvSpPr txBox="1"/>
                    <p:nvPr/>
                  </p:nvSpPr>
                  <p:spPr>
                    <a:xfrm>
                      <a:off x="4506134" y="2079926"/>
                      <a:ext cx="373567" cy="461665"/>
                    </a:xfrm>
                    <a:prstGeom prst="rect">
                      <a:avLst/>
                    </a:prstGeom>
                    <a:noFill/>
                  </p:spPr>
                  <p:txBody>
                    <a:bodyPr wrap="square" rtlCol="0">
                      <a:spAutoFit/>
                    </a:bodyPr>
                    <a:lstStyle/>
                    <a:p>
                      <a:r>
                        <a:rPr lang="en-US" sz="2400" b="1" dirty="0">
                          <a:latin typeface="+mj-lt"/>
                        </a:rPr>
                        <a:t>y</a:t>
                      </a:r>
                    </a:p>
                  </p:txBody>
                </p:sp>
                <p:sp>
                  <p:nvSpPr>
                    <p:cNvPr id="87" name="Rectangle: Rounded Corners 11">
                      <a:extLst>
                        <a:ext uri="{FF2B5EF4-FFF2-40B4-BE49-F238E27FC236}">
                          <a16:creationId xmlns:a16="http://schemas.microsoft.com/office/drawing/2014/main" id="{7EE3D610-FF05-11E3-61A4-299175B8F390}"/>
                        </a:ext>
                      </a:extLst>
                    </p:cNvPr>
                    <p:cNvSpPr/>
                    <p:nvPr/>
                  </p:nvSpPr>
                  <p:spPr>
                    <a:xfrm>
                      <a:off x="3707193" y="3585931"/>
                      <a:ext cx="972102" cy="770665"/>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ysClr val="windowText" lastClr="000000"/>
                          </a:solidFill>
                        </a:rPr>
                        <a:t>45</a:t>
                      </a:r>
                      <a:r>
                        <a:rPr lang="en-US" sz="2400" b="1" baseline="30000" dirty="0">
                          <a:solidFill>
                            <a:sysClr val="windowText" lastClr="000000"/>
                          </a:solidFill>
                          <a:sym typeface="Symbol" panose="05050102010706020507" pitchFamily="18" charset="2"/>
                        </a:rPr>
                        <a:t></a:t>
                      </a:r>
                      <a:endParaRPr lang="en-US" sz="2000" b="1" baseline="30000" dirty="0">
                        <a:solidFill>
                          <a:sysClr val="windowText" lastClr="000000"/>
                        </a:solidFill>
                      </a:endParaRPr>
                    </a:p>
                  </p:txBody>
                </p:sp>
                <p:sp>
                  <p:nvSpPr>
                    <p:cNvPr id="88" name="Oval 87">
                      <a:extLst>
                        <a:ext uri="{FF2B5EF4-FFF2-40B4-BE49-F238E27FC236}">
                          <a16:creationId xmlns:a16="http://schemas.microsoft.com/office/drawing/2014/main" id="{C2DDB6DB-5D19-3A39-9414-DEDDE8BE2902}"/>
                        </a:ext>
                      </a:extLst>
                    </p:cNvPr>
                    <p:cNvSpPr/>
                    <p:nvPr/>
                  </p:nvSpPr>
                  <p:spPr>
                    <a:xfrm>
                      <a:off x="3370613" y="4196698"/>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88">
                      <a:extLst>
                        <a:ext uri="{FF2B5EF4-FFF2-40B4-BE49-F238E27FC236}">
                          <a16:creationId xmlns:a16="http://schemas.microsoft.com/office/drawing/2014/main" id="{456BE1F1-5E71-6102-B92E-46AF85B1D6AD}"/>
                        </a:ext>
                      </a:extLst>
                    </p:cNvPr>
                    <p:cNvSpPr/>
                    <p:nvPr/>
                  </p:nvSpPr>
                  <p:spPr>
                    <a:xfrm>
                      <a:off x="3386488" y="2923176"/>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0" name="Straight Connector 89">
                      <a:extLst>
                        <a:ext uri="{FF2B5EF4-FFF2-40B4-BE49-F238E27FC236}">
                          <a16:creationId xmlns:a16="http://schemas.microsoft.com/office/drawing/2014/main" id="{F61AA9E0-7DB3-7AB3-D461-56091A623E5F}"/>
                        </a:ext>
                      </a:extLst>
                    </p:cNvPr>
                    <p:cNvCxnSpPr>
                      <a:cxnSpLocks/>
                    </p:cNvCxnSpPr>
                    <p:nvPr/>
                  </p:nvCxnSpPr>
                  <p:spPr>
                    <a:xfrm flipH="1">
                      <a:off x="2379237"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44AC58AF-28F3-7D2D-1413-0B417F0B56F1}"/>
                        </a:ext>
                      </a:extLst>
                    </p:cNvPr>
                    <p:cNvCxnSpPr>
                      <a:cxnSpLocks/>
                    </p:cNvCxnSpPr>
                    <p:nvPr/>
                  </p:nvCxnSpPr>
                  <p:spPr>
                    <a:xfrm flipH="1">
                      <a:off x="4473041" y="4039047"/>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766B45CD-2D9C-71E1-9DFA-8F1EFAA2DE5C}"/>
                        </a:ext>
                      </a:extLst>
                    </p:cNvPr>
                    <p:cNvCxnSpPr>
                      <a:cxnSpLocks/>
                    </p:cNvCxnSpPr>
                    <p:nvPr/>
                  </p:nvCxnSpPr>
                  <p:spPr>
                    <a:xfrm flipH="1">
                      <a:off x="4346761" y="4053232"/>
                      <a:ext cx="195725" cy="3783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pSp>
            <p:sp>
              <p:nvSpPr>
                <p:cNvPr id="71" name="TextBox 70">
                  <a:extLst>
                    <a:ext uri="{FF2B5EF4-FFF2-40B4-BE49-F238E27FC236}">
                      <a16:creationId xmlns:a16="http://schemas.microsoft.com/office/drawing/2014/main" id="{B2C9EF78-D2AA-219B-9767-21A79A373F7B}"/>
                    </a:ext>
                  </a:extLst>
                </p:cNvPr>
                <p:cNvSpPr txBox="1"/>
                <p:nvPr/>
              </p:nvSpPr>
              <p:spPr>
                <a:xfrm>
                  <a:off x="3446838" y="2897238"/>
                  <a:ext cx="373567" cy="461665"/>
                </a:xfrm>
                <a:prstGeom prst="rect">
                  <a:avLst/>
                </a:prstGeom>
                <a:noFill/>
              </p:spPr>
              <p:txBody>
                <a:bodyPr wrap="square" rtlCol="0">
                  <a:spAutoFit/>
                </a:bodyPr>
                <a:lstStyle/>
                <a:p>
                  <a:r>
                    <a:rPr lang="en-US" sz="2400" b="1" dirty="0">
                      <a:latin typeface="+mj-lt"/>
                    </a:rPr>
                    <a:t>A</a:t>
                  </a:r>
                </a:p>
              </p:txBody>
            </p:sp>
          </p:grpSp>
        </p:grpSp>
        <p:sp>
          <p:nvSpPr>
            <p:cNvPr id="66" name="Oval 65">
              <a:extLst>
                <a:ext uri="{FF2B5EF4-FFF2-40B4-BE49-F238E27FC236}">
                  <a16:creationId xmlns:a16="http://schemas.microsoft.com/office/drawing/2014/main" id="{1D20904D-AC6D-1B90-ED3F-C0D58AF7CCAF}"/>
                </a:ext>
              </a:extLst>
            </p:cNvPr>
            <p:cNvSpPr/>
            <p:nvPr/>
          </p:nvSpPr>
          <p:spPr>
            <a:xfrm>
              <a:off x="1507752" y="4210984"/>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ustDataLst>
      <p:tags r:id="rId1"/>
    </p:custDataLst>
    <p:extLst>
      <p:ext uri="{BB962C8B-B14F-4D97-AF65-F5344CB8AC3E}">
        <p14:creationId xmlns:p14="http://schemas.microsoft.com/office/powerpoint/2010/main" val="912835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612F53E-98A3-44F1-A8C4-0779A4A1EDB2}"/>
              </a:ext>
            </a:extLst>
          </p:cNvPr>
          <p:cNvSpPr txBox="1"/>
          <p:nvPr/>
        </p:nvSpPr>
        <p:spPr>
          <a:xfrm>
            <a:off x="9529482" y="118884"/>
            <a:ext cx="2662518" cy="307777"/>
          </a:xfrm>
          <a:prstGeom prst="rect">
            <a:avLst/>
          </a:prstGeom>
          <a:solidFill>
            <a:srgbClr val="DAF3F6"/>
          </a:solidFill>
          <a:effectLst>
            <a:outerShdw blurRad="50800" dist="38100" dir="5400000" algn="t" rotWithShape="0">
              <a:prstClr val="black">
                <a:alpha val="40000"/>
              </a:prstClr>
            </a:outerShdw>
            <a:softEdge rad="12700"/>
          </a:effectLst>
        </p:spPr>
        <p:txBody>
          <a:bodyPr wrap="square">
            <a:spAutoFit/>
          </a:bodyPr>
          <a:lstStyle/>
          <a:p>
            <a:pPr algn="ctr"/>
            <a:r>
              <a:rPr lang="en-GB" b="0" i="0" dirty="0">
                <a:solidFill>
                  <a:schemeClr val="tx1">
                    <a:lumMod val="50000"/>
                    <a:lumOff val="50000"/>
                  </a:schemeClr>
                </a:solidFill>
                <a:effectLst/>
                <a:latin typeface="+mj-lt"/>
              </a:rPr>
              <a:t> Social-Emotional Learning</a:t>
            </a:r>
            <a:endParaRPr lang="en-GB" dirty="0">
              <a:solidFill>
                <a:schemeClr val="tx1">
                  <a:lumMod val="50000"/>
                  <a:lumOff val="50000"/>
                </a:schemeClr>
              </a:solidFill>
              <a:latin typeface="+mj-lt"/>
            </a:endParaRPr>
          </a:p>
        </p:txBody>
      </p:sp>
      <p:sp>
        <p:nvSpPr>
          <p:cNvPr id="2" name="Google Shape;222;p10">
            <a:extLst>
              <a:ext uri="{FF2B5EF4-FFF2-40B4-BE49-F238E27FC236}">
                <a16:creationId xmlns:a16="http://schemas.microsoft.com/office/drawing/2014/main" id="{DC991007-511B-419F-ACA6-10423654E0A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5138" lvl="1">
              <a:buSzPts val="6000"/>
              <a:buFont typeface="Comic Sans MS"/>
            </a:pPr>
            <a:r>
              <a:rPr lang="en-GB" sz="3200" b="1" dirty="0">
                <a:solidFill>
                  <a:schemeClr val="bg1"/>
                </a:solidFill>
                <a:latin typeface="+mj-lt"/>
                <a:sym typeface="Comic Sans MS"/>
              </a:rPr>
              <a:t>Positive Self-Talk</a:t>
            </a:r>
          </a:p>
        </p:txBody>
      </p:sp>
      <p:pic>
        <p:nvPicPr>
          <p:cNvPr id="12" name="BlueBtn">
            <a:extLst>
              <a:ext uri="{FF2B5EF4-FFF2-40B4-BE49-F238E27FC236}">
                <a16:creationId xmlns:a16="http://schemas.microsoft.com/office/drawing/2014/main" id="{91E05EEF-30D5-CCF9-5947-560B60B9D52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85018" y="4672727"/>
            <a:ext cx="1097280" cy="1097280"/>
          </a:xfrm>
          <a:prstGeom prst="rect">
            <a:avLst/>
          </a:prstGeom>
        </p:spPr>
      </p:pic>
      <p:sp>
        <p:nvSpPr>
          <p:cNvPr id="15" name="TextBox 14">
            <a:extLst>
              <a:ext uri="{FF2B5EF4-FFF2-40B4-BE49-F238E27FC236}">
                <a16:creationId xmlns:a16="http://schemas.microsoft.com/office/drawing/2014/main" id="{464B195D-2F92-EEA6-861A-C741458D58FB}"/>
              </a:ext>
            </a:extLst>
          </p:cNvPr>
          <p:cNvSpPr txBox="1"/>
          <p:nvPr/>
        </p:nvSpPr>
        <p:spPr>
          <a:xfrm>
            <a:off x="1185018" y="1302676"/>
            <a:ext cx="1170513" cy="646331"/>
          </a:xfrm>
          <a:prstGeom prst="rect">
            <a:avLst/>
          </a:prstGeom>
          <a:noFill/>
        </p:spPr>
        <p:txBody>
          <a:bodyPr wrap="none" rtlCol="0">
            <a:spAutoFit/>
          </a:bodyPr>
          <a:lstStyle/>
          <a:p>
            <a:r>
              <a:rPr lang="en-GB" sz="3600" dirty="0">
                <a:solidFill>
                  <a:schemeClr val="tx1">
                    <a:lumMod val="75000"/>
                    <a:lumOff val="25000"/>
                  </a:schemeClr>
                </a:solidFill>
                <a:latin typeface="+mj-lt"/>
              </a:rPr>
              <a:t>Rest</a:t>
            </a:r>
            <a:endParaRPr lang="en-US" sz="3600" dirty="0">
              <a:solidFill>
                <a:schemeClr val="tx1">
                  <a:lumMod val="75000"/>
                  <a:lumOff val="25000"/>
                </a:schemeClr>
              </a:solidFill>
              <a:latin typeface="+mj-lt"/>
            </a:endParaRPr>
          </a:p>
        </p:txBody>
      </p:sp>
      <p:pic>
        <p:nvPicPr>
          <p:cNvPr id="10" name="GreenBtn">
            <a:extLst>
              <a:ext uri="{FF2B5EF4-FFF2-40B4-BE49-F238E27FC236}">
                <a16:creationId xmlns:a16="http://schemas.microsoft.com/office/drawing/2014/main" id="{85EDDDFD-94D2-6A67-7862-CBF88F61B08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049142" y="4672727"/>
            <a:ext cx="1097280" cy="1097280"/>
          </a:xfrm>
          <a:prstGeom prst="rect">
            <a:avLst/>
          </a:prstGeom>
        </p:spPr>
      </p:pic>
      <p:sp>
        <p:nvSpPr>
          <p:cNvPr id="16" name="TextBox 15">
            <a:extLst>
              <a:ext uri="{FF2B5EF4-FFF2-40B4-BE49-F238E27FC236}">
                <a16:creationId xmlns:a16="http://schemas.microsoft.com/office/drawing/2014/main" id="{5469C154-8AE1-9202-E116-B10D2D6C75C1}"/>
              </a:ext>
            </a:extLst>
          </p:cNvPr>
          <p:cNvSpPr txBox="1"/>
          <p:nvPr/>
        </p:nvSpPr>
        <p:spPr>
          <a:xfrm>
            <a:off x="4129643" y="1302676"/>
            <a:ext cx="867545" cy="646331"/>
          </a:xfrm>
          <a:prstGeom prst="rect">
            <a:avLst/>
          </a:prstGeom>
          <a:noFill/>
        </p:spPr>
        <p:txBody>
          <a:bodyPr wrap="none" rtlCol="0">
            <a:spAutoFit/>
          </a:bodyPr>
          <a:lstStyle/>
          <a:p>
            <a:r>
              <a:rPr lang="en-GB" sz="3600" dirty="0">
                <a:solidFill>
                  <a:schemeClr val="tx1">
                    <a:lumMod val="75000"/>
                    <a:lumOff val="25000"/>
                  </a:schemeClr>
                </a:solidFill>
                <a:latin typeface="+mj-lt"/>
              </a:rPr>
              <a:t>GO</a:t>
            </a:r>
            <a:endParaRPr lang="en-US" sz="3600" dirty="0">
              <a:solidFill>
                <a:schemeClr val="tx1">
                  <a:lumMod val="75000"/>
                  <a:lumOff val="25000"/>
                </a:schemeClr>
              </a:solidFill>
              <a:latin typeface="+mj-lt"/>
            </a:endParaRPr>
          </a:p>
        </p:txBody>
      </p:sp>
      <p:pic>
        <p:nvPicPr>
          <p:cNvPr id="7" name="yellowBtn">
            <a:extLst>
              <a:ext uri="{FF2B5EF4-FFF2-40B4-BE49-F238E27FC236}">
                <a16:creationId xmlns:a16="http://schemas.microsoft.com/office/drawing/2014/main" id="{955B96FF-B046-34C6-4A0E-1B255EF1504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913266" y="4672727"/>
            <a:ext cx="1097280" cy="1097280"/>
          </a:xfrm>
          <a:prstGeom prst="rect">
            <a:avLst/>
          </a:prstGeom>
        </p:spPr>
      </p:pic>
      <p:sp>
        <p:nvSpPr>
          <p:cNvPr id="17" name="TextBox 16">
            <a:extLst>
              <a:ext uri="{FF2B5EF4-FFF2-40B4-BE49-F238E27FC236}">
                <a16:creationId xmlns:a16="http://schemas.microsoft.com/office/drawing/2014/main" id="{7ABCF4F9-FBC4-CB2F-D02C-8E4DAD2B9F3D}"/>
              </a:ext>
            </a:extLst>
          </p:cNvPr>
          <p:cNvSpPr txBox="1"/>
          <p:nvPr/>
        </p:nvSpPr>
        <p:spPr>
          <a:xfrm>
            <a:off x="6771300" y="1302676"/>
            <a:ext cx="1189749" cy="646331"/>
          </a:xfrm>
          <a:prstGeom prst="rect">
            <a:avLst/>
          </a:prstGeom>
          <a:noFill/>
        </p:spPr>
        <p:txBody>
          <a:bodyPr wrap="none" rtlCol="0">
            <a:spAutoFit/>
          </a:bodyPr>
          <a:lstStyle/>
          <a:p>
            <a:r>
              <a:rPr lang="en-GB" sz="3600" dirty="0">
                <a:solidFill>
                  <a:schemeClr val="tx1">
                    <a:lumMod val="75000"/>
                    <a:lumOff val="25000"/>
                  </a:schemeClr>
                </a:solidFill>
                <a:latin typeface="+mj-lt"/>
              </a:rPr>
              <a:t>Slow</a:t>
            </a:r>
            <a:endParaRPr lang="en-US" sz="3600" dirty="0">
              <a:solidFill>
                <a:schemeClr val="tx1">
                  <a:lumMod val="75000"/>
                  <a:lumOff val="25000"/>
                </a:schemeClr>
              </a:solidFill>
              <a:latin typeface="+mj-lt"/>
            </a:endParaRPr>
          </a:p>
        </p:txBody>
      </p:sp>
      <p:pic>
        <p:nvPicPr>
          <p:cNvPr id="14" name="redBtn">
            <a:extLst>
              <a:ext uri="{FF2B5EF4-FFF2-40B4-BE49-F238E27FC236}">
                <a16:creationId xmlns:a16="http://schemas.microsoft.com/office/drawing/2014/main" id="{2CFD8D33-330C-0644-18E6-2105A5DBBA79}"/>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777389" y="4672727"/>
            <a:ext cx="1097280" cy="1097280"/>
          </a:xfrm>
          <a:prstGeom prst="rect">
            <a:avLst/>
          </a:prstGeom>
        </p:spPr>
      </p:pic>
      <p:sp>
        <p:nvSpPr>
          <p:cNvPr id="18" name="TextBox 17">
            <a:extLst>
              <a:ext uri="{FF2B5EF4-FFF2-40B4-BE49-F238E27FC236}">
                <a16:creationId xmlns:a16="http://schemas.microsoft.com/office/drawing/2014/main" id="{AA17F47D-29BC-5A9A-E96F-5A6FA84AAC43}"/>
              </a:ext>
            </a:extLst>
          </p:cNvPr>
          <p:cNvSpPr txBox="1"/>
          <p:nvPr/>
        </p:nvSpPr>
        <p:spPr>
          <a:xfrm>
            <a:off x="9735163" y="1302676"/>
            <a:ext cx="1212191" cy="646331"/>
          </a:xfrm>
          <a:prstGeom prst="rect">
            <a:avLst/>
          </a:prstGeom>
          <a:noFill/>
        </p:spPr>
        <p:txBody>
          <a:bodyPr wrap="none" rtlCol="0">
            <a:spAutoFit/>
          </a:bodyPr>
          <a:lstStyle/>
          <a:p>
            <a:r>
              <a:rPr lang="en-GB" sz="3600" dirty="0">
                <a:solidFill>
                  <a:schemeClr val="tx1">
                    <a:lumMod val="75000"/>
                    <a:lumOff val="25000"/>
                  </a:schemeClr>
                </a:solidFill>
                <a:latin typeface="+mj-lt"/>
              </a:rPr>
              <a:t>Stop</a:t>
            </a:r>
            <a:endParaRPr lang="en-US" sz="3600" dirty="0">
              <a:solidFill>
                <a:schemeClr val="tx1">
                  <a:lumMod val="75000"/>
                  <a:lumOff val="25000"/>
                </a:schemeClr>
              </a:solidFill>
              <a:latin typeface="+mj-lt"/>
            </a:endParaRPr>
          </a:p>
        </p:txBody>
      </p:sp>
      <p:sp>
        <p:nvSpPr>
          <p:cNvPr id="3" name="Arrow: Pentagon 2">
            <a:extLst>
              <a:ext uri="{FF2B5EF4-FFF2-40B4-BE49-F238E27FC236}">
                <a16:creationId xmlns:a16="http://schemas.microsoft.com/office/drawing/2014/main" id="{20D2DDCD-B094-4B42-B76D-C1BC165CF1FA}"/>
              </a:ext>
            </a:extLst>
          </p:cNvPr>
          <p:cNvSpPr/>
          <p:nvPr/>
        </p:nvSpPr>
        <p:spPr>
          <a:xfrm rot="5400000">
            <a:off x="234464" y="2089003"/>
            <a:ext cx="2990474" cy="2707574"/>
          </a:xfrm>
          <a:prstGeom prst="homePlate">
            <a:avLst/>
          </a:prstGeom>
          <a:solidFill>
            <a:srgbClr val="ACE8F9"/>
          </a:solidFill>
          <a:ln>
            <a:solidFill>
              <a:srgbClr val="0FCF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t"/>
          <a:lstStyle/>
          <a:p>
            <a:pPr algn="ctr"/>
            <a:r>
              <a:rPr lang="en-GB" sz="3200" dirty="0">
                <a:solidFill>
                  <a:schemeClr val="tx1">
                    <a:lumMod val="75000"/>
                    <a:lumOff val="25000"/>
                  </a:schemeClr>
                </a:solidFill>
              </a:rPr>
              <a:t>Are you sad, tired, sick, or bored?</a:t>
            </a:r>
          </a:p>
        </p:txBody>
      </p:sp>
      <p:sp>
        <p:nvSpPr>
          <p:cNvPr id="23" name="Arrow: Pentagon 22">
            <a:extLst>
              <a:ext uri="{FF2B5EF4-FFF2-40B4-BE49-F238E27FC236}">
                <a16:creationId xmlns:a16="http://schemas.microsoft.com/office/drawing/2014/main" id="{7ADACCE5-C95C-4029-826C-214FE1DB7CC9}"/>
              </a:ext>
            </a:extLst>
          </p:cNvPr>
          <p:cNvSpPr/>
          <p:nvPr/>
        </p:nvSpPr>
        <p:spPr>
          <a:xfrm rot="5400000">
            <a:off x="3091974" y="2089003"/>
            <a:ext cx="2990474" cy="2707574"/>
          </a:xfrm>
          <a:prstGeom prst="homePlate">
            <a:avLst/>
          </a:prstGeom>
          <a:solidFill>
            <a:srgbClr val="C0FCC7"/>
          </a:solidFill>
          <a:ln>
            <a:solidFill>
              <a:srgbClr val="10CB20"/>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t"/>
          <a:lstStyle/>
          <a:p>
            <a:pPr algn="ctr"/>
            <a:r>
              <a:rPr lang="en-GB" sz="3200" dirty="0">
                <a:solidFill>
                  <a:schemeClr val="tx1">
                    <a:lumMod val="75000"/>
                    <a:lumOff val="25000"/>
                  </a:schemeClr>
                </a:solidFill>
              </a:rPr>
              <a:t>Are you calm, ready to learn, happy?</a:t>
            </a:r>
          </a:p>
          <a:p>
            <a:pPr algn="ctr"/>
            <a:endParaRPr lang="en-US" sz="2800" dirty="0">
              <a:solidFill>
                <a:schemeClr val="tx1">
                  <a:lumMod val="75000"/>
                  <a:lumOff val="25000"/>
                </a:schemeClr>
              </a:solidFill>
            </a:endParaRPr>
          </a:p>
        </p:txBody>
      </p:sp>
      <p:sp>
        <p:nvSpPr>
          <p:cNvPr id="24" name="Arrow: Pentagon 23">
            <a:extLst>
              <a:ext uri="{FF2B5EF4-FFF2-40B4-BE49-F238E27FC236}">
                <a16:creationId xmlns:a16="http://schemas.microsoft.com/office/drawing/2014/main" id="{704AFFD3-7F58-42D9-BAA6-29B305343A0E}"/>
              </a:ext>
            </a:extLst>
          </p:cNvPr>
          <p:cNvSpPr/>
          <p:nvPr/>
        </p:nvSpPr>
        <p:spPr>
          <a:xfrm rot="5400000">
            <a:off x="5949485" y="2089003"/>
            <a:ext cx="2990474" cy="2707574"/>
          </a:xfrm>
          <a:prstGeom prst="homePlate">
            <a:avLst/>
          </a:prstGeom>
          <a:solidFill>
            <a:srgbClr val="FBF7C3"/>
          </a:solidFill>
          <a:ln>
            <a:solidFill>
              <a:srgbClr val="F2D418"/>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t"/>
          <a:lstStyle/>
          <a:p>
            <a:pPr algn="ctr"/>
            <a:r>
              <a:rPr lang="en-GB" sz="3200" dirty="0">
                <a:solidFill>
                  <a:schemeClr val="tx1">
                    <a:lumMod val="75000"/>
                    <a:lumOff val="25000"/>
                  </a:schemeClr>
                </a:solidFill>
              </a:rPr>
              <a:t>Are you frustrated or upset?</a:t>
            </a:r>
          </a:p>
        </p:txBody>
      </p:sp>
      <p:sp>
        <p:nvSpPr>
          <p:cNvPr id="25" name="Arrow: Pentagon 24">
            <a:extLst>
              <a:ext uri="{FF2B5EF4-FFF2-40B4-BE49-F238E27FC236}">
                <a16:creationId xmlns:a16="http://schemas.microsoft.com/office/drawing/2014/main" id="{12EF9C09-667E-4E80-9B2D-337B2224838F}"/>
              </a:ext>
            </a:extLst>
          </p:cNvPr>
          <p:cNvSpPr/>
          <p:nvPr/>
        </p:nvSpPr>
        <p:spPr>
          <a:xfrm rot="5400000">
            <a:off x="8830792" y="2089003"/>
            <a:ext cx="2990474" cy="2707574"/>
          </a:xfrm>
          <a:prstGeom prst="homePlate">
            <a:avLst/>
          </a:prstGeom>
          <a:solidFill>
            <a:srgbClr val="F5ACB0"/>
          </a:solidFill>
          <a:ln>
            <a:solidFill>
              <a:srgbClr val="FD1A23"/>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t"/>
          <a:lstStyle/>
          <a:p>
            <a:pPr algn="ctr"/>
            <a:r>
              <a:rPr lang="en-GB" sz="3200" dirty="0">
                <a:solidFill>
                  <a:schemeClr val="tx1">
                    <a:lumMod val="75000"/>
                    <a:lumOff val="25000"/>
                  </a:schemeClr>
                </a:solidFill>
              </a:rPr>
              <a:t>Are you angry or annoyed?</a:t>
            </a:r>
          </a:p>
        </p:txBody>
      </p:sp>
      <p:pic>
        <p:nvPicPr>
          <p:cNvPr id="8" name="hand" descr="A hand with a thumb up&#10;&#10;Description automatically generated with low confidence">
            <a:extLst>
              <a:ext uri="{FF2B5EF4-FFF2-40B4-BE49-F238E27FC236}">
                <a16:creationId xmlns:a16="http://schemas.microsoft.com/office/drawing/2014/main" id="{1A03DCA4-50F4-4911-B9B7-C1BFF2B8059D}"/>
              </a:ext>
            </a:extLst>
          </p:cNvPr>
          <p:cNvPicPr>
            <a:picLocks noChangeAspect="1"/>
          </p:cNvPicPr>
          <p:nvPr/>
        </p:nvPicPr>
        <p:blipFill>
          <a:blip r:embed="rId12"/>
          <a:stretch>
            <a:fillRect/>
          </a:stretch>
        </p:blipFill>
        <p:spPr>
          <a:xfrm>
            <a:off x="1108856" y="5128188"/>
            <a:ext cx="1322835" cy="2060452"/>
          </a:xfrm>
          <a:prstGeom prst="rect">
            <a:avLst/>
          </a:prstGeom>
        </p:spPr>
      </p:pic>
      <p:pic>
        <p:nvPicPr>
          <p:cNvPr id="29" name="hand2" descr="A hand with a thumb up&#10;&#10;Description automatically generated with low confidence">
            <a:extLst>
              <a:ext uri="{FF2B5EF4-FFF2-40B4-BE49-F238E27FC236}">
                <a16:creationId xmlns:a16="http://schemas.microsoft.com/office/drawing/2014/main" id="{B1AB8C16-B6A5-43EF-B0BD-513439DDD2F2}"/>
              </a:ext>
            </a:extLst>
          </p:cNvPr>
          <p:cNvPicPr>
            <a:picLocks noChangeAspect="1"/>
          </p:cNvPicPr>
          <p:nvPr/>
        </p:nvPicPr>
        <p:blipFill>
          <a:blip r:embed="rId12"/>
          <a:stretch>
            <a:fillRect/>
          </a:stretch>
        </p:blipFill>
        <p:spPr>
          <a:xfrm>
            <a:off x="3936364" y="5128188"/>
            <a:ext cx="1322835" cy="2060452"/>
          </a:xfrm>
          <a:prstGeom prst="rect">
            <a:avLst/>
          </a:prstGeom>
        </p:spPr>
      </p:pic>
      <p:pic>
        <p:nvPicPr>
          <p:cNvPr id="30" name="hand3" descr="A hand with a thumb up&#10;&#10;Description automatically generated with low confidence">
            <a:extLst>
              <a:ext uri="{FF2B5EF4-FFF2-40B4-BE49-F238E27FC236}">
                <a16:creationId xmlns:a16="http://schemas.microsoft.com/office/drawing/2014/main" id="{24534099-9235-4CBF-B36A-8C77B77A52E2}"/>
              </a:ext>
            </a:extLst>
          </p:cNvPr>
          <p:cNvPicPr>
            <a:picLocks noChangeAspect="1"/>
          </p:cNvPicPr>
          <p:nvPr/>
        </p:nvPicPr>
        <p:blipFill>
          <a:blip r:embed="rId12"/>
          <a:stretch>
            <a:fillRect/>
          </a:stretch>
        </p:blipFill>
        <p:spPr>
          <a:xfrm>
            <a:off x="6856876" y="5128188"/>
            <a:ext cx="1322835" cy="2060452"/>
          </a:xfrm>
          <a:prstGeom prst="rect">
            <a:avLst/>
          </a:prstGeom>
        </p:spPr>
      </p:pic>
      <p:pic>
        <p:nvPicPr>
          <p:cNvPr id="31" name="hand4" descr="A hand with a thumb up&#10;&#10;Description automatically generated with low confidence">
            <a:extLst>
              <a:ext uri="{FF2B5EF4-FFF2-40B4-BE49-F238E27FC236}">
                <a16:creationId xmlns:a16="http://schemas.microsoft.com/office/drawing/2014/main" id="{469BECC8-F1B9-4089-94D2-50CDEF017C40}"/>
              </a:ext>
            </a:extLst>
          </p:cNvPr>
          <p:cNvPicPr>
            <a:picLocks noChangeAspect="1"/>
          </p:cNvPicPr>
          <p:nvPr/>
        </p:nvPicPr>
        <p:blipFill>
          <a:blip r:embed="rId12"/>
          <a:stretch>
            <a:fillRect/>
          </a:stretch>
        </p:blipFill>
        <p:spPr>
          <a:xfrm>
            <a:off x="9703010" y="5128188"/>
            <a:ext cx="1322835" cy="2060452"/>
          </a:xfrm>
          <a:prstGeom prst="rect">
            <a:avLst/>
          </a:prstGeom>
        </p:spPr>
      </p:pic>
      <p:pic>
        <p:nvPicPr>
          <p:cNvPr id="1026" name="Picture 2" descr="image">
            <a:extLst>
              <a:ext uri="{FF2B5EF4-FFF2-40B4-BE49-F238E27FC236}">
                <a16:creationId xmlns:a16="http://schemas.microsoft.com/office/drawing/2014/main" id="{87711E01-F13F-4CE6-A2C5-0A916C5E7EE3}"/>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01835" y="5685001"/>
            <a:ext cx="1208811" cy="1201395"/>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84667022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50"/>
                                        <p:tgtEl>
                                          <p:spTgt spid="8"/>
                                        </p:tgtEl>
                                      </p:cBhvr>
                                    </p:animEffect>
                                    <p:anim calcmode="lin" valueType="num">
                                      <p:cBhvr>
                                        <p:cTn id="8" dur="250" fill="hold"/>
                                        <p:tgtEl>
                                          <p:spTgt spid="8"/>
                                        </p:tgtEl>
                                        <p:attrNameLst>
                                          <p:attrName>ppt_x</p:attrName>
                                        </p:attrNameLst>
                                      </p:cBhvr>
                                      <p:tavLst>
                                        <p:tav tm="0">
                                          <p:val>
                                            <p:strVal val="#ppt_x"/>
                                          </p:val>
                                        </p:tav>
                                        <p:tav tm="100000">
                                          <p:val>
                                            <p:strVal val="#ppt_x"/>
                                          </p:val>
                                        </p:tav>
                                      </p:tavLst>
                                    </p:anim>
                                    <p:anim calcmode="lin" valueType="num">
                                      <p:cBhvr>
                                        <p:cTn id="9" dur="2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42"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250"/>
                                        <p:tgtEl>
                                          <p:spTgt spid="15"/>
                                        </p:tgtEl>
                                      </p:cBhvr>
                                    </p:animEffect>
                                    <p:anim calcmode="lin" valueType="num">
                                      <p:cBhvr>
                                        <p:cTn id="14" dur="250" fill="hold"/>
                                        <p:tgtEl>
                                          <p:spTgt spid="15"/>
                                        </p:tgtEl>
                                        <p:attrNameLst>
                                          <p:attrName>ppt_x</p:attrName>
                                        </p:attrNameLst>
                                      </p:cBhvr>
                                      <p:tavLst>
                                        <p:tav tm="0">
                                          <p:val>
                                            <p:strVal val="#ppt_x"/>
                                          </p:val>
                                        </p:tav>
                                        <p:tav tm="100000">
                                          <p:val>
                                            <p:strVal val="#ppt_x"/>
                                          </p:val>
                                        </p:tav>
                                      </p:tavLst>
                                    </p:anim>
                                    <p:anim calcmode="lin" valueType="num">
                                      <p:cBhvr>
                                        <p:cTn id="15" dur="25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12" presetClass="entr" presetSubtype="4"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ppt_y</p:attrName>
                                        </p:attrNameLst>
                                      </p:cBhvr>
                                      <p:tavLst>
                                        <p:tav tm="0">
                                          <p:val>
                                            <p:strVal val="#ppt_y+#ppt_h*1.125000"/>
                                          </p:val>
                                        </p:tav>
                                        <p:tav tm="100000">
                                          <p:val>
                                            <p:strVal val="#ppt_y"/>
                                          </p:val>
                                        </p:tav>
                                      </p:tavLst>
                                    </p:anim>
                                    <p:animEffect transition="in" filter="wipe(up)">
                                      <p:cBhvr>
                                        <p:cTn id="20" dur="500"/>
                                        <p:tgtEl>
                                          <p:spTgt spid="3"/>
                                        </p:tgtEl>
                                      </p:cBhvr>
                                    </p:animEffect>
                                  </p:childTnLst>
                                </p:cTn>
                              </p:par>
                            </p:childTnLst>
                          </p:cTn>
                        </p:par>
                      </p:childTnLst>
                    </p:cTn>
                  </p:par>
                </p:childTnLst>
              </p:cTn>
              <p:nextCondLst>
                <p:cond evt="onClick" delay="0">
                  <p:tgtEl>
                    <p:spTgt spid="12"/>
                  </p:tgtEl>
                </p:cond>
              </p:nextCondLst>
            </p:seq>
            <p:seq concurrent="1" nextAc="seek">
              <p:cTn id="21" restart="whenNotActive" fill="hold" evtFilter="cancelBubble" nodeType="interactiveSeq">
                <p:stCondLst>
                  <p:cond evt="onClick" delay="0">
                    <p:tgtEl>
                      <p:spTgt spid="10"/>
                    </p:tgtEl>
                  </p:cond>
                </p:stCondLst>
                <p:endSync evt="end" delay="0">
                  <p:rtn val="all"/>
                </p:endSync>
                <p:childTnLst>
                  <p:par>
                    <p:cTn id="22" fill="hold">
                      <p:stCondLst>
                        <p:cond delay="0"/>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250"/>
                                        <p:tgtEl>
                                          <p:spTgt spid="29"/>
                                        </p:tgtEl>
                                      </p:cBhvr>
                                    </p:animEffect>
                                    <p:anim calcmode="lin" valueType="num">
                                      <p:cBhvr>
                                        <p:cTn id="27" dur="250" fill="hold"/>
                                        <p:tgtEl>
                                          <p:spTgt spid="29"/>
                                        </p:tgtEl>
                                        <p:attrNameLst>
                                          <p:attrName>ppt_x</p:attrName>
                                        </p:attrNameLst>
                                      </p:cBhvr>
                                      <p:tavLst>
                                        <p:tav tm="0">
                                          <p:val>
                                            <p:strVal val="#ppt_x"/>
                                          </p:val>
                                        </p:tav>
                                        <p:tav tm="100000">
                                          <p:val>
                                            <p:strVal val="#ppt_x"/>
                                          </p:val>
                                        </p:tav>
                                      </p:tavLst>
                                    </p:anim>
                                    <p:anim calcmode="lin" valueType="num">
                                      <p:cBhvr>
                                        <p:cTn id="28" dur="250" fill="hold"/>
                                        <p:tgtEl>
                                          <p:spTgt spid="29"/>
                                        </p:tgtEl>
                                        <p:attrNameLst>
                                          <p:attrName>ppt_y</p:attrName>
                                        </p:attrNameLst>
                                      </p:cBhvr>
                                      <p:tavLst>
                                        <p:tav tm="0">
                                          <p:val>
                                            <p:strVal val="#ppt_y+.1"/>
                                          </p:val>
                                        </p:tav>
                                        <p:tav tm="100000">
                                          <p:val>
                                            <p:strVal val="#ppt_y"/>
                                          </p:val>
                                        </p:tav>
                                      </p:tavLst>
                                    </p:anim>
                                  </p:childTnLst>
                                </p:cTn>
                              </p:par>
                            </p:childTnLst>
                          </p:cTn>
                        </p:par>
                        <p:par>
                          <p:cTn id="29" fill="hold">
                            <p:stCondLst>
                              <p:cond delay="250"/>
                            </p:stCondLst>
                            <p:childTnLst>
                              <p:par>
                                <p:cTn id="30" presetID="42" presetClass="entr" presetSubtype="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250"/>
                                        <p:tgtEl>
                                          <p:spTgt spid="16"/>
                                        </p:tgtEl>
                                      </p:cBhvr>
                                    </p:animEffect>
                                    <p:anim calcmode="lin" valueType="num">
                                      <p:cBhvr>
                                        <p:cTn id="33" dur="250" fill="hold"/>
                                        <p:tgtEl>
                                          <p:spTgt spid="16"/>
                                        </p:tgtEl>
                                        <p:attrNameLst>
                                          <p:attrName>ppt_x</p:attrName>
                                        </p:attrNameLst>
                                      </p:cBhvr>
                                      <p:tavLst>
                                        <p:tav tm="0">
                                          <p:val>
                                            <p:strVal val="#ppt_x"/>
                                          </p:val>
                                        </p:tav>
                                        <p:tav tm="100000">
                                          <p:val>
                                            <p:strVal val="#ppt_x"/>
                                          </p:val>
                                        </p:tav>
                                      </p:tavLst>
                                    </p:anim>
                                    <p:anim calcmode="lin" valueType="num">
                                      <p:cBhvr>
                                        <p:cTn id="34" dur="250" fill="hold"/>
                                        <p:tgtEl>
                                          <p:spTgt spid="16"/>
                                        </p:tgtEl>
                                        <p:attrNameLst>
                                          <p:attrName>ppt_y</p:attrName>
                                        </p:attrNameLst>
                                      </p:cBhvr>
                                      <p:tavLst>
                                        <p:tav tm="0">
                                          <p:val>
                                            <p:strVal val="#ppt_y+.1"/>
                                          </p:val>
                                        </p:tav>
                                        <p:tav tm="100000">
                                          <p:val>
                                            <p:strVal val="#ppt_y"/>
                                          </p:val>
                                        </p:tav>
                                      </p:tavLst>
                                    </p:anim>
                                  </p:childTnLst>
                                </p:cTn>
                              </p:par>
                            </p:childTnLst>
                          </p:cTn>
                        </p:par>
                        <p:par>
                          <p:cTn id="35" fill="hold">
                            <p:stCondLst>
                              <p:cond delay="500"/>
                            </p:stCondLst>
                            <p:childTnLst>
                              <p:par>
                                <p:cTn id="36" presetID="12" presetClass="entr" presetSubtype="4"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p:tgtEl>
                                          <p:spTgt spid="23"/>
                                        </p:tgtEl>
                                        <p:attrNameLst>
                                          <p:attrName>ppt_y</p:attrName>
                                        </p:attrNameLst>
                                      </p:cBhvr>
                                      <p:tavLst>
                                        <p:tav tm="0">
                                          <p:val>
                                            <p:strVal val="#ppt_y+#ppt_h*1.125000"/>
                                          </p:val>
                                        </p:tav>
                                        <p:tav tm="100000">
                                          <p:val>
                                            <p:strVal val="#ppt_y"/>
                                          </p:val>
                                        </p:tav>
                                      </p:tavLst>
                                    </p:anim>
                                    <p:animEffect transition="in" filter="wipe(up)">
                                      <p:cBhvr>
                                        <p:cTn id="39" dur="500"/>
                                        <p:tgtEl>
                                          <p:spTgt spid="23"/>
                                        </p:tgtEl>
                                      </p:cBhvr>
                                    </p:animEffect>
                                  </p:childTnLst>
                                </p:cTn>
                              </p:par>
                            </p:childTnLst>
                          </p:cTn>
                        </p:par>
                      </p:childTnLst>
                    </p:cTn>
                  </p:par>
                </p:childTnLst>
              </p:cTn>
              <p:nextCondLst>
                <p:cond evt="onClick" delay="0">
                  <p:tgtEl>
                    <p:spTgt spid="10"/>
                  </p:tgtEl>
                </p:cond>
              </p:nextCondLst>
            </p:seq>
            <p:seq concurrent="1" nextAc="seek">
              <p:cTn id="40" restart="whenNotActive" fill="hold" evtFilter="cancelBubble" nodeType="interactiveSeq">
                <p:stCondLst>
                  <p:cond evt="onClick" delay="0">
                    <p:tgtEl>
                      <p:spTgt spid="7"/>
                    </p:tgtEl>
                  </p:cond>
                </p:stCondLst>
                <p:endSync evt="end" delay="0">
                  <p:rtn val="all"/>
                </p:endSync>
                <p:childTnLst>
                  <p:par>
                    <p:cTn id="41" fill="hold">
                      <p:stCondLst>
                        <p:cond delay="0"/>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fade">
                                      <p:cBhvr>
                                        <p:cTn id="45" dur="250"/>
                                        <p:tgtEl>
                                          <p:spTgt spid="30"/>
                                        </p:tgtEl>
                                      </p:cBhvr>
                                    </p:animEffect>
                                    <p:anim calcmode="lin" valueType="num">
                                      <p:cBhvr>
                                        <p:cTn id="46" dur="250" fill="hold"/>
                                        <p:tgtEl>
                                          <p:spTgt spid="30"/>
                                        </p:tgtEl>
                                        <p:attrNameLst>
                                          <p:attrName>ppt_x</p:attrName>
                                        </p:attrNameLst>
                                      </p:cBhvr>
                                      <p:tavLst>
                                        <p:tav tm="0">
                                          <p:val>
                                            <p:strVal val="#ppt_x"/>
                                          </p:val>
                                        </p:tav>
                                        <p:tav tm="100000">
                                          <p:val>
                                            <p:strVal val="#ppt_x"/>
                                          </p:val>
                                        </p:tav>
                                      </p:tavLst>
                                    </p:anim>
                                    <p:anim calcmode="lin" valueType="num">
                                      <p:cBhvr>
                                        <p:cTn id="47" dur="250" fill="hold"/>
                                        <p:tgtEl>
                                          <p:spTgt spid="30"/>
                                        </p:tgtEl>
                                        <p:attrNameLst>
                                          <p:attrName>ppt_y</p:attrName>
                                        </p:attrNameLst>
                                      </p:cBhvr>
                                      <p:tavLst>
                                        <p:tav tm="0">
                                          <p:val>
                                            <p:strVal val="#ppt_y+.1"/>
                                          </p:val>
                                        </p:tav>
                                        <p:tav tm="100000">
                                          <p:val>
                                            <p:strVal val="#ppt_y"/>
                                          </p:val>
                                        </p:tav>
                                      </p:tavLst>
                                    </p:anim>
                                  </p:childTnLst>
                                </p:cTn>
                              </p:par>
                            </p:childTnLst>
                          </p:cTn>
                        </p:par>
                        <p:par>
                          <p:cTn id="48" fill="hold">
                            <p:stCondLst>
                              <p:cond delay="250"/>
                            </p:stCondLst>
                            <p:childTnLst>
                              <p:par>
                                <p:cTn id="49" presetID="42" presetClass="entr" presetSubtype="0"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250"/>
                                        <p:tgtEl>
                                          <p:spTgt spid="17"/>
                                        </p:tgtEl>
                                      </p:cBhvr>
                                    </p:animEffect>
                                    <p:anim calcmode="lin" valueType="num">
                                      <p:cBhvr>
                                        <p:cTn id="52" dur="250" fill="hold"/>
                                        <p:tgtEl>
                                          <p:spTgt spid="17"/>
                                        </p:tgtEl>
                                        <p:attrNameLst>
                                          <p:attrName>ppt_x</p:attrName>
                                        </p:attrNameLst>
                                      </p:cBhvr>
                                      <p:tavLst>
                                        <p:tav tm="0">
                                          <p:val>
                                            <p:strVal val="#ppt_x"/>
                                          </p:val>
                                        </p:tav>
                                        <p:tav tm="100000">
                                          <p:val>
                                            <p:strVal val="#ppt_x"/>
                                          </p:val>
                                        </p:tav>
                                      </p:tavLst>
                                    </p:anim>
                                    <p:anim calcmode="lin" valueType="num">
                                      <p:cBhvr>
                                        <p:cTn id="53" dur="250" fill="hold"/>
                                        <p:tgtEl>
                                          <p:spTgt spid="17"/>
                                        </p:tgtEl>
                                        <p:attrNameLst>
                                          <p:attrName>ppt_y</p:attrName>
                                        </p:attrNameLst>
                                      </p:cBhvr>
                                      <p:tavLst>
                                        <p:tav tm="0">
                                          <p:val>
                                            <p:strVal val="#ppt_y+.1"/>
                                          </p:val>
                                        </p:tav>
                                        <p:tav tm="100000">
                                          <p:val>
                                            <p:strVal val="#ppt_y"/>
                                          </p:val>
                                        </p:tav>
                                      </p:tavLst>
                                    </p:anim>
                                  </p:childTnLst>
                                </p:cTn>
                              </p:par>
                            </p:childTnLst>
                          </p:cTn>
                        </p:par>
                        <p:par>
                          <p:cTn id="54" fill="hold">
                            <p:stCondLst>
                              <p:cond delay="500"/>
                            </p:stCondLst>
                            <p:childTnLst>
                              <p:par>
                                <p:cTn id="55" presetID="12" presetClass="entr" presetSubtype="4"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additive="base">
                                        <p:cTn id="57" dur="500"/>
                                        <p:tgtEl>
                                          <p:spTgt spid="24"/>
                                        </p:tgtEl>
                                        <p:attrNameLst>
                                          <p:attrName>ppt_y</p:attrName>
                                        </p:attrNameLst>
                                      </p:cBhvr>
                                      <p:tavLst>
                                        <p:tav tm="0">
                                          <p:val>
                                            <p:strVal val="#ppt_y+#ppt_h*1.125000"/>
                                          </p:val>
                                        </p:tav>
                                        <p:tav tm="100000">
                                          <p:val>
                                            <p:strVal val="#ppt_y"/>
                                          </p:val>
                                        </p:tav>
                                      </p:tavLst>
                                    </p:anim>
                                    <p:animEffect transition="in" filter="wipe(up)">
                                      <p:cBhvr>
                                        <p:cTn id="58" dur="500"/>
                                        <p:tgtEl>
                                          <p:spTgt spid="24"/>
                                        </p:tgtEl>
                                      </p:cBhvr>
                                    </p:animEffect>
                                  </p:childTnLst>
                                </p:cTn>
                              </p:par>
                            </p:childTnLst>
                          </p:cTn>
                        </p:par>
                      </p:childTnLst>
                    </p:cTn>
                  </p:par>
                </p:childTnLst>
              </p:cTn>
              <p:nextCondLst>
                <p:cond evt="onClick" delay="0">
                  <p:tgtEl>
                    <p:spTgt spid="7"/>
                  </p:tgtEl>
                </p:cond>
              </p:nextCondLst>
            </p:seq>
            <p:seq concurrent="1" nextAc="seek">
              <p:cTn id="59" restart="whenNotActive" fill="hold" evtFilter="cancelBubble" nodeType="interactiveSeq">
                <p:stCondLst>
                  <p:cond evt="onClick" delay="0">
                    <p:tgtEl>
                      <p:spTgt spid="14"/>
                    </p:tgtEl>
                  </p:cond>
                </p:stCondLst>
                <p:endSync evt="end" delay="0">
                  <p:rtn val="all"/>
                </p:endSync>
                <p:childTnLst>
                  <p:par>
                    <p:cTn id="60" fill="hold">
                      <p:stCondLst>
                        <p:cond delay="0"/>
                      </p:stCondLst>
                      <p:childTnLst>
                        <p:par>
                          <p:cTn id="61" fill="hold">
                            <p:stCondLst>
                              <p:cond delay="0"/>
                            </p:stCondLst>
                            <p:childTnLst>
                              <p:par>
                                <p:cTn id="62" presetID="42" presetClass="entr" presetSubtype="0" fill="hold" nodeType="click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fade">
                                      <p:cBhvr>
                                        <p:cTn id="64" dur="250"/>
                                        <p:tgtEl>
                                          <p:spTgt spid="31"/>
                                        </p:tgtEl>
                                      </p:cBhvr>
                                    </p:animEffect>
                                    <p:anim calcmode="lin" valueType="num">
                                      <p:cBhvr>
                                        <p:cTn id="65" dur="250" fill="hold"/>
                                        <p:tgtEl>
                                          <p:spTgt spid="31"/>
                                        </p:tgtEl>
                                        <p:attrNameLst>
                                          <p:attrName>ppt_x</p:attrName>
                                        </p:attrNameLst>
                                      </p:cBhvr>
                                      <p:tavLst>
                                        <p:tav tm="0">
                                          <p:val>
                                            <p:strVal val="#ppt_x"/>
                                          </p:val>
                                        </p:tav>
                                        <p:tav tm="100000">
                                          <p:val>
                                            <p:strVal val="#ppt_x"/>
                                          </p:val>
                                        </p:tav>
                                      </p:tavLst>
                                    </p:anim>
                                    <p:anim calcmode="lin" valueType="num">
                                      <p:cBhvr>
                                        <p:cTn id="66" dur="250" fill="hold"/>
                                        <p:tgtEl>
                                          <p:spTgt spid="31"/>
                                        </p:tgtEl>
                                        <p:attrNameLst>
                                          <p:attrName>ppt_y</p:attrName>
                                        </p:attrNameLst>
                                      </p:cBhvr>
                                      <p:tavLst>
                                        <p:tav tm="0">
                                          <p:val>
                                            <p:strVal val="#ppt_y+.1"/>
                                          </p:val>
                                        </p:tav>
                                        <p:tav tm="100000">
                                          <p:val>
                                            <p:strVal val="#ppt_y"/>
                                          </p:val>
                                        </p:tav>
                                      </p:tavLst>
                                    </p:anim>
                                  </p:childTnLst>
                                </p:cTn>
                              </p:par>
                            </p:childTnLst>
                          </p:cTn>
                        </p:par>
                        <p:par>
                          <p:cTn id="67" fill="hold">
                            <p:stCondLst>
                              <p:cond delay="250"/>
                            </p:stCondLst>
                            <p:childTnLst>
                              <p:par>
                                <p:cTn id="68" presetID="42" presetClass="entr" presetSubtype="0"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fade">
                                      <p:cBhvr>
                                        <p:cTn id="70" dur="250"/>
                                        <p:tgtEl>
                                          <p:spTgt spid="18"/>
                                        </p:tgtEl>
                                      </p:cBhvr>
                                    </p:animEffect>
                                    <p:anim calcmode="lin" valueType="num">
                                      <p:cBhvr>
                                        <p:cTn id="71" dur="250" fill="hold"/>
                                        <p:tgtEl>
                                          <p:spTgt spid="18"/>
                                        </p:tgtEl>
                                        <p:attrNameLst>
                                          <p:attrName>ppt_x</p:attrName>
                                        </p:attrNameLst>
                                      </p:cBhvr>
                                      <p:tavLst>
                                        <p:tav tm="0">
                                          <p:val>
                                            <p:strVal val="#ppt_x"/>
                                          </p:val>
                                        </p:tav>
                                        <p:tav tm="100000">
                                          <p:val>
                                            <p:strVal val="#ppt_x"/>
                                          </p:val>
                                        </p:tav>
                                      </p:tavLst>
                                    </p:anim>
                                    <p:anim calcmode="lin" valueType="num">
                                      <p:cBhvr>
                                        <p:cTn id="72" dur="250" fill="hold"/>
                                        <p:tgtEl>
                                          <p:spTgt spid="18"/>
                                        </p:tgtEl>
                                        <p:attrNameLst>
                                          <p:attrName>ppt_y</p:attrName>
                                        </p:attrNameLst>
                                      </p:cBhvr>
                                      <p:tavLst>
                                        <p:tav tm="0">
                                          <p:val>
                                            <p:strVal val="#ppt_y+.1"/>
                                          </p:val>
                                        </p:tav>
                                        <p:tav tm="100000">
                                          <p:val>
                                            <p:strVal val="#ppt_y"/>
                                          </p:val>
                                        </p:tav>
                                      </p:tavLst>
                                    </p:anim>
                                  </p:childTnLst>
                                </p:cTn>
                              </p:par>
                            </p:childTnLst>
                          </p:cTn>
                        </p:par>
                        <p:par>
                          <p:cTn id="73" fill="hold">
                            <p:stCondLst>
                              <p:cond delay="500"/>
                            </p:stCondLst>
                            <p:childTnLst>
                              <p:par>
                                <p:cTn id="74" presetID="12" presetClass="entr" presetSubtype="4" fill="hold" grpId="0" nodeType="afterEffect">
                                  <p:stCondLst>
                                    <p:cond delay="0"/>
                                  </p:stCondLst>
                                  <p:childTnLst>
                                    <p:set>
                                      <p:cBhvr>
                                        <p:cTn id="75" dur="1" fill="hold">
                                          <p:stCondLst>
                                            <p:cond delay="0"/>
                                          </p:stCondLst>
                                        </p:cTn>
                                        <p:tgtEl>
                                          <p:spTgt spid="25"/>
                                        </p:tgtEl>
                                        <p:attrNameLst>
                                          <p:attrName>style.visibility</p:attrName>
                                        </p:attrNameLst>
                                      </p:cBhvr>
                                      <p:to>
                                        <p:strVal val="visible"/>
                                      </p:to>
                                    </p:set>
                                    <p:anim calcmode="lin" valueType="num">
                                      <p:cBhvr additive="base">
                                        <p:cTn id="76" dur="500"/>
                                        <p:tgtEl>
                                          <p:spTgt spid="25"/>
                                        </p:tgtEl>
                                        <p:attrNameLst>
                                          <p:attrName>ppt_y</p:attrName>
                                        </p:attrNameLst>
                                      </p:cBhvr>
                                      <p:tavLst>
                                        <p:tav tm="0">
                                          <p:val>
                                            <p:strVal val="#ppt_y+#ppt_h*1.125000"/>
                                          </p:val>
                                        </p:tav>
                                        <p:tav tm="100000">
                                          <p:val>
                                            <p:strVal val="#ppt_y"/>
                                          </p:val>
                                        </p:tav>
                                      </p:tavLst>
                                    </p:anim>
                                    <p:animEffect transition="in" filter="wipe(up)">
                                      <p:cBhvr>
                                        <p:cTn id="77" dur="500"/>
                                        <p:tgtEl>
                                          <p:spTgt spid="25"/>
                                        </p:tgtEl>
                                      </p:cBhvr>
                                    </p:animEffect>
                                  </p:childTnLst>
                                </p:cTn>
                              </p:par>
                            </p:childTnLst>
                          </p:cTn>
                        </p:par>
                      </p:childTnLst>
                    </p:cTn>
                  </p:par>
                </p:childTnLst>
              </p:cTn>
              <p:nextCondLst>
                <p:cond evt="onClick" delay="0">
                  <p:tgtEl>
                    <p:spTgt spid="14"/>
                  </p:tgtEl>
                </p:cond>
              </p:nextCondLst>
            </p:seq>
          </p:childTnLst>
        </p:cTn>
      </p:par>
    </p:tnLst>
    <p:bldLst>
      <p:bldP spid="15" grpId="0"/>
      <p:bldP spid="16" grpId="0"/>
      <p:bldP spid="17" grpId="0"/>
      <p:bldP spid="18" grpId="0"/>
      <p:bldP spid="3" grpId="0" animBg="1"/>
      <p:bldP spid="23" grpId="0" animBg="1"/>
      <p:bldP spid="24" grpId="0" animBg="1"/>
      <p:bldP spid="2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8559DFC-7024-4593-A7F1-FC910E4167EA}"/>
              </a:ext>
            </a:extLst>
          </p:cNvPr>
          <p:cNvSpPr txBox="1"/>
          <p:nvPr/>
        </p:nvSpPr>
        <p:spPr>
          <a:xfrm>
            <a:off x="551729" y="1464073"/>
            <a:ext cx="10768501" cy="1313501"/>
          </a:xfrm>
          <a:prstGeom prst="rect">
            <a:avLst/>
          </a:prstGeom>
          <a:noFill/>
        </p:spPr>
        <p:txBody>
          <a:bodyPr wrap="square" lIns="91440" tIns="45720" rIns="91440" bIns="45720" anchor="t">
            <a:spAutoFit/>
          </a:bodyPr>
          <a:lstStyle/>
          <a:p>
            <a:pPr algn="just">
              <a:lnSpc>
                <a:spcPct val="150000"/>
              </a:lnSpc>
            </a:pPr>
            <a:r>
              <a:rPr lang="en-US" sz="2800" dirty="0">
                <a:solidFill>
                  <a:schemeClr val="tx1">
                    <a:lumMod val="65000"/>
                    <a:lumOff val="35000"/>
                  </a:schemeClr>
                </a:solidFill>
                <a:latin typeface="+mn-lt"/>
              </a:rPr>
              <a:t>By the end of this session, you will be able to draw the three angle bisectors in a triangle and know that they are concurrent.</a:t>
            </a:r>
            <a:endParaRPr lang="en-GB" sz="2800" dirty="0">
              <a:solidFill>
                <a:schemeClr val="tx1">
                  <a:lumMod val="65000"/>
                  <a:lumOff val="35000"/>
                </a:schemeClr>
              </a:solidFill>
              <a:latin typeface="+mn-lt"/>
            </a:endParaRPr>
          </a:p>
        </p:txBody>
      </p:sp>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5138" lvl="1">
              <a:buSzPts val="6000"/>
              <a:buFont typeface="Comic Sans MS"/>
            </a:pPr>
            <a:r>
              <a:rPr lang="en-US" sz="3200" b="1" dirty="0">
                <a:solidFill>
                  <a:schemeClr val="bg1"/>
                </a:solidFill>
                <a:latin typeface="Comic Sans MS"/>
                <a:sym typeface="Comic Sans MS"/>
              </a:rPr>
              <a:t>Specific Learning Objective</a:t>
            </a:r>
            <a:endParaRPr lang="en-GB" sz="3200" dirty="0">
              <a:solidFill>
                <a:schemeClr val="bg1"/>
              </a:solidFill>
              <a:sym typeface="Comic Sans MS"/>
            </a:endParaRPr>
          </a:p>
        </p:txBody>
      </p:sp>
    </p:spTree>
    <p:custDataLst>
      <p:tags r:id="rId1"/>
    </p:custDataLst>
    <p:extLst>
      <p:ext uri="{BB962C8B-B14F-4D97-AF65-F5344CB8AC3E}">
        <p14:creationId xmlns:p14="http://schemas.microsoft.com/office/powerpoint/2010/main" val="77757800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5138" lvl="1">
              <a:buSzPts val="6000"/>
              <a:buFont typeface="Comic Sans MS"/>
            </a:pPr>
            <a:r>
              <a:rPr lang="en-US" sz="3200" b="1" dirty="0">
                <a:solidFill>
                  <a:schemeClr val="bg1"/>
                </a:solidFill>
                <a:latin typeface="Comic Sans MS"/>
                <a:sym typeface="Comic Sans MS"/>
              </a:rPr>
              <a:t>Triangles</a:t>
            </a:r>
            <a:endParaRPr lang="en-GB" sz="3200" dirty="0">
              <a:solidFill>
                <a:schemeClr val="bg1"/>
              </a:solidFill>
              <a:sym typeface="Comic Sans MS"/>
            </a:endParaRPr>
          </a:p>
        </p:txBody>
      </p:sp>
      <p:sp>
        <p:nvSpPr>
          <p:cNvPr id="17" name="Arc 16">
            <a:extLst>
              <a:ext uri="{FF2B5EF4-FFF2-40B4-BE49-F238E27FC236}">
                <a16:creationId xmlns:a16="http://schemas.microsoft.com/office/drawing/2014/main" id="{1B9179FE-F8A3-4B83-4849-0EC0D47EA2A3}"/>
              </a:ext>
            </a:extLst>
          </p:cNvPr>
          <p:cNvSpPr/>
          <p:nvPr/>
        </p:nvSpPr>
        <p:spPr>
          <a:xfrm flipH="1">
            <a:off x="1322136" y="2312420"/>
            <a:ext cx="1044016" cy="1231553"/>
          </a:xfrm>
          <a:custGeom>
            <a:avLst/>
            <a:gdLst>
              <a:gd name="connsiteX0" fmla="*/ 1034814 w 2069629"/>
              <a:gd name="connsiteY0" fmla="*/ 0 h 1196016"/>
              <a:gd name="connsiteX1" fmla="*/ 2059887 w 2069629"/>
              <a:gd name="connsiteY1" fmla="*/ 516144 h 1196016"/>
              <a:gd name="connsiteX2" fmla="*/ 1130531 w 2069629"/>
              <a:gd name="connsiteY2" fmla="*/ 1193453 h 1196016"/>
              <a:gd name="connsiteX3" fmla="*/ 1034815 w 2069629"/>
              <a:gd name="connsiteY3" fmla="*/ 598008 h 1196016"/>
              <a:gd name="connsiteX4" fmla="*/ 1034814 w 2069629"/>
              <a:gd name="connsiteY4" fmla="*/ 0 h 1196016"/>
              <a:gd name="connsiteX0" fmla="*/ 1034814 w 2069629"/>
              <a:gd name="connsiteY0" fmla="*/ 0 h 1196016"/>
              <a:gd name="connsiteX1" fmla="*/ 2059887 w 2069629"/>
              <a:gd name="connsiteY1" fmla="*/ 516144 h 1196016"/>
              <a:gd name="connsiteX2" fmla="*/ 1130531 w 2069629"/>
              <a:gd name="connsiteY2" fmla="*/ 1193453 h 1196016"/>
              <a:gd name="connsiteX0" fmla="*/ 0 w 1034958"/>
              <a:gd name="connsiteY0" fmla="*/ 0 h 1193453"/>
              <a:gd name="connsiteX1" fmla="*/ 1025073 w 1034958"/>
              <a:gd name="connsiteY1" fmla="*/ 516144 h 1193453"/>
              <a:gd name="connsiteX2" fmla="*/ 95717 w 1034958"/>
              <a:gd name="connsiteY2" fmla="*/ 1193453 h 1193453"/>
              <a:gd name="connsiteX3" fmla="*/ 1 w 1034958"/>
              <a:gd name="connsiteY3" fmla="*/ 598008 h 1193453"/>
              <a:gd name="connsiteX4" fmla="*/ 0 w 1034958"/>
              <a:gd name="connsiteY4" fmla="*/ 0 h 1193453"/>
              <a:gd name="connsiteX0" fmla="*/ 0 w 1034958"/>
              <a:gd name="connsiteY0" fmla="*/ 0 h 1193453"/>
              <a:gd name="connsiteX1" fmla="*/ 1025073 w 1034958"/>
              <a:gd name="connsiteY1" fmla="*/ 516144 h 1193453"/>
              <a:gd name="connsiteX2" fmla="*/ 9992 w 1034958"/>
              <a:gd name="connsiteY2" fmla="*/ 1193453 h 1193453"/>
              <a:gd name="connsiteX0" fmla="*/ 9058 w 1044016"/>
              <a:gd name="connsiteY0" fmla="*/ 0 h 1231553"/>
              <a:gd name="connsiteX1" fmla="*/ 1034131 w 1044016"/>
              <a:gd name="connsiteY1" fmla="*/ 516144 h 1231553"/>
              <a:gd name="connsiteX2" fmla="*/ 104775 w 1044016"/>
              <a:gd name="connsiteY2" fmla="*/ 1193453 h 1231553"/>
              <a:gd name="connsiteX3" fmla="*/ 9059 w 1044016"/>
              <a:gd name="connsiteY3" fmla="*/ 598008 h 1231553"/>
              <a:gd name="connsiteX4" fmla="*/ 9058 w 1044016"/>
              <a:gd name="connsiteY4" fmla="*/ 0 h 1231553"/>
              <a:gd name="connsiteX0" fmla="*/ 9058 w 1044016"/>
              <a:gd name="connsiteY0" fmla="*/ 0 h 1231553"/>
              <a:gd name="connsiteX1" fmla="*/ 1034131 w 1044016"/>
              <a:gd name="connsiteY1" fmla="*/ 516144 h 1231553"/>
              <a:gd name="connsiteX2" fmla="*/ 0 w 1044016"/>
              <a:gd name="connsiteY2" fmla="*/ 1231553 h 1231553"/>
            </a:gdLst>
            <a:ahLst/>
            <a:cxnLst>
              <a:cxn ang="0">
                <a:pos x="connsiteX0" y="connsiteY0"/>
              </a:cxn>
              <a:cxn ang="0">
                <a:pos x="connsiteX1" y="connsiteY1"/>
              </a:cxn>
              <a:cxn ang="0">
                <a:pos x="connsiteX2" y="connsiteY2"/>
              </a:cxn>
            </a:cxnLst>
            <a:rect l="l" t="t" r="r" b="b"/>
            <a:pathLst>
              <a:path w="1044016" h="1231553" stroke="0" extrusionOk="0">
                <a:moveTo>
                  <a:pt x="9058" y="0"/>
                </a:moveTo>
                <a:cubicBezTo>
                  <a:pt x="525831" y="0"/>
                  <a:pt x="963387" y="220318"/>
                  <a:pt x="1034131" y="516144"/>
                </a:cubicBezTo>
                <a:cubicBezTo>
                  <a:pt x="1114853" y="853694"/>
                  <a:pt x="691908" y="1161934"/>
                  <a:pt x="104775" y="1193453"/>
                </a:cubicBezTo>
                <a:lnTo>
                  <a:pt x="9059" y="598008"/>
                </a:lnTo>
                <a:cubicBezTo>
                  <a:pt x="9059" y="398672"/>
                  <a:pt x="9058" y="199336"/>
                  <a:pt x="9058" y="0"/>
                </a:cubicBezTo>
                <a:close/>
              </a:path>
              <a:path w="1044016" h="1231553" fill="none">
                <a:moveTo>
                  <a:pt x="9058" y="0"/>
                </a:moveTo>
                <a:cubicBezTo>
                  <a:pt x="525831" y="0"/>
                  <a:pt x="963387" y="220318"/>
                  <a:pt x="1034131" y="516144"/>
                </a:cubicBezTo>
                <a:cubicBezTo>
                  <a:pt x="1114853" y="853694"/>
                  <a:pt x="587133" y="1200034"/>
                  <a:pt x="0" y="1231553"/>
                </a:cubicBezTo>
              </a:path>
            </a:pathLst>
          </a:custGeom>
          <a:ln>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Arc 18">
            <a:extLst>
              <a:ext uri="{FF2B5EF4-FFF2-40B4-BE49-F238E27FC236}">
                <a16:creationId xmlns:a16="http://schemas.microsoft.com/office/drawing/2014/main" id="{EC81184C-7283-A183-0B1B-6051E128F504}"/>
              </a:ext>
            </a:extLst>
          </p:cNvPr>
          <p:cNvSpPr/>
          <p:nvPr/>
        </p:nvSpPr>
        <p:spPr>
          <a:xfrm flipH="1">
            <a:off x="1042406" y="2312421"/>
            <a:ext cx="1332863" cy="2055542"/>
          </a:xfrm>
          <a:custGeom>
            <a:avLst/>
            <a:gdLst>
              <a:gd name="connsiteX0" fmla="*/ 1272921 w 2545843"/>
              <a:gd name="connsiteY0" fmla="*/ 0 h 1996708"/>
              <a:gd name="connsiteX1" fmla="*/ 2539295 w 2545843"/>
              <a:gd name="connsiteY1" fmla="*/ 897219 h 1996708"/>
              <a:gd name="connsiteX2" fmla="*/ 1432146 w 2545843"/>
              <a:gd name="connsiteY2" fmla="*/ 1988867 h 1996708"/>
              <a:gd name="connsiteX3" fmla="*/ 1272922 w 2545843"/>
              <a:gd name="connsiteY3" fmla="*/ 998354 h 1996708"/>
              <a:gd name="connsiteX4" fmla="*/ 1272921 w 2545843"/>
              <a:gd name="connsiteY4" fmla="*/ 0 h 1996708"/>
              <a:gd name="connsiteX0" fmla="*/ 1272921 w 2545843"/>
              <a:gd name="connsiteY0" fmla="*/ 0 h 1996708"/>
              <a:gd name="connsiteX1" fmla="*/ 2539295 w 2545843"/>
              <a:gd name="connsiteY1" fmla="*/ 897219 h 1996708"/>
              <a:gd name="connsiteX2" fmla="*/ 1432146 w 2545843"/>
              <a:gd name="connsiteY2" fmla="*/ 1988867 h 1996708"/>
              <a:gd name="connsiteX0" fmla="*/ 59850 w 1332863"/>
              <a:gd name="connsiteY0" fmla="*/ 0 h 2055542"/>
              <a:gd name="connsiteX1" fmla="*/ 1326224 w 1332863"/>
              <a:gd name="connsiteY1" fmla="*/ 897219 h 2055542"/>
              <a:gd name="connsiteX2" fmla="*/ 219075 w 1332863"/>
              <a:gd name="connsiteY2" fmla="*/ 1988867 h 2055542"/>
              <a:gd name="connsiteX3" fmla="*/ 59851 w 1332863"/>
              <a:gd name="connsiteY3" fmla="*/ 998354 h 2055542"/>
              <a:gd name="connsiteX4" fmla="*/ 59850 w 1332863"/>
              <a:gd name="connsiteY4" fmla="*/ 0 h 2055542"/>
              <a:gd name="connsiteX0" fmla="*/ 59850 w 1332863"/>
              <a:gd name="connsiteY0" fmla="*/ 0 h 2055542"/>
              <a:gd name="connsiteX1" fmla="*/ 1326224 w 1332863"/>
              <a:gd name="connsiteY1" fmla="*/ 897219 h 2055542"/>
              <a:gd name="connsiteX2" fmla="*/ 0 w 1332863"/>
              <a:gd name="connsiteY2" fmla="*/ 2055542 h 2055542"/>
            </a:gdLst>
            <a:ahLst/>
            <a:cxnLst>
              <a:cxn ang="0">
                <a:pos x="connsiteX0" y="connsiteY0"/>
              </a:cxn>
              <a:cxn ang="0">
                <a:pos x="connsiteX1" y="connsiteY1"/>
              </a:cxn>
              <a:cxn ang="0">
                <a:pos x="connsiteX2" y="connsiteY2"/>
              </a:cxn>
            </a:cxnLst>
            <a:rect l="l" t="t" r="r" b="b"/>
            <a:pathLst>
              <a:path w="1332863" h="2055542" stroke="0" extrusionOk="0">
                <a:moveTo>
                  <a:pt x="59850" y="0"/>
                </a:moveTo>
                <a:cubicBezTo>
                  <a:pt x="712935" y="0"/>
                  <a:pt x="1260065" y="387639"/>
                  <a:pt x="1326224" y="897219"/>
                </a:cubicBezTo>
                <a:cubicBezTo>
                  <a:pt x="1396238" y="1436496"/>
                  <a:pt x="904791" y="1921062"/>
                  <a:pt x="219075" y="1988867"/>
                </a:cubicBezTo>
                <a:lnTo>
                  <a:pt x="59851" y="998354"/>
                </a:lnTo>
                <a:cubicBezTo>
                  <a:pt x="59851" y="665569"/>
                  <a:pt x="59850" y="332785"/>
                  <a:pt x="59850" y="0"/>
                </a:cubicBezTo>
                <a:close/>
              </a:path>
              <a:path w="1332863" h="2055542" fill="none">
                <a:moveTo>
                  <a:pt x="59850" y="0"/>
                </a:moveTo>
                <a:cubicBezTo>
                  <a:pt x="712935" y="0"/>
                  <a:pt x="1260065" y="387639"/>
                  <a:pt x="1326224" y="897219"/>
                </a:cubicBezTo>
                <a:cubicBezTo>
                  <a:pt x="1396238" y="1436496"/>
                  <a:pt x="685716" y="1987737"/>
                  <a:pt x="0" y="2055542"/>
                </a:cubicBezTo>
              </a:path>
            </a:pathLst>
          </a:custGeom>
          <a:ln>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Arc 23">
            <a:extLst>
              <a:ext uri="{FF2B5EF4-FFF2-40B4-BE49-F238E27FC236}">
                <a16:creationId xmlns:a16="http://schemas.microsoft.com/office/drawing/2014/main" id="{A03CDF10-A1A1-C304-A843-799AA87386F3}"/>
              </a:ext>
            </a:extLst>
          </p:cNvPr>
          <p:cNvSpPr/>
          <p:nvPr/>
        </p:nvSpPr>
        <p:spPr>
          <a:xfrm flipH="1">
            <a:off x="837900" y="2314988"/>
            <a:ext cx="1515576" cy="2860309"/>
          </a:xfrm>
          <a:custGeom>
            <a:avLst/>
            <a:gdLst>
              <a:gd name="connsiteX0" fmla="*/ 1411025 w 2822050"/>
              <a:gd name="connsiteY0" fmla="*/ 0 h 2762804"/>
              <a:gd name="connsiteX1" fmla="*/ 2817379 w 2822050"/>
              <a:gd name="connsiteY1" fmla="*/ 1269088 h 2762804"/>
              <a:gd name="connsiteX2" fmla="*/ 1630385 w 2822050"/>
              <a:gd name="connsiteY2" fmla="*/ 2746009 h 2762804"/>
              <a:gd name="connsiteX3" fmla="*/ 1411025 w 2822050"/>
              <a:gd name="connsiteY3" fmla="*/ 1381402 h 2762804"/>
              <a:gd name="connsiteX4" fmla="*/ 1411025 w 2822050"/>
              <a:gd name="connsiteY4" fmla="*/ 0 h 2762804"/>
              <a:gd name="connsiteX0" fmla="*/ 1411025 w 2822050"/>
              <a:gd name="connsiteY0" fmla="*/ 0 h 2762804"/>
              <a:gd name="connsiteX1" fmla="*/ 2817379 w 2822050"/>
              <a:gd name="connsiteY1" fmla="*/ 1269088 h 2762804"/>
              <a:gd name="connsiteX2" fmla="*/ 1630385 w 2822050"/>
              <a:gd name="connsiteY2" fmla="*/ 2746009 h 2762804"/>
              <a:gd name="connsiteX0" fmla="*/ 66390 w 1477476"/>
              <a:gd name="connsiteY0" fmla="*/ 0 h 2860309"/>
              <a:gd name="connsiteX1" fmla="*/ 1472744 w 1477476"/>
              <a:gd name="connsiteY1" fmla="*/ 1269088 h 2860309"/>
              <a:gd name="connsiteX2" fmla="*/ 285750 w 1477476"/>
              <a:gd name="connsiteY2" fmla="*/ 2746009 h 2860309"/>
              <a:gd name="connsiteX3" fmla="*/ 66390 w 1477476"/>
              <a:gd name="connsiteY3" fmla="*/ 1381402 h 2860309"/>
              <a:gd name="connsiteX4" fmla="*/ 66390 w 1477476"/>
              <a:gd name="connsiteY4" fmla="*/ 0 h 2860309"/>
              <a:gd name="connsiteX0" fmla="*/ 66390 w 1477476"/>
              <a:gd name="connsiteY0" fmla="*/ 0 h 2860309"/>
              <a:gd name="connsiteX1" fmla="*/ 1472744 w 1477476"/>
              <a:gd name="connsiteY1" fmla="*/ 1269088 h 2860309"/>
              <a:gd name="connsiteX2" fmla="*/ 0 w 1477476"/>
              <a:gd name="connsiteY2" fmla="*/ 2860309 h 2860309"/>
              <a:gd name="connsiteX0" fmla="*/ 104490 w 1515576"/>
              <a:gd name="connsiteY0" fmla="*/ 0 h 2860309"/>
              <a:gd name="connsiteX1" fmla="*/ 1510844 w 1515576"/>
              <a:gd name="connsiteY1" fmla="*/ 1269088 h 2860309"/>
              <a:gd name="connsiteX2" fmla="*/ 323850 w 1515576"/>
              <a:gd name="connsiteY2" fmla="*/ 2746009 h 2860309"/>
              <a:gd name="connsiteX3" fmla="*/ 104490 w 1515576"/>
              <a:gd name="connsiteY3" fmla="*/ 1381402 h 2860309"/>
              <a:gd name="connsiteX4" fmla="*/ 104490 w 1515576"/>
              <a:gd name="connsiteY4" fmla="*/ 0 h 2860309"/>
              <a:gd name="connsiteX0" fmla="*/ 104490 w 1515576"/>
              <a:gd name="connsiteY0" fmla="*/ 0 h 2860309"/>
              <a:gd name="connsiteX1" fmla="*/ 1510844 w 1515576"/>
              <a:gd name="connsiteY1" fmla="*/ 1269088 h 2860309"/>
              <a:gd name="connsiteX2" fmla="*/ 0 w 1515576"/>
              <a:gd name="connsiteY2" fmla="*/ 2860309 h 2860309"/>
            </a:gdLst>
            <a:ahLst/>
            <a:cxnLst>
              <a:cxn ang="0">
                <a:pos x="connsiteX0" y="connsiteY0"/>
              </a:cxn>
              <a:cxn ang="0">
                <a:pos x="connsiteX1" y="connsiteY1"/>
              </a:cxn>
              <a:cxn ang="0">
                <a:pos x="connsiteX2" y="connsiteY2"/>
              </a:cxn>
            </a:cxnLst>
            <a:rect l="l" t="t" r="r" b="b"/>
            <a:pathLst>
              <a:path w="1515576" h="2860309" stroke="0" extrusionOk="0">
                <a:moveTo>
                  <a:pt x="104490" y="0"/>
                </a:moveTo>
                <a:cubicBezTo>
                  <a:pt x="839295" y="0"/>
                  <a:pt x="1451101" y="552091"/>
                  <a:pt x="1510844" y="1269088"/>
                </a:cubicBezTo>
                <a:cubicBezTo>
                  <a:pt x="1570882" y="1989628"/>
                  <a:pt x="1053308" y="2633621"/>
                  <a:pt x="323850" y="2746009"/>
                </a:cubicBezTo>
                <a:lnTo>
                  <a:pt x="104490" y="1381402"/>
                </a:lnTo>
                <a:lnTo>
                  <a:pt x="104490" y="0"/>
                </a:lnTo>
                <a:close/>
              </a:path>
              <a:path w="1515576" h="2860309" fill="none">
                <a:moveTo>
                  <a:pt x="104490" y="0"/>
                </a:moveTo>
                <a:cubicBezTo>
                  <a:pt x="839295" y="0"/>
                  <a:pt x="1451101" y="552091"/>
                  <a:pt x="1510844" y="1269088"/>
                </a:cubicBezTo>
                <a:cubicBezTo>
                  <a:pt x="1570882" y="1989628"/>
                  <a:pt x="729458" y="2747921"/>
                  <a:pt x="0" y="2860309"/>
                </a:cubicBezTo>
              </a:path>
            </a:pathLst>
          </a:custGeom>
          <a:ln>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 name="Arc 24">
            <a:extLst>
              <a:ext uri="{FF2B5EF4-FFF2-40B4-BE49-F238E27FC236}">
                <a16:creationId xmlns:a16="http://schemas.microsoft.com/office/drawing/2014/main" id="{5DEAD466-F598-C78B-665D-CCF44DD808E7}"/>
              </a:ext>
            </a:extLst>
          </p:cNvPr>
          <p:cNvSpPr/>
          <p:nvPr/>
        </p:nvSpPr>
        <p:spPr>
          <a:xfrm flipH="1">
            <a:off x="743590" y="2336762"/>
            <a:ext cx="1577939" cy="3624455"/>
          </a:xfrm>
          <a:custGeom>
            <a:avLst/>
            <a:gdLst>
              <a:gd name="connsiteX0" fmla="*/ 1411025 w 2822050"/>
              <a:gd name="connsiteY0" fmla="*/ 0 h 3564854"/>
              <a:gd name="connsiteX1" fmla="*/ 2819239 w 2822050"/>
              <a:gd name="connsiteY1" fmla="*/ 1669964 h 3564854"/>
              <a:gd name="connsiteX2" fmla="*/ 1691819 w 2822050"/>
              <a:gd name="connsiteY2" fmla="*/ 3529205 h 3564854"/>
              <a:gd name="connsiteX3" fmla="*/ 1411025 w 2822050"/>
              <a:gd name="connsiteY3" fmla="*/ 1782427 h 3564854"/>
              <a:gd name="connsiteX4" fmla="*/ 1411025 w 2822050"/>
              <a:gd name="connsiteY4" fmla="*/ 0 h 3564854"/>
              <a:gd name="connsiteX0" fmla="*/ 1411025 w 2822050"/>
              <a:gd name="connsiteY0" fmla="*/ 0 h 3564854"/>
              <a:gd name="connsiteX1" fmla="*/ 2819239 w 2822050"/>
              <a:gd name="connsiteY1" fmla="*/ 1669964 h 3564854"/>
              <a:gd name="connsiteX2" fmla="*/ 1691819 w 2822050"/>
              <a:gd name="connsiteY2" fmla="*/ 3529205 h 3564854"/>
              <a:gd name="connsiteX0" fmla="*/ 166881 w 1577939"/>
              <a:gd name="connsiteY0" fmla="*/ 0 h 3624455"/>
              <a:gd name="connsiteX1" fmla="*/ 1575095 w 1577939"/>
              <a:gd name="connsiteY1" fmla="*/ 1669964 h 3624455"/>
              <a:gd name="connsiteX2" fmla="*/ 447675 w 1577939"/>
              <a:gd name="connsiteY2" fmla="*/ 3529205 h 3624455"/>
              <a:gd name="connsiteX3" fmla="*/ 166881 w 1577939"/>
              <a:gd name="connsiteY3" fmla="*/ 1782427 h 3624455"/>
              <a:gd name="connsiteX4" fmla="*/ 166881 w 1577939"/>
              <a:gd name="connsiteY4" fmla="*/ 0 h 3624455"/>
              <a:gd name="connsiteX0" fmla="*/ 166881 w 1577939"/>
              <a:gd name="connsiteY0" fmla="*/ 0 h 3624455"/>
              <a:gd name="connsiteX1" fmla="*/ 1575095 w 1577939"/>
              <a:gd name="connsiteY1" fmla="*/ 1669964 h 3624455"/>
              <a:gd name="connsiteX2" fmla="*/ 0 w 1577939"/>
              <a:gd name="connsiteY2" fmla="*/ 3624455 h 3624455"/>
            </a:gdLst>
            <a:ahLst/>
            <a:cxnLst>
              <a:cxn ang="0">
                <a:pos x="connsiteX0" y="connsiteY0"/>
              </a:cxn>
              <a:cxn ang="0">
                <a:pos x="connsiteX1" y="connsiteY1"/>
              </a:cxn>
              <a:cxn ang="0">
                <a:pos x="connsiteX2" y="connsiteY2"/>
              </a:cxn>
            </a:cxnLst>
            <a:rect l="l" t="t" r="r" b="b"/>
            <a:pathLst>
              <a:path w="1577939" h="3624455" stroke="0" extrusionOk="0">
                <a:moveTo>
                  <a:pt x="166881" y="0"/>
                </a:moveTo>
                <a:cubicBezTo>
                  <a:pt x="911601" y="0"/>
                  <a:pt x="1528106" y="731098"/>
                  <a:pt x="1575095" y="1669964"/>
                </a:cubicBezTo>
                <a:cubicBezTo>
                  <a:pt x="1619559" y="2558397"/>
                  <a:pt x="1138296" y="3352054"/>
                  <a:pt x="447675" y="3529205"/>
                </a:cubicBezTo>
                <a:lnTo>
                  <a:pt x="166881" y="1782427"/>
                </a:lnTo>
                <a:lnTo>
                  <a:pt x="166881" y="0"/>
                </a:lnTo>
                <a:close/>
              </a:path>
              <a:path w="1577939" h="3624455" fill="none">
                <a:moveTo>
                  <a:pt x="166881" y="0"/>
                </a:moveTo>
                <a:cubicBezTo>
                  <a:pt x="911601" y="0"/>
                  <a:pt x="1528106" y="731098"/>
                  <a:pt x="1575095" y="1669964"/>
                </a:cubicBezTo>
                <a:cubicBezTo>
                  <a:pt x="1619559" y="2558397"/>
                  <a:pt x="690621" y="3447304"/>
                  <a:pt x="0" y="3624455"/>
                </a:cubicBezTo>
              </a:path>
            </a:pathLst>
          </a:custGeom>
          <a:ln>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58" name="Group 57">
            <a:extLst>
              <a:ext uri="{FF2B5EF4-FFF2-40B4-BE49-F238E27FC236}">
                <a16:creationId xmlns:a16="http://schemas.microsoft.com/office/drawing/2014/main" id="{BD96BE93-2ADB-2FB1-D356-0FAB952A2CC1}"/>
              </a:ext>
            </a:extLst>
          </p:cNvPr>
          <p:cNvGrpSpPr/>
          <p:nvPr/>
        </p:nvGrpSpPr>
        <p:grpSpPr>
          <a:xfrm>
            <a:off x="2357094" y="3196222"/>
            <a:ext cx="2814556" cy="662146"/>
            <a:chOff x="2357094" y="3196222"/>
            <a:chExt cx="2814556" cy="662146"/>
          </a:xfrm>
        </p:grpSpPr>
        <p:sp>
          <p:nvSpPr>
            <p:cNvPr id="20" name="TextBox 19">
              <a:extLst>
                <a:ext uri="{FF2B5EF4-FFF2-40B4-BE49-F238E27FC236}">
                  <a16:creationId xmlns:a16="http://schemas.microsoft.com/office/drawing/2014/main" id="{FB6C5EA5-AF72-BB8E-E085-0A0051C4CD60}"/>
                </a:ext>
              </a:extLst>
            </p:cNvPr>
            <p:cNvSpPr txBox="1"/>
            <p:nvPr/>
          </p:nvSpPr>
          <p:spPr>
            <a:xfrm>
              <a:off x="2482932" y="3212037"/>
              <a:ext cx="1788510" cy="646331"/>
            </a:xfrm>
            <a:prstGeom prst="rect">
              <a:avLst/>
            </a:prstGeom>
            <a:noFill/>
          </p:spPr>
          <p:txBody>
            <a:bodyPr wrap="square" rtlCol="0">
              <a:spAutoFit/>
            </a:bodyPr>
            <a:lstStyle/>
            <a:p>
              <a:r>
                <a:rPr lang="en-GB" sz="3600" dirty="0">
                  <a:solidFill>
                    <a:schemeClr val="tx1">
                      <a:lumMod val="65000"/>
                      <a:lumOff val="35000"/>
                    </a:schemeClr>
                  </a:solidFill>
                  <a:latin typeface="+mj-lt"/>
                </a:rPr>
                <a:t>Right</a:t>
              </a:r>
              <a:endParaRPr lang="en-US" dirty="0">
                <a:solidFill>
                  <a:schemeClr val="tx1">
                    <a:lumMod val="65000"/>
                    <a:lumOff val="35000"/>
                  </a:schemeClr>
                </a:solidFill>
                <a:latin typeface="+mj-lt"/>
              </a:endParaRPr>
            </a:p>
          </p:txBody>
        </p:sp>
        <p:sp>
          <p:nvSpPr>
            <p:cNvPr id="26" name="Rectangle: Rounded Corners 25">
              <a:extLst>
                <a:ext uri="{FF2B5EF4-FFF2-40B4-BE49-F238E27FC236}">
                  <a16:creationId xmlns:a16="http://schemas.microsoft.com/office/drawing/2014/main" id="{CB7D3AAE-3BB8-9819-090A-C7805CDAD766}"/>
                </a:ext>
              </a:extLst>
            </p:cNvPr>
            <p:cNvSpPr/>
            <p:nvPr/>
          </p:nvSpPr>
          <p:spPr>
            <a:xfrm>
              <a:off x="2357094" y="3196222"/>
              <a:ext cx="2814556" cy="662146"/>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2" name="TextBox 41">
            <a:extLst>
              <a:ext uri="{FF2B5EF4-FFF2-40B4-BE49-F238E27FC236}">
                <a16:creationId xmlns:a16="http://schemas.microsoft.com/office/drawing/2014/main" id="{ECCBEE98-2C41-4478-225E-2A5995E31FF4}"/>
              </a:ext>
            </a:extLst>
          </p:cNvPr>
          <p:cNvSpPr txBox="1"/>
          <p:nvPr/>
        </p:nvSpPr>
        <p:spPr>
          <a:xfrm>
            <a:off x="9999594" y="3483532"/>
            <a:ext cx="1722506" cy="523220"/>
          </a:xfrm>
          <a:prstGeom prst="rect">
            <a:avLst/>
          </a:prstGeom>
          <a:noFill/>
        </p:spPr>
        <p:txBody>
          <a:bodyPr wrap="square" rtlCol="0">
            <a:spAutoFit/>
          </a:bodyPr>
          <a:lstStyle/>
          <a:p>
            <a:r>
              <a:rPr lang="en-GB" sz="2800" b="1" dirty="0">
                <a:ln>
                  <a:solidFill>
                    <a:sysClr val="windowText" lastClr="000000"/>
                  </a:solidFill>
                </a:ln>
                <a:solidFill>
                  <a:srgbClr val="66FF33"/>
                </a:solidFill>
                <a:latin typeface="+mj-lt"/>
              </a:rPr>
              <a:t>3 Sides </a:t>
            </a:r>
            <a:endParaRPr lang="en-US" sz="1100" b="1" dirty="0">
              <a:ln>
                <a:solidFill>
                  <a:sysClr val="windowText" lastClr="000000"/>
                </a:solidFill>
              </a:ln>
              <a:solidFill>
                <a:srgbClr val="66FF33"/>
              </a:solidFill>
              <a:latin typeface="+mj-lt"/>
            </a:endParaRPr>
          </a:p>
        </p:txBody>
      </p:sp>
      <p:sp>
        <p:nvSpPr>
          <p:cNvPr id="43" name="TextBox 42">
            <a:extLst>
              <a:ext uri="{FF2B5EF4-FFF2-40B4-BE49-F238E27FC236}">
                <a16:creationId xmlns:a16="http://schemas.microsoft.com/office/drawing/2014/main" id="{86F3C537-D934-9E98-4278-B53FAA7D7D26}"/>
              </a:ext>
            </a:extLst>
          </p:cNvPr>
          <p:cNvSpPr txBox="1"/>
          <p:nvPr/>
        </p:nvSpPr>
        <p:spPr>
          <a:xfrm>
            <a:off x="7793406" y="1613651"/>
            <a:ext cx="2230536" cy="523220"/>
          </a:xfrm>
          <a:prstGeom prst="rect">
            <a:avLst/>
          </a:prstGeom>
          <a:noFill/>
        </p:spPr>
        <p:txBody>
          <a:bodyPr wrap="square" rtlCol="0">
            <a:spAutoFit/>
          </a:bodyPr>
          <a:lstStyle/>
          <a:p>
            <a:r>
              <a:rPr lang="en-GB" sz="2800" b="1" dirty="0">
                <a:solidFill>
                  <a:schemeClr val="tx1">
                    <a:lumMod val="65000"/>
                    <a:lumOff val="35000"/>
                  </a:schemeClr>
                </a:solidFill>
                <a:latin typeface="+mj-lt"/>
              </a:rPr>
              <a:t>Plane figure</a:t>
            </a:r>
            <a:endParaRPr lang="en-US" sz="2800" b="1" dirty="0">
              <a:solidFill>
                <a:schemeClr val="tx1">
                  <a:lumMod val="65000"/>
                  <a:lumOff val="35000"/>
                </a:schemeClr>
              </a:solidFill>
              <a:latin typeface="+mj-lt"/>
            </a:endParaRPr>
          </a:p>
        </p:txBody>
      </p:sp>
      <p:grpSp>
        <p:nvGrpSpPr>
          <p:cNvPr id="33" name="Group 32">
            <a:extLst>
              <a:ext uri="{FF2B5EF4-FFF2-40B4-BE49-F238E27FC236}">
                <a16:creationId xmlns:a16="http://schemas.microsoft.com/office/drawing/2014/main" id="{C3B8B4D6-6D3B-2A42-E6B9-B0488D213ED1}"/>
              </a:ext>
            </a:extLst>
          </p:cNvPr>
          <p:cNvGrpSpPr/>
          <p:nvPr/>
        </p:nvGrpSpPr>
        <p:grpSpPr>
          <a:xfrm>
            <a:off x="2357094" y="4036874"/>
            <a:ext cx="2822049" cy="664494"/>
            <a:chOff x="2357094" y="4036874"/>
            <a:chExt cx="2822049" cy="664494"/>
          </a:xfrm>
        </p:grpSpPr>
        <p:sp>
          <p:nvSpPr>
            <p:cNvPr id="21" name="TextBox 20">
              <a:extLst>
                <a:ext uri="{FF2B5EF4-FFF2-40B4-BE49-F238E27FC236}">
                  <a16:creationId xmlns:a16="http://schemas.microsoft.com/office/drawing/2014/main" id="{32B98C4A-69F6-4A6F-61D3-76B002C0CF64}"/>
                </a:ext>
              </a:extLst>
            </p:cNvPr>
            <p:cNvSpPr txBox="1"/>
            <p:nvPr/>
          </p:nvSpPr>
          <p:spPr>
            <a:xfrm>
              <a:off x="2482932" y="4036874"/>
              <a:ext cx="2545843" cy="646331"/>
            </a:xfrm>
            <a:prstGeom prst="rect">
              <a:avLst/>
            </a:prstGeom>
            <a:noFill/>
          </p:spPr>
          <p:txBody>
            <a:bodyPr wrap="square" rtlCol="0">
              <a:spAutoFit/>
            </a:bodyPr>
            <a:lstStyle/>
            <a:p>
              <a:r>
                <a:rPr lang="en-GB" sz="3600" dirty="0">
                  <a:solidFill>
                    <a:schemeClr val="tx1">
                      <a:lumMod val="65000"/>
                      <a:lumOff val="35000"/>
                    </a:schemeClr>
                  </a:solidFill>
                  <a:latin typeface="+mj-lt"/>
                </a:rPr>
                <a:t>Scalene</a:t>
              </a:r>
              <a:endParaRPr lang="en-US" dirty="0">
                <a:solidFill>
                  <a:schemeClr val="tx1">
                    <a:lumMod val="65000"/>
                    <a:lumOff val="35000"/>
                  </a:schemeClr>
                </a:solidFill>
                <a:latin typeface="+mj-lt"/>
              </a:endParaRPr>
            </a:p>
          </p:txBody>
        </p:sp>
        <p:sp>
          <p:nvSpPr>
            <p:cNvPr id="28" name="Rectangle: Rounded Corners 27">
              <a:extLst>
                <a:ext uri="{FF2B5EF4-FFF2-40B4-BE49-F238E27FC236}">
                  <a16:creationId xmlns:a16="http://schemas.microsoft.com/office/drawing/2014/main" id="{43FCB8A3-1C5A-E49F-6555-49BC8689B6EC}"/>
                </a:ext>
              </a:extLst>
            </p:cNvPr>
            <p:cNvSpPr/>
            <p:nvPr/>
          </p:nvSpPr>
          <p:spPr>
            <a:xfrm>
              <a:off x="2357094" y="4039222"/>
              <a:ext cx="2822049" cy="662146"/>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4" name="Group 33">
            <a:extLst>
              <a:ext uri="{FF2B5EF4-FFF2-40B4-BE49-F238E27FC236}">
                <a16:creationId xmlns:a16="http://schemas.microsoft.com/office/drawing/2014/main" id="{266E4F3E-7B78-0BD5-5A9E-A63179251581}"/>
              </a:ext>
            </a:extLst>
          </p:cNvPr>
          <p:cNvGrpSpPr/>
          <p:nvPr/>
        </p:nvGrpSpPr>
        <p:grpSpPr>
          <a:xfrm>
            <a:off x="2357095" y="4837566"/>
            <a:ext cx="3250758" cy="662146"/>
            <a:chOff x="2357095" y="4837566"/>
            <a:chExt cx="3250758" cy="662146"/>
          </a:xfrm>
        </p:grpSpPr>
        <p:sp>
          <p:nvSpPr>
            <p:cNvPr id="22" name="TextBox 21">
              <a:extLst>
                <a:ext uri="{FF2B5EF4-FFF2-40B4-BE49-F238E27FC236}">
                  <a16:creationId xmlns:a16="http://schemas.microsoft.com/office/drawing/2014/main" id="{516B96AC-6B09-B80B-8C89-E189E094366D}"/>
                </a:ext>
              </a:extLst>
            </p:cNvPr>
            <p:cNvSpPr txBox="1"/>
            <p:nvPr/>
          </p:nvSpPr>
          <p:spPr>
            <a:xfrm>
              <a:off x="2482932" y="4845856"/>
              <a:ext cx="3124921" cy="646331"/>
            </a:xfrm>
            <a:prstGeom prst="rect">
              <a:avLst/>
            </a:prstGeom>
            <a:noFill/>
          </p:spPr>
          <p:txBody>
            <a:bodyPr wrap="square" rtlCol="0">
              <a:spAutoFit/>
            </a:bodyPr>
            <a:lstStyle/>
            <a:p>
              <a:r>
                <a:rPr lang="en-GB" sz="3600" dirty="0">
                  <a:solidFill>
                    <a:schemeClr val="tx1">
                      <a:lumMod val="65000"/>
                      <a:lumOff val="35000"/>
                    </a:schemeClr>
                  </a:solidFill>
                  <a:latin typeface="+mj-lt"/>
                </a:rPr>
                <a:t>Isosceles</a:t>
              </a:r>
              <a:endParaRPr lang="en-US" dirty="0">
                <a:solidFill>
                  <a:schemeClr val="tx1">
                    <a:lumMod val="65000"/>
                    <a:lumOff val="35000"/>
                  </a:schemeClr>
                </a:solidFill>
                <a:latin typeface="+mj-lt"/>
              </a:endParaRPr>
            </a:p>
          </p:txBody>
        </p:sp>
        <p:sp>
          <p:nvSpPr>
            <p:cNvPr id="30" name="Rectangle: Rounded Corners 29">
              <a:extLst>
                <a:ext uri="{FF2B5EF4-FFF2-40B4-BE49-F238E27FC236}">
                  <a16:creationId xmlns:a16="http://schemas.microsoft.com/office/drawing/2014/main" id="{F6539C69-C06D-3C61-C951-1EE35E9BA876}"/>
                </a:ext>
              </a:extLst>
            </p:cNvPr>
            <p:cNvSpPr/>
            <p:nvPr/>
          </p:nvSpPr>
          <p:spPr>
            <a:xfrm>
              <a:off x="2357095" y="4837566"/>
              <a:ext cx="2822048" cy="662146"/>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5" name="Group 34">
            <a:extLst>
              <a:ext uri="{FF2B5EF4-FFF2-40B4-BE49-F238E27FC236}">
                <a16:creationId xmlns:a16="http://schemas.microsoft.com/office/drawing/2014/main" id="{8C0F4915-41C7-6DB2-8248-7765B5C0C8A9}"/>
              </a:ext>
            </a:extLst>
          </p:cNvPr>
          <p:cNvGrpSpPr/>
          <p:nvPr/>
        </p:nvGrpSpPr>
        <p:grpSpPr>
          <a:xfrm>
            <a:off x="2357094" y="5623553"/>
            <a:ext cx="3250759" cy="662146"/>
            <a:chOff x="2357094" y="5623553"/>
            <a:chExt cx="3250759" cy="662146"/>
          </a:xfrm>
        </p:grpSpPr>
        <p:sp>
          <p:nvSpPr>
            <p:cNvPr id="23" name="TextBox 22">
              <a:extLst>
                <a:ext uri="{FF2B5EF4-FFF2-40B4-BE49-F238E27FC236}">
                  <a16:creationId xmlns:a16="http://schemas.microsoft.com/office/drawing/2014/main" id="{F628F240-9D48-FB07-F8CE-47E3C21F3846}"/>
                </a:ext>
              </a:extLst>
            </p:cNvPr>
            <p:cNvSpPr txBox="1"/>
            <p:nvPr/>
          </p:nvSpPr>
          <p:spPr>
            <a:xfrm>
              <a:off x="2482932" y="5628070"/>
              <a:ext cx="3124921" cy="646331"/>
            </a:xfrm>
            <a:prstGeom prst="rect">
              <a:avLst/>
            </a:prstGeom>
            <a:noFill/>
          </p:spPr>
          <p:txBody>
            <a:bodyPr wrap="square" rtlCol="0">
              <a:spAutoFit/>
            </a:bodyPr>
            <a:lstStyle/>
            <a:p>
              <a:r>
                <a:rPr lang="en-GB" sz="3600" dirty="0">
                  <a:solidFill>
                    <a:schemeClr val="tx1">
                      <a:lumMod val="65000"/>
                      <a:lumOff val="35000"/>
                    </a:schemeClr>
                  </a:solidFill>
                  <a:latin typeface="+mj-lt"/>
                </a:rPr>
                <a:t>Equilateral</a:t>
              </a:r>
              <a:endParaRPr lang="en-US" dirty="0">
                <a:solidFill>
                  <a:schemeClr val="tx1">
                    <a:lumMod val="65000"/>
                    <a:lumOff val="35000"/>
                  </a:schemeClr>
                </a:solidFill>
                <a:latin typeface="+mj-lt"/>
              </a:endParaRPr>
            </a:p>
          </p:txBody>
        </p:sp>
        <p:sp>
          <p:nvSpPr>
            <p:cNvPr id="31" name="Rectangle: Rounded Corners 30">
              <a:extLst>
                <a:ext uri="{FF2B5EF4-FFF2-40B4-BE49-F238E27FC236}">
                  <a16:creationId xmlns:a16="http://schemas.microsoft.com/office/drawing/2014/main" id="{91315836-3BC3-802A-415C-AD02A017DA54}"/>
                </a:ext>
              </a:extLst>
            </p:cNvPr>
            <p:cNvSpPr/>
            <p:nvPr/>
          </p:nvSpPr>
          <p:spPr>
            <a:xfrm>
              <a:off x="2357094" y="5623553"/>
              <a:ext cx="2822047" cy="662146"/>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Rounded Corners 14">
            <a:extLst>
              <a:ext uri="{FF2B5EF4-FFF2-40B4-BE49-F238E27FC236}">
                <a16:creationId xmlns:a16="http://schemas.microsoft.com/office/drawing/2014/main" id="{F242BFEF-C9DB-5A36-5994-504DEF5A279F}"/>
              </a:ext>
            </a:extLst>
          </p:cNvPr>
          <p:cNvSpPr/>
          <p:nvPr/>
        </p:nvSpPr>
        <p:spPr>
          <a:xfrm>
            <a:off x="2132018" y="1773372"/>
            <a:ext cx="3303639" cy="1062723"/>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30005DDB-02F6-D125-6284-04E55AEE4643}"/>
              </a:ext>
            </a:extLst>
          </p:cNvPr>
          <p:cNvSpPr txBox="1"/>
          <p:nvPr/>
        </p:nvSpPr>
        <p:spPr>
          <a:xfrm>
            <a:off x="2393469" y="1920011"/>
            <a:ext cx="3042188" cy="769441"/>
          </a:xfrm>
          <a:prstGeom prst="rect">
            <a:avLst/>
          </a:prstGeom>
          <a:noFill/>
        </p:spPr>
        <p:txBody>
          <a:bodyPr wrap="square" rtlCol="0">
            <a:spAutoFit/>
          </a:bodyPr>
          <a:lstStyle/>
          <a:p>
            <a:r>
              <a:rPr lang="en-GB" sz="4400" dirty="0">
                <a:solidFill>
                  <a:schemeClr val="tx1">
                    <a:lumMod val="65000"/>
                    <a:lumOff val="35000"/>
                  </a:schemeClr>
                </a:solidFill>
                <a:latin typeface="+mj-lt"/>
              </a:rPr>
              <a:t>Triangles</a:t>
            </a:r>
            <a:endParaRPr lang="en-US" sz="1800" dirty="0">
              <a:solidFill>
                <a:schemeClr val="tx1">
                  <a:lumMod val="65000"/>
                  <a:lumOff val="35000"/>
                </a:schemeClr>
              </a:solidFill>
              <a:latin typeface="+mj-lt"/>
            </a:endParaRPr>
          </a:p>
        </p:txBody>
      </p:sp>
      <p:sp>
        <p:nvSpPr>
          <p:cNvPr id="36" name="Isosceles Triangle 35">
            <a:extLst>
              <a:ext uri="{FF2B5EF4-FFF2-40B4-BE49-F238E27FC236}">
                <a16:creationId xmlns:a16="http://schemas.microsoft.com/office/drawing/2014/main" id="{C70F8D1D-E445-72DA-183E-A1FF72B8572B}"/>
              </a:ext>
            </a:extLst>
          </p:cNvPr>
          <p:cNvSpPr/>
          <p:nvPr/>
        </p:nvSpPr>
        <p:spPr>
          <a:xfrm>
            <a:off x="7213092" y="2443515"/>
            <a:ext cx="3391165" cy="2923418"/>
          </a:xfrm>
          <a:prstGeom prst="triangle">
            <a:avLst/>
          </a:prstGeom>
          <a:solidFill>
            <a:srgbClr val="C7E6F5"/>
          </a:solidFill>
          <a:ln w="381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TextBox 36">
            <a:extLst>
              <a:ext uri="{FF2B5EF4-FFF2-40B4-BE49-F238E27FC236}">
                <a16:creationId xmlns:a16="http://schemas.microsoft.com/office/drawing/2014/main" id="{5EACAA09-D192-F5CE-E027-278BBC4B499A}"/>
              </a:ext>
            </a:extLst>
          </p:cNvPr>
          <p:cNvSpPr txBox="1"/>
          <p:nvPr/>
        </p:nvSpPr>
        <p:spPr>
          <a:xfrm>
            <a:off x="7920316" y="4098804"/>
            <a:ext cx="2247891" cy="707886"/>
          </a:xfrm>
          <a:prstGeom prst="rect">
            <a:avLst/>
          </a:prstGeom>
          <a:noFill/>
        </p:spPr>
        <p:txBody>
          <a:bodyPr wrap="square" rtlCol="0">
            <a:spAutoFit/>
          </a:bodyPr>
          <a:lstStyle/>
          <a:p>
            <a:r>
              <a:rPr lang="en-GB" sz="4000" dirty="0">
                <a:solidFill>
                  <a:schemeClr val="tx1">
                    <a:lumMod val="65000"/>
                    <a:lumOff val="35000"/>
                  </a:schemeClr>
                </a:solidFill>
                <a:latin typeface="+mj-lt"/>
              </a:rPr>
              <a:t>Triangle</a:t>
            </a:r>
            <a:endParaRPr lang="en-US" sz="1600" dirty="0">
              <a:solidFill>
                <a:schemeClr val="tx1">
                  <a:lumMod val="65000"/>
                  <a:lumOff val="35000"/>
                </a:schemeClr>
              </a:solidFill>
              <a:latin typeface="+mj-lt"/>
            </a:endParaRPr>
          </a:p>
        </p:txBody>
      </p:sp>
      <p:sp>
        <p:nvSpPr>
          <p:cNvPr id="44" name="TextBox 43">
            <a:extLst>
              <a:ext uri="{FF2B5EF4-FFF2-40B4-BE49-F238E27FC236}">
                <a16:creationId xmlns:a16="http://schemas.microsoft.com/office/drawing/2014/main" id="{0978137D-C044-8C01-947A-9CF4C765E0BE}"/>
              </a:ext>
            </a:extLst>
          </p:cNvPr>
          <p:cNvSpPr txBox="1"/>
          <p:nvPr/>
        </p:nvSpPr>
        <p:spPr>
          <a:xfrm>
            <a:off x="5991187" y="3530267"/>
            <a:ext cx="2247892" cy="523220"/>
          </a:xfrm>
          <a:prstGeom prst="rect">
            <a:avLst/>
          </a:prstGeom>
          <a:noFill/>
        </p:spPr>
        <p:txBody>
          <a:bodyPr wrap="square" rtlCol="0">
            <a:spAutoFit/>
          </a:bodyPr>
          <a:lstStyle/>
          <a:p>
            <a:r>
              <a:rPr lang="en-GB" sz="2800" b="1" dirty="0">
                <a:solidFill>
                  <a:srgbClr val="C00000"/>
                </a:solidFill>
                <a:latin typeface="+mj-lt"/>
              </a:rPr>
              <a:t>3 Vertices</a:t>
            </a:r>
            <a:endParaRPr lang="en-US" sz="2800" b="1" dirty="0">
              <a:solidFill>
                <a:srgbClr val="C00000"/>
              </a:solidFill>
              <a:latin typeface="+mj-lt"/>
            </a:endParaRPr>
          </a:p>
        </p:txBody>
      </p:sp>
      <p:sp>
        <p:nvSpPr>
          <p:cNvPr id="45" name="TextBox 44">
            <a:extLst>
              <a:ext uri="{FF2B5EF4-FFF2-40B4-BE49-F238E27FC236}">
                <a16:creationId xmlns:a16="http://schemas.microsoft.com/office/drawing/2014/main" id="{B399F696-A2CD-49C4-4709-9C19BB15D00A}"/>
              </a:ext>
            </a:extLst>
          </p:cNvPr>
          <p:cNvSpPr txBox="1"/>
          <p:nvPr/>
        </p:nvSpPr>
        <p:spPr>
          <a:xfrm>
            <a:off x="8160447" y="5623553"/>
            <a:ext cx="1839148" cy="523220"/>
          </a:xfrm>
          <a:prstGeom prst="rect">
            <a:avLst/>
          </a:prstGeom>
          <a:noFill/>
        </p:spPr>
        <p:txBody>
          <a:bodyPr wrap="square" rtlCol="0">
            <a:spAutoFit/>
          </a:bodyPr>
          <a:lstStyle/>
          <a:p>
            <a:r>
              <a:rPr lang="en-GB" sz="2800" b="1" dirty="0">
                <a:solidFill>
                  <a:srgbClr val="7030A0"/>
                </a:solidFill>
                <a:latin typeface="+mj-lt"/>
              </a:rPr>
              <a:t>3 Angles</a:t>
            </a:r>
            <a:endParaRPr lang="en-US" sz="2800" b="1" dirty="0">
              <a:solidFill>
                <a:srgbClr val="7030A0"/>
              </a:solidFill>
              <a:latin typeface="+mj-lt"/>
            </a:endParaRPr>
          </a:p>
        </p:txBody>
      </p:sp>
      <p:sp>
        <p:nvSpPr>
          <p:cNvPr id="7" name="Arc 6">
            <a:extLst>
              <a:ext uri="{FF2B5EF4-FFF2-40B4-BE49-F238E27FC236}">
                <a16:creationId xmlns:a16="http://schemas.microsoft.com/office/drawing/2014/main" id="{3A9E751C-93C7-8A80-A9B2-D2A30E40D982}"/>
              </a:ext>
            </a:extLst>
          </p:cNvPr>
          <p:cNvSpPr/>
          <p:nvPr/>
        </p:nvSpPr>
        <p:spPr>
          <a:xfrm>
            <a:off x="7163262" y="5077597"/>
            <a:ext cx="488656" cy="600970"/>
          </a:xfrm>
          <a:prstGeom prst="arc">
            <a:avLst/>
          </a:prstGeom>
          <a:ln w="38100">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Arc 7">
            <a:extLst>
              <a:ext uri="{FF2B5EF4-FFF2-40B4-BE49-F238E27FC236}">
                <a16:creationId xmlns:a16="http://schemas.microsoft.com/office/drawing/2014/main" id="{0C173842-3CB6-90D6-A009-0434E0424C5B}"/>
              </a:ext>
            </a:extLst>
          </p:cNvPr>
          <p:cNvSpPr/>
          <p:nvPr/>
        </p:nvSpPr>
        <p:spPr>
          <a:xfrm flipH="1">
            <a:off x="10173169" y="5063549"/>
            <a:ext cx="488656" cy="600970"/>
          </a:xfrm>
          <a:prstGeom prst="arc">
            <a:avLst/>
          </a:prstGeom>
          <a:ln w="38100">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Arc 8">
            <a:extLst>
              <a:ext uri="{FF2B5EF4-FFF2-40B4-BE49-F238E27FC236}">
                <a16:creationId xmlns:a16="http://schemas.microsoft.com/office/drawing/2014/main" id="{0F750C07-505C-80B4-3F9C-9E4FCD6F7852}"/>
              </a:ext>
            </a:extLst>
          </p:cNvPr>
          <p:cNvSpPr/>
          <p:nvPr/>
        </p:nvSpPr>
        <p:spPr>
          <a:xfrm rot="13886708" flipH="1">
            <a:off x="8717102" y="2264759"/>
            <a:ext cx="488656" cy="600970"/>
          </a:xfrm>
          <a:prstGeom prst="arc">
            <a:avLst/>
          </a:prstGeom>
          <a:ln w="38100">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Isosceles Triangle 9">
            <a:extLst>
              <a:ext uri="{FF2B5EF4-FFF2-40B4-BE49-F238E27FC236}">
                <a16:creationId xmlns:a16="http://schemas.microsoft.com/office/drawing/2014/main" id="{EE92E6F3-717A-DEF4-832C-3A95201B8075}"/>
              </a:ext>
            </a:extLst>
          </p:cNvPr>
          <p:cNvSpPr/>
          <p:nvPr/>
        </p:nvSpPr>
        <p:spPr>
          <a:xfrm>
            <a:off x="7220144" y="2442145"/>
            <a:ext cx="3391165" cy="2923418"/>
          </a:xfrm>
          <a:prstGeom prst="triangl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Oval 3">
            <a:extLst>
              <a:ext uri="{FF2B5EF4-FFF2-40B4-BE49-F238E27FC236}">
                <a16:creationId xmlns:a16="http://schemas.microsoft.com/office/drawing/2014/main" id="{A062F408-FCF7-683B-10A1-6E7A525A6703}"/>
              </a:ext>
            </a:extLst>
          </p:cNvPr>
          <p:cNvSpPr/>
          <p:nvPr/>
        </p:nvSpPr>
        <p:spPr>
          <a:xfrm>
            <a:off x="8845174" y="2382870"/>
            <a:ext cx="127000" cy="127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61B6820-8505-8FF6-D691-BFA1A526AD7B}"/>
              </a:ext>
            </a:extLst>
          </p:cNvPr>
          <p:cNvSpPr/>
          <p:nvPr/>
        </p:nvSpPr>
        <p:spPr>
          <a:xfrm>
            <a:off x="10531232" y="5285959"/>
            <a:ext cx="127000" cy="127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0649B1A1-049E-C7F7-B47D-BA46AC043C4B}"/>
              </a:ext>
            </a:extLst>
          </p:cNvPr>
          <p:cNvSpPr/>
          <p:nvPr/>
        </p:nvSpPr>
        <p:spPr>
          <a:xfrm>
            <a:off x="7149592" y="5306512"/>
            <a:ext cx="127000" cy="127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789593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wipe(left)">
                                      <p:cBhvr>
                                        <p:cTn id="11" dur="500"/>
                                        <p:tgtEl>
                                          <p:spTgt spid="5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up)">
                                      <p:cBhvr>
                                        <p:cTn id="16" dur="500"/>
                                        <p:tgtEl>
                                          <p:spTgt spid="19"/>
                                        </p:tgtEl>
                                      </p:cBhvr>
                                    </p:animEffect>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wipe(left)">
                                      <p:cBhvr>
                                        <p:cTn id="20" dur="500"/>
                                        <p:tgtEl>
                                          <p:spTgt spid="3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up)">
                                      <p:cBhvr>
                                        <p:cTn id="25" dur="500"/>
                                        <p:tgtEl>
                                          <p:spTgt spid="24"/>
                                        </p:tgtEl>
                                      </p:cBhvr>
                                    </p:animEffect>
                                  </p:childTnLst>
                                </p:cTn>
                              </p:par>
                            </p:childTnLst>
                          </p:cTn>
                        </p:par>
                        <p:par>
                          <p:cTn id="26" fill="hold">
                            <p:stCondLst>
                              <p:cond delay="500"/>
                            </p:stCondLst>
                            <p:childTnLst>
                              <p:par>
                                <p:cTn id="27" presetID="22" presetClass="entr" presetSubtype="8" fill="hold"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wipe(left)">
                                      <p:cBhvr>
                                        <p:cTn id="29" dur="500"/>
                                        <p:tgtEl>
                                          <p:spTgt spid="3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ipe(up)">
                                      <p:cBhvr>
                                        <p:cTn id="34" dur="500"/>
                                        <p:tgtEl>
                                          <p:spTgt spid="25"/>
                                        </p:tgtEl>
                                      </p:cBhvr>
                                    </p:animEffect>
                                  </p:childTnLst>
                                </p:cTn>
                              </p:par>
                            </p:childTnLst>
                          </p:cTn>
                        </p:par>
                        <p:par>
                          <p:cTn id="35" fill="hold">
                            <p:stCondLst>
                              <p:cond delay="500"/>
                            </p:stCondLst>
                            <p:childTnLst>
                              <p:par>
                                <p:cTn id="36" presetID="22" presetClass="entr" presetSubtype="8" fill="hold"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left)">
                                      <p:cBhvr>
                                        <p:cTn id="38" dur="500"/>
                                        <p:tgtEl>
                                          <p:spTgt spid="35"/>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wipe(left)">
                                      <p:cBhvr>
                                        <p:cTn id="43" dur="500"/>
                                        <p:tgtEl>
                                          <p:spTgt spid="43"/>
                                        </p:tgtEl>
                                      </p:cBhvr>
                                    </p:animEffect>
                                  </p:childTnLst>
                                </p:cTn>
                              </p:par>
                            </p:childTnLst>
                          </p:cTn>
                        </p:par>
                        <p:par>
                          <p:cTn id="44" fill="hold">
                            <p:stCondLst>
                              <p:cond delay="500"/>
                            </p:stCondLst>
                            <p:childTnLst>
                              <p:par>
                                <p:cTn id="45" presetID="1" presetClass="emph" presetSubtype="2" fill="hold" nodeType="afterEffect">
                                  <p:stCondLst>
                                    <p:cond delay="0"/>
                                  </p:stCondLst>
                                  <p:childTnLst>
                                    <p:animClr clrSpc="rgb" dir="cw">
                                      <p:cBhvr>
                                        <p:cTn id="46" dur="500" fill="hold"/>
                                        <p:tgtEl>
                                          <p:spTgt spid="36"/>
                                        </p:tgtEl>
                                        <p:attrNameLst>
                                          <p:attrName>fillcolor</p:attrName>
                                        </p:attrNameLst>
                                      </p:cBhvr>
                                      <p:to>
                                        <a:srgbClr val="FFDE75"/>
                                      </p:to>
                                    </p:animClr>
                                    <p:set>
                                      <p:cBhvr>
                                        <p:cTn id="47" dur="500" fill="hold"/>
                                        <p:tgtEl>
                                          <p:spTgt spid="36"/>
                                        </p:tgtEl>
                                        <p:attrNameLst>
                                          <p:attrName>fill.type</p:attrName>
                                        </p:attrNameLst>
                                      </p:cBhvr>
                                      <p:to>
                                        <p:strVal val="solid"/>
                                      </p:to>
                                    </p:set>
                                    <p:set>
                                      <p:cBhvr>
                                        <p:cTn id="48" dur="500" fill="hold"/>
                                        <p:tgtEl>
                                          <p:spTgt spid="36"/>
                                        </p:tgtEl>
                                        <p:attrNameLst>
                                          <p:attrName>fill.on</p:attrName>
                                        </p:attrNameLst>
                                      </p:cBhvr>
                                      <p:to>
                                        <p:strVal val="true"/>
                                      </p:to>
                                    </p:se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wipe(left)">
                                      <p:cBhvr>
                                        <p:cTn id="53" dur="500"/>
                                        <p:tgtEl>
                                          <p:spTgt spid="44"/>
                                        </p:tgtEl>
                                      </p:cBhvr>
                                    </p:animEffect>
                                  </p:childTnLst>
                                </p:cTn>
                              </p:par>
                            </p:childTnLst>
                          </p:cTn>
                        </p:par>
                        <p:par>
                          <p:cTn id="54" fill="hold">
                            <p:stCondLst>
                              <p:cond delay="500"/>
                            </p:stCondLst>
                            <p:childTnLst>
                              <p:par>
                                <p:cTn id="55" presetID="10" presetClass="entr" presetSubtype="0" fill="hold" grpId="0" nodeType="after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fade">
                                      <p:cBhvr>
                                        <p:cTn id="57" dur="500"/>
                                        <p:tgtEl>
                                          <p:spTgt spid="4"/>
                                        </p:tgtEl>
                                      </p:cBhvr>
                                    </p:animEffect>
                                  </p:childTnLst>
                                </p:cTn>
                              </p:par>
                            </p:childTnLst>
                          </p:cTn>
                        </p:par>
                        <p:par>
                          <p:cTn id="58" fill="hold">
                            <p:stCondLst>
                              <p:cond delay="1000"/>
                            </p:stCondLst>
                            <p:childTnLst>
                              <p:par>
                                <p:cTn id="59" presetID="10" presetClass="entr" presetSubtype="0" fill="hold" grpId="0" nodeType="after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fade">
                                      <p:cBhvr>
                                        <p:cTn id="61" dur="500"/>
                                        <p:tgtEl>
                                          <p:spTgt spid="5"/>
                                        </p:tgtEl>
                                      </p:cBhvr>
                                    </p:animEffect>
                                  </p:childTnLst>
                                </p:cTn>
                              </p:par>
                            </p:childTnLst>
                          </p:cTn>
                        </p:par>
                        <p:par>
                          <p:cTn id="62" fill="hold">
                            <p:stCondLst>
                              <p:cond delay="1500"/>
                            </p:stCondLst>
                            <p:childTnLst>
                              <p:par>
                                <p:cTn id="63" presetID="10" presetClass="entr" presetSubtype="0" fill="hold" grpId="0" nodeType="afterEffect">
                                  <p:stCondLst>
                                    <p:cond delay="0"/>
                                  </p:stCondLst>
                                  <p:childTnLst>
                                    <p:set>
                                      <p:cBhvr>
                                        <p:cTn id="64" dur="1" fill="hold">
                                          <p:stCondLst>
                                            <p:cond delay="0"/>
                                          </p:stCondLst>
                                        </p:cTn>
                                        <p:tgtEl>
                                          <p:spTgt spid="6"/>
                                        </p:tgtEl>
                                        <p:attrNameLst>
                                          <p:attrName>style.visibility</p:attrName>
                                        </p:attrNameLst>
                                      </p:cBhvr>
                                      <p:to>
                                        <p:strVal val="visible"/>
                                      </p:to>
                                    </p:set>
                                    <p:animEffect transition="in" filter="fade">
                                      <p:cBhvr>
                                        <p:cTn id="65" dur="500"/>
                                        <p:tgtEl>
                                          <p:spTgt spid="6"/>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45"/>
                                        </p:tgtEl>
                                        <p:attrNameLst>
                                          <p:attrName>style.visibility</p:attrName>
                                        </p:attrNameLst>
                                      </p:cBhvr>
                                      <p:to>
                                        <p:strVal val="visible"/>
                                      </p:to>
                                    </p:set>
                                    <p:animEffect transition="in" filter="wipe(left)">
                                      <p:cBhvr>
                                        <p:cTn id="70" dur="500"/>
                                        <p:tgtEl>
                                          <p:spTgt spid="45"/>
                                        </p:tgtEl>
                                      </p:cBhvr>
                                    </p:animEffect>
                                  </p:childTnLst>
                                </p:cTn>
                              </p:par>
                            </p:childTnLst>
                          </p:cTn>
                        </p:par>
                        <p:par>
                          <p:cTn id="71" fill="hold">
                            <p:stCondLst>
                              <p:cond delay="1000"/>
                            </p:stCondLst>
                            <p:childTnLst>
                              <p:par>
                                <p:cTn id="72" presetID="22" presetClass="entr" presetSubtype="1" fill="hold" grpId="0" nodeType="afterEffect">
                                  <p:stCondLst>
                                    <p:cond delay="0"/>
                                  </p:stCondLst>
                                  <p:childTnLst>
                                    <p:set>
                                      <p:cBhvr>
                                        <p:cTn id="73" dur="1" fill="hold">
                                          <p:stCondLst>
                                            <p:cond delay="0"/>
                                          </p:stCondLst>
                                        </p:cTn>
                                        <p:tgtEl>
                                          <p:spTgt spid="7"/>
                                        </p:tgtEl>
                                        <p:attrNameLst>
                                          <p:attrName>style.visibility</p:attrName>
                                        </p:attrNameLst>
                                      </p:cBhvr>
                                      <p:to>
                                        <p:strVal val="visible"/>
                                      </p:to>
                                    </p:set>
                                    <p:animEffect transition="in" filter="wipe(up)">
                                      <p:cBhvr>
                                        <p:cTn id="74" dur="500"/>
                                        <p:tgtEl>
                                          <p:spTgt spid="7"/>
                                        </p:tgtEl>
                                      </p:cBhvr>
                                    </p:animEffect>
                                  </p:childTnLst>
                                </p:cTn>
                              </p:par>
                            </p:childTnLst>
                          </p:cTn>
                        </p:par>
                        <p:par>
                          <p:cTn id="75" fill="hold">
                            <p:stCondLst>
                              <p:cond delay="1500"/>
                            </p:stCondLst>
                            <p:childTnLst>
                              <p:par>
                                <p:cTn id="76" presetID="22" presetClass="entr" presetSubtype="1" fill="hold" grpId="0" nodeType="afterEffect">
                                  <p:stCondLst>
                                    <p:cond delay="0"/>
                                  </p:stCondLst>
                                  <p:childTnLst>
                                    <p:set>
                                      <p:cBhvr>
                                        <p:cTn id="77" dur="1" fill="hold">
                                          <p:stCondLst>
                                            <p:cond delay="0"/>
                                          </p:stCondLst>
                                        </p:cTn>
                                        <p:tgtEl>
                                          <p:spTgt spid="8"/>
                                        </p:tgtEl>
                                        <p:attrNameLst>
                                          <p:attrName>style.visibility</p:attrName>
                                        </p:attrNameLst>
                                      </p:cBhvr>
                                      <p:to>
                                        <p:strVal val="visible"/>
                                      </p:to>
                                    </p:set>
                                    <p:animEffect transition="in" filter="wipe(up)">
                                      <p:cBhvr>
                                        <p:cTn id="78" dur="500"/>
                                        <p:tgtEl>
                                          <p:spTgt spid="8"/>
                                        </p:tgtEl>
                                      </p:cBhvr>
                                    </p:animEffect>
                                  </p:childTnLst>
                                </p:cTn>
                              </p:par>
                            </p:childTnLst>
                          </p:cTn>
                        </p:par>
                        <p:par>
                          <p:cTn id="79" fill="hold">
                            <p:stCondLst>
                              <p:cond delay="2000"/>
                            </p:stCondLst>
                            <p:childTnLst>
                              <p:par>
                                <p:cTn id="80" presetID="22" presetClass="entr" presetSubtype="8" fill="hold" grpId="0" nodeType="afterEffect">
                                  <p:stCondLst>
                                    <p:cond delay="0"/>
                                  </p:stCondLst>
                                  <p:childTnLst>
                                    <p:set>
                                      <p:cBhvr>
                                        <p:cTn id="81" dur="1" fill="hold">
                                          <p:stCondLst>
                                            <p:cond delay="0"/>
                                          </p:stCondLst>
                                        </p:cTn>
                                        <p:tgtEl>
                                          <p:spTgt spid="9"/>
                                        </p:tgtEl>
                                        <p:attrNameLst>
                                          <p:attrName>style.visibility</p:attrName>
                                        </p:attrNameLst>
                                      </p:cBhvr>
                                      <p:to>
                                        <p:strVal val="visible"/>
                                      </p:to>
                                    </p:set>
                                    <p:animEffect transition="in" filter="wipe(left)">
                                      <p:cBhvr>
                                        <p:cTn id="82" dur="500"/>
                                        <p:tgtEl>
                                          <p:spTgt spid="9"/>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42"/>
                                        </p:tgtEl>
                                        <p:attrNameLst>
                                          <p:attrName>style.visibility</p:attrName>
                                        </p:attrNameLst>
                                      </p:cBhvr>
                                      <p:to>
                                        <p:strVal val="visible"/>
                                      </p:to>
                                    </p:set>
                                    <p:animEffect transition="in" filter="wipe(left)">
                                      <p:cBhvr>
                                        <p:cTn id="87" dur="500"/>
                                        <p:tgtEl>
                                          <p:spTgt spid="42"/>
                                        </p:tgtEl>
                                      </p:cBhvr>
                                    </p:animEffect>
                                  </p:childTnLst>
                                </p:cTn>
                              </p:par>
                            </p:childTnLst>
                          </p:cTn>
                        </p:par>
                        <p:par>
                          <p:cTn id="88" fill="hold">
                            <p:stCondLst>
                              <p:cond delay="500"/>
                            </p:stCondLst>
                            <p:childTnLst>
                              <p:par>
                                <p:cTn id="89" presetID="21" presetClass="entr" presetSubtype="1" fill="hold" grpId="0" nodeType="afterEffect">
                                  <p:stCondLst>
                                    <p:cond delay="0"/>
                                  </p:stCondLst>
                                  <p:childTnLst>
                                    <p:set>
                                      <p:cBhvr>
                                        <p:cTn id="90" dur="1" fill="hold">
                                          <p:stCondLst>
                                            <p:cond delay="0"/>
                                          </p:stCondLst>
                                        </p:cTn>
                                        <p:tgtEl>
                                          <p:spTgt spid="10"/>
                                        </p:tgtEl>
                                        <p:attrNameLst>
                                          <p:attrName>style.visibility</p:attrName>
                                        </p:attrNameLst>
                                      </p:cBhvr>
                                      <p:to>
                                        <p:strVal val="visible"/>
                                      </p:to>
                                    </p:set>
                                    <p:animEffect transition="in" filter="wheel(1)">
                                      <p:cBhvr>
                                        <p:cTn id="91"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4" grpId="0" animBg="1"/>
      <p:bldP spid="25" grpId="0" animBg="1"/>
      <p:bldP spid="42" grpId="0"/>
      <p:bldP spid="43" grpId="0"/>
      <p:bldP spid="44" grpId="0"/>
      <p:bldP spid="45" grpId="0"/>
      <p:bldP spid="7" grpId="0" animBg="1"/>
      <p:bldP spid="8" grpId="0" animBg="1"/>
      <p:bldP spid="9" grpId="0" animBg="1"/>
      <p:bldP spid="10" grpId="0" animBg="1"/>
      <p:bldP spid="4" grpId="0" animBg="1"/>
      <p:bldP spid="5" grpId="0" animBg="1"/>
      <p:bldP spid="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BC052E27-658B-4F49-BB77-10142F9F4D4B}"/>
              </a:ext>
            </a:extLst>
          </p:cNvPr>
          <p:cNvSpPr txBox="1"/>
          <p:nvPr/>
        </p:nvSpPr>
        <p:spPr>
          <a:xfrm>
            <a:off x="9529482" y="118884"/>
            <a:ext cx="2662518" cy="307777"/>
          </a:xfrm>
          <a:prstGeom prst="rect">
            <a:avLst/>
          </a:prstGeom>
          <a:solidFill>
            <a:srgbClr val="DAF3F6"/>
          </a:solidFill>
          <a:effectLst>
            <a:outerShdw blurRad="50800" dist="38100" dir="5400000" algn="t" rotWithShape="0">
              <a:prstClr val="black">
                <a:alpha val="40000"/>
              </a:prstClr>
            </a:outerShdw>
            <a:softEdge rad="12700"/>
          </a:effectLst>
        </p:spPr>
        <p:txBody>
          <a:bodyPr wrap="square">
            <a:spAutoFit/>
          </a:bodyPr>
          <a:lstStyle/>
          <a:p>
            <a:pPr algn="ctr"/>
            <a:r>
              <a:rPr lang="en-GB" b="0" i="0" dirty="0">
                <a:solidFill>
                  <a:schemeClr val="tx1">
                    <a:lumMod val="50000"/>
                    <a:lumOff val="50000"/>
                  </a:schemeClr>
                </a:solidFill>
                <a:effectLst/>
                <a:latin typeface="+mj-lt"/>
              </a:rPr>
              <a:t> Preparatory activity</a:t>
            </a:r>
            <a:endParaRPr lang="en-GB" dirty="0">
              <a:solidFill>
                <a:schemeClr val="tx1">
                  <a:lumMod val="50000"/>
                  <a:lumOff val="50000"/>
                </a:schemeClr>
              </a:solidFill>
              <a:latin typeface="+mj-lt"/>
            </a:endParaRPr>
          </a:p>
        </p:txBody>
      </p:sp>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5138" lvl="1">
              <a:buSzPts val="6000"/>
              <a:buFont typeface="Comic Sans MS"/>
            </a:pPr>
            <a:r>
              <a:rPr lang="en-US" sz="3200" b="1" dirty="0">
                <a:solidFill>
                  <a:schemeClr val="bg1"/>
                </a:solidFill>
                <a:latin typeface="Comic Sans MS"/>
                <a:sym typeface="Comic Sans MS"/>
              </a:rPr>
              <a:t>Where is the butcher’s shop located?</a:t>
            </a:r>
            <a:endParaRPr lang="en-GB" sz="3200" dirty="0">
              <a:solidFill>
                <a:schemeClr val="bg1"/>
              </a:solidFill>
              <a:sym typeface="Comic Sans MS"/>
            </a:endParaRPr>
          </a:p>
        </p:txBody>
      </p:sp>
      <p:pic>
        <p:nvPicPr>
          <p:cNvPr id="8" name="Picture 7" descr="A picture containing concrete mixer, transport, van&#10;&#10;Description automatically generated">
            <a:extLst>
              <a:ext uri="{FF2B5EF4-FFF2-40B4-BE49-F238E27FC236}">
                <a16:creationId xmlns:a16="http://schemas.microsoft.com/office/drawing/2014/main" id="{4990E664-7591-9BE9-9F22-5A4B1BA0D4FC}"/>
              </a:ext>
            </a:extLst>
          </p:cNvPr>
          <p:cNvPicPr>
            <a:picLocks noChangeAspect="1"/>
          </p:cNvPicPr>
          <p:nvPr/>
        </p:nvPicPr>
        <p:blipFill>
          <a:blip r:embed="rId4"/>
          <a:stretch>
            <a:fillRect/>
          </a:stretch>
        </p:blipFill>
        <p:spPr>
          <a:xfrm>
            <a:off x="5142990" y="1177070"/>
            <a:ext cx="1956816" cy="1198430"/>
          </a:xfrm>
          <a:prstGeom prst="rect">
            <a:avLst/>
          </a:prstGeom>
        </p:spPr>
      </p:pic>
      <p:pic>
        <p:nvPicPr>
          <p:cNvPr id="11" name="Picture 10" descr="A green and blue van&#10;&#10;Description automatically generated with low confidence">
            <a:extLst>
              <a:ext uri="{FF2B5EF4-FFF2-40B4-BE49-F238E27FC236}">
                <a16:creationId xmlns:a16="http://schemas.microsoft.com/office/drawing/2014/main" id="{9DC63F3E-8282-E9A6-34D7-D30B9EA74BCA}"/>
              </a:ext>
            </a:extLst>
          </p:cNvPr>
          <p:cNvPicPr>
            <a:picLocks noChangeAspect="1"/>
          </p:cNvPicPr>
          <p:nvPr/>
        </p:nvPicPr>
        <p:blipFill>
          <a:blip r:embed="rId5"/>
          <a:stretch>
            <a:fillRect/>
          </a:stretch>
        </p:blipFill>
        <p:spPr>
          <a:xfrm>
            <a:off x="8527655" y="5090132"/>
            <a:ext cx="1955358" cy="1484197"/>
          </a:xfrm>
          <a:prstGeom prst="rect">
            <a:avLst/>
          </a:prstGeom>
        </p:spPr>
      </p:pic>
      <p:pic>
        <p:nvPicPr>
          <p:cNvPr id="13" name="Picture 12">
            <a:extLst>
              <a:ext uri="{FF2B5EF4-FFF2-40B4-BE49-F238E27FC236}">
                <a16:creationId xmlns:a16="http://schemas.microsoft.com/office/drawing/2014/main" id="{8C892ADD-3A18-6CE4-219F-682734443644}"/>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1910211" y="5209098"/>
            <a:ext cx="1956816" cy="1107022"/>
          </a:xfrm>
          <a:prstGeom prst="rect">
            <a:avLst/>
          </a:prstGeom>
        </p:spPr>
      </p:pic>
      <p:sp>
        <p:nvSpPr>
          <p:cNvPr id="19" name="Oval 18">
            <a:extLst>
              <a:ext uri="{FF2B5EF4-FFF2-40B4-BE49-F238E27FC236}">
                <a16:creationId xmlns:a16="http://schemas.microsoft.com/office/drawing/2014/main" id="{60180095-BF82-B654-8390-59C2409D6F68}"/>
              </a:ext>
            </a:extLst>
          </p:cNvPr>
          <p:cNvSpPr/>
          <p:nvPr/>
        </p:nvSpPr>
        <p:spPr>
          <a:xfrm>
            <a:off x="6019799" y="2265069"/>
            <a:ext cx="152400" cy="15240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9229A423-9089-A66E-5AAB-C6F81356A5B2}"/>
              </a:ext>
            </a:extLst>
          </p:cNvPr>
          <p:cNvSpPr/>
          <p:nvPr/>
        </p:nvSpPr>
        <p:spPr>
          <a:xfrm>
            <a:off x="3826293" y="6051446"/>
            <a:ext cx="152400" cy="15240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38E16F28-D80C-5C99-8355-A352AC360CD2}"/>
              </a:ext>
            </a:extLst>
          </p:cNvPr>
          <p:cNvSpPr/>
          <p:nvPr/>
        </p:nvSpPr>
        <p:spPr>
          <a:xfrm>
            <a:off x="8209617" y="6051446"/>
            <a:ext cx="152400" cy="15240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5FF93A02-1C4C-B00C-1B89-1C787E3AB81E}"/>
              </a:ext>
            </a:extLst>
          </p:cNvPr>
          <p:cNvGrpSpPr/>
          <p:nvPr/>
        </p:nvGrpSpPr>
        <p:grpSpPr>
          <a:xfrm>
            <a:off x="9529482" y="2104491"/>
            <a:ext cx="1909828" cy="1499749"/>
            <a:chOff x="978791" y="2265069"/>
            <a:chExt cx="1909828" cy="1499749"/>
          </a:xfrm>
        </p:grpSpPr>
        <p:pic>
          <p:nvPicPr>
            <p:cNvPr id="6" name="Picture 5" descr="Shape, rectangle&#10;&#10;Description automatically generated">
              <a:extLst>
                <a:ext uri="{FF2B5EF4-FFF2-40B4-BE49-F238E27FC236}">
                  <a16:creationId xmlns:a16="http://schemas.microsoft.com/office/drawing/2014/main" id="{6F910D2F-4097-4195-822F-42039729B41E}"/>
                </a:ext>
              </a:extLst>
            </p:cNvPr>
            <p:cNvPicPr>
              <a:picLocks noChangeAspect="1"/>
            </p:cNvPicPr>
            <p:nvPr/>
          </p:nvPicPr>
          <p:blipFill>
            <a:blip r:embed="rId7">
              <a:clrChange>
                <a:clrFrom>
                  <a:srgbClr val="B5D687"/>
                </a:clrFrom>
                <a:clrTo>
                  <a:srgbClr val="B5D687">
                    <a:alpha val="0"/>
                  </a:srgbClr>
                </a:clrTo>
              </a:clrChange>
            </a:blip>
            <a:stretch>
              <a:fillRect/>
            </a:stretch>
          </p:blipFill>
          <p:spPr>
            <a:xfrm>
              <a:off x="1388870" y="2265069"/>
              <a:ext cx="1499749" cy="1499749"/>
            </a:xfrm>
            <a:prstGeom prst="rect">
              <a:avLst/>
            </a:prstGeom>
          </p:spPr>
        </p:pic>
        <p:sp>
          <p:nvSpPr>
            <p:cNvPr id="4" name="Rectangle 3">
              <a:extLst>
                <a:ext uri="{FF2B5EF4-FFF2-40B4-BE49-F238E27FC236}">
                  <a16:creationId xmlns:a16="http://schemas.microsoft.com/office/drawing/2014/main" id="{C23BD07A-C35B-FAD6-F132-BFFE64706862}"/>
                </a:ext>
              </a:extLst>
            </p:cNvPr>
            <p:cNvSpPr/>
            <p:nvPr/>
          </p:nvSpPr>
          <p:spPr>
            <a:xfrm>
              <a:off x="978791" y="2509177"/>
              <a:ext cx="820158" cy="10115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C00000"/>
                  </a:solidFill>
                </a:rPr>
                <a:t>?</a:t>
              </a:r>
            </a:p>
          </p:txBody>
        </p:sp>
      </p:grpSp>
    </p:spTree>
    <p:custDataLst>
      <p:tags r:id="rId1"/>
    </p:custDataLst>
    <p:extLst>
      <p:ext uri="{BB962C8B-B14F-4D97-AF65-F5344CB8AC3E}">
        <p14:creationId xmlns:p14="http://schemas.microsoft.com/office/powerpoint/2010/main" val="799358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Google Shape;222;p10">
            <a:extLst>
              <a:ext uri="{FF2B5EF4-FFF2-40B4-BE49-F238E27FC236}">
                <a16:creationId xmlns:a16="http://schemas.microsoft.com/office/drawing/2014/main" id="{31B4FE51-9FF9-46AE-93A1-AA486ECCB4B4}"/>
              </a:ext>
            </a:extLst>
          </p:cNvPr>
          <p:cNvSpPr txBox="1"/>
          <p:nvPr/>
        </p:nvSpPr>
        <p:spPr>
          <a:xfrm>
            <a:off x="0" y="572302"/>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en-GB" sz="3200" b="1" i="0" u="none" strike="noStrike" kern="0" cap="none" spc="0" normalizeH="0" baseline="0" noProof="0" dirty="0">
                <a:ln>
                  <a:noFill/>
                </a:ln>
                <a:solidFill>
                  <a:prstClr val="white"/>
                </a:solidFill>
                <a:effectLst/>
                <a:uLnTx/>
                <a:uFillTx/>
                <a:latin typeface="Comic Sans MS"/>
                <a:cs typeface="Arial"/>
                <a:sym typeface="Comic Sans MS"/>
              </a:rPr>
              <a:t>Learning Objectives</a:t>
            </a:r>
            <a:endParaRPr kumimoji="0" lang="en-GB" sz="3200" b="0" i="0" u="none" strike="noStrike" kern="0" cap="none" spc="0" normalizeH="0" baseline="0" noProof="0" dirty="0">
              <a:ln>
                <a:noFill/>
              </a:ln>
              <a:solidFill>
                <a:prstClr val="white"/>
              </a:solidFill>
              <a:effectLst/>
              <a:uLnTx/>
              <a:uFillTx/>
              <a:latin typeface="Arial"/>
              <a:cs typeface="Arial"/>
              <a:sym typeface="Comic Sans MS"/>
            </a:endParaRPr>
          </a:p>
        </p:txBody>
      </p:sp>
      <p:pic>
        <p:nvPicPr>
          <p:cNvPr id="8" name="Picture 7">
            <a:extLst>
              <a:ext uri="{FF2B5EF4-FFF2-40B4-BE49-F238E27FC236}">
                <a16:creationId xmlns:a16="http://schemas.microsoft.com/office/drawing/2014/main" id="{AE021D70-6B1B-4F47-A9F9-8349B476C988}"/>
              </a:ext>
            </a:extLst>
          </p:cNvPr>
          <p:cNvPicPr>
            <a:picLocks noChangeAspect="1"/>
          </p:cNvPicPr>
          <p:nvPr/>
        </p:nvPicPr>
        <p:blipFill>
          <a:blip r:embed="rId4"/>
          <a:srcRect/>
          <a:stretch/>
        </p:blipFill>
        <p:spPr>
          <a:xfrm flipH="1">
            <a:off x="11195089" y="106908"/>
            <a:ext cx="606363" cy="1781002"/>
          </a:xfrm>
          <a:prstGeom prst="rect">
            <a:avLst/>
          </a:prstGeom>
        </p:spPr>
      </p:pic>
      <p:sp>
        <p:nvSpPr>
          <p:cNvPr id="9" name="Google Shape;86;ga338da080d_1_6">
            <a:extLst>
              <a:ext uri="{FF2B5EF4-FFF2-40B4-BE49-F238E27FC236}">
                <a16:creationId xmlns:a16="http://schemas.microsoft.com/office/drawing/2014/main" id="{D8CC48AA-D7CE-4BD6-A9BA-C6C4132AD253}"/>
              </a:ext>
            </a:extLst>
          </p:cNvPr>
          <p:cNvSpPr txBox="1">
            <a:spLocks/>
          </p:cNvSpPr>
          <p:nvPr/>
        </p:nvSpPr>
        <p:spPr>
          <a:xfrm>
            <a:off x="0" y="1266221"/>
            <a:ext cx="12192000" cy="5174959"/>
          </a:xfrm>
          <a:prstGeom prst="rect">
            <a:avLst/>
          </a:prstGeom>
          <a:noFill/>
          <a:ln>
            <a:noFill/>
          </a:ln>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57200">
              <a:lnSpc>
                <a:spcPct val="150000"/>
              </a:lnSpc>
              <a:buClr>
                <a:srgbClr val="0076A3"/>
              </a:buClr>
              <a:buSzPts val="1100"/>
            </a:pPr>
            <a:r>
              <a:rPr lang="en-US" sz="3200" b="1" dirty="0">
                <a:solidFill>
                  <a:srgbClr val="3A729A"/>
                </a:solidFill>
                <a:latin typeface="Comic Sans MS"/>
              </a:rPr>
              <a:t>Triangle: special triangles, special straight lines in a triangle, sum of angles in a triangle</a:t>
            </a:r>
            <a:endParaRPr lang="fr-FR" b="1" dirty="0">
              <a:solidFill>
                <a:srgbClr val="3A729A"/>
              </a:solidFill>
              <a:latin typeface="Comic Sans MS" panose="030F0702030302020204" pitchFamily="66" charset="0"/>
            </a:endParaRPr>
          </a:p>
          <a:p>
            <a:pPr marL="514350" lvl="7" indent="457200">
              <a:lnSpc>
                <a:spcPct val="150000"/>
              </a:lnSpc>
              <a:buClr>
                <a:srgbClr val="0076A3"/>
              </a:buClr>
              <a:buSzPct val="100000"/>
              <a:buFont typeface="Arial"/>
              <a:buAutoNum type="arabicPeriod"/>
            </a:pPr>
            <a:r>
              <a:rPr lang="en-US" sz="2800" dirty="0">
                <a:solidFill>
                  <a:schemeClr val="tx1">
                    <a:lumMod val="65000"/>
                    <a:lumOff val="35000"/>
                  </a:schemeClr>
                </a:solidFill>
                <a:latin typeface="Comic Sans MS"/>
              </a:rPr>
              <a:t>Define and construct angle bisectors, altitudes (or heights), perpendicular bisectors and medians in a triangle</a:t>
            </a:r>
          </a:p>
          <a:p>
            <a:pPr marL="857250" lvl="7" indent="-342900">
              <a:lnSpc>
                <a:spcPct val="150000"/>
              </a:lnSpc>
              <a:buClr>
                <a:srgbClr val="0076A3"/>
              </a:buClr>
              <a:buSzPct val="100000"/>
              <a:buFont typeface="Arial" panose="020B0604020202020204" pitchFamily="34" charset="0"/>
              <a:buChar char="•"/>
            </a:pPr>
            <a:r>
              <a:rPr kumimoji="0" lang="en-US"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Draw the 3 medians in a triangle and know that they are concurrent</a:t>
            </a:r>
          </a:p>
          <a:p>
            <a:pPr marL="857250" lvl="7" indent="-342900">
              <a:lnSpc>
                <a:spcPct val="150000"/>
              </a:lnSpc>
              <a:buClr>
                <a:srgbClr val="0076A3"/>
              </a:buClr>
              <a:buSzPct val="100000"/>
              <a:buFont typeface="Arial" panose="020B0604020202020204" pitchFamily="34" charset="0"/>
              <a:buChar char="•"/>
            </a:pPr>
            <a:r>
              <a:rPr kumimoji="0" lang="en-US"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Determine the center of a circle passing through 3 non collinear points</a:t>
            </a:r>
          </a:p>
          <a:p>
            <a:pPr marL="857250" lvl="7" indent="-342900">
              <a:lnSpc>
                <a:spcPct val="150000"/>
              </a:lnSpc>
              <a:buClr>
                <a:srgbClr val="0076A3"/>
              </a:buClr>
              <a:buSzPct val="100000"/>
              <a:buFont typeface="Arial" panose="020B0604020202020204" pitchFamily="34" charset="0"/>
              <a:buChar char="•"/>
            </a:pPr>
            <a:endParaRPr kumimoji="0" lang="en-US"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endParaRPr>
          </a:p>
          <a:p>
            <a:pPr marL="514350" lvl="7">
              <a:buClr>
                <a:srgbClr val="0076A3"/>
              </a:buClr>
              <a:buSzPct val="100000"/>
            </a:pPr>
            <a:endParaRPr kumimoji="0" lang="en-GB"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endParaRPr>
          </a:p>
          <a:p>
            <a:pPr>
              <a:spcBef>
                <a:spcPts val="1400"/>
              </a:spcBef>
              <a:buSzPts val="2000"/>
            </a:pPr>
            <a:endParaRPr lang="fr-FR" sz="3200" dirty="0">
              <a:latin typeface="Comic Sans MS" panose="030F0702030302020204" pitchFamily="66" charset="0"/>
            </a:endParaRPr>
          </a:p>
          <a:p>
            <a:pPr>
              <a:spcBef>
                <a:spcPts val="1400"/>
              </a:spcBef>
              <a:buSzPts val="2200"/>
            </a:pPr>
            <a:endParaRPr lang="fr-FR" sz="3200" dirty="0">
              <a:latin typeface="Comic Sans MS" panose="030F0702030302020204" pitchFamily="66" charset="0"/>
            </a:endParaRPr>
          </a:p>
        </p:txBody>
      </p:sp>
    </p:spTree>
    <p:custDataLst>
      <p:tags r:id="rId1"/>
    </p:custDataLst>
    <p:extLst>
      <p:ext uri="{BB962C8B-B14F-4D97-AF65-F5344CB8AC3E}">
        <p14:creationId xmlns:p14="http://schemas.microsoft.com/office/powerpoint/2010/main" val="215216335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ME.G6.CH12.SLO1 Slide 41-44">
            <a:hlinkClick r:id="" action="ppaction://media"/>
            <a:extLst>
              <a:ext uri="{FF2B5EF4-FFF2-40B4-BE49-F238E27FC236}">
                <a16:creationId xmlns:a16="http://schemas.microsoft.com/office/drawing/2014/main" id="{90E416A9-9A7F-699E-41BE-D2B1362CAC0E}"/>
              </a:ext>
            </a:extLst>
          </p:cNvPr>
          <p:cNvPicPr>
            <a:picLocks noChangeAspect="1"/>
          </p:cNvPicPr>
          <p:nvPr>
            <a:videoFile r:link="rId3"/>
            <p:extLst>
              <p:ext uri="{DAA4B4D4-6D71-4841-9C94-3DE7FCFB9230}">
                <p14:media xmlns:p14="http://schemas.microsoft.com/office/powerpoint/2010/main" r:embed="rId2">
                  <p14:bmkLst>
                    <p14:bmk name="Bookmark 1" time="0"/>
                  </p14:bmkLst>
                </p14:media>
              </p:ext>
            </p:extLst>
          </p:nvPr>
        </p:nvPicPr>
        <p:blipFill>
          <a:blip r:embed="rId6"/>
          <a:stretch>
            <a:fillRect/>
          </a:stretch>
        </p:blipFill>
        <p:spPr>
          <a:xfrm>
            <a:off x="0" y="0"/>
            <a:ext cx="12192000" cy="6858000"/>
          </a:xfrm>
          <a:prstGeom prst="rect">
            <a:avLst/>
          </a:prstGeom>
        </p:spPr>
      </p:pic>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a:t> </a:t>
            </a:r>
          </a:p>
        </p:txBody>
      </p:sp>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lvl="1">
              <a:buSzPts val="6000"/>
              <a:buFont typeface="Comic Sans MS"/>
            </a:pPr>
            <a:r>
              <a:rPr lang="en-GB" sz="3200" b="1" dirty="0">
                <a:solidFill>
                  <a:schemeClr val="bg1"/>
                </a:solidFill>
                <a:latin typeface="Comic Sans MS"/>
                <a:sym typeface="Comic Sans MS"/>
              </a:rPr>
              <a:t>  </a:t>
            </a:r>
            <a:r>
              <a:rPr lang="en-US" sz="3200" b="1" dirty="0">
                <a:solidFill>
                  <a:schemeClr val="bg1"/>
                </a:solidFill>
                <a:latin typeface="Comic Sans MS"/>
                <a:sym typeface="Comic Sans MS"/>
              </a:rPr>
              <a:t>Activity</a:t>
            </a:r>
            <a:endParaRPr lang="en-GB" sz="3200" dirty="0">
              <a:solidFill>
                <a:schemeClr val="bg1"/>
              </a:solidFill>
              <a:sym typeface="Comic Sans MS"/>
            </a:endParaRPr>
          </a:p>
        </p:txBody>
      </p:sp>
    </p:spTree>
    <p:custDataLst>
      <p:tags r:id="rId1"/>
    </p:custDataLst>
    <p:extLst>
      <p:ext uri="{BB962C8B-B14F-4D97-AF65-F5344CB8AC3E}">
        <p14:creationId xmlns:p14="http://schemas.microsoft.com/office/powerpoint/2010/main" val="419374749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009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seq concurrent="1" nextAc="seek">
                  <p:cTn id="13" restart="whenNotActive" fill="hold" evtFilter="cancelBubble" nodeType="interactiveSeq">
                    <p:stCondLst>
                      <p:cond evt="onMediaBookmark" delay="0">
                        <p:tgtEl>
                          <p14:bmkTgt spid="2" bmkName="Bookmark 1"/>
                        </p:tgtEl>
                      </p:cond>
                    </p:stCondLst>
                    <p:endSync evt="end" delay="0">
                      <p:rtn val="all"/>
                    </p:endSync>
                    <p:childTnLst>
                      <p:par>
                        <p:cTn id="14" fill="hold">
                          <p:stCondLst>
                            <p:cond delay="0"/>
                          </p:stCondLst>
                          <p:childTnLst>
                            <p:par>
                              <p:cTn id="15" fill="hold">
                                <p:stCondLst>
                                  <p:cond delay="0"/>
                                </p:stCondLst>
                                <p:childTnLst>
                                  <p:par>
                                    <p:cTn id="16" presetID="10" presetClass="exit" presetSubtype="0" fill="hold" grpId="0" nodeType="clickEffect">
                                      <p:stCondLst>
                                        <p:cond delay="0"/>
                                      </p:stCondLst>
                                      <p:childTnLst>
                                        <p:animEffect transition="out" filter="fade">
                                          <p:cBhvr>
                                            <p:cTn id="17" dur="500"/>
                                            <p:tgtEl>
                                              <p:spTgt spid="3"/>
                                            </p:tgtEl>
                                          </p:cBhvr>
                                        </p:animEffect>
                                        <p:set>
                                          <p:cBhvr>
                                            <p:cTn id="18"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MediaBookmark" delay="0">
                      <p:tgtEl>
                        <p14:bmkTgt spid="2" bmkName="Bookmark 1"/>
                      </p:tgtEl>
                    </p:cond>
                  </p:nextCondLst>
                </p:seq>
              </p:childTnLst>
            </p:cTn>
          </p:par>
        </p:tnLst>
        <p:bldLst>
          <p:bldP spid="3"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009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073F907-0C8A-4463-AE41-67386BC458B2}"/>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b="30379"/>
          <a:stretch/>
        </p:blipFill>
        <p:spPr>
          <a:xfrm>
            <a:off x="1767884" y="423970"/>
            <a:ext cx="8655487" cy="4400688"/>
          </a:xfrm>
          <a:prstGeom prst="rect">
            <a:avLst/>
          </a:prstGeom>
        </p:spPr>
      </p:pic>
      <p:sp>
        <p:nvSpPr>
          <p:cNvPr id="4" name="Google Shape;97;gb06ce43697_0_0">
            <a:extLst>
              <a:ext uri="{FF2B5EF4-FFF2-40B4-BE49-F238E27FC236}">
                <a16:creationId xmlns:a16="http://schemas.microsoft.com/office/drawing/2014/main" id="{7399C30D-B707-4407-AC13-01C97F4616CD}"/>
              </a:ext>
            </a:extLst>
          </p:cNvPr>
          <p:cNvSpPr txBox="1">
            <a:spLocks/>
          </p:cNvSpPr>
          <p:nvPr/>
        </p:nvSpPr>
        <p:spPr>
          <a:xfrm>
            <a:off x="1024128" y="4824658"/>
            <a:ext cx="10143000" cy="1267670"/>
          </a:xfrm>
          <a:prstGeom prst="rect">
            <a:avLst/>
          </a:prstGeom>
          <a:solidFill>
            <a:srgbClr val="DAF3F6"/>
          </a:solidFill>
          <a:ln>
            <a:solidFill>
              <a:srgbClr val="C7E6F5"/>
            </a:solidFill>
          </a:ln>
          <a:effectLst>
            <a:outerShdw blurRad="50800" dist="38100" dir="18900000" algn="bl" rotWithShape="0">
              <a:prstClr val="black">
                <a:alpha val="40000"/>
              </a:prstClr>
            </a:outerShdw>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1200"/>
              </a:spcBef>
              <a:spcAft>
                <a:spcPts val="1200"/>
              </a:spcAft>
            </a:pPr>
            <a:r>
              <a:rPr lang="en-US" sz="5400" dirty="0">
                <a:solidFill>
                  <a:schemeClr val="accent1">
                    <a:lumMod val="50000"/>
                  </a:schemeClr>
                </a:solidFill>
                <a:latin typeface="Comic Sans MS" panose="030F0702030302020204" pitchFamily="66" charset="0"/>
              </a:rPr>
              <a:t>Conceptual Understanding</a:t>
            </a:r>
          </a:p>
        </p:txBody>
      </p:sp>
      <p:sp>
        <p:nvSpPr>
          <p:cNvPr id="7" name="TextBox 6">
            <a:extLst>
              <a:ext uri="{FF2B5EF4-FFF2-40B4-BE49-F238E27FC236}">
                <a16:creationId xmlns:a16="http://schemas.microsoft.com/office/drawing/2014/main" id="{2B5175AC-B993-43E4-BF30-E7F87F9F6E82}"/>
              </a:ext>
            </a:extLst>
          </p:cNvPr>
          <p:cNvSpPr txBox="1"/>
          <p:nvPr/>
        </p:nvSpPr>
        <p:spPr>
          <a:xfrm>
            <a:off x="4242494" y="1524000"/>
            <a:ext cx="4368504" cy="830997"/>
          </a:xfrm>
          <a:prstGeom prst="rect">
            <a:avLst/>
          </a:prstGeom>
          <a:noFill/>
        </p:spPr>
        <p:txBody>
          <a:bodyPr wrap="none" rtlCol="0">
            <a:spAutoFit/>
          </a:bodyPr>
          <a:lstStyle/>
          <a:p>
            <a:r>
              <a:rPr lang="en-US" sz="4800" b="1">
                <a:solidFill>
                  <a:schemeClr val="bg1"/>
                </a:solidFill>
                <a:latin typeface="+mj-lt"/>
              </a:rPr>
              <a:t>Understanding</a:t>
            </a:r>
          </a:p>
        </p:txBody>
      </p:sp>
    </p:spTree>
    <p:custDataLst>
      <p:tags r:id="rId1"/>
    </p:custDataLst>
    <p:extLst>
      <p:ext uri="{BB962C8B-B14F-4D97-AF65-F5344CB8AC3E}">
        <p14:creationId xmlns:p14="http://schemas.microsoft.com/office/powerpoint/2010/main" val="348132248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E835935-6133-3618-A39A-ED8D926B822C}"/>
              </a:ext>
            </a:extLst>
          </p:cNvPr>
          <p:cNvPicPr>
            <a:picLocks noChangeAspect="1"/>
          </p:cNvPicPr>
          <p:nvPr/>
        </p:nvPicPr>
        <p:blipFill>
          <a:blip r:embed="rId4"/>
          <a:srcRect/>
          <a:stretch/>
        </p:blipFill>
        <p:spPr>
          <a:xfrm>
            <a:off x="-1095435" y="3559311"/>
            <a:ext cx="4176207" cy="2253028"/>
          </a:xfrm>
          <a:prstGeom prst="rect">
            <a:avLst/>
          </a:prstGeom>
        </p:spPr>
      </p:pic>
      <mc:AlternateContent xmlns:mc="http://schemas.openxmlformats.org/markup-compatibility/2006" xmlns:a14="http://schemas.microsoft.com/office/drawing/2010/main">
        <mc:Choice Requires="a14">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601343"/>
              </a:xfrm>
              <a:prstGeom prst="rect">
                <a:avLst/>
              </a:prstGeom>
              <a:solidFill>
                <a:srgbClr val="0076A3"/>
              </a:solidFill>
              <a:ln>
                <a:noFill/>
              </a:ln>
            </p:spPr>
            <p:txBody>
              <a:bodyPr spcFirstLastPara="1" wrap="square" lIns="91425" tIns="45700" rIns="91425" bIns="45700" anchor="t" anchorCtr="0">
                <a:spAutoFit/>
              </a:bodyPr>
              <a:lstStyle/>
              <a:p>
                <a:pPr marL="465138" lvl="1">
                  <a:buSzPts val="6000"/>
                </a:pPr>
                <a:r>
                  <a:rPr lang="en-US" sz="3200" b="1" dirty="0">
                    <a:solidFill>
                      <a:schemeClr val="bg1"/>
                    </a:solidFill>
                    <a:latin typeface="+mj-lt"/>
                    <a:cs typeface="Calibri" panose="020F0502020204030204" pitchFamily="34" charset="0"/>
                  </a:rPr>
                  <a:t>D</a:t>
                </a:r>
                <a:r>
                  <a:rPr lang="en-US" sz="3200" b="1" dirty="0">
                    <a:solidFill>
                      <a:schemeClr val="bg1"/>
                    </a:solidFill>
                    <a:effectLst/>
                    <a:latin typeface="+mj-lt"/>
                    <a:ea typeface="Calibri" panose="020F0502020204030204" pitchFamily="34" charset="0"/>
                    <a:cs typeface="Calibri" panose="020F0502020204030204" pitchFamily="34" charset="0"/>
                  </a:rPr>
                  <a:t>raw the bisector of angle </a:t>
                </a:r>
                <a14:m>
                  <m:oMath xmlns:m="http://schemas.openxmlformats.org/officeDocument/2006/math">
                    <m:acc>
                      <m:accPr>
                        <m:chr m:val="̂"/>
                        <m:ctrlPr>
                          <a:rPr lang="en-US" sz="3200" b="1" i="1">
                            <a:solidFill>
                              <a:schemeClr val="bg1"/>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a:solidFill>
                              <a:schemeClr val="bg1"/>
                            </a:solidFill>
                            <a:effectLst/>
                            <a:latin typeface="Cambria Math" panose="02040503050406030204" pitchFamily="18" charset="0"/>
                            <a:ea typeface="Calibri" panose="020F0502020204030204" pitchFamily="34" charset="0"/>
                            <a:cs typeface="Calibri" panose="020F0502020204030204" pitchFamily="34" charset="0"/>
                          </a:rPr>
                          <m:t>𝑪𝑨𝑩</m:t>
                        </m:r>
                      </m:e>
                    </m:acc>
                    <m:r>
                      <a:rPr lang="en-US" sz="3200" b="1" i="1">
                        <a:solidFill>
                          <a:schemeClr val="bg1"/>
                        </a:solidFill>
                        <a:effectLst/>
                        <a:latin typeface="Cambria Math" panose="02040503050406030204" pitchFamily="18" charset="0"/>
                        <a:ea typeface="Calibri" panose="020F0502020204030204" pitchFamily="34" charset="0"/>
                        <a:cs typeface="Calibri" panose="020F0502020204030204" pitchFamily="34" charset="0"/>
                      </a:rPr>
                      <m:t>  </m:t>
                    </m:r>
                  </m:oMath>
                </a14:m>
                <a:r>
                  <a:rPr lang="en-US" sz="3200" b="1" dirty="0">
                    <a:solidFill>
                      <a:schemeClr val="bg1"/>
                    </a:solidFill>
                    <a:effectLst/>
                    <a:latin typeface="+mj-lt"/>
                    <a:ea typeface="Calibri" panose="020F0502020204030204" pitchFamily="34" charset="0"/>
                    <a:cs typeface="Calibri" panose="020F0502020204030204" pitchFamily="34" charset="0"/>
                  </a:rPr>
                  <a:t>in triangle ABC.</a:t>
                </a:r>
                <a:r>
                  <a:rPr lang="en-US" sz="3200" dirty="0">
                    <a:solidFill>
                      <a:schemeClr val="bg1"/>
                    </a:solidFill>
                    <a:effectLst/>
                    <a:latin typeface="+mj-lt"/>
                    <a:ea typeface="Calibri" panose="020F0502020204030204" pitchFamily="34" charset="0"/>
                    <a:cs typeface="Calibri" panose="020F0502020204030204" pitchFamily="34" charset="0"/>
                  </a:rPr>
                  <a:t> </a:t>
                </a:r>
                <a:endParaRPr lang="en-US" sz="3200" dirty="0">
                  <a:solidFill>
                    <a:schemeClr val="bg1"/>
                  </a:solidFill>
                  <a:effectLst/>
                  <a:latin typeface="+mj-lt"/>
                  <a:ea typeface="Calibri" panose="020F0502020204030204" pitchFamily="34" charset="0"/>
                  <a:cs typeface="Arial" panose="020B0604020202020204" pitchFamily="34" charset="0"/>
                </a:endParaRPr>
              </a:p>
            </p:txBody>
          </p:sp>
        </mc:Choice>
        <mc:Fallback xmlns="">
          <p:sp>
            <p:nvSpPr>
              <p:cNvPr id="2" name="Google Shape;222;p10">
                <a:extLst>
                  <a:ext uri="{FF2B5EF4-FFF2-40B4-BE49-F238E27FC236}">
                    <a16:creationId xmlns:a16="http://schemas.microsoft.com/office/drawing/2014/main" id="{D98D8C86-09D2-4530-A165-3666C3BFA106}"/>
                  </a:ext>
                </a:extLst>
              </p:cNvPr>
              <p:cNvSpPr txBox="1">
                <a:spLocks noRot="1" noChangeAspect="1" noMove="1" noResize="1" noEditPoints="1" noAdjustHandles="1" noChangeArrowheads="1" noChangeShapeType="1" noTextEdit="1"/>
              </p:cNvSpPr>
              <p:nvPr/>
            </p:nvSpPr>
            <p:spPr>
              <a:xfrm>
                <a:off x="0" y="572301"/>
                <a:ext cx="12192000" cy="601343"/>
              </a:xfrm>
              <a:prstGeom prst="rect">
                <a:avLst/>
              </a:prstGeom>
              <a:blipFill>
                <a:blip r:embed="rId5"/>
                <a:stretch>
                  <a:fillRect t="-10101" b="-32323"/>
                </a:stretch>
              </a:blipFill>
              <a:ln>
                <a:noFill/>
              </a:ln>
            </p:spPr>
            <p:txBody>
              <a:bodyPr/>
              <a:lstStyle/>
              <a:p>
                <a:r>
                  <a:rPr lang="fr-FR">
                    <a:noFill/>
                  </a:rPr>
                  <a:t> </a:t>
                </a:r>
              </a:p>
            </p:txBody>
          </p:sp>
        </mc:Fallback>
      </mc:AlternateContent>
      <p:sp>
        <p:nvSpPr>
          <p:cNvPr id="20" name="TextBox 19">
            <a:extLst>
              <a:ext uri="{FF2B5EF4-FFF2-40B4-BE49-F238E27FC236}">
                <a16:creationId xmlns:a16="http://schemas.microsoft.com/office/drawing/2014/main" id="{6A9D3B0D-32EE-43BC-A8D8-5E6C4BD63360}"/>
              </a:ext>
            </a:extLst>
          </p:cNvPr>
          <p:cNvSpPr txBox="1"/>
          <p:nvPr/>
        </p:nvSpPr>
        <p:spPr>
          <a:xfrm>
            <a:off x="9529482" y="118884"/>
            <a:ext cx="2662518" cy="307777"/>
          </a:xfrm>
          <a:prstGeom prst="rect">
            <a:avLst/>
          </a:prstGeom>
          <a:solidFill>
            <a:srgbClr val="DAF3F6"/>
          </a:solidFill>
          <a:effectLst>
            <a:outerShdw blurRad="50800" dist="38100" dir="5400000" algn="t" rotWithShape="0">
              <a:prstClr val="black">
                <a:alpha val="40000"/>
              </a:prstClr>
            </a:outerShdw>
            <a:softEdge rad="12700"/>
          </a:effectLst>
        </p:spPr>
        <p:txBody>
          <a:bodyPr wrap="square">
            <a:spAutoFit/>
          </a:bodyPr>
          <a:lstStyle/>
          <a:p>
            <a:pPr algn="ctr"/>
            <a:r>
              <a:rPr lang="en-GB" b="0" i="0" dirty="0">
                <a:solidFill>
                  <a:schemeClr val="tx1">
                    <a:lumMod val="50000"/>
                    <a:lumOff val="50000"/>
                  </a:schemeClr>
                </a:solidFill>
                <a:effectLst/>
                <a:latin typeface="+mj-lt"/>
              </a:rPr>
              <a:t> Learning Activity</a:t>
            </a:r>
            <a:endParaRPr lang="en-GB" dirty="0">
              <a:solidFill>
                <a:schemeClr val="tx1">
                  <a:lumMod val="50000"/>
                  <a:lumOff val="50000"/>
                </a:schemeClr>
              </a:solidFill>
              <a:latin typeface="+mj-lt"/>
            </a:endParaRPr>
          </a:p>
        </p:txBody>
      </p:sp>
      <p:cxnSp>
        <p:nvCxnSpPr>
          <p:cNvPr id="4" name="Straight Connector 3">
            <a:extLst>
              <a:ext uri="{FF2B5EF4-FFF2-40B4-BE49-F238E27FC236}">
                <a16:creationId xmlns:a16="http://schemas.microsoft.com/office/drawing/2014/main" id="{8CB0BB13-F542-4388-9DD5-38120D3AB27F}"/>
              </a:ext>
            </a:extLst>
          </p:cNvPr>
          <p:cNvCxnSpPr>
            <a:cxnSpLocks/>
          </p:cNvCxnSpPr>
          <p:nvPr/>
        </p:nvCxnSpPr>
        <p:spPr>
          <a:xfrm flipV="1">
            <a:off x="992668" y="3558446"/>
            <a:ext cx="5670221" cy="2087998"/>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3" name="Rectangle: Rounded Corners 2">
            <a:extLst>
              <a:ext uri="{FF2B5EF4-FFF2-40B4-BE49-F238E27FC236}">
                <a16:creationId xmlns:a16="http://schemas.microsoft.com/office/drawing/2014/main" id="{1916F54E-C956-CA65-48E6-7820B136CF9E}"/>
              </a:ext>
            </a:extLst>
          </p:cNvPr>
          <p:cNvSpPr/>
          <p:nvPr/>
        </p:nvSpPr>
        <p:spPr>
          <a:xfrm>
            <a:off x="7132015" y="1403863"/>
            <a:ext cx="4486687" cy="1390745"/>
          </a:xfrm>
          <a:prstGeom prst="round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5" name="Picture 4">
            <a:extLst>
              <a:ext uri="{FF2B5EF4-FFF2-40B4-BE49-F238E27FC236}">
                <a16:creationId xmlns:a16="http://schemas.microsoft.com/office/drawing/2014/main" id="{3F9E2E63-E77E-5267-61F9-4F84D16B9F72}"/>
              </a:ext>
            </a:extLst>
          </p:cNvPr>
          <p:cNvPicPr>
            <a:picLocks noChangeAspect="1"/>
          </p:cNvPicPr>
          <p:nvPr/>
        </p:nvPicPr>
        <p:blipFill>
          <a:blip r:embed="rId6"/>
          <a:stretch>
            <a:fillRect/>
          </a:stretch>
        </p:blipFill>
        <p:spPr>
          <a:xfrm rot="1184907">
            <a:off x="10223881" y="1698592"/>
            <a:ext cx="1405630" cy="1054223"/>
          </a:xfrm>
          <a:prstGeom prst="rect">
            <a:avLst/>
          </a:prstGeom>
        </p:spPr>
      </p:pic>
      <p:pic>
        <p:nvPicPr>
          <p:cNvPr id="6" name="Picture 7">
            <a:extLst>
              <a:ext uri="{FF2B5EF4-FFF2-40B4-BE49-F238E27FC236}">
                <a16:creationId xmlns:a16="http://schemas.microsoft.com/office/drawing/2014/main" id="{99F091D5-FFE2-C693-DFA5-E8C843D9EEC7}"/>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20297144">
            <a:off x="9151657" y="1868158"/>
            <a:ext cx="1816396" cy="355085"/>
          </a:xfrm>
          <a:prstGeom prst="rect">
            <a:avLst/>
          </a:prstGeom>
        </p:spPr>
      </p:pic>
      <p:pic>
        <p:nvPicPr>
          <p:cNvPr id="7" name="Picture 6">
            <a:extLst>
              <a:ext uri="{FF2B5EF4-FFF2-40B4-BE49-F238E27FC236}">
                <a16:creationId xmlns:a16="http://schemas.microsoft.com/office/drawing/2014/main" id="{1D8915C2-6329-77E6-9D69-A56591F93E96}"/>
              </a:ext>
            </a:extLst>
          </p:cNvPr>
          <p:cNvPicPr>
            <a:picLocks noChangeAspect="1"/>
          </p:cNvPicPr>
          <p:nvPr/>
        </p:nvPicPr>
        <p:blipFill>
          <a:blip r:embed="rId4"/>
          <a:srcRect/>
          <a:stretch/>
        </p:blipFill>
        <p:spPr>
          <a:xfrm>
            <a:off x="7448272" y="1707984"/>
            <a:ext cx="1554564" cy="838674"/>
          </a:xfrm>
          <a:prstGeom prst="rect">
            <a:avLst/>
          </a:prstGeom>
        </p:spPr>
      </p:pic>
      <p:cxnSp>
        <p:nvCxnSpPr>
          <p:cNvPr id="10" name="dash">
            <a:extLst>
              <a:ext uri="{FF2B5EF4-FFF2-40B4-BE49-F238E27FC236}">
                <a16:creationId xmlns:a16="http://schemas.microsoft.com/office/drawing/2014/main" id="{68EDBC00-BD93-EAA8-BB9D-5662F221F4A3}"/>
              </a:ext>
            </a:extLst>
          </p:cNvPr>
          <p:cNvCxnSpPr>
            <a:cxnSpLocks/>
          </p:cNvCxnSpPr>
          <p:nvPr/>
        </p:nvCxnSpPr>
        <p:spPr>
          <a:xfrm flipH="1">
            <a:off x="2946552" y="4878389"/>
            <a:ext cx="127077" cy="4193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pic>
        <p:nvPicPr>
          <p:cNvPr id="12" name="ruler">
            <a:extLst>
              <a:ext uri="{FF2B5EF4-FFF2-40B4-BE49-F238E27FC236}">
                <a16:creationId xmlns:a16="http://schemas.microsoft.com/office/drawing/2014/main" id="{7B5BDB55-4D1A-26D3-DDAF-68FE6CEA7E00}"/>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20400000">
            <a:off x="885248" y="4591640"/>
            <a:ext cx="6388152" cy="1248812"/>
          </a:xfrm>
          <a:prstGeom prst="rect">
            <a:avLst/>
          </a:prstGeom>
        </p:spPr>
      </p:pic>
      <p:grpSp>
        <p:nvGrpSpPr>
          <p:cNvPr id="14" name="Group 13">
            <a:extLst>
              <a:ext uri="{FF2B5EF4-FFF2-40B4-BE49-F238E27FC236}">
                <a16:creationId xmlns:a16="http://schemas.microsoft.com/office/drawing/2014/main" id="{6A4A2ECD-2E42-D716-939F-12ACAE89E1FE}"/>
              </a:ext>
            </a:extLst>
          </p:cNvPr>
          <p:cNvGrpSpPr/>
          <p:nvPr/>
        </p:nvGrpSpPr>
        <p:grpSpPr>
          <a:xfrm>
            <a:off x="312404" y="2058644"/>
            <a:ext cx="7080408" cy="4702068"/>
            <a:chOff x="1596861" y="1563344"/>
            <a:chExt cx="7080408" cy="4702068"/>
          </a:xfrm>
        </p:grpSpPr>
        <p:grpSp>
          <p:nvGrpSpPr>
            <p:cNvPr id="16" name="Group 15">
              <a:extLst>
                <a:ext uri="{FF2B5EF4-FFF2-40B4-BE49-F238E27FC236}">
                  <a16:creationId xmlns:a16="http://schemas.microsoft.com/office/drawing/2014/main" id="{B9990087-852D-9BDC-C87D-15595C7E0D02}"/>
                </a:ext>
              </a:extLst>
            </p:cNvPr>
            <p:cNvGrpSpPr/>
            <p:nvPr/>
          </p:nvGrpSpPr>
          <p:grpSpPr>
            <a:xfrm>
              <a:off x="1697764" y="1749702"/>
              <a:ext cx="6247825" cy="3657600"/>
              <a:chOff x="3549318" y="1805837"/>
              <a:chExt cx="6247825" cy="3657600"/>
            </a:xfrm>
          </p:grpSpPr>
          <p:cxnSp>
            <p:nvCxnSpPr>
              <p:cNvPr id="25" name="Straight Connector 24">
                <a:extLst>
                  <a:ext uri="{FF2B5EF4-FFF2-40B4-BE49-F238E27FC236}">
                    <a16:creationId xmlns:a16="http://schemas.microsoft.com/office/drawing/2014/main" id="{482F33A6-4DBA-D5F3-A204-02440F26889D}"/>
                  </a:ext>
                </a:extLst>
              </p:cNvPr>
              <p:cNvCxnSpPr/>
              <p:nvPr/>
            </p:nvCxnSpPr>
            <p:spPr>
              <a:xfrm>
                <a:off x="4114800" y="5219201"/>
                <a:ext cx="5682343" cy="0"/>
              </a:xfrm>
              <a:prstGeom prst="line">
                <a:avLst/>
              </a:prstGeom>
              <a:ln w="38100">
                <a:solidFill>
                  <a:schemeClr val="bg2"/>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581895F7-CA5E-D745-9361-687E35CD17C9}"/>
                  </a:ext>
                </a:extLst>
              </p:cNvPr>
              <p:cNvCxnSpPr>
                <a:cxnSpLocks/>
              </p:cNvCxnSpPr>
              <p:nvPr/>
            </p:nvCxnSpPr>
            <p:spPr>
              <a:xfrm rot="3600000">
                <a:off x="7022464" y="3634637"/>
                <a:ext cx="3657600" cy="0"/>
              </a:xfrm>
              <a:prstGeom prst="line">
                <a:avLst/>
              </a:prstGeom>
              <a:ln w="38100">
                <a:solidFill>
                  <a:schemeClr val="bg2"/>
                </a:solidFill>
                <a:headEnd type="none" w="med" len="med"/>
                <a:tailEnd type="oval" w="sm" len="sm"/>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8B48F08E-17B6-2FC7-2D03-F283762BE3F5}"/>
                  </a:ext>
                </a:extLst>
              </p:cNvPr>
              <p:cNvCxnSpPr>
                <a:cxnSpLocks/>
              </p:cNvCxnSpPr>
              <p:nvPr/>
            </p:nvCxnSpPr>
            <p:spPr>
              <a:xfrm rot="19200000">
                <a:off x="3549318" y="3632236"/>
                <a:ext cx="4937760" cy="0"/>
              </a:xfrm>
              <a:prstGeom prst="line">
                <a:avLst/>
              </a:prstGeom>
              <a:ln w="38100">
                <a:solidFill>
                  <a:schemeClr val="bg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7" name="Subtitle 2">
              <a:extLst>
                <a:ext uri="{FF2B5EF4-FFF2-40B4-BE49-F238E27FC236}">
                  <a16:creationId xmlns:a16="http://schemas.microsoft.com/office/drawing/2014/main" id="{8C9FCA53-EC3E-1C85-E76A-650197465C6E}"/>
                </a:ext>
              </a:extLst>
            </p:cNvPr>
            <p:cNvSpPr txBox="1">
              <a:spLocks/>
            </p:cNvSpPr>
            <p:nvPr/>
          </p:nvSpPr>
          <p:spPr>
            <a:xfrm>
              <a:off x="1596861" y="516384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600" dirty="0">
                  <a:solidFill>
                    <a:schemeClr val="bg2"/>
                  </a:solidFill>
                </a:rPr>
                <a:t>A</a:t>
              </a:r>
            </a:p>
          </p:txBody>
        </p:sp>
        <p:sp>
          <p:nvSpPr>
            <p:cNvPr id="22" name="Subtitle 2">
              <a:extLst>
                <a:ext uri="{FF2B5EF4-FFF2-40B4-BE49-F238E27FC236}">
                  <a16:creationId xmlns:a16="http://schemas.microsoft.com/office/drawing/2014/main" id="{AC9D02A7-31ED-0289-390C-A19E9A5D2B07}"/>
                </a:ext>
              </a:extLst>
            </p:cNvPr>
            <p:cNvSpPr txBox="1">
              <a:spLocks/>
            </p:cNvSpPr>
            <p:nvPr/>
          </p:nvSpPr>
          <p:spPr>
            <a:xfrm>
              <a:off x="7344500" y="515948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600" dirty="0">
                  <a:solidFill>
                    <a:schemeClr val="bg2"/>
                  </a:solidFill>
                </a:rPr>
                <a:t>B</a:t>
              </a:r>
            </a:p>
          </p:txBody>
        </p:sp>
        <p:sp>
          <p:nvSpPr>
            <p:cNvPr id="23" name="Subtitle 2">
              <a:extLst>
                <a:ext uri="{FF2B5EF4-FFF2-40B4-BE49-F238E27FC236}">
                  <a16:creationId xmlns:a16="http://schemas.microsoft.com/office/drawing/2014/main" id="{480EE54A-C90E-8DF7-E20A-2471CE190E3E}"/>
                </a:ext>
              </a:extLst>
            </p:cNvPr>
            <p:cNvSpPr txBox="1">
              <a:spLocks/>
            </p:cNvSpPr>
            <p:nvPr/>
          </p:nvSpPr>
          <p:spPr>
            <a:xfrm>
              <a:off x="5067538" y="156334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600" dirty="0">
                  <a:solidFill>
                    <a:schemeClr val="bg2"/>
                  </a:solidFill>
                </a:rPr>
                <a:t>C</a:t>
              </a:r>
            </a:p>
          </p:txBody>
        </p:sp>
      </p:grpSp>
    </p:spTree>
    <p:custDataLst>
      <p:tags r:id="rId1"/>
    </p:custDataLst>
    <p:extLst>
      <p:ext uri="{BB962C8B-B14F-4D97-AF65-F5344CB8AC3E}">
        <p14:creationId xmlns:p14="http://schemas.microsoft.com/office/powerpoint/2010/main" val="1625508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0-#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47" presetClass="exit" presetSubtype="0" fill="hold" nodeType="clickEffect">
                                  <p:stCondLst>
                                    <p:cond delay="0"/>
                                  </p:stCondLst>
                                  <p:childTnLst>
                                    <p:animEffect transition="out" filter="fade">
                                      <p:cBhvr>
                                        <p:cTn id="17" dur="1000"/>
                                        <p:tgtEl>
                                          <p:spTgt spid="8"/>
                                        </p:tgtEl>
                                      </p:cBhvr>
                                    </p:animEffect>
                                    <p:anim calcmode="lin" valueType="num">
                                      <p:cBhvr>
                                        <p:cTn id="18" dur="1000"/>
                                        <p:tgtEl>
                                          <p:spTgt spid="8"/>
                                        </p:tgtEl>
                                        <p:attrNameLst>
                                          <p:attrName>ppt_x</p:attrName>
                                        </p:attrNameLst>
                                      </p:cBhvr>
                                      <p:tavLst>
                                        <p:tav tm="0">
                                          <p:val>
                                            <p:strVal val="ppt_x"/>
                                          </p:val>
                                        </p:tav>
                                        <p:tav tm="100000">
                                          <p:val>
                                            <p:strVal val="ppt_x"/>
                                          </p:val>
                                        </p:tav>
                                      </p:tavLst>
                                    </p:anim>
                                    <p:anim calcmode="lin" valueType="num">
                                      <p:cBhvr>
                                        <p:cTn id="19" dur="1000"/>
                                        <p:tgtEl>
                                          <p:spTgt spid="8"/>
                                        </p:tgtEl>
                                        <p:attrNameLst>
                                          <p:attrName>ppt_y</p:attrName>
                                        </p:attrNameLst>
                                      </p:cBhvr>
                                      <p:tavLst>
                                        <p:tav tm="0">
                                          <p:val>
                                            <p:strVal val="ppt_y"/>
                                          </p:val>
                                        </p:tav>
                                        <p:tav tm="100000">
                                          <p:val>
                                            <p:strVal val="ppt_y-.1"/>
                                          </p:val>
                                        </p:tav>
                                      </p:tavLst>
                                    </p:anim>
                                    <p:set>
                                      <p:cBhvr>
                                        <p:cTn id="20" dur="1" fill="hold">
                                          <p:stCondLst>
                                            <p:cond delay="999"/>
                                          </p:stCondLst>
                                        </p:cTn>
                                        <p:tgtEl>
                                          <p:spTgt spid="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anim calcmode="lin" valueType="num">
                                      <p:cBhvr>
                                        <p:cTn id="26" dur="500" fill="hold"/>
                                        <p:tgtEl>
                                          <p:spTgt spid="12"/>
                                        </p:tgtEl>
                                        <p:attrNameLst>
                                          <p:attrName>ppt_x</p:attrName>
                                        </p:attrNameLst>
                                      </p:cBhvr>
                                      <p:tavLst>
                                        <p:tav tm="0">
                                          <p:val>
                                            <p:strVal val="#ppt_x"/>
                                          </p:val>
                                        </p:tav>
                                        <p:tav tm="100000">
                                          <p:val>
                                            <p:strVal val="#ppt_x"/>
                                          </p:val>
                                        </p:tav>
                                      </p:tavLst>
                                    </p:anim>
                                    <p:anim calcmode="lin" valueType="num">
                                      <p:cBhvr>
                                        <p:cTn id="27"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left)">
                                      <p:cBhvr>
                                        <p:cTn id="32" dur="500"/>
                                        <p:tgtEl>
                                          <p:spTgt spid="4"/>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xit" presetSubtype="0" fill="hold" nodeType="clickEffect">
                                  <p:stCondLst>
                                    <p:cond delay="0"/>
                                  </p:stCondLst>
                                  <p:childTnLst>
                                    <p:animEffect transition="out" filter="fade">
                                      <p:cBhvr>
                                        <p:cTn id="36" dur="1000"/>
                                        <p:tgtEl>
                                          <p:spTgt spid="12"/>
                                        </p:tgtEl>
                                      </p:cBhvr>
                                    </p:animEffect>
                                    <p:anim calcmode="lin" valueType="num">
                                      <p:cBhvr>
                                        <p:cTn id="37" dur="1000"/>
                                        <p:tgtEl>
                                          <p:spTgt spid="12"/>
                                        </p:tgtEl>
                                        <p:attrNameLst>
                                          <p:attrName>ppt_x</p:attrName>
                                        </p:attrNameLst>
                                      </p:cBhvr>
                                      <p:tavLst>
                                        <p:tav tm="0">
                                          <p:val>
                                            <p:strVal val="ppt_x"/>
                                          </p:val>
                                        </p:tav>
                                        <p:tav tm="100000">
                                          <p:val>
                                            <p:strVal val="ppt_x"/>
                                          </p:val>
                                        </p:tav>
                                      </p:tavLst>
                                    </p:anim>
                                    <p:anim calcmode="lin" valueType="num">
                                      <p:cBhvr>
                                        <p:cTn id="38" dur="1000"/>
                                        <p:tgtEl>
                                          <p:spTgt spid="12"/>
                                        </p:tgtEl>
                                        <p:attrNameLst>
                                          <p:attrName>ppt_y</p:attrName>
                                        </p:attrNameLst>
                                      </p:cBhvr>
                                      <p:tavLst>
                                        <p:tav tm="0">
                                          <p:val>
                                            <p:strVal val="ppt_y"/>
                                          </p:val>
                                        </p:tav>
                                        <p:tav tm="100000">
                                          <p:val>
                                            <p:strVal val="ppt_y+.1"/>
                                          </p:val>
                                        </p:tav>
                                      </p:tavLst>
                                    </p:anim>
                                    <p:set>
                                      <p:cBhvr>
                                        <p:cTn id="39" dur="1" fill="hold">
                                          <p:stCondLst>
                                            <p:cond delay="9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601343"/>
              </a:xfrm>
              <a:prstGeom prst="rect">
                <a:avLst/>
              </a:prstGeom>
              <a:solidFill>
                <a:srgbClr val="0076A3"/>
              </a:solidFill>
              <a:ln>
                <a:noFill/>
              </a:ln>
            </p:spPr>
            <p:txBody>
              <a:bodyPr spcFirstLastPara="1" wrap="square" lIns="91425" tIns="45700" rIns="91425" bIns="45700" anchor="t" anchorCtr="0">
                <a:spAutoFit/>
              </a:bodyPr>
              <a:lstStyle/>
              <a:p>
                <a:pPr marL="465138" lvl="1">
                  <a:buSzPts val="6000"/>
                </a:pPr>
                <a:r>
                  <a:rPr lang="en-US" sz="3200" b="1" dirty="0">
                    <a:solidFill>
                      <a:schemeClr val="bg1"/>
                    </a:solidFill>
                    <a:latin typeface="+mj-lt"/>
                    <a:cs typeface="Calibri" panose="020F0502020204030204" pitchFamily="34" charset="0"/>
                  </a:rPr>
                  <a:t>D</a:t>
                </a:r>
                <a:r>
                  <a:rPr lang="en-US" sz="3200" b="1" dirty="0">
                    <a:solidFill>
                      <a:schemeClr val="bg1"/>
                    </a:solidFill>
                    <a:effectLst/>
                    <a:latin typeface="+mj-lt"/>
                    <a:ea typeface="Calibri" panose="020F0502020204030204" pitchFamily="34" charset="0"/>
                    <a:cs typeface="Calibri" panose="020F0502020204030204" pitchFamily="34" charset="0"/>
                  </a:rPr>
                  <a:t>raw the bisector of angle </a:t>
                </a:r>
                <a14:m>
                  <m:oMath xmlns:m="http://schemas.openxmlformats.org/officeDocument/2006/math">
                    <m:acc>
                      <m:accPr>
                        <m:chr m:val="̂"/>
                        <m:ctrlPr>
                          <a:rPr lang="en-US" sz="3200" b="1" i="1">
                            <a:solidFill>
                              <a:schemeClr val="bg1"/>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t>𝑪𝑩𝑨</m:t>
                        </m:r>
                      </m:e>
                    </m:acc>
                    <m:r>
                      <a:rPr lang="en-US" sz="3200" b="1" i="1">
                        <a:solidFill>
                          <a:schemeClr val="bg1"/>
                        </a:solidFill>
                        <a:effectLst/>
                        <a:latin typeface="Cambria Math" panose="02040503050406030204" pitchFamily="18" charset="0"/>
                        <a:ea typeface="Calibri" panose="020F0502020204030204" pitchFamily="34" charset="0"/>
                        <a:cs typeface="Calibri" panose="020F0502020204030204" pitchFamily="34" charset="0"/>
                      </a:rPr>
                      <m:t>  </m:t>
                    </m:r>
                  </m:oMath>
                </a14:m>
                <a:r>
                  <a:rPr lang="en-US" sz="3200" b="1" dirty="0">
                    <a:solidFill>
                      <a:schemeClr val="bg1"/>
                    </a:solidFill>
                    <a:effectLst/>
                    <a:latin typeface="+mj-lt"/>
                    <a:ea typeface="Calibri" panose="020F0502020204030204" pitchFamily="34" charset="0"/>
                    <a:cs typeface="Calibri" panose="020F0502020204030204" pitchFamily="34" charset="0"/>
                  </a:rPr>
                  <a:t>in triangle ABC.</a:t>
                </a:r>
                <a:r>
                  <a:rPr lang="en-US" sz="3200" dirty="0">
                    <a:solidFill>
                      <a:schemeClr val="bg1"/>
                    </a:solidFill>
                    <a:effectLst/>
                    <a:latin typeface="+mj-lt"/>
                    <a:ea typeface="Calibri" panose="020F0502020204030204" pitchFamily="34" charset="0"/>
                    <a:cs typeface="Calibri" panose="020F0502020204030204" pitchFamily="34" charset="0"/>
                  </a:rPr>
                  <a:t> </a:t>
                </a:r>
                <a:endParaRPr lang="en-US" sz="3200" dirty="0">
                  <a:solidFill>
                    <a:schemeClr val="bg1"/>
                  </a:solidFill>
                  <a:effectLst/>
                  <a:latin typeface="+mj-lt"/>
                  <a:ea typeface="Calibri" panose="020F0502020204030204" pitchFamily="34" charset="0"/>
                  <a:cs typeface="Arial" panose="020B0604020202020204" pitchFamily="34" charset="0"/>
                </a:endParaRPr>
              </a:p>
            </p:txBody>
          </p:sp>
        </mc:Choice>
        <mc:Fallback xmlns="">
          <p:sp>
            <p:nvSpPr>
              <p:cNvPr id="2" name="Google Shape;222;p10">
                <a:extLst>
                  <a:ext uri="{FF2B5EF4-FFF2-40B4-BE49-F238E27FC236}">
                    <a16:creationId xmlns:a16="http://schemas.microsoft.com/office/drawing/2014/main" id="{D98D8C86-09D2-4530-A165-3666C3BFA106}"/>
                  </a:ext>
                </a:extLst>
              </p:cNvPr>
              <p:cNvSpPr txBox="1">
                <a:spLocks noRot="1" noChangeAspect="1" noMove="1" noResize="1" noEditPoints="1" noAdjustHandles="1" noChangeArrowheads="1" noChangeShapeType="1" noTextEdit="1"/>
              </p:cNvSpPr>
              <p:nvPr/>
            </p:nvSpPr>
            <p:spPr>
              <a:xfrm>
                <a:off x="0" y="572301"/>
                <a:ext cx="12192000" cy="601343"/>
              </a:xfrm>
              <a:prstGeom prst="rect">
                <a:avLst/>
              </a:prstGeom>
              <a:blipFill>
                <a:blip r:embed="rId4"/>
                <a:stretch>
                  <a:fillRect t="-10101" b="-32323"/>
                </a:stretch>
              </a:blipFill>
              <a:ln>
                <a:noFill/>
              </a:ln>
            </p:spPr>
            <p:txBody>
              <a:bodyPr/>
              <a:lstStyle/>
              <a:p>
                <a:r>
                  <a:rPr lang="fr-FR">
                    <a:noFill/>
                  </a:rPr>
                  <a:t> </a:t>
                </a:r>
              </a:p>
            </p:txBody>
          </p:sp>
        </mc:Fallback>
      </mc:AlternateContent>
      <p:cxnSp>
        <p:nvCxnSpPr>
          <p:cNvPr id="29" name="Straight Connector 28">
            <a:extLst>
              <a:ext uri="{FF2B5EF4-FFF2-40B4-BE49-F238E27FC236}">
                <a16:creationId xmlns:a16="http://schemas.microsoft.com/office/drawing/2014/main" id="{F7DF95D2-CDD8-41D6-BC09-307BEF5E202C}"/>
              </a:ext>
            </a:extLst>
          </p:cNvPr>
          <p:cNvCxnSpPr>
            <a:cxnSpLocks/>
          </p:cNvCxnSpPr>
          <p:nvPr/>
        </p:nvCxnSpPr>
        <p:spPr>
          <a:xfrm>
            <a:off x="2152167" y="3066016"/>
            <a:ext cx="4495496" cy="2580736"/>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3" name="Rectangle: Rounded Corners 2">
            <a:extLst>
              <a:ext uri="{FF2B5EF4-FFF2-40B4-BE49-F238E27FC236}">
                <a16:creationId xmlns:a16="http://schemas.microsoft.com/office/drawing/2014/main" id="{1974E669-07AC-10B5-F861-4BFB49484F74}"/>
              </a:ext>
            </a:extLst>
          </p:cNvPr>
          <p:cNvSpPr/>
          <p:nvPr/>
        </p:nvSpPr>
        <p:spPr>
          <a:xfrm>
            <a:off x="7132015" y="1403863"/>
            <a:ext cx="4486687" cy="1390745"/>
          </a:xfrm>
          <a:prstGeom prst="round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5" name="Picture 4">
            <a:extLst>
              <a:ext uri="{FF2B5EF4-FFF2-40B4-BE49-F238E27FC236}">
                <a16:creationId xmlns:a16="http://schemas.microsoft.com/office/drawing/2014/main" id="{20C91044-3E66-55F1-AFBE-09EECD42ABAF}"/>
              </a:ext>
            </a:extLst>
          </p:cNvPr>
          <p:cNvPicPr>
            <a:picLocks noChangeAspect="1"/>
          </p:cNvPicPr>
          <p:nvPr/>
        </p:nvPicPr>
        <p:blipFill>
          <a:blip r:embed="rId5"/>
          <a:stretch>
            <a:fillRect/>
          </a:stretch>
        </p:blipFill>
        <p:spPr>
          <a:xfrm rot="1184907">
            <a:off x="10223881" y="1698592"/>
            <a:ext cx="1405630" cy="1054223"/>
          </a:xfrm>
          <a:prstGeom prst="rect">
            <a:avLst/>
          </a:prstGeom>
        </p:spPr>
      </p:pic>
      <p:pic>
        <p:nvPicPr>
          <p:cNvPr id="6" name="Picture 7">
            <a:extLst>
              <a:ext uri="{FF2B5EF4-FFF2-40B4-BE49-F238E27FC236}">
                <a16:creationId xmlns:a16="http://schemas.microsoft.com/office/drawing/2014/main" id="{01C72E26-F59B-30F3-2232-272F0A3FFB46}"/>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20297144">
            <a:off x="9151657" y="1868158"/>
            <a:ext cx="1816396" cy="355085"/>
          </a:xfrm>
          <a:prstGeom prst="rect">
            <a:avLst/>
          </a:prstGeom>
        </p:spPr>
      </p:pic>
      <p:pic>
        <p:nvPicPr>
          <p:cNvPr id="7" name="Picture 6">
            <a:extLst>
              <a:ext uri="{FF2B5EF4-FFF2-40B4-BE49-F238E27FC236}">
                <a16:creationId xmlns:a16="http://schemas.microsoft.com/office/drawing/2014/main" id="{E6F8F501-D81A-0ACC-D105-6DDD5C5411E9}"/>
              </a:ext>
            </a:extLst>
          </p:cNvPr>
          <p:cNvPicPr>
            <a:picLocks noChangeAspect="1"/>
          </p:cNvPicPr>
          <p:nvPr/>
        </p:nvPicPr>
        <p:blipFill>
          <a:blip r:embed="rId8"/>
          <a:srcRect/>
          <a:stretch/>
        </p:blipFill>
        <p:spPr>
          <a:xfrm>
            <a:off x="7448272" y="1707984"/>
            <a:ext cx="1554564" cy="838674"/>
          </a:xfrm>
          <a:prstGeom prst="rect">
            <a:avLst/>
          </a:prstGeom>
        </p:spPr>
      </p:pic>
      <p:pic>
        <p:nvPicPr>
          <p:cNvPr id="4" name="Picture 3">
            <a:extLst>
              <a:ext uri="{FF2B5EF4-FFF2-40B4-BE49-F238E27FC236}">
                <a16:creationId xmlns:a16="http://schemas.microsoft.com/office/drawing/2014/main" id="{7CEE2FE6-F55D-0B22-41C5-89FBF1200DCC}"/>
              </a:ext>
            </a:extLst>
          </p:cNvPr>
          <p:cNvPicPr>
            <a:picLocks noChangeAspect="1"/>
          </p:cNvPicPr>
          <p:nvPr/>
        </p:nvPicPr>
        <p:blipFill>
          <a:blip r:embed="rId8"/>
          <a:srcRect/>
          <a:stretch/>
        </p:blipFill>
        <p:spPr>
          <a:xfrm>
            <a:off x="4573028" y="3579491"/>
            <a:ext cx="4176207" cy="2253028"/>
          </a:xfrm>
          <a:prstGeom prst="rect">
            <a:avLst/>
          </a:prstGeom>
        </p:spPr>
      </p:pic>
      <p:cxnSp>
        <p:nvCxnSpPr>
          <p:cNvPr id="8" name="dash">
            <a:extLst>
              <a:ext uri="{FF2B5EF4-FFF2-40B4-BE49-F238E27FC236}">
                <a16:creationId xmlns:a16="http://schemas.microsoft.com/office/drawing/2014/main" id="{F304FA25-4C5D-ED5F-8C3C-66EF986175C4}"/>
              </a:ext>
            </a:extLst>
          </p:cNvPr>
          <p:cNvCxnSpPr>
            <a:cxnSpLocks/>
          </p:cNvCxnSpPr>
          <p:nvPr/>
        </p:nvCxnSpPr>
        <p:spPr>
          <a:xfrm flipH="1" flipV="1">
            <a:off x="4756402" y="4577556"/>
            <a:ext cx="107171" cy="50325"/>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pic>
        <p:nvPicPr>
          <p:cNvPr id="9" name="ruler">
            <a:extLst>
              <a:ext uri="{FF2B5EF4-FFF2-40B4-BE49-F238E27FC236}">
                <a16:creationId xmlns:a16="http://schemas.microsoft.com/office/drawing/2014/main" id="{0C11B4C5-8DBC-0C16-3E79-B8D7295B58EA}"/>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1757101">
            <a:off x="1554518" y="4702995"/>
            <a:ext cx="6388152" cy="1248812"/>
          </a:xfrm>
          <a:prstGeom prst="rect">
            <a:avLst/>
          </a:prstGeom>
        </p:spPr>
      </p:pic>
      <p:cxnSp>
        <p:nvCxnSpPr>
          <p:cNvPr id="13" name="Straight Connector 12">
            <a:extLst>
              <a:ext uri="{FF2B5EF4-FFF2-40B4-BE49-F238E27FC236}">
                <a16:creationId xmlns:a16="http://schemas.microsoft.com/office/drawing/2014/main" id="{1A9F1124-D5E2-D6A4-5BC7-11396073F31E}"/>
              </a:ext>
            </a:extLst>
          </p:cNvPr>
          <p:cNvCxnSpPr>
            <a:cxnSpLocks/>
          </p:cNvCxnSpPr>
          <p:nvPr/>
        </p:nvCxnSpPr>
        <p:spPr>
          <a:xfrm flipV="1">
            <a:off x="990915" y="3561590"/>
            <a:ext cx="5670221" cy="2087998"/>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A0D80E8D-F4B5-1CC4-511F-CBD2ED092EB3}"/>
              </a:ext>
            </a:extLst>
          </p:cNvPr>
          <p:cNvGrpSpPr/>
          <p:nvPr/>
        </p:nvGrpSpPr>
        <p:grpSpPr>
          <a:xfrm>
            <a:off x="312404" y="2058644"/>
            <a:ext cx="7080408" cy="4702068"/>
            <a:chOff x="1596861" y="1563344"/>
            <a:chExt cx="7080408" cy="4702068"/>
          </a:xfrm>
        </p:grpSpPr>
        <p:grpSp>
          <p:nvGrpSpPr>
            <p:cNvPr id="15" name="Group 14">
              <a:extLst>
                <a:ext uri="{FF2B5EF4-FFF2-40B4-BE49-F238E27FC236}">
                  <a16:creationId xmlns:a16="http://schemas.microsoft.com/office/drawing/2014/main" id="{90384DF2-2D51-31C9-09E1-AFC268982D27}"/>
                </a:ext>
              </a:extLst>
            </p:cNvPr>
            <p:cNvGrpSpPr/>
            <p:nvPr/>
          </p:nvGrpSpPr>
          <p:grpSpPr>
            <a:xfrm>
              <a:off x="1697764" y="1749702"/>
              <a:ext cx="6247825" cy="3657600"/>
              <a:chOff x="3549318" y="1805837"/>
              <a:chExt cx="6247825" cy="3657600"/>
            </a:xfrm>
          </p:grpSpPr>
          <p:cxnSp>
            <p:nvCxnSpPr>
              <p:cNvPr id="30" name="Straight Connector 29">
                <a:extLst>
                  <a:ext uri="{FF2B5EF4-FFF2-40B4-BE49-F238E27FC236}">
                    <a16:creationId xmlns:a16="http://schemas.microsoft.com/office/drawing/2014/main" id="{0254AB42-7C4B-1B64-AD27-EC19D2862EA7}"/>
                  </a:ext>
                </a:extLst>
              </p:cNvPr>
              <p:cNvCxnSpPr/>
              <p:nvPr/>
            </p:nvCxnSpPr>
            <p:spPr>
              <a:xfrm>
                <a:off x="4114800" y="5219201"/>
                <a:ext cx="5682343" cy="0"/>
              </a:xfrm>
              <a:prstGeom prst="line">
                <a:avLst/>
              </a:prstGeom>
              <a:ln w="38100">
                <a:solidFill>
                  <a:schemeClr val="bg2"/>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6086C098-8FEA-910D-0487-18E631B5464C}"/>
                  </a:ext>
                </a:extLst>
              </p:cNvPr>
              <p:cNvCxnSpPr>
                <a:cxnSpLocks/>
              </p:cNvCxnSpPr>
              <p:nvPr/>
            </p:nvCxnSpPr>
            <p:spPr>
              <a:xfrm rot="3600000">
                <a:off x="7022464" y="3634637"/>
                <a:ext cx="3657600" cy="0"/>
              </a:xfrm>
              <a:prstGeom prst="line">
                <a:avLst/>
              </a:prstGeom>
              <a:ln w="38100">
                <a:solidFill>
                  <a:schemeClr val="bg2"/>
                </a:solidFill>
                <a:headEnd type="none" w="med" len="med"/>
                <a:tailEnd type="oval" w="sm" len="sm"/>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15C56A2-64B0-AA67-10FC-7E478A855B44}"/>
                  </a:ext>
                </a:extLst>
              </p:cNvPr>
              <p:cNvCxnSpPr>
                <a:cxnSpLocks/>
              </p:cNvCxnSpPr>
              <p:nvPr/>
            </p:nvCxnSpPr>
            <p:spPr>
              <a:xfrm rot="19200000">
                <a:off x="3549318" y="3632236"/>
                <a:ext cx="4937760" cy="0"/>
              </a:xfrm>
              <a:prstGeom prst="line">
                <a:avLst/>
              </a:prstGeom>
              <a:ln w="38100">
                <a:solidFill>
                  <a:schemeClr val="bg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6" name="Subtitle 2">
              <a:extLst>
                <a:ext uri="{FF2B5EF4-FFF2-40B4-BE49-F238E27FC236}">
                  <a16:creationId xmlns:a16="http://schemas.microsoft.com/office/drawing/2014/main" id="{18B0F4F6-58E0-D0BE-5D1D-1A9F2029EF29}"/>
                </a:ext>
              </a:extLst>
            </p:cNvPr>
            <p:cNvSpPr txBox="1">
              <a:spLocks/>
            </p:cNvSpPr>
            <p:nvPr/>
          </p:nvSpPr>
          <p:spPr>
            <a:xfrm>
              <a:off x="1596861" y="516384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600" dirty="0">
                  <a:solidFill>
                    <a:schemeClr val="bg2"/>
                  </a:solidFill>
                </a:rPr>
                <a:t>A</a:t>
              </a:r>
            </a:p>
          </p:txBody>
        </p:sp>
        <p:sp>
          <p:nvSpPr>
            <p:cNvPr id="17" name="Subtitle 2">
              <a:extLst>
                <a:ext uri="{FF2B5EF4-FFF2-40B4-BE49-F238E27FC236}">
                  <a16:creationId xmlns:a16="http://schemas.microsoft.com/office/drawing/2014/main" id="{BD94B242-099E-79D3-EE9E-0B0E1B447613}"/>
                </a:ext>
              </a:extLst>
            </p:cNvPr>
            <p:cNvSpPr txBox="1">
              <a:spLocks/>
            </p:cNvSpPr>
            <p:nvPr/>
          </p:nvSpPr>
          <p:spPr>
            <a:xfrm>
              <a:off x="7344500" y="515948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600" dirty="0">
                  <a:solidFill>
                    <a:schemeClr val="bg2"/>
                  </a:solidFill>
                </a:rPr>
                <a:t>B</a:t>
              </a:r>
            </a:p>
          </p:txBody>
        </p:sp>
        <p:sp>
          <p:nvSpPr>
            <p:cNvPr id="20" name="Subtitle 2">
              <a:extLst>
                <a:ext uri="{FF2B5EF4-FFF2-40B4-BE49-F238E27FC236}">
                  <a16:creationId xmlns:a16="http://schemas.microsoft.com/office/drawing/2014/main" id="{14039D0C-C85E-5BB0-67CE-284633E4A1BE}"/>
                </a:ext>
              </a:extLst>
            </p:cNvPr>
            <p:cNvSpPr txBox="1">
              <a:spLocks/>
            </p:cNvSpPr>
            <p:nvPr/>
          </p:nvSpPr>
          <p:spPr>
            <a:xfrm>
              <a:off x="5067538" y="156334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600" dirty="0">
                  <a:solidFill>
                    <a:schemeClr val="bg2"/>
                  </a:solidFill>
                </a:rPr>
                <a:t>C</a:t>
              </a:r>
            </a:p>
          </p:txBody>
        </p:sp>
      </p:grpSp>
    </p:spTree>
    <p:custDataLst>
      <p:tags r:id="rId1"/>
    </p:custDataLst>
    <p:extLst>
      <p:ext uri="{BB962C8B-B14F-4D97-AF65-F5344CB8AC3E}">
        <p14:creationId xmlns:p14="http://schemas.microsoft.com/office/powerpoint/2010/main" val="1821735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47" presetClass="exit" presetSubtype="0" fill="hold" nodeType="clickEffect">
                                  <p:stCondLst>
                                    <p:cond delay="0"/>
                                  </p:stCondLst>
                                  <p:childTnLst>
                                    <p:animEffect transition="out" filter="fade">
                                      <p:cBhvr>
                                        <p:cTn id="17" dur="1000"/>
                                        <p:tgtEl>
                                          <p:spTgt spid="4"/>
                                        </p:tgtEl>
                                      </p:cBhvr>
                                    </p:animEffect>
                                    <p:anim calcmode="lin" valueType="num">
                                      <p:cBhvr>
                                        <p:cTn id="18" dur="1000"/>
                                        <p:tgtEl>
                                          <p:spTgt spid="4"/>
                                        </p:tgtEl>
                                        <p:attrNameLst>
                                          <p:attrName>ppt_x</p:attrName>
                                        </p:attrNameLst>
                                      </p:cBhvr>
                                      <p:tavLst>
                                        <p:tav tm="0">
                                          <p:val>
                                            <p:strVal val="ppt_x"/>
                                          </p:val>
                                        </p:tav>
                                        <p:tav tm="100000">
                                          <p:val>
                                            <p:strVal val="ppt_x"/>
                                          </p:val>
                                        </p:tav>
                                      </p:tavLst>
                                    </p:anim>
                                    <p:anim calcmode="lin" valueType="num">
                                      <p:cBhvr>
                                        <p:cTn id="19" dur="1000"/>
                                        <p:tgtEl>
                                          <p:spTgt spid="4"/>
                                        </p:tgtEl>
                                        <p:attrNameLst>
                                          <p:attrName>ppt_y</p:attrName>
                                        </p:attrNameLst>
                                      </p:cBhvr>
                                      <p:tavLst>
                                        <p:tav tm="0">
                                          <p:val>
                                            <p:strVal val="ppt_y"/>
                                          </p:val>
                                        </p:tav>
                                        <p:tav tm="100000">
                                          <p:val>
                                            <p:strVal val="ppt_y-.1"/>
                                          </p:val>
                                        </p:tav>
                                      </p:tavLst>
                                    </p:anim>
                                    <p:set>
                                      <p:cBhvr>
                                        <p:cTn id="20" dur="1" fill="hold">
                                          <p:stCondLst>
                                            <p:cond delay="999"/>
                                          </p:stCondLst>
                                        </p:cTn>
                                        <p:tgtEl>
                                          <p:spTgt spid="4"/>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anim calcmode="lin" valueType="num">
                                      <p:cBhvr>
                                        <p:cTn id="26" dur="500" fill="hold"/>
                                        <p:tgtEl>
                                          <p:spTgt spid="9"/>
                                        </p:tgtEl>
                                        <p:attrNameLst>
                                          <p:attrName>ppt_x</p:attrName>
                                        </p:attrNameLst>
                                      </p:cBhvr>
                                      <p:tavLst>
                                        <p:tav tm="0">
                                          <p:val>
                                            <p:strVal val="#ppt_x"/>
                                          </p:val>
                                        </p:tav>
                                        <p:tav tm="100000">
                                          <p:val>
                                            <p:strVal val="#ppt_x"/>
                                          </p:val>
                                        </p:tav>
                                      </p:tavLst>
                                    </p:anim>
                                    <p:anim calcmode="lin" valueType="num">
                                      <p:cBhvr>
                                        <p:cTn id="27"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right)">
                                      <p:cBhvr>
                                        <p:cTn id="32" dur="500"/>
                                        <p:tgtEl>
                                          <p:spTgt spid="29"/>
                                        </p:tgtEl>
                                      </p:cBhvr>
                                    </p:animEffect>
                                  </p:childTnLst>
                                </p:cTn>
                              </p:par>
                            </p:childTnLst>
                          </p:cTn>
                        </p:par>
                        <p:par>
                          <p:cTn id="33" fill="hold">
                            <p:stCondLst>
                              <p:cond delay="500"/>
                            </p:stCondLst>
                            <p:childTnLst>
                              <p:par>
                                <p:cTn id="34" presetID="42" presetClass="exit" presetSubtype="0" fill="hold" nodeType="afterEffect">
                                  <p:stCondLst>
                                    <p:cond delay="0"/>
                                  </p:stCondLst>
                                  <p:childTnLst>
                                    <p:animEffect transition="out" filter="fade">
                                      <p:cBhvr>
                                        <p:cTn id="35" dur="1000"/>
                                        <p:tgtEl>
                                          <p:spTgt spid="9"/>
                                        </p:tgtEl>
                                      </p:cBhvr>
                                    </p:animEffect>
                                    <p:anim calcmode="lin" valueType="num">
                                      <p:cBhvr>
                                        <p:cTn id="36" dur="1000"/>
                                        <p:tgtEl>
                                          <p:spTgt spid="9"/>
                                        </p:tgtEl>
                                        <p:attrNameLst>
                                          <p:attrName>ppt_x</p:attrName>
                                        </p:attrNameLst>
                                      </p:cBhvr>
                                      <p:tavLst>
                                        <p:tav tm="0">
                                          <p:val>
                                            <p:strVal val="ppt_x"/>
                                          </p:val>
                                        </p:tav>
                                        <p:tav tm="100000">
                                          <p:val>
                                            <p:strVal val="ppt_x"/>
                                          </p:val>
                                        </p:tav>
                                      </p:tavLst>
                                    </p:anim>
                                    <p:anim calcmode="lin" valueType="num">
                                      <p:cBhvr>
                                        <p:cTn id="37" dur="1000"/>
                                        <p:tgtEl>
                                          <p:spTgt spid="9"/>
                                        </p:tgtEl>
                                        <p:attrNameLst>
                                          <p:attrName>ppt_y</p:attrName>
                                        </p:attrNameLst>
                                      </p:cBhvr>
                                      <p:tavLst>
                                        <p:tav tm="0">
                                          <p:val>
                                            <p:strVal val="ppt_y"/>
                                          </p:val>
                                        </p:tav>
                                        <p:tav tm="100000">
                                          <p:val>
                                            <p:strVal val="ppt_y+.1"/>
                                          </p:val>
                                        </p:tav>
                                      </p:tavLst>
                                    </p:anim>
                                    <p:set>
                                      <p:cBhvr>
                                        <p:cTn id="38" dur="1" fill="hold">
                                          <p:stCondLst>
                                            <p:cond delay="9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601343"/>
              </a:xfrm>
              <a:prstGeom prst="rect">
                <a:avLst/>
              </a:prstGeom>
              <a:solidFill>
                <a:srgbClr val="0076A3"/>
              </a:solidFill>
              <a:ln>
                <a:noFill/>
              </a:ln>
            </p:spPr>
            <p:txBody>
              <a:bodyPr spcFirstLastPara="1" wrap="square" lIns="91425" tIns="45700" rIns="91425" bIns="45700" anchor="t" anchorCtr="0">
                <a:spAutoFit/>
              </a:bodyPr>
              <a:lstStyle/>
              <a:p>
                <a:pPr marL="465138" lvl="1">
                  <a:buSzPts val="6000"/>
                </a:pPr>
                <a:r>
                  <a:rPr lang="en-US" sz="3200" b="1" dirty="0">
                    <a:solidFill>
                      <a:schemeClr val="bg1"/>
                    </a:solidFill>
                    <a:latin typeface="+mj-lt"/>
                    <a:cs typeface="Calibri" panose="020F0502020204030204" pitchFamily="34" charset="0"/>
                  </a:rPr>
                  <a:t>D</a:t>
                </a:r>
                <a:r>
                  <a:rPr lang="en-US" sz="3200" b="1" dirty="0">
                    <a:solidFill>
                      <a:schemeClr val="bg1"/>
                    </a:solidFill>
                    <a:effectLst/>
                    <a:latin typeface="+mj-lt"/>
                    <a:ea typeface="Calibri" panose="020F0502020204030204" pitchFamily="34" charset="0"/>
                    <a:cs typeface="Calibri" panose="020F0502020204030204" pitchFamily="34" charset="0"/>
                  </a:rPr>
                  <a:t>raw the bisector of angle </a:t>
                </a:r>
                <a14:m>
                  <m:oMath xmlns:m="http://schemas.openxmlformats.org/officeDocument/2006/math">
                    <m:acc>
                      <m:accPr>
                        <m:chr m:val="̂"/>
                        <m:ctrlPr>
                          <a:rPr lang="en-US" sz="3200" b="1" i="1">
                            <a:solidFill>
                              <a:schemeClr val="bg1"/>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t>𝑨𝑪𝑩</m:t>
                        </m:r>
                      </m:e>
                    </m:acc>
                    <m:r>
                      <a:rPr lang="en-US" sz="3200" b="1" i="1">
                        <a:solidFill>
                          <a:schemeClr val="bg1"/>
                        </a:solidFill>
                        <a:effectLst/>
                        <a:latin typeface="Cambria Math" panose="02040503050406030204" pitchFamily="18" charset="0"/>
                        <a:ea typeface="Calibri" panose="020F0502020204030204" pitchFamily="34" charset="0"/>
                        <a:cs typeface="Calibri" panose="020F0502020204030204" pitchFamily="34" charset="0"/>
                      </a:rPr>
                      <m:t>  </m:t>
                    </m:r>
                  </m:oMath>
                </a14:m>
                <a:r>
                  <a:rPr lang="en-US" sz="3200" b="1" dirty="0">
                    <a:solidFill>
                      <a:schemeClr val="bg1"/>
                    </a:solidFill>
                    <a:effectLst/>
                    <a:latin typeface="+mj-lt"/>
                    <a:ea typeface="Calibri" panose="020F0502020204030204" pitchFamily="34" charset="0"/>
                    <a:cs typeface="Calibri" panose="020F0502020204030204" pitchFamily="34" charset="0"/>
                  </a:rPr>
                  <a:t>in triangle ABC.</a:t>
                </a:r>
                <a:r>
                  <a:rPr lang="en-US" sz="3200" dirty="0">
                    <a:solidFill>
                      <a:schemeClr val="bg1"/>
                    </a:solidFill>
                    <a:effectLst/>
                    <a:latin typeface="+mj-lt"/>
                    <a:ea typeface="Calibri" panose="020F0502020204030204" pitchFamily="34" charset="0"/>
                    <a:cs typeface="Calibri" panose="020F0502020204030204" pitchFamily="34" charset="0"/>
                  </a:rPr>
                  <a:t> </a:t>
                </a:r>
                <a:endParaRPr lang="en-US" sz="3200" dirty="0">
                  <a:solidFill>
                    <a:schemeClr val="bg1"/>
                  </a:solidFill>
                  <a:effectLst/>
                  <a:latin typeface="+mj-lt"/>
                  <a:ea typeface="Calibri" panose="020F0502020204030204" pitchFamily="34" charset="0"/>
                  <a:cs typeface="Arial" panose="020B0604020202020204" pitchFamily="34" charset="0"/>
                </a:endParaRPr>
              </a:p>
            </p:txBody>
          </p:sp>
        </mc:Choice>
        <mc:Fallback xmlns="">
          <p:sp>
            <p:nvSpPr>
              <p:cNvPr id="2" name="Google Shape;222;p10">
                <a:extLst>
                  <a:ext uri="{FF2B5EF4-FFF2-40B4-BE49-F238E27FC236}">
                    <a16:creationId xmlns:a16="http://schemas.microsoft.com/office/drawing/2014/main" id="{D98D8C86-09D2-4530-A165-3666C3BFA106}"/>
                  </a:ext>
                </a:extLst>
              </p:cNvPr>
              <p:cNvSpPr txBox="1">
                <a:spLocks noRot="1" noChangeAspect="1" noMove="1" noResize="1" noEditPoints="1" noAdjustHandles="1" noChangeArrowheads="1" noChangeShapeType="1" noTextEdit="1"/>
              </p:cNvSpPr>
              <p:nvPr/>
            </p:nvSpPr>
            <p:spPr>
              <a:xfrm>
                <a:off x="0" y="572301"/>
                <a:ext cx="12192000" cy="601343"/>
              </a:xfrm>
              <a:prstGeom prst="rect">
                <a:avLst/>
              </a:prstGeom>
              <a:blipFill>
                <a:blip r:embed="rId4"/>
                <a:stretch>
                  <a:fillRect t="-10101" b="-32323"/>
                </a:stretch>
              </a:blipFill>
              <a:ln>
                <a:noFill/>
              </a:ln>
            </p:spPr>
            <p:txBody>
              <a:bodyPr/>
              <a:lstStyle/>
              <a:p>
                <a:r>
                  <a:rPr lang="fr-FR">
                    <a:noFill/>
                  </a:rPr>
                  <a:t> </a:t>
                </a:r>
              </a:p>
            </p:txBody>
          </p:sp>
        </mc:Fallback>
      </mc:AlternateContent>
      <p:grpSp>
        <p:nvGrpSpPr>
          <p:cNvPr id="15" name="Group 14">
            <a:extLst>
              <a:ext uri="{FF2B5EF4-FFF2-40B4-BE49-F238E27FC236}">
                <a16:creationId xmlns:a16="http://schemas.microsoft.com/office/drawing/2014/main" id="{AB611221-9D0E-451D-988E-C4ECF913BAED}"/>
              </a:ext>
            </a:extLst>
          </p:cNvPr>
          <p:cNvGrpSpPr/>
          <p:nvPr/>
        </p:nvGrpSpPr>
        <p:grpSpPr>
          <a:xfrm>
            <a:off x="312404" y="2058644"/>
            <a:ext cx="7080408" cy="4702068"/>
            <a:chOff x="1596861" y="1563344"/>
            <a:chExt cx="7080408" cy="4702068"/>
          </a:xfrm>
        </p:grpSpPr>
        <p:grpSp>
          <p:nvGrpSpPr>
            <p:cNvPr id="16" name="Group 15">
              <a:extLst>
                <a:ext uri="{FF2B5EF4-FFF2-40B4-BE49-F238E27FC236}">
                  <a16:creationId xmlns:a16="http://schemas.microsoft.com/office/drawing/2014/main" id="{4775F59F-045E-4B86-A92E-4DD04D6FB9D9}"/>
                </a:ext>
              </a:extLst>
            </p:cNvPr>
            <p:cNvGrpSpPr/>
            <p:nvPr/>
          </p:nvGrpSpPr>
          <p:grpSpPr>
            <a:xfrm>
              <a:off x="1697764" y="1749702"/>
              <a:ext cx="6247825" cy="3657600"/>
              <a:chOff x="3549318" y="1805837"/>
              <a:chExt cx="6247825" cy="3657600"/>
            </a:xfrm>
          </p:grpSpPr>
          <p:cxnSp>
            <p:nvCxnSpPr>
              <p:cNvPr id="21" name="Straight Connector 20">
                <a:extLst>
                  <a:ext uri="{FF2B5EF4-FFF2-40B4-BE49-F238E27FC236}">
                    <a16:creationId xmlns:a16="http://schemas.microsoft.com/office/drawing/2014/main" id="{691606FB-363F-4544-A0FE-86777B4AD026}"/>
                  </a:ext>
                </a:extLst>
              </p:cNvPr>
              <p:cNvCxnSpPr/>
              <p:nvPr/>
            </p:nvCxnSpPr>
            <p:spPr>
              <a:xfrm>
                <a:off x="4114800" y="5219201"/>
                <a:ext cx="5682343" cy="0"/>
              </a:xfrm>
              <a:prstGeom prst="line">
                <a:avLst/>
              </a:prstGeom>
              <a:ln w="38100">
                <a:solidFill>
                  <a:schemeClr val="bg2"/>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5E76C990-B749-4B0F-9FD4-F6768BC79301}"/>
                  </a:ext>
                </a:extLst>
              </p:cNvPr>
              <p:cNvCxnSpPr>
                <a:cxnSpLocks/>
              </p:cNvCxnSpPr>
              <p:nvPr/>
            </p:nvCxnSpPr>
            <p:spPr>
              <a:xfrm rot="3600000">
                <a:off x="7022464" y="3634637"/>
                <a:ext cx="3657600" cy="0"/>
              </a:xfrm>
              <a:prstGeom prst="line">
                <a:avLst/>
              </a:prstGeom>
              <a:ln w="38100">
                <a:solidFill>
                  <a:schemeClr val="bg2"/>
                </a:solidFill>
                <a:headEnd type="none" w="med" len="med"/>
                <a:tailEnd type="oval" w="sm" len="sm"/>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3BCC946-FCFD-4AF7-B762-BDF71C48B204}"/>
                  </a:ext>
                </a:extLst>
              </p:cNvPr>
              <p:cNvCxnSpPr>
                <a:cxnSpLocks/>
              </p:cNvCxnSpPr>
              <p:nvPr/>
            </p:nvCxnSpPr>
            <p:spPr>
              <a:xfrm rot="19200000">
                <a:off x="3549318" y="3632236"/>
                <a:ext cx="4937760" cy="0"/>
              </a:xfrm>
              <a:prstGeom prst="line">
                <a:avLst/>
              </a:prstGeom>
              <a:ln w="38100">
                <a:solidFill>
                  <a:schemeClr val="bg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7" name="Subtitle 2">
              <a:extLst>
                <a:ext uri="{FF2B5EF4-FFF2-40B4-BE49-F238E27FC236}">
                  <a16:creationId xmlns:a16="http://schemas.microsoft.com/office/drawing/2014/main" id="{3F0EF98B-54BF-4688-A5BF-7D5CC69216DF}"/>
                </a:ext>
              </a:extLst>
            </p:cNvPr>
            <p:cNvSpPr txBox="1">
              <a:spLocks/>
            </p:cNvSpPr>
            <p:nvPr/>
          </p:nvSpPr>
          <p:spPr>
            <a:xfrm>
              <a:off x="1596861" y="516384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600" dirty="0">
                  <a:solidFill>
                    <a:schemeClr val="bg2"/>
                  </a:solidFill>
                </a:rPr>
                <a:t>A</a:t>
              </a:r>
            </a:p>
          </p:txBody>
        </p:sp>
        <p:sp>
          <p:nvSpPr>
            <p:cNvPr id="18" name="Subtitle 2">
              <a:extLst>
                <a:ext uri="{FF2B5EF4-FFF2-40B4-BE49-F238E27FC236}">
                  <a16:creationId xmlns:a16="http://schemas.microsoft.com/office/drawing/2014/main" id="{024DE6AB-2B08-422C-A6F3-22FB6403DFE2}"/>
                </a:ext>
              </a:extLst>
            </p:cNvPr>
            <p:cNvSpPr txBox="1">
              <a:spLocks/>
            </p:cNvSpPr>
            <p:nvPr/>
          </p:nvSpPr>
          <p:spPr>
            <a:xfrm>
              <a:off x="7344500" y="515948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600" dirty="0">
                  <a:solidFill>
                    <a:schemeClr val="bg2"/>
                  </a:solidFill>
                </a:rPr>
                <a:t>B</a:t>
              </a:r>
            </a:p>
          </p:txBody>
        </p:sp>
        <p:sp>
          <p:nvSpPr>
            <p:cNvPr id="19" name="Subtitle 2">
              <a:extLst>
                <a:ext uri="{FF2B5EF4-FFF2-40B4-BE49-F238E27FC236}">
                  <a16:creationId xmlns:a16="http://schemas.microsoft.com/office/drawing/2014/main" id="{28392E2D-0A64-4D5A-AB85-5E81962C2E44}"/>
                </a:ext>
              </a:extLst>
            </p:cNvPr>
            <p:cNvSpPr txBox="1">
              <a:spLocks/>
            </p:cNvSpPr>
            <p:nvPr/>
          </p:nvSpPr>
          <p:spPr>
            <a:xfrm>
              <a:off x="5067538" y="156334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600" dirty="0">
                  <a:solidFill>
                    <a:schemeClr val="bg2"/>
                  </a:solidFill>
                </a:rPr>
                <a:t>C</a:t>
              </a:r>
            </a:p>
          </p:txBody>
        </p:sp>
      </p:grpSp>
      <p:cxnSp>
        <p:nvCxnSpPr>
          <p:cNvPr id="28" name="Straight Connector 27">
            <a:extLst>
              <a:ext uri="{FF2B5EF4-FFF2-40B4-BE49-F238E27FC236}">
                <a16:creationId xmlns:a16="http://schemas.microsoft.com/office/drawing/2014/main" id="{D01F8A23-23B2-4F35-939B-B6DE728A8682}"/>
              </a:ext>
            </a:extLst>
          </p:cNvPr>
          <p:cNvCxnSpPr>
            <a:cxnSpLocks/>
          </p:cNvCxnSpPr>
          <p:nvPr/>
        </p:nvCxnSpPr>
        <p:spPr>
          <a:xfrm flipH="1">
            <a:off x="4178300" y="2484435"/>
            <a:ext cx="595159" cy="3529015"/>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3" name="Rectangle: Rounded Corners 2">
            <a:extLst>
              <a:ext uri="{FF2B5EF4-FFF2-40B4-BE49-F238E27FC236}">
                <a16:creationId xmlns:a16="http://schemas.microsoft.com/office/drawing/2014/main" id="{64FCCBF4-4F30-19D0-3E2C-83DCFDE4AFA2}"/>
              </a:ext>
            </a:extLst>
          </p:cNvPr>
          <p:cNvSpPr/>
          <p:nvPr/>
        </p:nvSpPr>
        <p:spPr>
          <a:xfrm>
            <a:off x="7132015" y="1403863"/>
            <a:ext cx="4486687" cy="1390745"/>
          </a:xfrm>
          <a:prstGeom prst="round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5" name="Picture 4">
            <a:extLst>
              <a:ext uri="{FF2B5EF4-FFF2-40B4-BE49-F238E27FC236}">
                <a16:creationId xmlns:a16="http://schemas.microsoft.com/office/drawing/2014/main" id="{09EC586C-9570-1ED0-9754-B71A675456AB}"/>
              </a:ext>
            </a:extLst>
          </p:cNvPr>
          <p:cNvPicPr>
            <a:picLocks noChangeAspect="1"/>
          </p:cNvPicPr>
          <p:nvPr/>
        </p:nvPicPr>
        <p:blipFill>
          <a:blip r:embed="rId5"/>
          <a:stretch>
            <a:fillRect/>
          </a:stretch>
        </p:blipFill>
        <p:spPr>
          <a:xfrm rot="1184907">
            <a:off x="10223881" y="1698592"/>
            <a:ext cx="1405630" cy="1054223"/>
          </a:xfrm>
          <a:prstGeom prst="rect">
            <a:avLst/>
          </a:prstGeom>
        </p:spPr>
      </p:pic>
      <p:pic>
        <p:nvPicPr>
          <p:cNvPr id="6" name="Picture 7">
            <a:extLst>
              <a:ext uri="{FF2B5EF4-FFF2-40B4-BE49-F238E27FC236}">
                <a16:creationId xmlns:a16="http://schemas.microsoft.com/office/drawing/2014/main" id="{7C0761F9-4B16-CC85-B5B3-95795721C696}"/>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20297144">
            <a:off x="9151657" y="1868158"/>
            <a:ext cx="1816396" cy="355085"/>
          </a:xfrm>
          <a:prstGeom prst="rect">
            <a:avLst/>
          </a:prstGeom>
        </p:spPr>
      </p:pic>
      <p:pic>
        <p:nvPicPr>
          <p:cNvPr id="7" name="Picture 6">
            <a:extLst>
              <a:ext uri="{FF2B5EF4-FFF2-40B4-BE49-F238E27FC236}">
                <a16:creationId xmlns:a16="http://schemas.microsoft.com/office/drawing/2014/main" id="{79DA1FBA-1AE7-9924-FF44-D091E085E0A1}"/>
              </a:ext>
            </a:extLst>
          </p:cNvPr>
          <p:cNvPicPr>
            <a:picLocks noChangeAspect="1"/>
          </p:cNvPicPr>
          <p:nvPr/>
        </p:nvPicPr>
        <p:blipFill>
          <a:blip r:embed="rId8"/>
          <a:srcRect/>
          <a:stretch/>
        </p:blipFill>
        <p:spPr>
          <a:xfrm>
            <a:off x="7448272" y="1707984"/>
            <a:ext cx="1554564" cy="838674"/>
          </a:xfrm>
          <a:prstGeom prst="rect">
            <a:avLst/>
          </a:prstGeom>
        </p:spPr>
      </p:pic>
      <p:pic>
        <p:nvPicPr>
          <p:cNvPr id="14" name="Picture 13">
            <a:extLst>
              <a:ext uri="{FF2B5EF4-FFF2-40B4-BE49-F238E27FC236}">
                <a16:creationId xmlns:a16="http://schemas.microsoft.com/office/drawing/2014/main" id="{DBF59E37-749C-1811-7200-0F5CA0C0B734}"/>
              </a:ext>
            </a:extLst>
          </p:cNvPr>
          <p:cNvPicPr>
            <a:picLocks noChangeAspect="1"/>
          </p:cNvPicPr>
          <p:nvPr/>
        </p:nvPicPr>
        <p:blipFill>
          <a:blip r:embed="rId8"/>
          <a:srcRect/>
          <a:stretch/>
        </p:blipFill>
        <p:spPr>
          <a:xfrm rot="14400000">
            <a:off x="1862979" y="1850895"/>
            <a:ext cx="4176207" cy="2253028"/>
          </a:xfrm>
          <a:prstGeom prst="rect">
            <a:avLst/>
          </a:prstGeom>
        </p:spPr>
      </p:pic>
      <p:cxnSp>
        <p:nvCxnSpPr>
          <p:cNvPr id="4" name="dash">
            <a:extLst>
              <a:ext uri="{FF2B5EF4-FFF2-40B4-BE49-F238E27FC236}">
                <a16:creationId xmlns:a16="http://schemas.microsoft.com/office/drawing/2014/main" id="{4ED51191-80D7-9CD3-E40A-C1EF37BCF68B}"/>
              </a:ext>
            </a:extLst>
          </p:cNvPr>
          <p:cNvCxnSpPr>
            <a:cxnSpLocks/>
          </p:cNvCxnSpPr>
          <p:nvPr/>
        </p:nvCxnSpPr>
        <p:spPr>
          <a:xfrm flipH="1">
            <a:off x="4402932" y="4538663"/>
            <a:ext cx="24041" cy="15240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pic>
        <p:nvPicPr>
          <p:cNvPr id="8" name="ruler">
            <a:extLst>
              <a:ext uri="{FF2B5EF4-FFF2-40B4-BE49-F238E27FC236}">
                <a16:creationId xmlns:a16="http://schemas.microsoft.com/office/drawing/2014/main" id="{51B9A691-4B35-C410-D5E0-B73385B7B883}"/>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16770588">
            <a:off x="1921773" y="3914256"/>
            <a:ext cx="6388152" cy="1248812"/>
          </a:xfrm>
          <a:prstGeom prst="rect">
            <a:avLst/>
          </a:prstGeom>
        </p:spPr>
      </p:pic>
      <p:cxnSp>
        <p:nvCxnSpPr>
          <p:cNvPr id="12" name="Straight Connector 11">
            <a:extLst>
              <a:ext uri="{FF2B5EF4-FFF2-40B4-BE49-F238E27FC236}">
                <a16:creationId xmlns:a16="http://schemas.microsoft.com/office/drawing/2014/main" id="{9E3835FD-DD44-BBB9-A368-43164205FB49}"/>
              </a:ext>
            </a:extLst>
          </p:cNvPr>
          <p:cNvCxnSpPr>
            <a:cxnSpLocks/>
          </p:cNvCxnSpPr>
          <p:nvPr/>
        </p:nvCxnSpPr>
        <p:spPr>
          <a:xfrm>
            <a:off x="2152167" y="3066016"/>
            <a:ext cx="4495496" cy="2580736"/>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91A1352-6FAE-A1B6-923E-89CA5DC4F991}"/>
              </a:ext>
            </a:extLst>
          </p:cNvPr>
          <p:cNvCxnSpPr>
            <a:cxnSpLocks/>
          </p:cNvCxnSpPr>
          <p:nvPr/>
        </p:nvCxnSpPr>
        <p:spPr>
          <a:xfrm flipV="1">
            <a:off x="990915" y="3561590"/>
            <a:ext cx="5670221" cy="2087998"/>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4233690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xit" presetSubtype="0" fill="hold" nodeType="clickEffect">
                                  <p:stCondLst>
                                    <p:cond delay="0"/>
                                  </p:stCondLst>
                                  <p:childTnLst>
                                    <p:animEffect transition="out" filter="fade">
                                      <p:cBhvr>
                                        <p:cTn id="16" dur="1000"/>
                                        <p:tgtEl>
                                          <p:spTgt spid="14"/>
                                        </p:tgtEl>
                                      </p:cBhvr>
                                    </p:animEffect>
                                    <p:anim calcmode="lin" valueType="num">
                                      <p:cBhvr>
                                        <p:cTn id="17" dur="1000"/>
                                        <p:tgtEl>
                                          <p:spTgt spid="14"/>
                                        </p:tgtEl>
                                        <p:attrNameLst>
                                          <p:attrName>ppt_x</p:attrName>
                                        </p:attrNameLst>
                                      </p:cBhvr>
                                      <p:tavLst>
                                        <p:tav tm="0">
                                          <p:val>
                                            <p:strVal val="ppt_x"/>
                                          </p:val>
                                        </p:tav>
                                        <p:tav tm="100000">
                                          <p:val>
                                            <p:strVal val="ppt_x"/>
                                          </p:val>
                                        </p:tav>
                                      </p:tavLst>
                                    </p:anim>
                                    <p:anim calcmode="lin" valueType="num">
                                      <p:cBhvr>
                                        <p:cTn id="18" dur="1000"/>
                                        <p:tgtEl>
                                          <p:spTgt spid="14"/>
                                        </p:tgtEl>
                                        <p:attrNameLst>
                                          <p:attrName>ppt_y</p:attrName>
                                        </p:attrNameLst>
                                      </p:cBhvr>
                                      <p:tavLst>
                                        <p:tav tm="0">
                                          <p:val>
                                            <p:strVal val="ppt_y"/>
                                          </p:val>
                                        </p:tav>
                                        <p:tav tm="100000">
                                          <p:val>
                                            <p:strVal val="ppt_y+.1"/>
                                          </p:val>
                                        </p:tav>
                                      </p:tavLst>
                                    </p:anim>
                                    <p:set>
                                      <p:cBhvr>
                                        <p:cTn id="19" dur="1" fill="hold">
                                          <p:stCondLst>
                                            <p:cond delay="999"/>
                                          </p:stCondLst>
                                        </p:cTn>
                                        <p:tgtEl>
                                          <p:spTgt spid="14"/>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anim calcmode="lin" valueType="num">
                                      <p:cBhvr>
                                        <p:cTn id="25" dur="500" fill="hold"/>
                                        <p:tgtEl>
                                          <p:spTgt spid="8"/>
                                        </p:tgtEl>
                                        <p:attrNameLst>
                                          <p:attrName>ppt_x</p:attrName>
                                        </p:attrNameLst>
                                      </p:cBhvr>
                                      <p:tavLst>
                                        <p:tav tm="0">
                                          <p:val>
                                            <p:strVal val="#ppt_x"/>
                                          </p:val>
                                        </p:tav>
                                        <p:tav tm="100000">
                                          <p:val>
                                            <p:strVal val="#ppt_x"/>
                                          </p:val>
                                        </p:tav>
                                      </p:tavLst>
                                    </p:anim>
                                    <p:anim calcmode="lin" valueType="num">
                                      <p:cBhvr>
                                        <p:cTn id="26" dur="5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up)">
                                      <p:cBhvr>
                                        <p:cTn id="31" dur="500"/>
                                        <p:tgtEl>
                                          <p:spTgt spid="28"/>
                                        </p:tgtEl>
                                      </p:cBhvr>
                                    </p:animEffect>
                                  </p:childTnLst>
                                </p:cTn>
                              </p:par>
                            </p:childTnLst>
                          </p:cTn>
                        </p:par>
                        <p:par>
                          <p:cTn id="32" fill="hold">
                            <p:stCondLst>
                              <p:cond delay="500"/>
                            </p:stCondLst>
                            <p:childTnLst>
                              <p:par>
                                <p:cTn id="33" presetID="42" presetClass="exit" presetSubtype="0" fill="hold" nodeType="afterEffect">
                                  <p:stCondLst>
                                    <p:cond delay="0"/>
                                  </p:stCondLst>
                                  <p:childTnLst>
                                    <p:animEffect transition="out" filter="fade">
                                      <p:cBhvr>
                                        <p:cTn id="34" dur="1000"/>
                                        <p:tgtEl>
                                          <p:spTgt spid="8"/>
                                        </p:tgtEl>
                                      </p:cBhvr>
                                    </p:animEffect>
                                    <p:anim calcmode="lin" valueType="num">
                                      <p:cBhvr>
                                        <p:cTn id="35" dur="1000"/>
                                        <p:tgtEl>
                                          <p:spTgt spid="8"/>
                                        </p:tgtEl>
                                        <p:attrNameLst>
                                          <p:attrName>ppt_x</p:attrName>
                                        </p:attrNameLst>
                                      </p:cBhvr>
                                      <p:tavLst>
                                        <p:tav tm="0">
                                          <p:val>
                                            <p:strVal val="ppt_x"/>
                                          </p:val>
                                        </p:tav>
                                        <p:tav tm="100000">
                                          <p:val>
                                            <p:strVal val="ppt_x"/>
                                          </p:val>
                                        </p:tav>
                                      </p:tavLst>
                                    </p:anim>
                                    <p:anim calcmode="lin" valueType="num">
                                      <p:cBhvr>
                                        <p:cTn id="36" dur="1000"/>
                                        <p:tgtEl>
                                          <p:spTgt spid="8"/>
                                        </p:tgtEl>
                                        <p:attrNameLst>
                                          <p:attrName>ppt_y</p:attrName>
                                        </p:attrNameLst>
                                      </p:cBhvr>
                                      <p:tavLst>
                                        <p:tav tm="0">
                                          <p:val>
                                            <p:strVal val="ppt_y"/>
                                          </p:val>
                                        </p:tav>
                                        <p:tav tm="100000">
                                          <p:val>
                                            <p:strVal val="ppt_y+.1"/>
                                          </p:val>
                                        </p:tav>
                                      </p:tavLst>
                                    </p:anim>
                                    <p:set>
                                      <p:cBhvr>
                                        <p:cTn id="37" dur="1" fill="hold">
                                          <p:stCondLst>
                                            <p:cond delay="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601343"/>
          </a:xfrm>
          <a:prstGeom prst="rect">
            <a:avLst/>
          </a:prstGeom>
          <a:solidFill>
            <a:srgbClr val="0076A3"/>
          </a:solidFill>
          <a:ln>
            <a:noFill/>
          </a:ln>
        </p:spPr>
        <p:txBody>
          <a:bodyPr spcFirstLastPara="1" wrap="square" lIns="91425" tIns="45700" rIns="91425" bIns="45700" anchor="t" anchorCtr="0">
            <a:spAutoFit/>
          </a:bodyPr>
          <a:lstStyle/>
          <a:p>
            <a:pPr marL="465138" lvl="1">
              <a:buSzPts val="6000"/>
            </a:pPr>
            <a:r>
              <a:rPr lang="en-US" sz="3200" b="1" dirty="0">
                <a:solidFill>
                  <a:schemeClr val="bg1"/>
                </a:solidFill>
                <a:latin typeface="+mj-lt"/>
                <a:cs typeface="Calibri" panose="020F0502020204030204" pitchFamily="34" charset="0"/>
              </a:rPr>
              <a:t>The three angle bisectors are concurrent.</a:t>
            </a:r>
            <a:endParaRPr lang="en-US" sz="3200" dirty="0">
              <a:solidFill>
                <a:schemeClr val="bg1"/>
              </a:solidFill>
              <a:effectLst/>
              <a:latin typeface="+mj-lt"/>
              <a:ea typeface="Calibri" panose="020F0502020204030204" pitchFamily="34" charset="0"/>
              <a:cs typeface="Arial" panose="020B0604020202020204" pitchFamily="34" charset="0"/>
            </a:endParaRPr>
          </a:p>
        </p:txBody>
      </p:sp>
      <p:sp>
        <p:nvSpPr>
          <p:cNvPr id="3" name="Rectangle: Rounded Corners 2">
            <a:extLst>
              <a:ext uri="{FF2B5EF4-FFF2-40B4-BE49-F238E27FC236}">
                <a16:creationId xmlns:a16="http://schemas.microsoft.com/office/drawing/2014/main" id="{473F1606-0E88-1729-5D1C-0DB3F0BEA876}"/>
              </a:ext>
            </a:extLst>
          </p:cNvPr>
          <p:cNvSpPr/>
          <p:nvPr/>
        </p:nvSpPr>
        <p:spPr>
          <a:xfrm>
            <a:off x="7132015" y="1403863"/>
            <a:ext cx="4486687" cy="1390745"/>
          </a:xfrm>
          <a:prstGeom prst="round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5" name="Picture 4">
            <a:extLst>
              <a:ext uri="{FF2B5EF4-FFF2-40B4-BE49-F238E27FC236}">
                <a16:creationId xmlns:a16="http://schemas.microsoft.com/office/drawing/2014/main" id="{4277172A-B6ED-79B9-4BA3-97CE24F98324}"/>
              </a:ext>
            </a:extLst>
          </p:cNvPr>
          <p:cNvPicPr>
            <a:picLocks noChangeAspect="1"/>
          </p:cNvPicPr>
          <p:nvPr/>
        </p:nvPicPr>
        <p:blipFill>
          <a:blip r:embed="rId4"/>
          <a:stretch>
            <a:fillRect/>
          </a:stretch>
        </p:blipFill>
        <p:spPr>
          <a:xfrm rot="1184907">
            <a:off x="10223881" y="1698592"/>
            <a:ext cx="1405630" cy="1054223"/>
          </a:xfrm>
          <a:prstGeom prst="rect">
            <a:avLst/>
          </a:prstGeom>
        </p:spPr>
      </p:pic>
      <p:pic>
        <p:nvPicPr>
          <p:cNvPr id="6" name="Picture 7">
            <a:extLst>
              <a:ext uri="{FF2B5EF4-FFF2-40B4-BE49-F238E27FC236}">
                <a16:creationId xmlns:a16="http://schemas.microsoft.com/office/drawing/2014/main" id="{532E2610-D44B-EFD7-37DE-6A53DC70FB06}"/>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rot="20297144">
            <a:off x="9151657" y="1868158"/>
            <a:ext cx="1816396" cy="355085"/>
          </a:xfrm>
          <a:prstGeom prst="rect">
            <a:avLst/>
          </a:prstGeom>
        </p:spPr>
      </p:pic>
      <p:pic>
        <p:nvPicPr>
          <p:cNvPr id="7" name="Picture 6">
            <a:extLst>
              <a:ext uri="{FF2B5EF4-FFF2-40B4-BE49-F238E27FC236}">
                <a16:creationId xmlns:a16="http://schemas.microsoft.com/office/drawing/2014/main" id="{2A1070AC-A42A-C87C-D153-6EEB3BCFA155}"/>
              </a:ext>
            </a:extLst>
          </p:cNvPr>
          <p:cNvPicPr>
            <a:picLocks noChangeAspect="1"/>
          </p:cNvPicPr>
          <p:nvPr/>
        </p:nvPicPr>
        <p:blipFill>
          <a:blip r:embed="rId7"/>
          <a:srcRect/>
          <a:stretch/>
        </p:blipFill>
        <p:spPr>
          <a:xfrm>
            <a:off x="7448272" y="1707984"/>
            <a:ext cx="1554564" cy="838674"/>
          </a:xfrm>
          <a:prstGeom prst="rect">
            <a:avLst/>
          </a:prstGeom>
        </p:spPr>
      </p:pic>
      <p:grpSp>
        <p:nvGrpSpPr>
          <p:cNvPr id="24" name="Group 23">
            <a:extLst>
              <a:ext uri="{FF2B5EF4-FFF2-40B4-BE49-F238E27FC236}">
                <a16:creationId xmlns:a16="http://schemas.microsoft.com/office/drawing/2014/main" id="{B0FF163D-00BF-CEC1-9BC6-284DB7E892B6}"/>
              </a:ext>
            </a:extLst>
          </p:cNvPr>
          <p:cNvGrpSpPr/>
          <p:nvPr/>
        </p:nvGrpSpPr>
        <p:grpSpPr>
          <a:xfrm>
            <a:off x="312404" y="2058644"/>
            <a:ext cx="7080408" cy="4702068"/>
            <a:chOff x="1596861" y="1563344"/>
            <a:chExt cx="7080408" cy="4702068"/>
          </a:xfrm>
        </p:grpSpPr>
        <p:grpSp>
          <p:nvGrpSpPr>
            <p:cNvPr id="25" name="Group 24">
              <a:extLst>
                <a:ext uri="{FF2B5EF4-FFF2-40B4-BE49-F238E27FC236}">
                  <a16:creationId xmlns:a16="http://schemas.microsoft.com/office/drawing/2014/main" id="{0EE0F61F-AADE-3316-796E-302A001EBDBB}"/>
                </a:ext>
              </a:extLst>
            </p:cNvPr>
            <p:cNvGrpSpPr/>
            <p:nvPr/>
          </p:nvGrpSpPr>
          <p:grpSpPr>
            <a:xfrm>
              <a:off x="1697764" y="1749702"/>
              <a:ext cx="6247825" cy="3657600"/>
              <a:chOff x="3549318" y="1805837"/>
              <a:chExt cx="6247825" cy="3657600"/>
            </a:xfrm>
          </p:grpSpPr>
          <p:cxnSp>
            <p:nvCxnSpPr>
              <p:cNvPr id="34" name="Straight Connector 33">
                <a:extLst>
                  <a:ext uri="{FF2B5EF4-FFF2-40B4-BE49-F238E27FC236}">
                    <a16:creationId xmlns:a16="http://schemas.microsoft.com/office/drawing/2014/main" id="{AB944355-91B1-FEFF-B930-A9E90971C1BF}"/>
                  </a:ext>
                </a:extLst>
              </p:cNvPr>
              <p:cNvCxnSpPr/>
              <p:nvPr/>
            </p:nvCxnSpPr>
            <p:spPr>
              <a:xfrm>
                <a:off x="4114800" y="5219201"/>
                <a:ext cx="5682343" cy="0"/>
              </a:xfrm>
              <a:prstGeom prst="line">
                <a:avLst/>
              </a:prstGeom>
              <a:ln w="38100">
                <a:solidFill>
                  <a:schemeClr val="bg2"/>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071FDFBC-D185-516F-E53D-4218E697A3CB}"/>
                  </a:ext>
                </a:extLst>
              </p:cNvPr>
              <p:cNvCxnSpPr>
                <a:cxnSpLocks/>
              </p:cNvCxnSpPr>
              <p:nvPr/>
            </p:nvCxnSpPr>
            <p:spPr>
              <a:xfrm rot="3600000">
                <a:off x="7022464" y="3634637"/>
                <a:ext cx="3657600" cy="0"/>
              </a:xfrm>
              <a:prstGeom prst="line">
                <a:avLst/>
              </a:prstGeom>
              <a:ln w="38100">
                <a:solidFill>
                  <a:schemeClr val="bg2"/>
                </a:solidFill>
                <a:headEnd type="none" w="med" len="med"/>
                <a:tailEnd type="oval" w="sm" len="sm"/>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6531890D-F5C4-3780-C452-7B8BDB3F8A03}"/>
                  </a:ext>
                </a:extLst>
              </p:cNvPr>
              <p:cNvCxnSpPr>
                <a:cxnSpLocks/>
              </p:cNvCxnSpPr>
              <p:nvPr/>
            </p:nvCxnSpPr>
            <p:spPr>
              <a:xfrm rot="19200000">
                <a:off x="3549318" y="3632236"/>
                <a:ext cx="4937760" cy="0"/>
              </a:xfrm>
              <a:prstGeom prst="line">
                <a:avLst/>
              </a:prstGeom>
              <a:ln w="38100">
                <a:solidFill>
                  <a:schemeClr val="bg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26" name="Subtitle 2">
              <a:extLst>
                <a:ext uri="{FF2B5EF4-FFF2-40B4-BE49-F238E27FC236}">
                  <a16:creationId xmlns:a16="http://schemas.microsoft.com/office/drawing/2014/main" id="{2B4BBC06-25DD-801C-228D-951CB8FDD004}"/>
                </a:ext>
              </a:extLst>
            </p:cNvPr>
            <p:cNvSpPr txBox="1">
              <a:spLocks/>
            </p:cNvSpPr>
            <p:nvPr/>
          </p:nvSpPr>
          <p:spPr>
            <a:xfrm>
              <a:off x="1596861" y="516384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600" dirty="0">
                  <a:solidFill>
                    <a:schemeClr val="bg2"/>
                  </a:solidFill>
                </a:rPr>
                <a:t>A</a:t>
              </a:r>
            </a:p>
          </p:txBody>
        </p:sp>
        <p:sp>
          <p:nvSpPr>
            <p:cNvPr id="28" name="Subtitle 2">
              <a:extLst>
                <a:ext uri="{FF2B5EF4-FFF2-40B4-BE49-F238E27FC236}">
                  <a16:creationId xmlns:a16="http://schemas.microsoft.com/office/drawing/2014/main" id="{FBF453C3-5A84-34D2-5E47-EC18C4ECD855}"/>
                </a:ext>
              </a:extLst>
            </p:cNvPr>
            <p:cNvSpPr txBox="1">
              <a:spLocks/>
            </p:cNvSpPr>
            <p:nvPr/>
          </p:nvSpPr>
          <p:spPr>
            <a:xfrm>
              <a:off x="7344500" y="515948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600" dirty="0">
                  <a:solidFill>
                    <a:schemeClr val="bg2"/>
                  </a:solidFill>
                </a:rPr>
                <a:t>B</a:t>
              </a:r>
            </a:p>
          </p:txBody>
        </p:sp>
        <p:sp>
          <p:nvSpPr>
            <p:cNvPr id="33" name="Subtitle 2">
              <a:extLst>
                <a:ext uri="{FF2B5EF4-FFF2-40B4-BE49-F238E27FC236}">
                  <a16:creationId xmlns:a16="http://schemas.microsoft.com/office/drawing/2014/main" id="{7E7D44A6-FB35-6167-B3F5-9AE4052C8E5E}"/>
                </a:ext>
              </a:extLst>
            </p:cNvPr>
            <p:cNvSpPr txBox="1">
              <a:spLocks/>
            </p:cNvSpPr>
            <p:nvPr/>
          </p:nvSpPr>
          <p:spPr>
            <a:xfrm>
              <a:off x="5067538" y="156334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600" dirty="0">
                  <a:solidFill>
                    <a:schemeClr val="bg2"/>
                  </a:solidFill>
                </a:rPr>
                <a:t>C</a:t>
              </a:r>
            </a:p>
          </p:txBody>
        </p:sp>
      </p:grpSp>
      <p:cxnSp>
        <p:nvCxnSpPr>
          <p:cNvPr id="37" name="Straight Connector 36">
            <a:extLst>
              <a:ext uri="{FF2B5EF4-FFF2-40B4-BE49-F238E27FC236}">
                <a16:creationId xmlns:a16="http://schemas.microsoft.com/office/drawing/2014/main" id="{996D3F50-339A-FE8E-36EB-F5D093D7483B}"/>
              </a:ext>
            </a:extLst>
          </p:cNvPr>
          <p:cNvCxnSpPr>
            <a:cxnSpLocks/>
          </p:cNvCxnSpPr>
          <p:nvPr/>
        </p:nvCxnSpPr>
        <p:spPr>
          <a:xfrm flipH="1">
            <a:off x="4178300" y="2484435"/>
            <a:ext cx="595159" cy="3529015"/>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5274E8E3-EA4C-C55D-AC4C-D4699956D694}"/>
              </a:ext>
            </a:extLst>
          </p:cNvPr>
          <p:cNvCxnSpPr>
            <a:cxnSpLocks/>
          </p:cNvCxnSpPr>
          <p:nvPr/>
        </p:nvCxnSpPr>
        <p:spPr>
          <a:xfrm>
            <a:off x="2152167" y="3066016"/>
            <a:ext cx="4495496" cy="2580736"/>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BC200749-05EF-FA37-BF2B-CAAF2CF02CCD}"/>
              </a:ext>
            </a:extLst>
          </p:cNvPr>
          <p:cNvCxnSpPr>
            <a:cxnSpLocks/>
          </p:cNvCxnSpPr>
          <p:nvPr/>
        </p:nvCxnSpPr>
        <p:spPr>
          <a:xfrm flipV="1">
            <a:off x="990915" y="3561590"/>
            <a:ext cx="5670221" cy="2087998"/>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41" name="Oval 40">
            <a:extLst>
              <a:ext uri="{FF2B5EF4-FFF2-40B4-BE49-F238E27FC236}">
                <a16:creationId xmlns:a16="http://schemas.microsoft.com/office/drawing/2014/main" id="{A010845C-3F4F-09F9-ED90-223FD1472622}"/>
              </a:ext>
            </a:extLst>
          </p:cNvPr>
          <p:cNvSpPr/>
          <p:nvPr/>
        </p:nvSpPr>
        <p:spPr>
          <a:xfrm>
            <a:off x="4404678" y="4329715"/>
            <a:ext cx="91440" cy="9144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750110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par>
                          <p:cTn id="10" fill="hold">
                            <p:stCondLst>
                              <p:cond delay="500"/>
                            </p:stCondLst>
                            <p:childTnLst>
                              <p:par>
                                <p:cTn id="11" presetID="6" presetClass="emph" presetSubtype="0" repeatCount="3000" fill="hold" grpId="1" nodeType="afterEffect">
                                  <p:stCondLst>
                                    <p:cond delay="0"/>
                                  </p:stCondLst>
                                  <p:childTnLst>
                                    <p:animScale>
                                      <p:cBhvr>
                                        <p:cTn id="12" dur="2000" fill="hold"/>
                                        <p:tgtEl>
                                          <p:spTgt spid="4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1" grpId="1"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5138" lvl="1">
              <a:buSzPts val="6000"/>
              <a:buFont typeface="Comic Sans MS"/>
            </a:pPr>
            <a:r>
              <a:rPr lang="en-US" sz="3200" b="1" dirty="0">
                <a:solidFill>
                  <a:schemeClr val="bg1"/>
                </a:solidFill>
                <a:latin typeface="Comic Sans MS"/>
                <a:sym typeface="Comic Sans MS"/>
              </a:rPr>
              <a:t>Angle bisectors</a:t>
            </a:r>
            <a:endParaRPr lang="en-US" sz="3200" b="1" dirty="0">
              <a:solidFill>
                <a:schemeClr val="bg1"/>
              </a:solidFill>
              <a:latin typeface="Comic Sans MS"/>
            </a:endParaRPr>
          </a:p>
        </p:txBody>
      </p:sp>
      <p:cxnSp>
        <p:nvCxnSpPr>
          <p:cNvPr id="39" name="Straight Connector 38">
            <a:extLst>
              <a:ext uri="{FF2B5EF4-FFF2-40B4-BE49-F238E27FC236}">
                <a16:creationId xmlns:a16="http://schemas.microsoft.com/office/drawing/2014/main" id="{046D4354-489C-407C-8FAB-DB8E506222D7}"/>
              </a:ext>
            </a:extLst>
          </p:cNvPr>
          <p:cNvCxnSpPr>
            <a:cxnSpLocks/>
          </p:cNvCxnSpPr>
          <p:nvPr/>
        </p:nvCxnSpPr>
        <p:spPr>
          <a:xfrm flipH="1" flipV="1">
            <a:off x="4555260" y="4377502"/>
            <a:ext cx="3417710" cy="791"/>
          </a:xfrm>
          <a:prstGeom prst="line">
            <a:avLst/>
          </a:prstGeom>
          <a:ln w="57150">
            <a:solidFill>
              <a:schemeClr val="tx2">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8" name="Subtitle 2">
            <a:extLst>
              <a:ext uri="{FF2B5EF4-FFF2-40B4-BE49-F238E27FC236}">
                <a16:creationId xmlns:a16="http://schemas.microsoft.com/office/drawing/2014/main" id="{6FBF68D9-43A0-45DB-899E-99185D79F4CE}"/>
              </a:ext>
            </a:extLst>
          </p:cNvPr>
          <p:cNvSpPr txBox="1">
            <a:spLocks/>
          </p:cNvSpPr>
          <p:nvPr/>
        </p:nvSpPr>
        <p:spPr>
          <a:xfrm>
            <a:off x="7972970" y="3964783"/>
            <a:ext cx="2315487" cy="1101568"/>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2800" dirty="0">
                <a:solidFill>
                  <a:schemeClr val="tx1">
                    <a:lumMod val="65000"/>
                    <a:lumOff val="35000"/>
                  </a:schemeClr>
                </a:solidFill>
              </a:rPr>
              <a:t>Point of concurrency</a:t>
            </a:r>
          </a:p>
        </p:txBody>
      </p:sp>
      <p:grpSp>
        <p:nvGrpSpPr>
          <p:cNvPr id="5" name="Group 4">
            <a:extLst>
              <a:ext uri="{FF2B5EF4-FFF2-40B4-BE49-F238E27FC236}">
                <a16:creationId xmlns:a16="http://schemas.microsoft.com/office/drawing/2014/main" id="{793F67AD-9519-EF07-0230-C9392E26EFA4}"/>
              </a:ext>
            </a:extLst>
          </p:cNvPr>
          <p:cNvGrpSpPr/>
          <p:nvPr/>
        </p:nvGrpSpPr>
        <p:grpSpPr>
          <a:xfrm>
            <a:off x="312404" y="2058644"/>
            <a:ext cx="7080408" cy="4702068"/>
            <a:chOff x="1596861" y="1563344"/>
            <a:chExt cx="7080408" cy="4702068"/>
          </a:xfrm>
        </p:grpSpPr>
        <p:grpSp>
          <p:nvGrpSpPr>
            <p:cNvPr id="15" name="Group 14">
              <a:extLst>
                <a:ext uri="{FF2B5EF4-FFF2-40B4-BE49-F238E27FC236}">
                  <a16:creationId xmlns:a16="http://schemas.microsoft.com/office/drawing/2014/main" id="{4BA8698E-8546-A33E-F3EE-21AD0A7CB187}"/>
                </a:ext>
              </a:extLst>
            </p:cNvPr>
            <p:cNvGrpSpPr/>
            <p:nvPr/>
          </p:nvGrpSpPr>
          <p:grpSpPr>
            <a:xfrm>
              <a:off x="1697764" y="1749702"/>
              <a:ext cx="6247825" cy="3657600"/>
              <a:chOff x="3549318" y="1805837"/>
              <a:chExt cx="6247825" cy="3657600"/>
            </a:xfrm>
          </p:grpSpPr>
          <p:cxnSp>
            <p:nvCxnSpPr>
              <p:cNvPr id="20" name="Straight Connector 19">
                <a:extLst>
                  <a:ext uri="{FF2B5EF4-FFF2-40B4-BE49-F238E27FC236}">
                    <a16:creationId xmlns:a16="http://schemas.microsoft.com/office/drawing/2014/main" id="{DD8AB9D3-724E-DA35-BCCA-B224A6F07E4B}"/>
                  </a:ext>
                </a:extLst>
              </p:cNvPr>
              <p:cNvCxnSpPr/>
              <p:nvPr/>
            </p:nvCxnSpPr>
            <p:spPr>
              <a:xfrm>
                <a:off x="4114800" y="5219201"/>
                <a:ext cx="5682343" cy="0"/>
              </a:xfrm>
              <a:prstGeom prst="line">
                <a:avLst/>
              </a:prstGeom>
              <a:ln w="38100">
                <a:solidFill>
                  <a:schemeClr val="bg2"/>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DF91D765-8CD6-4016-661D-50A937B28F35}"/>
                  </a:ext>
                </a:extLst>
              </p:cNvPr>
              <p:cNvCxnSpPr>
                <a:cxnSpLocks/>
              </p:cNvCxnSpPr>
              <p:nvPr/>
            </p:nvCxnSpPr>
            <p:spPr>
              <a:xfrm rot="3600000">
                <a:off x="7022464" y="3634637"/>
                <a:ext cx="3657600" cy="0"/>
              </a:xfrm>
              <a:prstGeom prst="line">
                <a:avLst/>
              </a:prstGeom>
              <a:ln w="38100">
                <a:solidFill>
                  <a:schemeClr val="bg2"/>
                </a:solidFill>
                <a:headEnd type="none" w="med" len="med"/>
                <a:tailEnd type="oval" w="sm" len="sm"/>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2969FCC9-BA16-0E85-47DE-E79F4800A7A1}"/>
                  </a:ext>
                </a:extLst>
              </p:cNvPr>
              <p:cNvCxnSpPr>
                <a:cxnSpLocks/>
              </p:cNvCxnSpPr>
              <p:nvPr/>
            </p:nvCxnSpPr>
            <p:spPr>
              <a:xfrm rot="19200000">
                <a:off x="3549318" y="3632236"/>
                <a:ext cx="4937760" cy="0"/>
              </a:xfrm>
              <a:prstGeom prst="line">
                <a:avLst/>
              </a:prstGeom>
              <a:ln w="38100">
                <a:solidFill>
                  <a:schemeClr val="bg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6" name="Subtitle 2">
              <a:extLst>
                <a:ext uri="{FF2B5EF4-FFF2-40B4-BE49-F238E27FC236}">
                  <a16:creationId xmlns:a16="http://schemas.microsoft.com/office/drawing/2014/main" id="{2AF6ECAC-52C7-0AE8-FF9E-BCF5FD907D0F}"/>
                </a:ext>
              </a:extLst>
            </p:cNvPr>
            <p:cNvSpPr txBox="1">
              <a:spLocks/>
            </p:cNvSpPr>
            <p:nvPr/>
          </p:nvSpPr>
          <p:spPr>
            <a:xfrm>
              <a:off x="1596861" y="516384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600" dirty="0">
                  <a:solidFill>
                    <a:schemeClr val="bg2"/>
                  </a:solidFill>
                </a:rPr>
                <a:t>A</a:t>
              </a:r>
            </a:p>
          </p:txBody>
        </p:sp>
        <p:sp>
          <p:nvSpPr>
            <p:cNvPr id="17" name="Subtitle 2">
              <a:extLst>
                <a:ext uri="{FF2B5EF4-FFF2-40B4-BE49-F238E27FC236}">
                  <a16:creationId xmlns:a16="http://schemas.microsoft.com/office/drawing/2014/main" id="{0EACEF14-9A89-EE23-143E-D0274645B8AD}"/>
                </a:ext>
              </a:extLst>
            </p:cNvPr>
            <p:cNvSpPr txBox="1">
              <a:spLocks/>
            </p:cNvSpPr>
            <p:nvPr/>
          </p:nvSpPr>
          <p:spPr>
            <a:xfrm>
              <a:off x="7344500" y="515948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600" dirty="0">
                  <a:solidFill>
                    <a:schemeClr val="bg2"/>
                  </a:solidFill>
                </a:rPr>
                <a:t>B</a:t>
              </a:r>
            </a:p>
          </p:txBody>
        </p:sp>
        <p:sp>
          <p:nvSpPr>
            <p:cNvPr id="18" name="Subtitle 2">
              <a:extLst>
                <a:ext uri="{FF2B5EF4-FFF2-40B4-BE49-F238E27FC236}">
                  <a16:creationId xmlns:a16="http://schemas.microsoft.com/office/drawing/2014/main" id="{146F4EAE-5AC4-0B8C-3B79-8BC6E177BEE3}"/>
                </a:ext>
              </a:extLst>
            </p:cNvPr>
            <p:cNvSpPr txBox="1">
              <a:spLocks/>
            </p:cNvSpPr>
            <p:nvPr/>
          </p:nvSpPr>
          <p:spPr>
            <a:xfrm>
              <a:off x="5067538" y="156334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600" dirty="0">
                  <a:solidFill>
                    <a:schemeClr val="bg2"/>
                  </a:solidFill>
                </a:rPr>
                <a:t>C</a:t>
              </a:r>
            </a:p>
          </p:txBody>
        </p:sp>
      </p:grpSp>
      <p:cxnSp>
        <p:nvCxnSpPr>
          <p:cNvPr id="23" name="Straight Connector 22">
            <a:extLst>
              <a:ext uri="{FF2B5EF4-FFF2-40B4-BE49-F238E27FC236}">
                <a16:creationId xmlns:a16="http://schemas.microsoft.com/office/drawing/2014/main" id="{6F4E40B7-B10C-811A-331D-A9943A165856}"/>
              </a:ext>
            </a:extLst>
          </p:cNvPr>
          <p:cNvCxnSpPr>
            <a:cxnSpLocks/>
          </p:cNvCxnSpPr>
          <p:nvPr/>
        </p:nvCxnSpPr>
        <p:spPr>
          <a:xfrm flipH="1">
            <a:off x="4178300" y="2484435"/>
            <a:ext cx="595159" cy="3529015"/>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580436D-FD67-5D6F-8B8A-6DD991C4161D}"/>
              </a:ext>
            </a:extLst>
          </p:cNvPr>
          <p:cNvCxnSpPr>
            <a:cxnSpLocks/>
          </p:cNvCxnSpPr>
          <p:nvPr/>
        </p:nvCxnSpPr>
        <p:spPr>
          <a:xfrm>
            <a:off x="2152167" y="3066016"/>
            <a:ext cx="4495496" cy="2580736"/>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EC20A78E-22FA-4928-F131-A85CD4C35EC1}"/>
              </a:ext>
            </a:extLst>
          </p:cNvPr>
          <p:cNvCxnSpPr>
            <a:cxnSpLocks/>
          </p:cNvCxnSpPr>
          <p:nvPr/>
        </p:nvCxnSpPr>
        <p:spPr>
          <a:xfrm flipV="1">
            <a:off x="990915" y="3561590"/>
            <a:ext cx="5670221" cy="2087998"/>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Oval 25">
            <a:extLst>
              <a:ext uri="{FF2B5EF4-FFF2-40B4-BE49-F238E27FC236}">
                <a16:creationId xmlns:a16="http://schemas.microsoft.com/office/drawing/2014/main" id="{D7F8B6CE-F72E-6072-FF50-643A8D950241}"/>
              </a:ext>
            </a:extLst>
          </p:cNvPr>
          <p:cNvSpPr/>
          <p:nvPr/>
        </p:nvSpPr>
        <p:spPr>
          <a:xfrm>
            <a:off x="4404678" y="4329715"/>
            <a:ext cx="91440" cy="9144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517770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p:stCondLst>
                              <p:cond delay="500"/>
                            </p:stCondLst>
                            <p:childTnLst>
                              <p:par>
                                <p:cTn id="9" presetID="22" presetClass="entr" presetSubtype="2" fill="hold" nodeType="afterEffect">
                                  <p:stCondLst>
                                    <p:cond delay="500"/>
                                  </p:stCondLst>
                                  <p:childTnLst>
                                    <p:set>
                                      <p:cBhvr>
                                        <p:cTn id="10" dur="1" fill="hold">
                                          <p:stCondLst>
                                            <p:cond delay="0"/>
                                          </p:stCondLst>
                                        </p:cTn>
                                        <p:tgtEl>
                                          <p:spTgt spid="39"/>
                                        </p:tgtEl>
                                        <p:attrNameLst>
                                          <p:attrName>style.visibility</p:attrName>
                                        </p:attrNameLst>
                                      </p:cBhvr>
                                      <p:to>
                                        <p:strVal val="visible"/>
                                      </p:to>
                                    </p:set>
                                    <p:animEffect transition="in" filter="wipe(right)">
                                      <p:cBhvr>
                                        <p:cTn id="1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97;gb06ce43697_0_0">
            <a:extLst>
              <a:ext uri="{FF2B5EF4-FFF2-40B4-BE49-F238E27FC236}">
                <a16:creationId xmlns:a16="http://schemas.microsoft.com/office/drawing/2014/main" id="{188F86E1-1889-4717-AD7F-7F7AAF305A4D}"/>
              </a:ext>
            </a:extLst>
          </p:cNvPr>
          <p:cNvSpPr txBox="1">
            <a:spLocks/>
          </p:cNvSpPr>
          <p:nvPr/>
        </p:nvSpPr>
        <p:spPr>
          <a:xfrm>
            <a:off x="1041713" y="4332285"/>
            <a:ext cx="10143544" cy="1830975"/>
          </a:xfrm>
          <a:prstGeom prst="rect">
            <a:avLst/>
          </a:prstGeom>
          <a:solidFill>
            <a:schemeClr val="tx2"/>
          </a:solidFill>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1200"/>
              </a:spcBef>
            </a:pPr>
            <a:r>
              <a:rPr lang="en-US" sz="4800" dirty="0">
                <a:solidFill>
                  <a:schemeClr val="accent1">
                    <a:lumMod val="50000"/>
                  </a:schemeClr>
                </a:solidFill>
                <a:latin typeface="Comic Sans MS" panose="030F0702030302020204" pitchFamily="66" charset="0"/>
              </a:rPr>
              <a:t>Mastery of math facts </a:t>
            </a:r>
          </a:p>
          <a:p>
            <a:pPr algn="ctr">
              <a:spcBef>
                <a:spcPts val="1200"/>
              </a:spcBef>
            </a:pPr>
            <a:r>
              <a:rPr lang="en-US" sz="4800" dirty="0">
                <a:solidFill>
                  <a:schemeClr val="accent1">
                    <a:lumMod val="50000"/>
                  </a:schemeClr>
                </a:solidFill>
                <a:latin typeface="Comic Sans MS" panose="030F0702030302020204" pitchFamily="66" charset="0"/>
              </a:rPr>
              <a:t>and fluency </a:t>
            </a:r>
          </a:p>
        </p:txBody>
      </p:sp>
      <p:pic>
        <p:nvPicPr>
          <p:cNvPr id="2" name="Graphic 1">
            <a:extLst>
              <a:ext uri="{FF2B5EF4-FFF2-40B4-BE49-F238E27FC236}">
                <a16:creationId xmlns:a16="http://schemas.microsoft.com/office/drawing/2014/main" id="{1C5C1042-AC2F-4A8B-8133-2420035D63AA}"/>
              </a:ext>
            </a:extLst>
          </p:cNvPr>
          <p:cNvPicPr>
            <a:picLocks noChangeAspect="1"/>
          </p:cNvPicPr>
          <p:nvPr/>
        </p:nvPicPr>
        <p:blipFill>
          <a:blip r:embed="rId4"/>
          <a:srcRect/>
          <a:stretch/>
        </p:blipFill>
        <p:spPr>
          <a:xfrm>
            <a:off x="4729441" y="875721"/>
            <a:ext cx="2733118" cy="3299987"/>
          </a:xfrm>
          <a:prstGeom prst="rect">
            <a:avLst/>
          </a:prstGeom>
        </p:spPr>
      </p:pic>
    </p:spTree>
    <p:custDataLst>
      <p:tags r:id="rId1"/>
    </p:custDataLst>
    <p:extLst>
      <p:ext uri="{BB962C8B-B14F-4D97-AF65-F5344CB8AC3E}">
        <p14:creationId xmlns:p14="http://schemas.microsoft.com/office/powerpoint/2010/main" val="316178784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8859466-273D-402D-B60A-8FC59B8E4C1F}"/>
              </a:ext>
            </a:extLst>
          </p:cNvPr>
          <p:cNvSpPr txBox="1"/>
          <p:nvPr/>
        </p:nvSpPr>
        <p:spPr>
          <a:xfrm>
            <a:off x="9529482" y="136956"/>
            <a:ext cx="2662518" cy="307777"/>
          </a:xfrm>
          <a:prstGeom prst="rect">
            <a:avLst/>
          </a:prstGeom>
          <a:solidFill>
            <a:srgbClr val="DAF3F6"/>
          </a:solidFill>
          <a:effectLst>
            <a:outerShdw blurRad="50800" dist="38100" dir="5400000" algn="t" rotWithShape="0">
              <a:prstClr val="black">
                <a:alpha val="40000"/>
              </a:prstClr>
            </a:outerShdw>
            <a:softEdge rad="12700"/>
          </a:effectLst>
        </p:spPr>
        <p:txBody>
          <a:bodyPr wrap="square" lIns="91440" tIns="45720" rIns="91440" bIns="45720" anchor="t">
            <a:spAutoFit/>
          </a:bodyPr>
          <a:lstStyle/>
          <a:p>
            <a:pPr algn="ctr"/>
            <a:r>
              <a:rPr lang="en-GB" dirty="0">
                <a:solidFill>
                  <a:schemeClr val="tx1">
                    <a:lumMod val="50000"/>
                    <a:lumOff val="50000"/>
                  </a:schemeClr>
                </a:solidFill>
                <a:latin typeface="+mj-lt"/>
              </a:rPr>
              <a:t>Applications</a:t>
            </a:r>
            <a:endParaRPr lang="en-US" dirty="0"/>
          </a:p>
        </p:txBody>
      </p:sp>
      <mc:AlternateContent xmlns:mc="http://schemas.openxmlformats.org/markup-compatibility/2006" xmlns:a14="http://schemas.microsoft.com/office/drawing/2010/main">
        <mc:Choice Requires="a14">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601343"/>
              </a:xfrm>
              <a:prstGeom prst="rect">
                <a:avLst/>
              </a:prstGeom>
              <a:solidFill>
                <a:srgbClr val="0076A3"/>
              </a:solidFill>
              <a:ln>
                <a:noFill/>
              </a:ln>
            </p:spPr>
            <p:txBody>
              <a:bodyPr spcFirstLastPara="1" wrap="square" lIns="91425" tIns="45700" rIns="91425" bIns="45700" anchor="t" anchorCtr="0">
                <a:spAutoFit/>
              </a:bodyPr>
              <a:lstStyle/>
              <a:p>
                <a:pPr marL="465138" lvl="1">
                  <a:buSzPts val="6000"/>
                </a:pPr>
                <a:r>
                  <a:rPr lang="en-US" sz="3200" b="1" dirty="0">
                    <a:solidFill>
                      <a:schemeClr val="bg1"/>
                    </a:solidFill>
                    <a:latin typeface="+mj-lt"/>
                    <a:cs typeface="Calibri" panose="020F0502020204030204" pitchFamily="34" charset="0"/>
                  </a:rPr>
                  <a:t>D</a:t>
                </a:r>
                <a:r>
                  <a:rPr lang="en-US" sz="3200" b="1" dirty="0">
                    <a:solidFill>
                      <a:schemeClr val="bg1"/>
                    </a:solidFill>
                    <a:effectLst/>
                    <a:latin typeface="+mj-lt"/>
                    <a:ea typeface="Calibri" panose="020F0502020204030204" pitchFamily="34" charset="0"/>
                    <a:cs typeface="Calibri" panose="020F0502020204030204" pitchFamily="34" charset="0"/>
                  </a:rPr>
                  <a:t>raw the bisector of angle </a:t>
                </a:r>
                <a14:m>
                  <m:oMath xmlns:m="http://schemas.openxmlformats.org/officeDocument/2006/math">
                    <m:acc>
                      <m:accPr>
                        <m:chr m:val="̂"/>
                        <m:ctrlPr>
                          <a:rPr lang="en-US" sz="3200" b="1" i="1">
                            <a:solidFill>
                              <a:schemeClr val="bg1"/>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t>𝑨𝑪𝑩</m:t>
                        </m:r>
                      </m:e>
                    </m:acc>
                    <m:r>
                      <a:rPr lang="en-US" sz="3200" b="1" i="1">
                        <a:solidFill>
                          <a:schemeClr val="bg1"/>
                        </a:solidFill>
                        <a:effectLst/>
                        <a:latin typeface="Cambria Math" panose="02040503050406030204" pitchFamily="18" charset="0"/>
                        <a:ea typeface="Calibri" panose="020F0502020204030204" pitchFamily="34" charset="0"/>
                        <a:cs typeface="Calibri" panose="020F0502020204030204" pitchFamily="34" charset="0"/>
                      </a:rPr>
                      <m:t>  </m:t>
                    </m:r>
                  </m:oMath>
                </a14:m>
                <a:r>
                  <a:rPr lang="en-US" sz="3200" b="1" dirty="0">
                    <a:solidFill>
                      <a:schemeClr val="bg1"/>
                    </a:solidFill>
                    <a:effectLst/>
                    <a:latin typeface="+mj-lt"/>
                    <a:ea typeface="Calibri" panose="020F0502020204030204" pitchFamily="34" charset="0"/>
                    <a:cs typeface="Calibri" panose="020F0502020204030204" pitchFamily="34" charset="0"/>
                  </a:rPr>
                  <a:t>in triangle ABC.</a:t>
                </a:r>
                <a:endParaRPr lang="en-US" sz="3200" b="1" dirty="0">
                  <a:solidFill>
                    <a:schemeClr val="bg1"/>
                  </a:solidFill>
                  <a:latin typeface="Comic Sans MS"/>
                </a:endParaRPr>
              </a:p>
            </p:txBody>
          </p:sp>
        </mc:Choice>
        <mc:Fallback xmlns="">
          <p:sp>
            <p:nvSpPr>
              <p:cNvPr id="4" name="Google Shape;222;p10">
                <a:extLst>
                  <a:ext uri="{FF2B5EF4-FFF2-40B4-BE49-F238E27FC236}">
                    <a16:creationId xmlns:a16="http://schemas.microsoft.com/office/drawing/2014/main" id="{5849A74B-5261-4085-B15E-1925B0B4DC2C}"/>
                  </a:ext>
                </a:extLst>
              </p:cNvPr>
              <p:cNvSpPr txBox="1">
                <a:spLocks noRot="1" noChangeAspect="1" noMove="1" noResize="1" noEditPoints="1" noAdjustHandles="1" noChangeArrowheads="1" noChangeShapeType="1" noTextEdit="1"/>
              </p:cNvSpPr>
              <p:nvPr/>
            </p:nvSpPr>
            <p:spPr>
              <a:xfrm>
                <a:off x="0" y="572301"/>
                <a:ext cx="12192000" cy="601343"/>
              </a:xfrm>
              <a:prstGeom prst="rect">
                <a:avLst/>
              </a:prstGeom>
              <a:blipFill>
                <a:blip r:embed="rId4"/>
                <a:stretch>
                  <a:fillRect t="-10101" b="-32323"/>
                </a:stretch>
              </a:blipFill>
              <a:ln>
                <a:noFill/>
              </a:ln>
            </p:spPr>
            <p:txBody>
              <a:bodyPr/>
              <a:lstStyle/>
              <a:p>
                <a:r>
                  <a:rPr lang="fr-FR">
                    <a:noFill/>
                  </a:rPr>
                  <a:t> </a:t>
                </a:r>
              </a:p>
            </p:txBody>
          </p:sp>
        </mc:Fallback>
      </mc:AlternateContent>
      <p:pic>
        <p:nvPicPr>
          <p:cNvPr id="17" name="Picture 16">
            <a:extLst>
              <a:ext uri="{FF2B5EF4-FFF2-40B4-BE49-F238E27FC236}">
                <a16:creationId xmlns:a16="http://schemas.microsoft.com/office/drawing/2014/main" id="{8157A41D-CC94-41A7-8BC3-000DE01CDF0E}"/>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3444240" y="2216079"/>
            <a:ext cx="5303520" cy="3200400"/>
          </a:xfrm>
          <a:prstGeom prst="rect">
            <a:avLst/>
          </a:prstGeom>
          <a:noFill/>
          <a:ln>
            <a:noFill/>
          </a:ln>
        </p:spPr>
      </p:pic>
      <p:sp>
        <p:nvSpPr>
          <p:cNvPr id="3" name="Rectangle: Rounded Corners 2">
            <a:extLst>
              <a:ext uri="{FF2B5EF4-FFF2-40B4-BE49-F238E27FC236}">
                <a16:creationId xmlns:a16="http://schemas.microsoft.com/office/drawing/2014/main" id="{EBEEA337-EF43-534E-4F95-2A25522F922C}"/>
              </a:ext>
            </a:extLst>
          </p:cNvPr>
          <p:cNvSpPr/>
          <p:nvPr/>
        </p:nvSpPr>
        <p:spPr>
          <a:xfrm>
            <a:off x="8607285" y="1403863"/>
            <a:ext cx="2752620" cy="1390745"/>
          </a:xfrm>
          <a:prstGeom prst="round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16" name="Picture 15">
            <a:extLst>
              <a:ext uri="{FF2B5EF4-FFF2-40B4-BE49-F238E27FC236}">
                <a16:creationId xmlns:a16="http://schemas.microsoft.com/office/drawing/2014/main" id="{F2F2E2CD-FBA5-8AA6-F2EE-5CC79488F4D8}"/>
              </a:ext>
            </a:extLst>
          </p:cNvPr>
          <p:cNvPicPr>
            <a:picLocks noChangeAspect="1"/>
          </p:cNvPicPr>
          <p:nvPr/>
        </p:nvPicPr>
        <p:blipFill>
          <a:blip r:embed="rId6"/>
          <a:stretch>
            <a:fillRect/>
          </a:stretch>
        </p:blipFill>
        <p:spPr>
          <a:xfrm rot="1390046">
            <a:off x="9909725" y="1637857"/>
            <a:ext cx="1405630" cy="1054223"/>
          </a:xfrm>
          <a:prstGeom prst="rect">
            <a:avLst/>
          </a:prstGeom>
        </p:spPr>
      </p:pic>
      <p:pic>
        <p:nvPicPr>
          <p:cNvPr id="2" name="Picture 7">
            <a:extLst>
              <a:ext uri="{FF2B5EF4-FFF2-40B4-BE49-F238E27FC236}">
                <a16:creationId xmlns:a16="http://schemas.microsoft.com/office/drawing/2014/main" id="{4726349F-BBC6-2B40-DB3F-1CCAD6C120ED}"/>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20297144">
            <a:off x="8701714" y="1837858"/>
            <a:ext cx="1816396" cy="355085"/>
          </a:xfrm>
          <a:prstGeom prst="rect">
            <a:avLst/>
          </a:prstGeom>
        </p:spPr>
      </p:pic>
    </p:spTree>
    <p:custDataLst>
      <p:tags r:id="rId1"/>
    </p:custDataLst>
    <p:extLst>
      <p:ext uri="{BB962C8B-B14F-4D97-AF65-F5344CB8AC3E}">
        <p14:creationId xmlns:p14="http://schemas.microsoft.com/office/powerpoint/2010/main" val="185419252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601343"/>
              </a:xfrm>
              <a:prstGeom prst="rect">
                <a:avLst/>
              </a:prstGeom>
              <a:solidFill>
                <a:srgbClr val="0076A3"/>
              </a:solidFill>
              <a:ln>
                <a:noFill/>
              </a:ln>
            </p:spPr>
            <p:txBody>
              <a:bodyPr spcFirstLastPara="1" wrap="square" lIns="91425" tIns="45700" rIns="91425" bIns="45700" anchor="t" anchorCtr="0">
                <a:spAutoFit/>
              </a:bodyPr>
              <a:lstStyle/>
              <a:p>
                <a:pPr marL="465138" lvl="1">
                  <a:buSzPts val="6000"/>
                </a:pPr>
                <a:r>
                  <a:rPr lang="en-US" sz="3200" b="1" dirty="0">
                    <a:solidFill>
                      <a:schemeClr val="bg1"/>
                    </a:solidFill>
                    <a:latin typeface="+mj-lt"/>
                    <a:cs typeface="Calibri" panose="020F0502020204030204" pitchFamily="34" charset="0"/>
                  </a:rPr>
                  <a:t>D</a:t>
                </a:r>
                <a:r>
                  <a:rPr lang="en-US" sz="3200" b="1" dirty="0">
                    <a:solidFill>
                      <a:schemeClr val="bg1"/>
                    </a:solidFill>
                    <a:effectLst/>
                    <a:latin typeface="+mj-lt"/>
                    <a:ea typeface="Calibri" panose="020F0502020204030204" pitchFamily="34" charset="0"/>
                    <a:cs typeface="Calibri" panose="020F0502020204030204" pitchFamily="34" charset="0"/>
                  </a:rPr>
                  <a:t>raw the bisector of angle </a:t>
                </a:r>
                <a14:m>
                  <m:oMath xmlns:m="http://schemas.openxmlformats.org/officeDocument/2006/math">
                    <m:acc>
                      <m:accPr>
                        <m:chr m:val="̂"/>
                        <m:ctrlPr>
                          <a:rPr lang="en-US" sz="3200" b="1" i="1">
                            <a:solidFill>
                              <a:schemeClr val="bg1"/>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t>𝑨𝑪𝑩</m:t>
                        </m:r>
                      </m:e>
                    </m:acc>
                    <m:r>
                      <a:rPr lang="en-US" sz="3200" b="1" i="1">
                        <a:solidFill>
                          <a:schemeClr val="bg1"/>
                        </a:solidFill>
                        <a:effectLst/>
                        <a:latin typeface="Cambria Math" panose="02040503050406030204" pitchFamily="18" charset="0"/>
                        <a:ea typeface="Calibri" panose="020F0502020204030204" pitchFamily="34" charset="0"/>
                        <a:cs typeface="Calibri" panose="020F0502020204030204" pitchFamily="34" charset="0"/>
                      </a:rPr>
                      <m:t>  </m:t>
                    </m:r>
                  </m:oMath>
                </a14:m>
                <a:r>
                  <a:rPr lang="en-US" sz="3200" b="1" dirty="0">
                    <a:solidFill>
                      <a:schemeClr val="bg1"/>
                    </a:solidFill>
                    <a:effectLst/>
                    <a:latin typeface="+mj-lt"/>
                    <a:ea typeface="Calibri" panose="020F0502020204030204" pitchFamily="34" charset="0"/>
                    <a:cs typeface="Calibri" panose="020F0502020204030204" pitchFamily="34" charset="0"/>
                  </a:rPr>
                  <a:t>in triangle ABC.</a:t>
                </a:r>
                <a:endParaRPr lang="en-US" sz="3200" b="1" dirty="0">
                  <a:solidFill>
                    <a:schemeClr val="bg1"/>
                  </a:solidFill>
                  <a:latin typeface="Comic Sans MS"/>
                </a:endParaRPr>
              </a:p>
            </p:txBody>
          </p:sp>
        </mc:Choice>
        <mc:Fallback xmlns="">
          <p:sp>
            <p:nvSpPr>
              <p:cNvPr id="4" name="Google Shape;222;p10">
                <a:extLst>
                  <a:ext uri="{FF2B5EF4-FFF2-40B4-BE49-F238E27FC236}">
                    <a16:creationId xmlns:a16="http://schemas.microsoft.com/office/drawing/2014/main" id="{5849A74B-5261-4085-B15E-1925B0B4DC2C}"/>
                  </a:ext>
                </a:extLst>
              </p:cNvPr>
              <p:cNvSpPr txBox="1">
                <a:spLocks noRot="1" noChangeAspect="1" noMove="1" noResize="1" noEditPoints="1" noAdjustHandles="1" noChangeArrowheads="1" noChangeShapeType="1" noTextEdit="1"/>
              </p:cNvSpPr>
              <p:nvPr/>
            </p:nvSpPr>
            <p:spPr>
              <a:xfrm>
                <a:off x="0" y="572301"/>
                <a:ext cx="12192000" cy="601343"/>
              </a:xfrm>
              <a:prstGeom prst="rect">
                <a:avLst/>
              </a:prstGeom>
              <a:blipFill>
                <a:blip r:embed="rId4"/>
                <a:stretch>
                  <a:fillRect t="-10101" b="-32323"/>
                </a:stretch>
              </a:blipFill>
              <a:ln>
                <a:noFill/>
              </a:ln>
            </p:spPr>
            <p:txBody>
              <a:bodyPr/>
              <a:lstStyle/>
              <a:p>
                <a:r>
                  <a:rPr lang="fr-FR">
                    <a:noFill/>
                  </a:rPr>
                  <a:t> </a:t>
                </a:r>
              </a:p>
            </p:txBody>
          </p:sp>
        </mc:Fallback>
      </mc:AlternateContent>
      <p:pic>
        <p:nvPicPr>
          <p:cNvPr id="22" name="Picture 21">
            <a:extLst>
              <a:ext uri="{FF2B5EF4-FFF2-40B4-BE49-F238E27FC236}">
                <a16:creationId xmlns:a16="http://schemas.microsoft.com/office/drawing/2014/main" id="{B27DAB19-5442-AB27-C019-D03CCAF6CBDE}"/>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3444240" y="2216079"/>
            <a:ext cx="5303520" cy="3200400"/>
          </a:xfrm>
          <a:prstGeom prst="rect">
            <a:avLst/>
          </a:prstGeom>
          <a:noFill/>
          <a:ln>
            <a:noFill/>
          </a:ln>
        </p:spPr>
      </p:pic>
      <p:cxnSp>
        <p:nvCxnSpPr>
          <p:cNvPr id="24" name="Straight Connector 23">
            <a:extLst>
              <a:ext uri="{FF2B5EF4-FFF2-40B4-BE49-F238E27FC236}">
                <a16:creationId xmlns:a16="http://schemas.microsoft.com/office/drawing/2014/main" id="{464AD617-29BD-B183-1E1A-7D6D22044C39}"/>
              </a:ext>
            </a:extLst>
          </p:cNvPr>
          <p:cNvCxnSpPr>
            <a:cxnSpLocks/>
          </p:cNvCxnSpPr>
          <p:nvPr/>
        </p:nvCxnSpPr>
        <p:spPr>
          <a:xfrm flipV="1">
            <a:off x="3924797" y="3155950"/>
            <a:ext cx="3225303" cy="171505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2" name="Rectangle: Rounded Corners 1">
            <a:extLst>
              <a:ext uri="{FF2B5EF4-FFF2-40B4-BE49-F238E27FC236}">
                <a16:creationId xmlns:a16="http://schemas.microsoft.com/office/drawing/2014/main" id="{19277BD4-7A3D-3AD1-58F5-6CA18ACC9A56}"/>
              </a:ext>
            </a:extLst>
          </p:cNvPr>
          <p:cNvSpPr/>
          <p:nvPr/>
        </p:nvSpPr>
        <p:spPr>
          <a:xfrm>
            <a:off x="8636313" y="1403863"/>
            <a:ext cx="2752620" cy="1390745"/>
          </a:xfrm>
          <a:prstGeom prst="round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5" name="Picture 4">
            <a:extLst>
              <a:ext uri="{FF2B5EF4-FFF2-40B4-BE49-F238E27FC236}">
                <a16:creationId xmlns:a16="http://schemas.microsoft.com/office/drawing/2014/main" id="{664E080E-DFCD-7057-93E7-1E632A95C7EF}"/>
              </a:ext>
            </a:extLst>
          </p:cNvPr>
          <p:cNvPicPr>
            <a:picLocks noChangeAspect="1"/>
          </p:cNvPicPr>
          <p:nvPr/>
        </p:nvPicPr>
        <p:blipFill>
          <a:blip r:embed="rId6"/>
          <a:stretch>
            <a:fillRect/>
          </a:stretch>
        </p:blipFill>
        <p:spPr>
          <a:xfrm rot="1390046">
            <a:off x="9938753" y="1637857"/>
            <a:ext cx="1405630" cy="1054223"/>
          </a:xfrm>
          <a:prstGeom prst="rect">
            <a:avLst/>
          </a:prstGeom>
        </p:spPr>
      </p:pic>
      <p:pic>
        <p:nvPicPr>
          <p:cNvPr id="7" name="Picture 7">
            <a:extLst>
              <a:ext uri="{FF2B5EF4-FFF2-40B4-BE49-F238E27FC236}">
                <a16:creationId xmlns:a16="http://schemas.microsoft.com/office/drawing/2014/main" id="{6E23306C-B104-D3DA-48C4-1F44062637C2}"/>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20297144">
            <a:off x="8730742" y="1837858"/>
            <a:ext cx="1816396" cy="355085"/>
          </a:xfrm>
          <a:prstGeom prst="rect">
            <a:avLst/>
          </a:prstGeom>
        </p:spPr>
      </p:pic>
      <p:pic>
        <p:nvPicPr>
          <p:cNvPr id="3" name="Picture 7">
            <a:extLst>
              <a:ext uri="{FF2B5EF4-FFF2-40B4-BE49-F238E27FC236}">
                <a16:creationId xmlns:a16="http://schemas.microsoft.com/office/drawing/2014/main" id="{067F052A-2390-4F26-0746-BCA4F9942F38}"/>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19927127">
            <a:off x="3395747" y="3702519"/>
            <a:ext cx="5889055" cy="1151244"/>
          </a:xfrm>
          <a:prstGeom prst="rect">
            <a:avLst/>
          </a:prstGeom>
        </p:spPr>
      </p:pic>
      <p:pic>
        <p:nvPicPr>
          <p:cNvPr id="8" name="Pencil">
            <a:extLst>
              <a:ext uri="{FF2B5EF4-FFF2-40B4-BE49-F238E27FC236}">
                <a16:creationId xmlns:a16="http://schemas.microsoft.com/office/drawing/2014/main" id="{8FFE1AE7-BA4B-7323-6EBE-AE6EA5331DAC}"/>
              </a:ext>
            </a:extLst>
          </p:cNvPr>
          <p:cNvPicPr>
            <a:picLocks noChangeAspect="1"/>
          </p:cNvPicPr>
          <p:nvPr/>
        </p:nvPicPr>
        <p:blipFill>
          <a:blip r:embed="rId6"/>
          <a:stretch>
            <a:fillRect/>
          </a:stretch>
        </p:blipFill>
        <p:spPr>
          <a:xfrm rot="20015021">
            <a:off x="3311278" y="3764251"/>
            <a:ext cx="1405630" cy="1054223"/>
          </a:xfrm>
          <a:prstGeom prst="rect">
            <a:avLst/>
          </a:prstGeom>
        </p:spPr>
      </p:pic>
    </p:spTree>
    <p:custDataLst>
      <p:tags r:id="rId1"/>
    </p:custDataLst>
    <p:extLst>
      <p:ext uri="{BB962C8B-B14F-4D97-AF65-F5344CB8AC3E}">
        <p14:creationId xmlns:p14="http://schemas.microsoft.com/office/powerpoint/2010/main" val="3515702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path" presetSubtype="0" accel="50000" decel="50000" fill="hold" nodeType="clickEffect">
                                  <p:stCondLst>
                                    <p:cond delay="0"/>
                                  </p:stCondLst>
                                  <p:childTnLst>
                                    <p:animMotion origin="layout" path="M 3.33333E-6 -4.44444E-6 L 0.27265 -0.24513 " pathEditMode="relative" rAng="0" ptsTypes="AA">
                                      <p:cBhvr>
                                        <p:cTn id="20" dur="500" fill="hold"/>
                                        <p:tgtEl>
                                          <p:spTgt spid="8"/>
                                        </p:tgtEl>
                                        <p:attrNameLst>
                                          <p:attrName>ppt_x</p:attrName>
                                          <p:attrName>ppt_y</p:attrName>
                                        </p:attrNameLst>
                                      </p:cBhvr>
                                      <p:rCtr x="13633" y="-12269"/>
                                    </p:animMotion>
                                  </p:childTnLst>
                                </p:cTn>
                              </p:par>
                              <p:par>
                                <p:cTn id="21" presetID="22" presetClass="entr" presetSubtype="4"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down)">
                                      <p:cBhvr>
                                        <p:cTn id="23" dur="500"/>
                                        <p:tgtEl>
                                          <p:spTgt spid="24"/>
                                        </p:tgtEl>
                                      </p:cBhvr>
                                    </p:animEffect>
                                  </p:childTnLst>
                                </p:cTn>
                              </p:par>
                            </p:childTnLst>
                          </p:cTn>
                        </p:par>
                        <p:par>
                          <p:cTn id="24" fill="hold">
                            <p:stCondLst>
                              <p:cond delay="500"/>
                            </p:stCondLst>
                            <p:childTnLst>
                              <p:par>
                                <p:cTn id="25" presetID="42" presetClass="exit" presetSubtype="0" fill="hold" nodeType="afterEffect">
                                  <p:stCondLst>
                                    <p:cond delay="0"/>
                                  </p:stCondLst>
                                  <p:childTnLst>
                                    <p:animEffect transition="out" filter="fade">
                                      <p:cBhvr>
                                        <p:cTn id="26" dur="1000"/>
                                        <p:tgtEl>
                                          <p:spTgt spid="3"/>
                                        </p:tgtEl>
                                      </p:cBhvr>
                                    </p:animEffect>
                                    <p:anim calcmode="lin" valueType="num">
                                      <p:cBhvr>
                                        <p:cTn id="27" dur="1000"/>
                                        <p:tgtEl>
                                          <p:spTgt spid="3"/>
                                        </p:tgtEl>
                                        <p:attrNameLst>
                                          <p:attrName>ppt_x</p:attrName>
                                        </p:attrNameLst>
                                      </p:cBhvr>
                                      <p:tavLst>
                                        <p:tav tm="0">
                                          <p:val>
                                            <p:strVal val="ppt_x"/>
                                          </p:val>
                                        </p:tav>
                                        <p:tav tm="100000">
                                          <p:val>
                                            <p:strVal val="ppt_x"/>
                                          </p:val>
                                        </p:tav>
                                      </p:tavLst>
                                    </p:anim>
                                    <p:anim calcmode="lin" valueType="num">
                                      <p:cBhvr>
                                        <p:cTn id="28" dur="1000"/>
                                        <p:tgtEl>
                                          <p:spTgt spid="3"/>
                                        </p:tgtEl>
                                        <p:attrNameLst>
                                          <p:attrName>ppt_y</p:attrName>
                                        </p:attrNameLst>
                                      </p:cBhvr>
                                      <p:tavLst>
                                        <p:tav tm="0">
                                          <p:val>
                                            <p:strVal val="ppt_y"/>
                                          </p:val>
                                        </p:tav>
                                        <p:tav tm="100000">
                                          <p:val>
                                            <p:strVal val="ppt_y+.1"/>
                                          </p:val>
                                        </p:tav>
                                      </p:tavLst>
                                    </p:anim>
                                    <p:set>
                                      <p:cBhvr>
                                        <p:cTn id="29" dur="1" fill="hold">
                                          <p:stCondLst>
                                            <p:cond delay="9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Google Shape;222;p10">
            <a:extLst>
              <a:ext uri="{FF2B5EF4-FFF2-40B4-BE49-F238E27FC236}">
                <a16:creationId xmlns:a16="http://schemas.microsoft.com/office/drawing/2014/main" id="{31B4FE51-9FF9-46AE-93A1-AA486ECCB4B4}"/>
              </a:ext>
            </a:extLst>
          </p:cNvPr>
          <p:cNvSpPr txBox="1"/>
          <p:nvPr/>
        </p:nvSpPr>
        <p:spPr>
          <a:xfrm>
            <a:off x="0" y="572302"/>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en-GB" sz="3200" b="1" i="0" u="none" strike="noStrike" kern="0" cap="none" spc="0" normalizeH="0" baseline="0" noProof="0" dirty="0">
                <a:ln>
                  <a:noFill/>
                </a:ln>
                <a:solidFill>
                  <a:prstClr val="white"/>
                </a:solidFill>
                <a:effectLst/>
                <a:uLnTx/>
                <a:uFillTx/>
                <a:latin typeface="Comic Sans MS"/>
                <a:cs typeface="Arial"/>
                <a:sym typeface="Comic Sans MS"/>
              </a:rPr>
              <a:t>Learning Objectives</a:t>
            </a:r>
            <a:endParaRPr kumimoji="0" lang="en-GB" sz="3200" b="0" i="0" u="none" strike="noStrike" kern="0" cap="none" spc="0" normalizeH="0" baseline="0" noProof="0" dirty="0">
              <a:ln>
                <a:noFill/>
              </a:ln>
              <a:solidFill>
                <a:prstClr val="white"/>
              </a:solidFill>
              <a:effectLst/>
              <a:uLnTx/>
              <a:uFillTx/>
              <a:latin typeface="Arial"/>
              <a:cs typeface="Arial"/>
              <a:sym typeface="Comic Sans MS"/>
            </a:endParaRPr>
          </a:p>
        </p:txBody>
      </p:sp>
      <p:pic>
        <p:nvPicPr>
          <p:cNvPr id="8" name="Picture 7">
            <a:extLst>
              <a:ext uri="{FF2B5EF4-FFF2-40B4-BE49-F238E27FC236}">
                <a16:creationId xmlns:a16="http://schemas.microsoft.com/office/drawing/2014/main" id="{AE021D70-6B1B-4F47-A9F9-8349B476C988}"/>
              </a:ext>
            </a:extLst>
          </p:cNvPr>
          <p:cNvPicPr>
            <a:picLocks noChangeAspect="1"/>
          </p:cNvPicPr>
          <p:nvPr/>
        </p:nvPicPr>
        <p:blipFill>
          <a:blip r:embed="rId4"/>
          <a:srcRect/>
          <a:stretch/>
        </p:blipFill>
        <p:spPr>
          <a:xfrm flipH="1">
            <a:off x="11195089" y="106908"/>
            <a:ext cx="606363" cy="1781002"/>
          </a:xfrm>
          <a:prstGeom prst="rect">
            <a:avLst/>
          </a:prstGeom>
        </p:spPr>
      </p:pic>
      <p:sp>
        <p:nvSpPr>
          <p:cNvPr id="9" name="Google Shape;86;ga338da080d_1_6">
            <a:extLst>
              <a:ext uri="{FF2B5EF4-FFF2-40B4-BE49-F238E27FC236}">
                <a16:creationId xmlns:a16="http://schemas.microsoft.com/office/drawing/2014/main" id="{D8CC48AA-D7CE-4BD6-A9BA-C6C4132AD253}"/>
              </a:ext>
            </a:extLst>
          </p:cNvPr>
          <p:cNvSpPr txBox="1">
            <a:spLocks/>
          </p:cNvSpPr>
          <p:nvPr/>
        </p:nvSpPr>
        <p:spPr>
          <a:xfrm>
            <a:off x="195493" y="1345111"/>
            <a:ext cx="11605959" cy="5174959"/>
          </a:xfrm>
          <a:prstGeom prst="rect">
            <a:avLst/>
          </a:prstGeom>
          <a:noFill/>
          <a:ln>
            <a:noFill/>
          </a:ln>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57200">
              <a:lnSpc>
                <a:spcPct val="150000"/>
              </a:lnSpc>
              <a:buClr>
                <a:srgbClr val="0076A3"/>
              </a:buClr>
              <a:buSzPts val="1100"/>
            </a:pPr>
            <a:r>
              <a:rPr lang="en-US" sz="3200" b="1" dirty="0">
                <a:solidFill>
                  <a:srgbClr val="3A729A"/>
                </a:solidFill>
                <a:latin typeface="Comic Sans MS"/>
              </a:rPr>
              <a:t>Triangle: special triangles, special straight lines in a triangle, sum of angles in a triangle</a:t>
            </a:r>
            <a:endParaRPr lang="fr-FR" b="1" dirty="0">
              <a:solidFill>
                <a:srgbClr val="3A729A"/>
              </a:solidFill>
              <a:latin typeface="Comic Sans MS" panose="030F0702030302020204" pitchFamily="66" charset="0"/>
            </a:endParaRPr>
          </a:p>
          <a:p>
            <a:pPr marL="1028700" lvl="7" indent="-514350">
              <a:lnSpc>
                <a:spcPct val="150000"/>
              </a:lnSpc>
              <a:buClr>
                <a:srgbClr val="0076A3"/>
              </a:buClr>
              <a:buSzPct val="100000"/>
              <a:buFont typeface="+mj-lt"/>
              <a:buAutoNum type="arabicPeriod" startAt="2"/>
            </a:pPr>
            <a:r>
              <a:rPr lang="en-US" sz="2800" dirty="0">
                <a:solidFill>
                  <a:schemeClr val="tx1">
                    <a:lumMod val="65000"/>
                    <a:lumOff val="35000"/>
                  </a:schemeClr>
                </a:solidFill>
                <a:latin typeface="Comic Sans MS"/>
              </a:rPr>
              <a:t>Know the particular triangles</a:t>
            </a:r>
          </a:p>
          <a:p>
            <a:pPr marL="857250" lvl="7" indent="-342900">
              <a:lnSpc>
                <a:spcPct val="150000"/>
              </a:lnSpc>
              <a:buClr>
                <a:srgbClr val="0076A3"/>
              </a:buClr>
              <a:buSzPct val="100000"/>
              <a:buFont typeface="Arial" panose="020B0604020202020204" pitchFamily="34" charset="0"/>
              <a:buChar char="•"/>
            </a:pPr>
            <a:r>
              <a:rPr kumimoji="0" lang="en-US"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Identify the right, isosceles and equilateral triangles, by the sides and the angles</a:t>
            </a:r>
          </a:p>
          <a:p>
            <a:pPr marL="857250" lvl="7" indent="-342900">
              <a:lnSpc>
                <a:spcPct val="150000"/>
              </a:lnSpc>
              <a:buClr>
                <a:srgbClr val="0076A3"/>
              </a:buClr>
              <a:buSzPct val="100000"/>
              <a:buFont typeface="Arial" panose="020B0604020202020204" pitchFamily="34" charset="0"/>
              <a:buChar char="•"/>
            </a:pPr>
            <a:r>
              <a:rPr kumimoji="0" lang="en-US"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Use the vocabulary: principal vertex and base (isosceles triangle), hypotenuse and the sides of the right angle (right triangle)</a:t>
            </a:r>
          </a:p>
          <a:p>
            <a:pPr marL="514350" lvl="7">
              <a:buClr>
                <a:srgbClr val="0076A3"/>
              </a:buClr>
              <a:buSzPct val="100000"/>
            </a:pPr>
            <a:endParaRPr kumimoji="0" lang="en-GB"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endParaRPr>
          </a:p>
          <a:p>
            <a:pPr>
              <a:spcBef>
                <a:spcPts val="1400"/>
              </a:spcBef>
              <a:buSzPts val="2000"/>
            </a:pPr>
            <a:endParaRPr lang="fr-FR" sz="3200" dirty="0">
              <a:latin typeface="Comic Sans MS" panose="030F0702030302020204" pitchFamily="66" charset="0"/>
            </a:endParaRPr>
          </a:p>
          <a:p>
            <a:pPr>
              <a:spcBef>
                <a:spcPts val="1400"/>
              </a:spcBef>
              <a:buSzPts val="2200"/>
            </a:pPr>
            <a:endParaRPr lang="fr-FR" sz="3200" dirty="0">
              <a:latin typeface="Comic Sans MS" panose="030F0702030302020204" pitchFamily="66" charset="0"/>
            </a:endParaRPr>
          </a:p>
        </p:txBody>
      </p:sp>
    </p:spTree>
    <p:custDataLst>
      <p:tags r:id="rId1"/>
    </p:custDataLst>
    <p:extLst>
      <p:ext uri="{BB962C8B-B14F-4D97-AF65-F5344CB8AC3E}">
        <p14:creationId xmlns:p14="http://schemas.microsoft.com/office/powerpoint/2010/main" val="183234901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601343"/>
              </a:xfrm>
              <a:prstGeom prst="rect">
                <a:avLst/>
              </a:prstGeom>
              <a:solidFill>
                <a:srgbClr val="0076A3"/>
              </a:solidFill>
              <a:ln>
                <a:noFill/>
              </a:ln>
            </p:spPr>
            <p:txBody>
              <a:bodyPr spcFirstLastPara="1" wrap="square" lIns="91425" tIns="45700" rIns="91425" bIns="45700" anchor="t" anchorCtr="0">
                <a:spAutoFit/>
              </a:bodyPr>
              <a:lstStyle/>
              <a:p>
                <a:pPr marL="465138" lvl="1">
                  <a:buSzPts val="6000"/>
                </a:pPr>
                <a:r>
                  <a:rPr lang="en-US" sz="3200" b="1" dirty="0">
                    <a:solidFill>
                      <a:schemeClr val="bg1"/>
                    </a:solidFill>
                    <a:latin typeface="+mj-lt"/>
                    <a:cs typeface="Calibri" panose="020F0502020204030204" pitchFamily="34" charset="0"/>
                  </a:rPr>
                  <a:t>D</a:t>
                </a:r>
                <a:r>
                  <a:rPr lang="en-US" sz="3200" b="1" dirty="0">
                    <a:solidFill>
                      <a:schemeClr val="bg1"/>
                    </a:solidFill>
                    <a:effectLst/>
                    <a:latin typeface="+mj-lt"/>
                    <a:ea typeface="Calibri" panose="020F0502020204030204" pitchFamily="34" charset="0"/>
                    <a:cs typeface="Calibri" panose="020F0502020204030204" pitchFamily="34" charset="0"/>
                  </a:rPr>
                  <a:t>raw the bisector of angle </a:t>
                </a:r>
                <a14:m>
                  <m:oMath xmlns:m="http://schemas.openxmlformats.org/officeDocument/2006/math">
                    <m:acc>
                      <m:accPr>
                        <m:chr m:val="̂"/>
                        <m:ctrlPr>
                          <a:rPr lang="en-US" sz="3200" b="1" i="1">
                            <a:solidFill>
                              <a:schemeClr val="bg1"/>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t>𝑨𝑪𝑩</m:t>
                        </m:r>
                      </m:e>
                    </m:acc>
                    <m:r>
                      <a:rPr lang="en-US" sz="3200" b="1" i="1">
                        <a:solidFill>
                          <a:schemeClr val="bg1"/>
                        </a:solidFill>
                        <a:effectLst/>
                        <a:latin typeface="Cambria Math" panose="02040503050406030204" pitchFamily="18" charset="0"/>
                        <a:ea typeface="Calibri" panose="020F0502020204030204" pitchFamily="34" charset="0"/>
                        <a:cs typeface="Calibri" panose="020F0502020204030204" pitchFamily="34" charset="0"/>
                      </a:rPr>
                      <m:t>  </m:t>
                    </m:r>
                  </m:oMath>
                </a14:m>
                <a:r>
                  <a:rPr lang="en-US" sz="3200" b="1" dirty="0">
                    <a:solidFill>
                      <a:schemeClr val="bg1"/>
                    </a:solidFill>
                    <a:effectLst/>
                    <a:latin typeface="+mj-lt"/>
                    <a:ea typeface="Calibri" panose="020F0502020204030204" pitchFamily="34" charset="0"/>
                    <a:cs typeface="Calibri" panose="020F0502020204030204" pitchFamily="34" charset="0"/>
                  </a:rPr>
                  <a:t>in triangle ABC.</a:t>
                </a:r>
                <a:endParaRPr lang="en-US" sz="3200" b="1" dirty="0">
                  <a:solidFill>
                    <a:schemeClr val="bg1"/>
                  </a:solidFill>
                  <a:latin typeface="Comic Sans MS"/>
                </a:endParaRPr>
              </a:p>
            </p:txBody>
          </p:sp>
        </mc:Choice>
        <mc:Fallback xmlns="">
          <p:sp>
            <p:nvSpPr>
              <p:cNvPr id="4" name="Google Shape;222;p10">
                <a:extLst>
                  <a:ext uri="{FF2B5EF4-FFF2-40B4-BE49-F238E27FC236}">
                    <a16:creationId xmlns:a16="http://schemas.microsoft.com/office/drawing/2014/main" id="{5849A74B-5261-4085-B15E-1925B0B4DC2C}"/>
                  </a:ext>
                </a:extLst>
              </p:cNvPr>
              <p:cNvSpPr txBox="1">
                <a:spLocks noRot="1" noChangeAspect="1" noMove="1" noResize="1" noEditPoints="1" noAdjustHandles="1" noChangeArrowheads="1" noChangeShapeType="1" noTextEdit="1"/>
              </p:cNvSpPr>
              <p:nvPr/>
            </p:nvSpPr>
            <p:spPr>
              <a:xfrm>
                <a:off x="0" y="572301"/>
                <a:ext cx="12192000" cy="601343"/>
              </a:xfrm>
              <a:prstGeom prst="rect">
                <a:avLst/>
              </a:prstGeom>
              <a:blipFill>
                <a:blip r:embed="rId4"/>
                <a:stretch>
                  <a:fillRect t="-10101" b="-32323"/>
                </a:stretch>
              </a:blipFill>
              <a:ln>
                <a:noFill/>
              </a:ln>
            </p:spPr>
            <p:txBody>
              <a:bodyPr/>
              <a:lstStyle/>
              <a:p>
                <a:r>
                  <a:rPr lang="fr-FR">
                    <a:noFill/>
                  </a:rPr>
                  <a:t> </a:t>
                </a:r>
              </a:p>
            </p:txBody>
          </p:sp>
        </mc:Fallback>
      </mc:AlternateContent>
      <p:pic>
        <p:nvPicPr>
          <p:cNvPr id="10" name="Picture 9">
            <a:extLst>
              <a:ext uri="{FF2B5EF4-FFF2-40B4-BE49-F238E27FC236}">
                <a16:creationId xmlns:a16="http://schemas.microsoft.com/office/drawing/2014/main" id="{3F76FA92-3BC8-45F0-90CD-1458A028D704}"/>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3535680" y="1955094"/>
            <a:ext cx="5120640" cy="3566160"/>
          </a:xfrm>
          <a:prstGeom prst="rect">
            <a:avLst/>
          </a:prstGeom>
          <a:noFill/>
          <a:ln>
            <a:noFill/>
          </a:ln>
        </p:spPr>
      </p:pic>
      <p:sp>
        <p:nvSpPr>
          <p:cNvPr id="2" name="Rectangle: Rounded Corners 1">
            <a:extLst>
              <a:ext uri="{FF2B5EF4-FFF2-40B4-BE49-F238E27FC236}">
                <a16:creationId xmlns:a16="http://schemas.microsoft.com/office/drawing/2014/main" id="{324823F6-92EB-5A35-EEEE-D6F13AF08DB1}"/>
              </a:ext>
            </a:extLst>
          </p:cNvPr>
          <p:cNvSpPr/>
          <p:nvPr/>
        </p:nvSpPr>
        <p:spPr>
          <a:xfrm>
            <a:off x="8607285" y="1403863"/>
            <a:ext cx="2752620" cy="1390745"/>
          </a:xfrm>
          <a:prstGeom prst="round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5" name="Picture 4">
            <a:extLst>
              <a:ext uri="{FF2B5EF4-FFF2-40B4-BE49-F238E27FC236}">
                <a16:creationId xmlns:a16="http://schemas.microsoft.com/office/drawing/2014/main" id="{480FC861-87D3-F204-5707-BFC32B12F225}"/>
              </a:ext>
            </a:extLst>
          </p:cNvPr>
          <p:cNvPicPr>
            <a:picLocks noChangeAspect="1"/>
          </p:cNvPicPr>
          <p:nvPr/>
        </p:nvPicPr>
        <p:blipFill>
          <a:blip r:embed="rId6"/>
          <a:stretch>
            <a:fillRect/>
          </a:stretch>
        </p:blipFill>
        <p:spPr>
          <a:xfrm rot="1390046">
            <a:off x="9909725" y="1637857"/>
            <a:ext cx="1405630" cy="1054223"/>
          </a:xfrm>
          <a:prstGeom prst="rect">
            <a:avLst/>
          </a:prstGeom>
        </p:spPr>
      </p:pic>
      <p:pic>
        <p:nvPicPr>
          <p:cNvPr id="7" name="Picture 7">
            <a:extLst>
              <a:ext uri="{FF2B5EF4-FFF2-40B4-BE49-F238E27FC236}">
                <a16:creationId xmlns:a16="http://schemas.microsoft.com/office/drawing/2014/main" id="{07D14BEA-42BD-712B-ECF1-A4E4F7D766CE}"/>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20297144">
            <a:off x="8701714" y="1837858"/>
            <a:ext cx="1816396" cy="355085"/>
          </a:xfrm>
          <a:prstGeom prst="rect">
            <a:avLst/>
          </a:prstGeom>
        </p:spPr>
      </p:pic>
    </p:spTree>
    <p:custDataLst>
      <p:tags r:id="rId1"/>
    </p:custDataLst>
    <p:extLst>
      <p:ext uri="{BB962C8B-B14F-4D97-AF65-F5344CB8AC3E}">
        <p14:creationId xmlns:p14="http://schemas.microsoft.com/office/powerpoint/2010/main" val="398021532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601343"/>
              </a:xfrm>
              <a:prstGeom prst="rect">
                <a:avLst/>
              </a:prstGeom>
              <a:solidFill>
                <a:srgbClr val="0076A3"/>
              </a:solidFill>
              <a:ln>
                <a:noFill/>
              </a:ln>
            </p:spPr>
            <p:txBody>
              <a:bodyPr spcFirstLastPara="1" wrap="square" lIns="91425" tIns="45700" rIns="91425" bIns="45700" anchor="t" anchorCtr="0">
                <a:spAutoFit/>
              </a:bodyPr>
              <a:lstStyle/>
              <a:p>
                <a:pPr marL="465138" lvl="1">
                  <a:buSzPts val="6000"/>
                </a:pPr>
                <a:r>
                  <a:rPr lang="en-US" sz="3200" b="1" dirty="0">
                    <a:solidFill>
                      <a:schemeClr val="bg1"/>
                    </a:solidFill>
                    <a:latin typeface="+mj-lt"/>
                    <a:cs typeface="Calibri" panose="020F0502020204030204" pitchFamily="34" charset="0"/>
                  </a:rPr>
                  <a:t>D</a:t>
                </a:r>
                <a:r>
                  <a:rPr lang="en-US" sz="3200" b="1" dirty="0">
                    <a:solidFill>
                      <a:schemeClr val="bg1"/>
                    </a:solidFill>
                    <a:effectLst/>
                    <a:latin typeface="+mj-lt"/>
                    <a:ea typeface="Calibri" panose="020F0502020204030204" pitchFamily="34" charset="0"/>
                    <a:cs typeface="Calibri" panose="020F0502020204030204" pitchFamily="34" charset="0"/>
                  </a:rPr>
                  <a:t>raw the bisector of angle </a:t>
                </a:r>
                <a14:m>
                  <m:oMath xmlns:m="http://schemas.openxmlformats.org/officeDocument/2006/math">
                    <m:acc>
                      <m:accPr>
                        <m:chr m:val="̂"/>
                        <m:ctrlPr>
                          <a:rPr lang="en-US" sz="3200" b="1" i="1">
                            <a:solidFill>
                              <a:schemeClr val="bg1"/>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t>𝑨𝑪𝑩</m:t>
                        </m:r>
                      </m:e>
                    </m:acc>
                    <m:r>
                      <a:rPr lang="en-US" sz="3200" b="1" i="1">
                        <a:solidFill>
                          <a:schemeClr val="bg1"/>
                        </a:solidFill>
                        <a:effectLst/>
                        <a:latin typeface="Cambria Math" panose="02040503050406030204" pitchFamily="18" charset="0"/>
                        <a:ea typeface="Calibri" panose="020F0502020204030204" pitchFamily="34" charset="0"/>
                        <a:cs typeface="Calibri" panose="020F0502020204030204" pitchFamily="34" charset="0"/>
                      </a:rPr>
                      <m:t>  </m:t>
                    </m:r>
                  </m:oMath>
                </a14:m>
                <a:r>
                  <a:rPr lang="en-US" sz="3200" b="1" dirty="0">
                    <a:solidFill>
                      <a:schemeClr val="bg1"/>
                    </a:solidFill>
                    <a:effectLst/>
                    <a:latin typeface="+mj-lt"/>
                    <a:ea typeface="Calibri" panose="020F0502020204030204" pitchFamily="34" charset="0"/>
                    <a:cs typeface="Calibri" panose="020F0502020204030204" pitchFamily="34" charset="0"/>
                  </a:rPr>
                  <a:t>in triangle ABC.</a:t>
                </a:r>
                <a:endParaRPr lang="en-US" sz="3200" b="1" dirty="0">
                  <a:solidFill>
                    <a:schemeClr val="bg1"/>
                  </a:solidFill>
                  <a:latin typeface="Comic Sans MS"/>
                </a:endParaRPr>
              </a:p>
            </p:txBody>
          </p:sp>
        </mc:Choice>
        <mc:Fallback xmlns="">
          <p:sp>
            <p:nvSpPr>
              <p:cNvPr id="4" name="Google Shape;222;p10">
                <a:extLst>
                  <a:ext uri="{FF2B5EF4-FFF2-40B4-BE49-F238E27FC236}">
                    <a16:creationId xmlns:a16="http://schemas.microsoft.com/office/drawing/2014/main" id="{5849A74B-5261-4085-B15E-1925B0B4DC2C}"/>
                  </a:ext>
                </a:extLst>
              </p:cNvPr>
              <p:cNvSpPr txBox="1">
                <a:spLocks noRot="1" noChangeAspect="1" noMove="1" noResize="1" noEditPoints="1" noAdjustHandles="1" noChangeArrowheads="1" noChangeShapeType="1" noTextEdit="1"/>
              </p:cNvSpPr>
              <p:nvPr/>
            </p:nvSpPr>
            <p:spPr>
              <a:xfrm>
                <a:off x="0" y="572301"/>
                <a:ext cx="12192000" cy="601343"/>
              </a:xfrm>
              <a:prstGeom prst="rect">
                <a:avLst/>
              </a:prstGeom>
              <a:blipFill>
                <a:blip r:embed="rId4"/>
                <a:stretch>
                  <a:fillRect t="-10101" b="-32323"/>
                </a:stretch>
              </a:blipFill>
              <a:ln>
                <a:noFill/>
              </a:ln>
            </p:spPr>
            <p:txBody>
              <a:bodyPr/>
              <a:lstStyle/>
              <a:p>
                <a:r>
                  <a:rPr lang="fr-FR">
                    <a:noFill/>
                  </a:rPr>
                  <a:t> </a:t>
                </a:r>
              </a:p>
            </p:txBody>
          </p:sp>
        </mc:Fallback>
      </mc:AlternateContent>
      <p:pic>
        <p:nvPicPr>
          <p:cNvPr id="16" name="Picture 15">
            <a:extLst>
              <a:ext uri="{FF2B5EF4-FFF2-40B4-BE49-F238E27FC236}">
                <a16:creationId xmlns:a16="http://schemas.microsoft.com/office/drawing/2014/main" id="{34D316DA-37F1-6A93-F0A1-6E417897F51F}"/>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3535680" y="1955094"/>
            <a:ext cx="5120640" cy="3566160"/>
          </a:xfrm>
          <a:prstGeom prst="rect">
            <a:avLst/>
          </a:prstGeom>
          <a:noFill/>
          <a:ln>
            <a:noFill/>
          </a:ln>
        </p:spPr>
      </p:pic>
      <p:cxnSp>
        <p:nvCxnSpPr>
          <p:cNvPr id="18" name="Straight Connector 17">
            <a:extLst>
              <a:ext uri="{FF2B5EF4-FFF2-40B4-BE49-F238E27FC236}">
                <a16:creationId xmlns:a16="http://schemas.microsoft.com/office/drawing/2014/main" id="{37A20369-2310-4246-9875-B362AA85CC52}"/>
              </a:ext>
            </a:extLst>
          </p:cNvPr>
          <p:cNvCxnSpPr/>
          <p:nvPr/>
        </p:nvCxnSpPr>
        <p:spPr>
          <a:xfrm flipH="1">
            <a:off x="5239910" y="2382472"/>
            <a:ext cx="2544417" cy="232470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2" name="Rectangle: Rounded Corners 1">
            <a:extLst>
              <a:ext uri="{FF2B5EF4-FFF2-40B4-BE49-F238E27FC236}">
                <a16:creationId xmlns:a16="http://schemas.microsoft.com/office/drawing/2014/main" id="{B00AF0E2-884B-A88E-694A-44895480DB64}"/>
              </a:ext>
            </a:extLst>
          </p:cNvPr>
          <p:cNvSpPr/>
          <p:nvPr/>
        </p:nvSpPr>
        <p:spPr>
          <a:xfrm>
            <a:off x="8607285" y="1403863"/>
            <a:ext cx="2752620" cy="1390745"/>
          </a:xfrm>
          <a:prstGeom prst="round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5" name="Picture 4">
            <a:extLst>
              <a:ext uri="{FF2B5EF4-FFF2-40B4-BE49-F238E27FC236}">
                <a16:creationId xmlns:a16="http://schemas.microsoft.com/office/drawing/2014/main" id="{A6DEEA66-E67C-71FA-65FA-96B514B393CB}"/>
              </a:ext>
            </a:extLst>
          </p:cNvPr>
          <p:cNvPicPr>
            <a:picLocks noChangeAspect="1"/>
          </p:cNvPicPr>
          <p:nvPr/>
        </p:nvPicPr>
        <p:blipFill>
          <a:blip r:embed="rId6"/>
          <a:stretch>
            <a:fillRect/>
          </a:stretch>
        </p:blipFill>
        <p:spPr>
          <a:xfrm rot="1390046">
            <a:off x="9909725" y="1637857"/>
            <a:ext cx="1405630" cy="1054223"/>
          </a:xfrm>
          <a:prstGeom prst="rect">
            <a:avLst/>
          </a:prstGeom>
        </p:spPr>
      </p:pic>
      <p:pic>
        <p:nvPicPr>
          <p:cNvPr id="7" name="Picture 7">
            <a:extLst>
              <a:ext uri="{FF2B5EF4-FFF2-40B4-BE49-F238E27FC236}">
                <a16:creationId xmlns:a16="http://schemas.microsoft.com/office/drawing/2014/main" id="{12D2DB27-6947-0465-0E45-77880F34AD2D}"/>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20297144">
            <a:off x="8701714" y="1837858"/>
            <a:ext cx="1816396" cy="355085"/>
          </a:xfrm>
          <a:prstGeom prst="rect">
            <a:avLst/>
          </a:prstGeom>
        </p:spPr>
      </p:pic>
      <p:pic>
        <p:nvPicPr>
          <p:cNvPr id="3" name="Picture 7">
            <a:extLst>
              <a:ext uri="{FF2B5EF4-FFF2-40B4-BE49-F238E27FC236}">
                <a16:creationId xmlns:a16="http://schemas.microsoft.com/office/drawing/2014/main" id="{3BA76B53-0ADF-32E6-9F30-58D19422E232}"/>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19028872">
            <a:off x="3612746" y="3766020"/>
            <a:ext cx="5889055" cy="1151244"/>
          </a:xfrm>
          <a:prstGeom prst="rect">
            <a:avLst/>
          </a:prstGeom>
        </p:spPr>
      </p:pic>
      <p:pic>
        <p:nvPicPr>
          <p:cNvPr id="6" name="Pencil">
            <a:extLst>
              <a:ext uri="{FF2B5EF4-FFF2-40B4-BE49-F238E27FC236}">
                <a16:creationId xmlns:a16="http://schemas.microsoft.com/office/drawing/2014/main" id="{A479C35F-4548-C451-9A25-5D3E135C89E5}"/>
              </a:ext>
            </a:extLst>
          </p:cNvPr>
          <p:cNvPicPr>
            <a:picLocks noChangeAspect="1"/>
          </p:cNvPicPr>
          <p:nvPr/>
        </p:nvPicPr>
        <p:blipFill>
          <a:blip r:embed="rId6"/>
          <a:stretch>
            <a:fillRect/>
          </a:stretch>
        </p:blipFill>
        <p:spPr>
          <a:xfrm rot="20015021">
            <a:off x="7238765" y="1269024"/>
            <a:ext cx="1405630" cy="1054223"/>
          </a:xfrm>
          <a:prstGeom prst="rect">
            <a:avLst/>
          </a:prstGeom>
        </p:spPr>
      </p:pic>
    </p:spTree>
    <p:custDataLst>
      <p:tags r:id="rId1"/>
    </p:custDataLst>
    <p:extLst>
      <p:ext uri="{BB962C8B-B14F-4D97-AF65-F5344CB8AC3E}">
        <p14:creationId xmlns:p14="http://schemas.microsoft.com/office/powerpoint/2010/main" val="1667408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path" presetSubtype="0" accel="50000" decel="50000" fill="hold" nodeType="clickEffect">
                                  <p:stCondLst>
                                    <p:cond delay="0"/>
                                  </p:stCondLst>
                                  <p:childTnLst>
                                    <p:animMotion origin="layout" path="M -2.08333E-6 4.44444E-6 L -0.20872 0.33888 " pathEditMode="relative" rAng="0" ptsTypes="AA">
                                      <p:cBhvr>
                                        <p:cTn id="20" dur="500" fill="hold"/>
                                        <p:tgtEl>
                                          <p:spTgt spid="6"/>
                                        </p:tgtEl>
                                        <p:attrNameLst>
                                          <p:attrName>ppt_x</p:attrName>
                                          <p:attrName>ppt_y</p:attrName>
                                        </p:attrNameLst>
                                      </p:cBhvr>
                                      <p:rCtr x="-10443" y="16944"/>
                                    </p:animMotion>
                                  </p:childTnLst>
                                </p:cTn>
                              </p:par>
                              <p:par>
                                <p:cTn id="21" presetID="22" presetClass="entr" presetSubtype="1"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up)">
                                      <p:cBhvr>
                                        <p:cTn id="23" dur="500"/>
                                        <p:tgtEl>
                                          <p:spTgt spid="18"/>
                                        </p:tgtEl>
                                      </p:cBhvr>
                                    </p:animEffect>
                                  </p:childTnLst>
                                </p:cTn>
                              </p:par>
                            </p:childTnLst>
                          </p:cTn>
                        </p:par>
                        <p:par>
                          <p:cTn id="24" fill="hold">
                            <p:stCondLst>
                              <p:cond delay="500"/>
                            </p:stCondLst>
                            <p:childTnLst>
                              <p:par>
                                <p:cTn id="25" presetID="42" presetClass="exit" presetSubtype="0" fill="hold" nodeType="afterEffect">
                                  <p:stCondLst>
                                    <p:cond delay="0"/>
                                  </p:stCondLst>
                                  <p:childTnLst>
                                    <p:animEffect transition="out" filter="fade">
                                      <p:cBhvr>
                                        <p:cTn id="26" dur="1000"/>
                                        <p:tgtEl>
                                          <p:spTgt spid="3"/>
                                        </p:tgtEl>
                                      </p:cBhvr>
                                    </p:animEffect>
                                    <p:anim calcmode="lin" valueType="num">
                                      <p:cBhvr>
                                        <p:cTn id="27" dur="1000"/>
                                        <p:tgtEl>
                                          <p:spTgt spid="3"/>
                                        </p:tgtEl>
                                        <p:attrNameLst>
                                          <p:attrName>ppt_x</p:attrName>
                                        </p:attrNameLst>
                                      </p:cBhvr>
                                      <p:tavLst>
                                        <p:tav tm="0">
                                          <p:val>
                                            <p:strVal val="ppt_x"/>
                                          </p:val>
                                        </p:tav>
                                        <p:tav tm="100000">
                                          <p:val>
                                            <p:strVal val="ppt_x"/>
                                          </p:val>
                                        </p:tav>
                                      </p:tavLst>
                                    </p:anim>
                                    <p:anim calcmode="lin" valueType="num">
                                      <p:cBhvr>
                                        <p:cTn id="28" dur="1000"/>
                                        <p:tgtEl>
                                          <p:spTgt spid="3"/>
                                        </p:tgtEl>
                                        <p:attrNameLst>
                                          <p:attrName>ppt_y</p:attrName>
                                        </p:attrNameLst>
                                      </p:cBhvr>
                                      <p:tavLst>
                                        <p:tav tm="0">
                                          <p:val>
                                            <p:strVal val="ppt_y"/>
                                          </p:val>
                                        </p:tav>
                                        <p:tav tm="100000">
                                          <p:val>
                                            <p:strVal val="ppt_y+.1"/>
                                          </p:val>
                                        </p:tav>
                                      </p:tavLst>
                                    </p:anim>
                                    <p:set>
                                      <p:cBhvr>
                                        <p:cTn id="29" dur="1" fill="hold">
                                          <p:stCondLst>
                                            <p:cond delay="999"/>
                                          </p:stCondLst>
                                        </p:cTn>
                                        <p:tgtEl>
                                          <p:spTgt spid="3"/>
                                        </p:tgtEl>
                                        <p:attrNameLst>
                                          <p:attrName>style.visibility</p:attrName>
                                        </p:attrNameLst>
                                      </p:cBhvr>
                                      <p:to>
                                        <p:strVal val="hidden"/>
                                      </p:to>
                                    </p:set>
                                  </p:childTnLst>
                                </p:cTn>
                              </p:par>
                              <p:par>
                                <p:cTn id="30" presetID="42" presetClass="exit" presetSubtype="0" fill="hold" nodeType="withEffect">
                                  <p:stCondLst>
                                    <p:cond delay="0"/>
                                  </p:stCondLst>
                                  <p:childTnLst>
                                    <p:animEffect transition="out" filter="fade">
                                      <p:cBhvr>
                                        <p:cTn id="31" dur="500"/>
                                        <p:tgtEl>
                                          <p:spTgt spid="6"/>
                                        </p:tgtEl>
                                      </p:cBhvr>
                                    </p:animEffect>
                                    <p:anim calcmode="lin" valueType="num">
                                      <p:cBhvr>
                                        <p:cTn id="32" dur="500"/>
                                        <p:tgtEl>
                                          <p:spTgt spid="6"/>
                                        </p:tgtEl>
                                        <p:attrNameLst>
                                          <p:attrName>ppt_x</p:attrName>
                                        </p:attrNameLst>
                                      </p:cBhvr>
                                      <p:tavLst>
                                        <p:tav tm="0">
                                          <p:val>
                                            <p:strVal val="ppt_x"/>
                                          </p:val>
                                        </p:tav>
                                        <p:tav tm="100000">
                                          <p:val>
                                            <p:strVal val="ppt_x"/>
                                          </p:val>
                                        </p:tav>
                                      </p:tavLst>
                                    </p:anim>
                                    <p:anim calcmode="lin" valueType="num">
                                      <p:cBhvr>
                                        <p:cTn id="33" dur="500"/>
                                        <p:tgtEl>
                                          <p:spTgt spid="6"/>
                                        </p:tgtEl>
                                        <p:attrNameLst>
                                          <p:attrName>ppt_y</p:attrName>
                                        </p:attrNameLst>
                                      </p:cBhvr>
                                      <p:tavLst>
                                        <p:tav tm="0">
                                          <p:val>
                                            <p:strVal val="ppt_y"/>
                                          </p:val>
                                        </p:tav>
                                        <p:tav tm="100000">
                                          <p:val>
                                            <p:strVal val="ppt_y+.1"/>
                                          </p:val>
                                        </p:tav>
                                      </p:tavLst>
                                    </p:anim>
                                    <p:set>
                                      <p:cBhvr>
                                        <p:cTn id="34"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5138" lvl="1">
              <a:buSzPts val="6000"/>
            </a:pPr>
            <a:r>
              <a:rPr lang="en-US" sz="3200" b="1" dirty="0">
                <a:solidFill>
                  <a:schemeClr val="bg1"/>
                </a:solidFill>
                <a:latin typeface="Comic Sans MS"/>
                <a:sym typeface="Comic Sans MS"/>
              </a:rPr>
              <a:t>Use the instruments in the toolbox and draw.</a:t>
            </a:r>
            <a:endParaRPr lang="en-US" sz="3200" b="1" dirty="0">
              <a:solidFill>
                <a:schemeClr val="bg1"/>
              </a:solidFill>
              <a:latin typeface="Comic Sans MS"/>
            </a:endParaRPr>
          </a:p>
        </p:txBody>
      </p:sp>
      <p:grpSp>
        <p:nvGrpSpPr>
          <p:cNvPr id="25" name="Group 24">
            <a:extLst>
              <a:ext uri="{FF2B5EF4-FFF2-40B4-BE49-F238E27FC236}">
                <a16:creationId xmlns:a16="http://schemas.microsoft.com/office/drawing/2014/main" id="{380E30C7-D1D2-431F-9978-A18342FD98AA}"/>
              </a:ext>
            </a:extLst>
          </p:cNvPr>
          <p:cNvGrpSpPr/>
          <p:nvPr/>
        </p:nvGrpSpPr>
        <p:grpSpPr>
          <a:xfrm>
            <a:off x="3442901" y="6011370"/>
            <a:ext cx="6051421" cy="1168070"/>
            <a:chOff x="1596861" y="5097342"/>
            <a:chExt cx="6051421" cy="1168070"/>
          </a:xfrm>
        </p:grpSpPr>
        <p:cxnSp>
          <p:nvCxnSpPr>
            <p:cNvPr id="30" name="Straight Connector 29">
              <a:extLst>
                <a:ext uri="{FF2B5EF4-FFF2-40B4-BE49-F238E27FC236}">
                  <a16:creationId xmlns:a16="http://schemas.microsoft.com/office/drawing/2014/main" id="{3F9AE009-6010-4DB5-949D-E30DD615EDAE}"/>
                </a:ext>
              </a:extLst>
            </p:cNvPr>
            <p:cNvCxnSpPr/>
            <p:nvPr/>
          </p:nvCxnSpPr>
          <p:spPr>
            <a:xfrm>
              <a:off x="2263246" y="5163066"/>
              <a:ext cx="4572000" cy="0"/>
            </a:xfrm>
            <a:prstGeom prst="line">
              <a:avLst/>
            </a:prstGeom>
            <a:ln w="38100">
              <a:solidFill>
                <a:schemeClr val="bg2"/>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7" name="Subtitle 2">
              <a:extLst>
                <a:ext uri="{FF2B5EF4-FFF2-40B4-BE49-F238E27FC236}">
                  <a16:creationId xmlns:a16="http://schemas.microsoft.com/office/drawing/2014/main" id="{3C7E2EB9-5408-4C7F-B189-DC46EA5173E6}"/>
                </a:ext>
              </a:extLst>
            </p:cNvPr>
            <p:cNvSpPr txBox="1">
              <a:spLocks/>
            </p:cNvSpPr>
            <p:nvPr/>
          </p:nvSpPr>
          <p:spPr>
            <a:xfrm>
              <a:off x="1596861" y="516384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A</a:t>
              </a:r>
            </a:p>
          </p:txBody>
        </p:sp>
        <p:sp>
          <p:nvSpPr>
            <p:cNvPr id="28" name="Subtitle 2">
              <a:extLst>
                <a:ext uri="{FF2B5EF4-FFF2-40B4-BE49-F238E27FC236}">
                  <a16:creationId xmlns:a16="http://schemas.microsoft.com/office/drawing/2014/main" id="{408636B5-D249-4CD6-B838-DABE1B060F60}"/>
                </a:ext>
              </a:extLst>
            </p:cNvPr>
            <p:cNvSpPr txBox="1">
              <a:spLocks/>
            </p:cNvSpPr>
            <p:nvPr/>
          </p:nvSpPr>
          <p:spPr>
            <a:xfrm>
              <a:off x="6315513" y="5097342"/>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B</a:t>
              </a:r>
            </a:p>
          </p:txBody>
        </p:sp>
      </p:grpSp>
      <p:sp>
        <p:nvSpPr>
          <p:cNvPr id="2" name="Rectangle: Rounded Corners 1">
            <a:extLst>
              <a:ext uri="{FF2B5EF4-FFF2-40B4-BE49-F238E27FC236}">
                <a16:creationId xmlns:a16="http://schemas.microsoft.com/office/drawing/2014/main" id="{04E1A2AF-C52F-C123-AAB0-25D75972A9BD}"/>
              </a:ext>
            </a:extLst>
          </p:cNvPr>
          <p:cNvSpPr/>
          <p:nvPr/>
        </p:nvSpPr>
        <p:spPr>
          <a:xfrm>
            <a:off x="7094561" y="1403863"/>
            <a:ext cx="4486687" cy="1390745"/>
          </a:xfrm>
          <a:prstGeom prst="round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5" name="Picture 4">
            <a:extLst>
              <a:ext uri="{FF2B5EF4-FFF2-40B4-BE49-F238E27FC236}">
                <a16:creationId xmlns:a16="http://schemas.microsoft.com/office/drawing/2014/main" id="{B6AE0B2C-3479-2232-0EB2-B909CF7E5800}"/>
              </a:ext>
            </a:extLst>
          </p:cNvPr>
          <p:cNvPicPr>
            <a:picLocks noChangeAspect="1"/>
          </p:cNvPicPr>
          <p:nvPr/>
        </p:nvPicPr>
        <p:blipFill>
          <a:blip r:embed="rId4"/>
          <a:stretch>
            <a:fillRect/>
          </a:stretch>
        </p:blipFill>
        <p:spPr>
          <a:xfrm rot="1184907">
            <a:off x="10186427" y="1698592"/>
            <a:ext cx="1405630" cy="1054223"/>
          </a:xfrm>
          <a:prstGeom prst="rect">
            <a:avLst/>
          </a:prstGeom>
        </p:spPr>
      </p:pic>
      <p:pic>
        <p:nvPicPr>
          <p:cNvPr id="7" name="Picture 7">
            <a:extLst>
              <a:ext uri="{FF2B5EF4-FFF2-40B4-BE49-F238E27FC236}">
                <a16:creationId xmlns:a16="http://schemas.microsoft.com/office/drawing/2014/main" id="{120D4BD2-6F3D-933F-BA7F-C250989E1112}"/>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rot="20297144">
            <a:off x="9114203" y="1868158"/>
            <a:ext cx="1816396" cy="355085"/>
          </a:xfrm>
          <a:prstGeom prst="rect">
            <a:avLst/>
          </a:prstGeom>
        </p:spPr>
      </p:pic>
      <p:pic>
        <p:nvPicPr>
          <p:cNvPr id="8" name="Picture 7">
            <a:extLst>
              <a:ext uri="{FF2B5EF4-FFF2-40B4-BE49-F238E27FC236}">
                <a16:creationId xmlns:a16="http://schemas.microsoft.com/office/drawing/2014/main" id="{35635B3E-F05C-E6F4-807A-EA3B896CA143}"/>
              </a:ext>
            </a:extLst>
          </p:cNvPr>
          <p:cNvPicPr>
            <a:picLocks noChangeAspect="1"/>
          </p:cNvPicPr>
          <p:nvPr/>
        </p:nvPicPr>
        <p:blipFill>
          <a:blip r:embed="rId7"/>
          <a:srcRect/>
          <a:stretch/>
        </p:blipFill>
        <p:spPr>
          <a:xfrm>
            <a:off x="7410818" y="1707984"/>
            <a:ext cx="1554564" cy="838674"/>
          </a:xfrm>
          <a:prstGeom prst="rect">
            <a:avLst/>
          </a:prstGeom>
        </p:spPr>
      </p:pic>
      <mc:AlternateContent xmlns:mc="http://schemas.openxmlformats.org/markup-compatibility/2006" xmlns:a14="http://schemas.microsoft.com/office/drawing/2010/main">
        <mc:Choice Requires="a14">
          <p:sp>
            <p:nvSpPr>
              <p:cNvPr id="3" name="Subtitle 2">
                <a:extLst>
                  <a:ext uri="{FF2B5EF4-FFF2-40B4-BE49-F238E27FC236}">
                    <a16:creationId xmlns:a16="http://schemas.microsoft.com/office/drawing/2014/main" id="{5893E819-821E-1B69-A4DC-8B99436F3C8E}"/>
                  </a:ext>
                </a:extLst>
              </p:cNvPr>
              <p:cNvSpPr txBox="1">
                <a:spLocks/>
              </p:cNvSpPr>
              <p:nvPr/>
            </p:nvSpPr>
            <p:spPr>
              <a:xfrm>
                <a:off x="76432" y="1424515"/>
                <a:ext cx="3202511"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14:m>
                  <m:oMathPara xmlns:m="http://schemas.openxmlformats.org/officeDocument/2006/math">
                    <m:oMathParaPr>
                      <m:jc m:val="centerGroup"/>
                    </m:oMathParaPr>
                    <m:oMath xmlns:m="http://schemas.openxmlformats.org/officeDocument/2006/math">
                      <m:acc>
                        <m:accPr>
                          <m:chr m:val="̂"/>
                          <m:ctrlPr>
                            <a:rPr lang="en-US" sz="3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𝑩𝑨𝒙</m:t>
                          </m:r>
                        </m:e>
                      </m:acc>
                      <m:r>
                        <a:rPr lang="en-US" sz="3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m:t>
                      </m:r>
                      <m:r>
                        <a:rPr lang="en-US" sz="3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𝟕𝟎</m:t>
                      </m:r>
                      <m:r>
                        <a:rPr lang="en-US" sz="3200" b="1" i="1" smtClean="0">
                          <a:solidFill>
                            <a:schemeClr val="tx1">
                              <a:lumMod val="65000"/>
                              <a:lumOff val="35000"/>
                            </a:schemeClr>
                          </a:solidFill>
                          <a:effectLst/>
                          <a:latin typeface="Cambria Math" panose="02040503050406030204" pitchFamily="18" charset="0"/>
                          <a:ea typeface="Cambria Math" panose="02040503050406030204" pitchFamily="18" charset="0"/>
                          <a:cs typeface="Calibri" panose="020F0502020204030204" pitchFamily="34" charset="0"/>
                        </a:rPr>
                        <m:t>°</m:t>
                      </m:r>
                      <m:r>
                        <a:rPr lang="en-US" sz="3200" b="1" i="1">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 </m:t>
                      </m:r>
                    </m:oMath>
                  </m:oMathPara>
                </a14:m>
                <a:endParaRPr lang="en-US" sz="3200" dirty="0">
                  <a:solidFill>
                    <a:schemeClr val="tx1">
                      <a:lumMod val="65000"/>
                      <a:lumOff val="35000"/>
                    </a:schemeClr>
                  </a:solidFill>
                </a:endParaRPr>
              </a:p>
            </p:txBody>
          </p:sp>
        </mc:Choice>
        <mc:Fallback xmlns="">
          <p:sp>
            <p:nvSpPr>
              <p:cNvPr id="3" name="Subtitle 2">
                <a:extLst>
                  <a:ext uri="{FF2B5EF4-FFF2-40B4-BE49-F238E27FC236}">
                    <a16:creationId xmlns:a16="http://schemas.microsoft.com/office/drawing/2014/main" id="{5893E819-821E-1B69-A4DC-8B99436F3C8E}"/>
                  </a:ext>
                </a:extLst>
              </p:cNvPr>
              <p:cNvSpPr txBox="1">
                <a:spLocks noRot="1" noChangeAspect="1" noMove="1" noResize="1" noEditPoints="1" noAdjustHandles="1" noChangeArrowheads="1" noChangeShapeType="1" noTextEdit="1"/>
              </p:cNvSpPr>
              <p:nvPr/>
            </p:nvSpPr>
            <p:spPr>
              <a:xfrm>
                <a:off x="76432" y="1424515"/>
                <a:ext cx="3202511" cy="1101568"/>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Subtitle 2">
                <a:extLst>
                  <a:ext uri="{FF2B5EF4-FFF2-40B4-BE49-F238E27FC236}">
                    <a16:creationId xmlns:a16="http://schemas.microsoft.com/office/drawing/2014/main" id="{96882AF2-1CC8-669B-8E89-8B6E585B062A}"/>
                  </a:ext>
                </a:extLst>
              </p:cNvPr>
              <p:cNvSpPr txBox="1">
                <a:spLocks/>
              </p:cNvSpPr>
              <p:nvPr/>
            </p:nvSpPr>
            <p:spPr>
              <a:xfrm>
                <a:off x="76431" y="2039419"/>
                <a:ext cx="3202511"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14:m>
                  <m:oMathPara xmlns:m="http://schemas.openxmlformats.org/officeDocument/2006/math">
                    <m:oMathParaPr>
                      <m:jc m:val="centerGroup"/>
                    </m:oMathParaPr>
                    <m:oMath xmlns:m="http://schemas.openxmlformats.org/officeDocument/2006/math">
                      <m:acc>
                        <m:accPr>
                          <m:chr m:val="̂"/>
                          <m:ctrlPr>
                            <a:rPr lang="en-US" sz="3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𝑨𝑩𝒚</m:t>
                          </m:r>
                        </m:e>
                      </m:acc>
                      <m:r>
                        <a:rPr lang="en-US" sz="3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m:t>
                      </m:r>
                      <m:r>
                        <a:rPr lang="en-US" sz="3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𝟓𝟎</m:t>
                      </m:r>
                      <m:r>
                        <a:rPr lang="en-US" sz="3200" b="1" i="1" smtClean="0">
                          <a:solidFill>
                            <a:schemeClr val="tx1">
                              <a:lumMod val="65000"/>
                              <a:lumOff val="35000"/>
                            </a:schemeClr>
                          </a:solidFill>
                          <a:effectLst/>
                          <a:latin typeface="Cambria Math" panose="02040503050406030204" pitchFamily="18" charset="0"/>
                          <a:ea typeface="Cambria Math" panose="02040503050406030204" pitchFamily="18" charset="0"/>
                          <a:cs typeface="Calibri" panose="020F0502020204030204" pitchFamily="34" charset="0"/>
                        </a:rPr>
                        <m:t>°</m:t>
                      </m:r>
                      <m:r>
                        <a:rPr lang="en-US" sz="3200" b="1" i="1">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 </m:t>
                      </m:r>
                    </m:oMath>
                  </m:oMathPara>
                </a14:m>
                <a:endParaRPr lang="en-US" sz="3200" dirty="0">
                  <a:solidFill>
                    <a:schemeClr val="tx1">
                      <a:lumMod val="65000"/>
                      <a:lumOff val="35000"/>
                    </a:schemeClr>
                  </a:solidFill>
                </a:endParaRPr>
              </a:p>
            </p:txBody>
          </p:sp>
        </mc:Choice>
        <mc:Fallback xmlns="">
          <p:sp>
            <p:nvSpPr>
              <p:cNvPr id="6" name="Subtitle 2">
                <a:extLst>
                  <a:ext uri="{FF2B5EF4-FFF2-40B4-BE49-F238E27FC236}">
                    <a16:creationId xmlns:a16="http://schemas.microsoft.com/office/drawing/2014/main" id="{96882AF2-1CC8-669B-8E89-8B6E585B062A}"/>
                  </a:ext>
                </a:extLst>
              </p:cNvPr>
              <p:cNvSpPr txBox="1">
                <a:spLocks noRot="1" noChangeAspect="1" noMove="1" noResize="1" noEditPoints="1" noAdjustHandles="1" noChangeArrowheads="1" noChangeShapeType="1" noTextEdit="1"/>
              </p:cNvSpPr>
              <p:nvPr/>
            </p:nvSpPr>
            <p:spPr>
              <a:xfrm>
                <a:off x="76431" y="2039419"/>
                <a:ext cx="3202511" cy="1101568"/>
              </a:xfrm>
              <a:prstGeom prst="rect">
                <a:avLst/>
              </a:prstGeom>
              <a:blipFill>
                <a:blip r:embed="rId9"/>
                <a:stretch>
                  <a:fillRect/>
                </a:stretch>
              </a:blipFill>
            </p:spPr>
            <p:txBody>
              <a:bodyPr/>
              <a:lstStyle/>
              <a:p>
                <a:r>
                  <a:rPr lang="en-US">
                    <a:noFill/>
                  </a:rPr>
                  <a:t> </a:t>
                </a:r>
              </a:p>
            </p:txBody>
          </p:sp>
        </mc:Fallback>
      </mc:AlternateContent>
      <p:sp>
        <p:nvSpPr>
          <p:cNvPr id="10" name="Subtitle 2">
            <a:extLst>
              <a:ext uri="{FF2B5EF4-FFF2-40B4-BE49-F238E27FC236}">
                <a16:creationId xmlns:a16="http://schemas.microsoft.com/office/drawing/2014/main" id="{7EC52A27-5C30-5A4E-1718-C79D5379D3DA}"/>
              </a:ext>
            </a:extLst>
          </p:cNvPr>
          <p:cNvSpPr txBox="1">
            <a:spLocks/>
          </p:cNvSpPr>
          <p:nvPr/>
        </p:nvSpPr>
        <p:spPr>
          <a:xfrm>
            <a:off x="439856" y="2760770"/>
            <a:ext cx="5121029" cy="1101568"/>
          </a:xfrm>
          <a:prstGeom prst="rect">
            <a:avLst/>
          </a:prstGeom>
        </p:spPr>
        <p:txBody>
          <a:bodyPr vert="horz" lIns="91440" tIns="45720" rIns="91440" bIns="45720" rtlCol="0" anchor="t">
            <a:normAutofit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r>
              <a:rPr lang="en-US" sz="2800" dirty="0">
                <a:solidFill>
                  <a:schemeClr val="tx1">
                    <a:lumMod val="65000"/>
                    <a:lumOff val="35000"/>
                  </a:schemeClr>
                </a:solidFill>
              </a:rPr>
              <a:t>[Ax) and [By) intersect</a:t>
            </a:r>
          </a:p>
          <a:p>
            <a:pPr marL="0" indent="0">
              <a:buFont typeface="Arial"/>
              <a:buNone/>
            </a:pPr>
            <a:r>
              <a:rPr lang="en-US" sz="2800" dirty="0">
                <a:solidFill>
                  <a:schemeClr val="tx1">
                    <a:lumMod val="65000"/>
                    <a:lumOff val="35000"/>
                  </a:schemeClr>
                </a:solidFill>
              </a:rPr>
              <a:t> at M.</a:t>
            </a:r>
          </a:p>
        </p:txBody>
      </p:sp>
    </p:spTree>
    <p:custDataLst>
      <p:tags r:id="rId1"/>
    </p:custDataLst>
    <p:extLst>
      <p:ext uri="{BB962C8B-B14F-4D97-AF65-F5344CB8AC3E}">
        <p14:creationId xmlns:p14="http://schemas.microsoft.com/office/powerpoint/2010/main" val="265644344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5138" lvl="1">
              <a:buSzPts val="6000"/>
            </a:pPr>
            <a:r>
              <a:rPr lang="en-US" sz="3200" b="1" dirty="0">
                <a:solidFill>
                  <a:schemeClr val="bg1"/>
                </a:solidFill>
                <a:latin typeface="Comic Sans MS"/>
                <a:sym typeface="Comic Sans MS"/>
              </a:rPr>
              <a:t>Angle Side Angle Case (ASA)</a:t>
            </a:r>
            <a:endParaRPr lang="en-US" sz="3200" b="1" dirty="0">
              <a:solidFill>
                <a:schemeClr val="bg1"/>
              </a:solidFill>
              <a:latin typeface="Comic Sans MS"/>
            </a:endParaRPr>
          </a:p>
        </p:txBody>
      </p:sp>
      <p:cxnSp>
        <p:nvCxnSpPr>
          <p:cNvPr id="32" name="Straight Connector 31">
            <a:extLst>
              <a:ext uri="{FF2B5EF4-FFF2-40B4-BE49-F238E27FC236}">
                <a16:creationId xmlns:a16="http://schemas.microsoft.com/office/drawing/2014/main" id="{3C7C3603-083E-4B37-982F-C9C3085947CB}"/>
              </a:ext>
            </a:extLst>
          </p:cNvPr>
          <p:cNvCxnSpPr/>
          <p:nvPr/>
        </p:nvCxnSpPr>
        <p:spPr>
          <a:xfrm>
            <a:off x="4109286" y="6077094"/>
            <a:ext cx="4572000" cy="0"/>
          </a:xfrm>
          <a:prstGeom prst="line">
            <a:avLst/>
          </a:prstGeom>
          <a:ln w="38100">
            <a:solidFill>
              <a:schemeClr val="bg2"/>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B45B06FE-4783-41DF-A4A6-24221FCEF115}"/>
              </a:ext>
            </a:extLst>
          </p:cNvPr>
          <p:cNvCxnSpPr>
            <a:cxnSpLocks/>
          </p:cNvCxnSpPr>
          <p:nvPr/>
        </p:nvCxnSpPr>
        <p:spPr>
          <a:xfrm flipH="1" flipV="1">
            <a:off x="4891088" y="1631217"/>
            <a:ext cx="3826208" cy="4481782"/>
          </a:xfrm>
          <a:prstGeom prst="line">
            <a:avLst/>
          </a:prstGeom>
          <a:ln w="38100">
            <a:solidFill>
              <a:schemeClr val="bg2"/>
            </a:solidFill>
            <a:headEnd type="none" w="med" len="med"/>
            <a:tailEnd type="none" w="sm" len="sm"/>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1D7A0553-7CB5-45DD-9683-45CE9DEBD534}"/>
              </a:ext>
            </a:extLst>
          </p:cNvPr>
          <p:cNvCxnSpPr>
            <a:cxnSpLocks/>
          </p:cNvCxnSpPr>
          <p:nvPr/>
        </p:nvCxnSpPr>
        <p:spPr>
          <a:xfrm rot="17400000">
            <a:off x="2490433" y="3750838"/>
            <a:ext cx="4937760" cy="0"/>
          </a:xfrm>
          <a:prstGeom prst="line">
            <a:avLst/>
          </a:prstGeom>
          <a:ln w="38100">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9" name="Subtitle 2">
            <a:extLst>
              <a:ext uri="{FF2B5EF4-FFF2-40B4-BE49-F238E27FC236}">
                <a16:creationId xmlns:a16="http://schemas.microsoft.com/office/drawing/2014/main" id="{866BFB49-EC38-4915-BD9D-B5A4B613F553}"/>
              </a:ext>
            </a:extLst>
          </p:cNvPr>
          <p:cNvSpPr txBox="1">
            <a:spLocks/>
          </p:cNvSpPr>
          <p:nvPr/>
        </p:nvSpPr>
        <p:spPr>
          <a:xfrm>
            <a:off x="3442901" y="6077872"/>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A</a:t>
            </a:r>
          </a:p>
        </p:txBody>
      </p:sp>
      <p:sp>
        <p:nvSpPr>
          <p:cNvPr id="30" name="Subtitle 2">
            <a:extLst>
              <a:ext uri="{FF2B5EF4-FFF2-40B4-BE49-F238E27FC236}">
                <a16:creationId xmlns:a16="http://schemas.microsoft.com/office/drawing/2014/main" id="{EAAE888C-93B8-47DA-AA6D-8EECA157F967}"/>
              </a:ext>
            </a:extLst>
          </p:cNvPr>
          <p:cNvSpPr txBox="1">
            <a:spLocks/>
          </p:cNvSpPr>
          <p:nvPr/>
        </p:nvSpPr>
        <p:spPr>
          <a:xfrm>
            <a:off x="8161553" y="6011370"/>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B</a:t>
            </a:r>
          </a:p>
        </p:txBody>
      </p:sp>
      <p:sp>
        <p:nvSpPr>
          <p:cNvPr id="31" name="Subtitle 2">
            <a:extLst>
              <a:ext uri="{FF2B5EF4-FFF2-40B4-BE49-F238E27FC236}">
                <a16:creationId xmlns:a16="http://schemas.microsoft.com/office/drawing/2014/main" id="{DAD57F7F-B76A-4207-ADC0-7C5334AFB856}"/>
              </a:ext>
            </a:extLst>
          </p:cNvPr>
          <p:cNvSpPr txBox="1">
            <a:spLocks/>
          </p:cNvSpPr>
          <p:nvPr/>
        </p:nvSpPr>
        <p:spPr>
          <a:xfrm>
            <a:off x="5224136" y="1878387"/>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M</a:t>
            </a:r>
          </a:p>
        </p:txBody>
      </p:sp>
      <p:sp>
        <p:nvSpPr>
          <p:cNvPr id="26" name="Subtitle 2">
            <a:extLst>
              <a:ext uri="{FF2B5EF4-FFF2-40B4-BE49-F238E27FC236}">
                <a16:creationId xmlns:a16="http://schemas.microsoft.com/office/drawing/2014/main" id="{8F710D68-1302-46F1-B552-936AF21D3FDC}"/>
              </a:ext>
            </a:extLst>
          </p:cNvPr>
          <p:cNvSpPr txBox="1">
            <a:spLocks/>
          </p:cNvSpPr>
          <p:nvPr/>
        </p:nvSpPr>
        <p:spPr>
          <a:xfrm>
            <a:off x="3999481" y="132385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y</a:t>
            </a:r>
          </a:p>
        </p:txBody>
      </p:sp>
      <p:sp>
        <p:nvSpPr>
          <p:cNvPr id="27" name="Subtitle 2">
            <a:extLst>
              <a:ext uri="{FF2B5EF4-FFF2-40B4-BE49-F238E27FC236}">
                <a16:creationId xmlns:a16="http://schemas.microsoft.com/office/drawing/2014/main" id="{52997214-891C-4664-A864-0B957906C8FB}"/>
              </a:ext>
            </a:extLst>
          </p:cNvPr>
          <p:cNvSpPr txBox="1">
            <a:spLocks/>
          </p:cNvSpPr>
          <p:nvPr/>
        </p:nvSpPr>
        <p:spPr>
          <a:xfrm>
            <a:off x="5404150" y="1185846"/>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x</a:t>
            </a:r>
          </a:p>
        </p:txBody>
      </p:sp>
      <p:sp>
        <p:nvSpPr>
          <p:cNvPr id="35" name="Subtitle 2">
            <a:extLst>
              <a:ext uri="{FF2B5EF4-FFF2-40B4-BE49-F238E27FC236}">
                <a16:creationId xmlns:a16="http://schemas.microsoft.com/office/drawing/2014/main" id="{38CF1E74-ABF1-42D8-9B5C-36C7A117F7F4}"/>
              </a:ext>
            </a:extLst>
          </p:cNvPr>
          <p:cNvSpPr txBox="1">
            <a:spLocks/>
          </p:cNvSpPr>
          <p:nvPr/>
        </p:nvSpPr>
        <p:spPr>
          <a:xfrm>
            <a:off x="3909500" y="5649131"/>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b="1" dirty="0">
                <a:solidFill>
                  <a:schemeClr val="bg2"/>
                </a:solidFill>
              </a:rPr>
              <a:t>70</a:t>
            </a:r>
            <a:r>
              <a:rPr lang="en-US" b="1" baseline="30000" dirty="0">
                <a:solidFill>
                  <a:schemeClr val="bg2"/>
                </a:solidFill>
              </a:rPr>
              <a:t>o</a:t>
            </a:r>
            <a:endParaRPr lang="en-US" b="1" dirty="0">
              <a:solidFill>
                <a:schemeClr val="bg2"/>
              </a:solidFill>
            </a:endParaRPr>
          </a:p>
        </p:txBody>
      </p:sp>
      <p:sp>
        <p:nvSpPr>
          <p:cNvPr id="36" name="Subtitle 2">
            <a:extLst>
              <a:ext uri="{FF2B5EF4-FFF2-40B4-BE49-F238E27FC236}">
                <a16:creationId xmlns:a16="http://schemas.microsoft.com/office/drawing/2014/main" id="{BE589186-0C9D-4348-B935-02559D58D6DF}"/>
              </a:ext>
            </a:extLst>
          </p:cNvPr>
          <p:cNvSpPr txBox="1">
            <a:spLocks/>
          </p:cNvSpPr>
          <p:nvPr/>
        </p:nvSpPr>
        <p:spPr>
          <a:xfrm>
            <a:off x="7434261" y="5649131"/>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b="1" dirty="0">
                <a:solidFill>
                  <a:schemeClr val="bg2"/>
                </a:solidFill>
              </a:rPr>
              <a:t>50</a:t>
            </a:r>
            <a:r>
              <a:rPr lang="en-US" b="1" baseline="30000" dirty="0">
                <a:solidFill>
                  <a:schemeClr val="bg2"/>
                </a:solidFill>
              </a:rPr>
              <a:t>o</a:t>
            </a:r>
            <a:endParaRPr lang="en-US" b="1" dirty="0">
              <a:solidFill>
                <a:schemeClr val="bg2"/>
              </a:solidFill>
            </a:endParaRPr>
          </a:p>
        </p:txBody>
      </p:sp>
      <p:sp>
        <p:nvSpPr>
          <p:cNvPr id="2" name="Rectangle: Rounded Corners 1">
            <a:extLst>
              <a:ext uri="{FF2B5EF4-FFF2-40B4-BE49-F238E27FC236}">
                <a16:creationId xmlns:a16="http://schemas.microsoft.com/office/drawing/2014/main" id="{4EC9288B-4BD4-6EA4-A3F2-7D99ABC95B7B}"/>
              </a:ext>
            </a:extLst>
          </p:cNvPr>
          <p:cNvSpPr/>
          <p:nvPr/>
        </p:nvSpPr>
        <p:spPr>
          <a:xfrm>
            <a:off x="7094561" y="1403863"/>
            <a:ext cx="4486687" cy="1390745"/>
          </a:xfrm>
          <a:prstGeom prst="round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5" name="Picture 4">
            <a:extLst>
              <a:ext uri="{FF2B5EF4-FFF2-40B4-BE49-F238E27FC236}">
                <a16:creationId xmlns:a16="http://schemas.microsoft.com/office/drawing/2014/main" id="{9B2B79A5-4918-A03B-DF63-185473BDAC95}"/>
              </a:ext>
            </a:extLst>
          </p:cNvPr>
          <p:cNvPicPr>
            <a:picLocks noChangeAspect="1"/>
          </p:cNvPicPr>
          <p:nvPr/>
        </p:nvPicPr>
        <p:blipFill>
          <a:blip r:embed="rId4"/>
          <a:stretch>
            <a:fillRect/>
          </a:stretch>
        </p:blipFill>
        <p:spPr>
          <a:xfrm rot="1184907">
            <a:off x="10186427" y="1698592"/>
            <a:ext cx="1405630" cy="1054223"/>
          </a:xfrm>
          <a:prstGeom prst="rect">
            <a:avLst/>
          </a:prstGeom>
        </p:spPr>
      </p:pic>
      <p:pic>
        <p:nvPicPr>
          <p:cNvPr id="7" name="Picture 7">
            <a:extLst>
              <a:ext uri="{FF2B5EF4-FFF2-40B4-BE49-F238E27FC236}">
                <a16:creationId xmlns:a16="http://schemas.microsoft.com/office/drawing/2014/main" id="{72DB5AAE-3511-9503-49C3-627BBC8274D2}"/>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rot="20297144">
            <a:off x="9114203" y="1868158"/>
            <a:ext cx="1816396" cy="355085"/>
          </a:xfrm>
          <a:prstGeom prst="rect">
            <a:avLst/>
          </a:prstGeom>
        </p:spPr>
      </p:pic>
      <p:pic>
        <p:nvPicPr>
          <p:cNvPr id="8" name="Picture 7">
            <a:extLst>
              <a:ext uri="{FF2B5EF4-FFF2-40B4-BE49-F238E27FC236}">
                <a16:creationId xmlns:a16="http://schemas.microsoft.com/office/drawing/2014/main" id="{D5B07011-2EA8-94EF-7DA6-B0F6273B8C2C}"/>
              </a:ext>
            </a:extLst>
          </p:cNvPr>
          <p:cNvPicPr>
            <a:picLocks noChangeAspect="1"/>
          </p:cNvPicPr>
          <p:nvPr/>
        </p:nvPicPr>
        <p:blipFill>
          <a:blip r:embed="rId7"/>
          <a:srcRect/>
          <a:stretch/>
        </p:blipFill>
        <p:spPr>
          <a:xfrm>
            <a:off x="7410818" y="1707984"/>
            <a:ext cx="1554564" cy="838674"/>
          </a:xfrm>
          <a:prstGeom prst="rect">
            <a:avLst/>
          </a:prstGeom>
        </p:spPr>
      </p:pic>
      <p:pic>
        <p:nvPicPr>
          <p:cNvPr id="3" name="Protractor1">
            <a:extLst>
              <a:ext uri="{FF2B5EF4-FFF2-40B4-BE49-F238E27FC236}">
                <a16:creationId xmlns:a16="http://schemas.microsoft.com/office/drawing/2014/main" id="{A0A52578-5A0E-B490-1D0C-0583B4CC4B36}"/>
              </a:ext>
            </a:extLst>
          </p:cNvPr>
          <p:cNvPicPr>
            <a:picLocks noChangeAspect="1"/>
          </p:cNvPicPr>
          <p:nvPr/>
        </p:nvPicPr>
        <p:blipFill>
          <a:blip r:embed="rId7"/>
          <a:srcRect/>
          <a:stretch/>
        </p:blipFill>
        <p:spPr>
          <a:xfrm>
            <a:off x="2021181" y="3989059"/>
            <a:ext cx="4176207" cy="2253028"/>
          </a:xfrm>
          <a:prstGeom prst="rect">
            <a:avLst/>
          </a:prstGeom>
        </p:spPr>
      </p:pic>
      <p:cxnSp>
        <p:nvCxnSpPr>
          <p:cNvPr id="6" name="dash">
            <a:extLst>
              <a:ext uri="{FF2B5EF4-FFF2-40B4-BE49-F238E27FC236}">
                <a16:creationId xmlns:a16="http://schemas.microsoft.com/office/drawing/2014/main" id="{FC65A2DC-F0CA-C12F-3877-18C7DAC124E0}"/>
              </a:ext>
            </a:extLst>
          </p:cNvPr>
          <p:cNvCxnSpPr>
            <a:cxnSpLocks/>
          </p:cNvCxnSpPr>
          <p:nvPr/>
        </p:nvCxnSpPr>
        <p:spPr>
          <a:xfrm flipH="1">
            <a:off x="4830194" y="3960019"/>
            <a:ext cx="60894" cy="156625"/>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9" name="ruler">
            <a:extLst>
              <a:ext uri="{FF2B5EF4-FFF2-40B4-BE49-F238E27FC236}">
                <a16:creationId xmlns:a16="http://schemas.microsoft.com/office/drawing/2014/main" id="{1F29A9DB-3FE9-B519-6CC9-7B9FDF8E1402}"/>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rot="17369154">
            <a:off x="2312711" y="3511894"/>
            <a:ext cx="6388152" cy="1248812"/>
          </a:xfrm>
          <a:prstGeom prst="rect">
            <a:avLst/>
          </a:prstGeom>
        </p:spPr>
      </p:pic>
      <mc:AlternateContent xmlns:mc="http://schemas.openxmlformats.org/markup-compatibility/2006" xmlns:a14="http://schemas.microsoft.com/office/drawing/2010/main">
        <mc:Choice Requires="a14">
          <p:sp>
            <p:nvSpPr>
              <p:cNvPr id="10" name="Subtitle 2">
                <a:extLst>
                  <a:ext uri="{FF2B5EF4-FFF2-40B4-BE49-F238E27FC236}">
                    <a16:creationId xmlns:a16="http://schemas.microsoft.com/office/drawing/2014/main" id="{CFF8F01A-A32A-236A-8DAB-1A6D2AA8F83B}"/>
                  </a:ext>
                </a:extLst>
              </p:cNvPr>
              <p:cNvSpPr txBox="1">
                <a:spLocks/>
              </p:cNvSpPr>
              <p:nvPr/>
            </p:nvSpPr>
            <p:spPr>
              <a:xfrm>
                <a:off x="76432" y="1424515"/>
                <a:ext cx="3202511"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14:m>
                  <m:oMathPara xmlns:m="http://schemas.openxmlformats.org/officeDocument/2006/math">
                    <m:oMathParaPr>
                      <m:jc m:val="centerGroup"/>
                    </m:oMathParaPr>
                    <m:oMath xmlns:m="http://schemas.openxmlformats.org/officeDocument/2006/math">
                      <m:acc>
                        <m:accPr>
                          <m:chr m:val="̂"/>
                          <m:ctrlPr>
                            <a:rPr lang="en-US" sz="3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𝑩𝑨𝒙</m:t>
                          </m:r>
                        </m:e>
                      </m:acc>
                      <m:r>
                        <a:rPr lang="en-US" sz="3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m:t>
                      </m:r>
                      <m:r>
                        <a:rPr lang="en-US" sz="3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𝟕𝟎</m:t>
                      </m:r>
                      <m:r>
                        <a:rPr lang="en-US" sz="3200" b="1" i="1" smtClean="0">
                          <a:solidFill>
                            <a:schemeClr val="tx1">
                              <a:lumMod val="65000"/>
                              <a:lumOff val="35000"/>
                            </a:schemeClr>
                          </a:solidFill>
                          <a:effectLst/>
                          <a:latin typeface="Cambria Math" panose="02040503050406030204" pitchFamily="18" charset="0"/>
                          <a:ea typeface="Cambria Math" panose="02040503050406030204" pitchFamily="18" charset="0"/>
                          <a:cs typeface="Calibri" panose="020F0502020204030204" pitchFamily="34" charset="0"/>
                        </a:rPr>
                        <m:t>°</m:t>
                      </m:r>
                      <m:r>
                        <a:rPr lang="en-US" sz="3200" b="1" i="1">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 </m:t>
                      </m:r>
                    </m:oMath>
                  </m:oMathPara>
                </a14:m>
                <a:endParaRPr lang="en-US" sz="3200" dirty="0">
                  <a:solidFill>
                    <a:schemeClr val="tx1">
                      <a:lumMod val="65000"/>
                      <a:lumOff val="35000"/>
                    </a:schemeClr>
                  </a:solidFill>
                </a:endParaRPr>
              </a:p>
            </p:txBody>
          </p:sp>
        </mc:Choice>
        <mc:Fallback xmlns="">
          <p:sp>
            <p:nvSpPr>
              <p:cNvPr id="10" name="Subtitle 2">
                <a:extLst>
                  <a:ext uri="{FF2B5EF4-FFF2-40B4-BE49-F238E27FC236}">
                    <a16:creationId xmlns:a16="http://schemas.microsoft.com/office/drawing/2014/main" id="{CFF8F01A-A32A-236A-8DAB-1A6D2AA8F83B}"/>
                  </a:ext>
                </a:extLst>
              </p:cNvPr>
              <p:cNvSpPr txBox="1">
                <a:spLocks noRot="1" noChangeAspect="1" noMove="1" noResize="1" noEditPoints="1" noAdjustHandles="1" noChangeArrowheads="1" noChangeShapeType="1" noTextEdit="1"/>
              </p:cNvSpPr>
              <p:nvPr/>
            </p:nvSpPr>
            <p:spPr>
              <a:xfrm>
                <a:off x="76432" y="1424515"/>
                <a:ext cx="3202511" cy="1101568"/>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Subtitle 2">
                <a:extLst>
                  <a:ext uri="{FF2B5EF4-FFF2-40B4-BE49-F238E27FC236}">
                    <a16:creationId xmlns:a16="http://schemas.microsoft.com/office/drawing/2014/main" id="{0E4DFA43-AF52-6C71-36EE-5596687E60A4}"/>
                  </a:ext>
                </a:extLst>
              </p:cNvPr>
              <p:cNvSpPr txBox="1">
                <a:spLocks/>
              </p:cNvSpPr>
              <p:nvPr/>
            </p:nvSpPr>
            <p:spPr>
              <a:xfrm>
                <a:off x="76431" y="2039419"/>
                <a:ext cx="3202511"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14:m>
                  <m:oMathPara xmlns:m="http://schemas.openxmlformats.org/officeDocument/2006/math">
                    <m:oMathParaPr>
                      <m:jc m:val="centerGroup"/>
                    </m:oMathParaPr>
                    <m:oMath xmlns:m="http://schemas.openxmlformats.org/officeDocument/2006/math">
                      <m:acc>
                        <m:accPr>
                          <m:chr m:val="̂"/>
                          <m:ctrlPr>
                            <a:rPr lang="en-US" sz="3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𝑨𝑩𝒚</m:t>
                          </m:r>
                        </m:e>
                      </m:acc>
                      <m:r>
                        <a:rPr lang="en-US" sz="3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m:t>
                      </m:r>
                      <m:r>
                        <a:rPr lang="en-US" sz="32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𝟓𝟎</m:t>
                      </m:r>
                      <m:r>
                        <a:rPr lang="en-US" sz="3200" b="1" i="1" smtClean="0">
                          <a:solidFill>
                            <a:schemeClr val="tx1">
                              <a:lumMod val="65000"/>
                              <a:lumOff val="35000"/>
                            </a:schemeClr>
                          </a:solidFill>
                          <a:effectLst/>
                          <a:latin typeface="Cambria Math" panose="02040503050406030204" pitchFamily="18" charset="0"/>
                          <a:ea typeface="Cambria Math" panose="02040503050406030204" pitchFamily="18" charset="0"/>
                          <a:cs typeface="Calibri" panose="020F0502020204030204" pitchFamily="34" charset="0"/>
                        </a:rPr>
                        <m:t>°</m:t>
                      </m:r>
                      <m:r>
                        <a:rPr lang="en-US" sz="3200" b="1" i="1">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 </m:t>
                      </m:r>
                    </m:oMath>
                  </m:oMathPara>
                </a14:m>
                <a:endParaRPr lang="en-US" sz="3200" dirty="0">
                  <a:solidFill>
                    <a:schemeClr val="tx1">
                      <a:lumMod val="65000"/>
                      <a:lumOff val="35000"/>
                    </a:schemeClr>
                  </a:solidFill>
                </a:endParaRPr>
              </a:p>
            </p:txBody>
          </p:sp>
        </mc:Choice>
        <mc:Fallback xmlns="">
          <p:sp>
            <p:nvSpPr>
              <p:cNvPr id="11" name="Subtitle 2">
                <a:extLst>
                  <a:ext uri="{FF2B5EF4-FFF2-40B4-BE49-F238E27FC236}">
                    <a16:creationId xmlns:a16="http://schemas.microsoft.com/office/drawing/2014/main" id="{0E4DFA43-AF52-6C71-36EE-5596687E60A4}"/>
                  </a:ext>
                </a:extLst>
              </p:cNvPr>
              <p:cNvSpPr txBox="1">
                <a:spLocks noRot="1" noChangeAspect="1" noMove="1" noResize="1" noEditPoints="1" noAdjustHandles="1" noChangeArrowheads="1" noChangeShapeType="1" noTextEdit="1"/>
              </p:cNvSpPr>
              <p:nvPr/>
            </p:nvSpPr>
            <p:spPr>
              <a:xfrm>
                <a:off x="76431" y="2039419"/>
                <a:ext cx="3202511" cy="1101568"/>
              </a:xfrm>
              <a:prstGeom prst="rect">
                <a:avLst/>
              </a:prstGeom>
              <a:blipFill>
                <a:blip r:embed="rId9"/>
                <a:stretch>
                  <a:fillRect/>
                </a:stretch>
              </a:blipFill>
            </p:spPr>
            <p:txBody>
              <a:bodyPr/>
              <a:lstStyle/>
              <a:p>
                <a:r>
                  <a:rPr lang="en-US">
                    <a:noFill/>
                  </a:rPr>
                  <a:t> </a:t>
                </a:r>
              </a:p>
            </p:txBody>
          </p:sp>
        </mc:Fallback>
      </mc:AlternateContent>
      <p:sp>
        <p:nvSpPr>
          <p:cNvPr id="12" name="Subtitle 2">
            <a:extLst>
              <a:ext uri="{FF2B5EF4-FFF2-40B4-BE49-F238E27FC236}">
                <a16:creationId xmlns:a16="http://schemas.microsoft.com/office/drawing/2014/main" id="{EC9C4B94-7336-ED79-781C-910E46AA3416}"/>
              </a:ext>
            </a:extLst>
          </p:cNvPr>
          <p:cNvSpPr txBox="1">
            <a:spLocks/>
          </p:cNvSpPr>
          <p:nvPr/>
        </p:nvSpPr>
        <p:spPr>
          <a:xfrm>
            <a:off x="439856" y="2760770"/>
            <a:ext cx="5121029" cy="1101568"/>
          </a:xfrm>
          <a:prstGeom prst="rect">
            <a:avLst/>
          </a:prstGeom>
        </p:spPr>
        <p:txBody>
          <a:bodyPr vert="horz" lIns="91440" tIns="45720" rIns="91440" bIns="45720" rtlCol="0" anchor="t">
            <a:normAutofit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r>
              <a:rPr lang="en-US" sz="2800" dirty="0">
                <a:solidFill>
                  <a:schemeClr val="tx1">
                    <a:lumMod val="65000"/>
                    <a:lumOff val="35000"/>
                  </a:schemeClr>
                </a:solidFill>
              </a:rPr>
              <a:t>[Ax) and [By) intersect</a:t>
            </a:r>
          </a:p>
          <a:p>
            <a:pPr marL="0" indent="0">
              <a:buFont typeface="Arial"/>
              <a:buNone/>
            </a:pPr>
            <a:r>
              <a:rPr lang="en-US" sz="2800" dirty="0">
                <a:solidFill>
                  <a:schemeClr val="tx1">
                    <a:lumMod val="65000"/>
                    <a:lumOff val="35000"/>
                  </a:schemeClr>
                </a:solidFill>
              </a:rPr>
              <a:t> at M.</a:t>
            </a:r>
          </a:p>
        </p:txBody>
      </p:sp>
      <p:pic>
        <p:nvPicPr>
          <p:cNvPr id="17" name="Picture 16">
            <a:extLst>
              <a:ext uri="{FF2B5EF4-FFF2-40B4-BE49-F238E27FC236}">
                <a16:creationId xmlns:a16="http://schemas.microsoft.com/office/drawing/2014/main" id="{D7FE35C3-9373-3C5D-97AD-F76F537BC9F4}"/>
              </a:ext>
            </a:extLst>
          </p:cNvPr>
          <p:cNvPicPr>
            <a:picLocks noChangeAspect="1"/>
          </p:cNvPicPr>
          <p:nvPr/>
        </p:nvPicPr>
        <p:blipFill>
          <a:blip r:embed="rId4"/>
          <a:stretch>
            <a:fillRect/>
          </a:stretch>
        </p:blipFill>
        <p:spPr>
          <a:xfrm rot="16955444">
            <a:off x="2291758" y="4311744"/>
            <a:ext cx="2448147" cy="1836111"/>
          </a:xfrm>
          <a:prstGeom prst="rect">
            <a:avLst/>
          </a:prstGeom>
        </p:spPr>
      </p:pic>
      <p:pic>
        <p:nvPicPr>
          <p:cNvPr id="18" name="Protractor2">
            <a:extLst>
              <a:ext uri="{FF2B5EF4-FFF2-40B4-BE49-F238E27FC236}">
                <a16:creationId xmlns:a16="http://schemas.microsoft.com/office/drawing/2014/main" id="{983D1F7B-AEAD-CA19-95D6-C214396ACFD1}"/>
              </a:ext>
            </a:extLst>
          </p:cNvPr>
          <p:cNvPicPr>
            <a:picLocks noChangeAspect="1"/>
          </p:cNvPicPr>
          <p:nvPr/>
        </p:nvPicPr>
        <p:blipFill>
          <a:blip r:embed="rId7"/>
          <a:srcRect/>
          <a:stretch/>
        </p:blipFill>
        <p:spPr>
          <a:xfrm>
            <a:off x="6604987" y="4000291"/>
            <a:ext cx="4176207" cy="2253028"/>
          </a:xfrm>
          <a:prstGeom prst="rect">
            <a:avLst/>
          </a:prstGeom>
        </p:spPr>
      </p:pic>
      <p:pic>
        <p:nvPicPr>
          <p:cNvPr id="19" name="ruler2">
            <a:extLst>
              <a:ext uri="{FF2B5EF4-FFF2-40B4-BE49-F238E27FC236}">
                <a16:creationId xmlns:a16="http://schemas.microsoft.com/office/drawing/2014/main" id="{14F1D5D9-482A-5CB0-AE38-8EEA1FA79C59}"/>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rot="2983759">
            <a:off x="4075098" y="4804332"/>
            <a:ext cx="6388152" cy="1248812"/>
          </a:xfrm>
          <a:prstGeom prst="rect">
            <a:avLst/>
          </a:prstGeom>
        </p:spPr>
      </p:pic>
      <p:cxnSp>
        <p:nvCxnSpPr>
          <p:cNvPr id="20" name="dash2">
            <a:extLst>
              <a:ext uri="{FF2B5EF4-FFF2-40B4-BE49-F238E27FC236}">
                <a16:creationId xmlns:a16="http://schemas.microsoft.com/office/drawing/2014/main" id="{DCD3E064-8257-1C8A-B8F0-64B5F8C40470}"/>
              </a:ext>
            </a:extLst>
          </p:cNvPr>
          <p:cNvCxnSpPr>
            <a:cxnSpLocks/>
          </p:cNvCxnSpPr>
          <p:nvPr/>
        </p:nvCxnSpPr>
        <p:spPr>
          <a:xfrm>
            <a:off x="7210356" y="4371975"/>
            <a:ext cx="119382" cy="138109"/>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37" name="Picture 36">
            <a:extLst>
              <a:ext uri="{FF2B5EF4-FFF2-40B4-BE49-F238E27FC236}">
                <a16:creationId xmlns:a16="http://schemas.microsoft.com/office/drawing/2014/main" id="{B99E95A2-8091-EF2A-2295-0D7D3E10904A}"/>
              </a:ext>
            </a:extLst>
          </p:cNvPr>
          <p:cNvPicPr>
            <a:picLocks noChangeAspect="1"/>
          </p:cNvPicPr>
          <p:nvPr/>
        </p:nvPicPr>
        <p:blipFill>
          <a:blip r:embed="rId4"/>
          <a:stretch>
            <a:fillRect/>
          </a:stretch>
        </p:blipFill>
        <p:spPr>
          <a:xfrm rot="20857793">
            <a:off x="7981668" y="4271492"/>
            <a:ext cx="2448147" cy="1836111"/>
          </a:xfrm>
          <a:prstGeom prst="rect">
            <a:avLst/>
          </a:prstGeom>
        </p:spPr>
      </p:pic>
      <p:sp>
        <p:nvSpPr>
          <p:cNvPr id="38" name="Oval 37">
            <a:extLst>
              <a:ext uri="{FF2B5EF4-FFF2-40B4-BE49-F238E27FC236}">
                <a16:creationId xmlns:a16="http://schemas.microsoft.com/office/drawing/2014/main" id="{C2657A55-25FB-29F5-4C6F-6E009FDA4CC7}"/>
              </a:ext>
            </a:extLst>
          </p:cNvPr>
          <p:cNvSpPr/>
          <p:nvPr/>
        </p:nvSpPr>
        <p:spPr>
          <a:xfrm>
            <a:off x="5426932" y="2242006"/>
            <a:ext cx="126721" cy="12672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609489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47" presetClass="exit" presetSubtype="0" fill="hold" nodeType="clickEffect">
                                  <p:stCondLst>
                                    <p:cond delay="0"/>
                                  </p:stCondLst>
                                  <p:childTnLst>
                                    <p:animEffect transition="out" filter="fade">
                                      <p:cBhvr>
                                        <p:cTn id="17" dur="1000"/>
                                        <p:tgtEl>
                                          <p:spTgt spid="3"/>
                                        </p:tgtEl>
                                      </p:cBhvr>
                                    </p:animEffect>
                                    <p:anim calcmode="lin" valueType="num">
                                      <p:cBhvr>
                                        <p:cTn id="18" dur="1000"/>
                                        <p:tgtEl>
                                          <p:spTgt spid="3"/>
                                        </p:tgtEl>
                                        <p:attrNameLst>
                                          <p:attrName>ppt_x</p:attrName>
                                        </p:attrNameLst>
                                      </p:cBhvr>
                                      <p:tavLst>
                                        <p:tav tm="0">
                                          <p:val>
                                            <p:strVal val="ppt_x"/>
                                          </p:val>
                                        </p:tav>
                                        <p:tav tm="100000">
                                          <p:val>
                                            <p:strVal val="ppt_x"/>
                                          </p:val>
                                        </p:tav>
                                      </p:tavLst>
                                    </p:anim>
                                    <p:anim calcmode="lin" valueType="num">
                                      <p:cBhvr>
                                        <p:cTn id="19" dur="1000"/>
                                        <p:tgtEl>
                                          <p:spTgt spid="3"/>
                                        </p:tgtEl>
                                        <p:attrNameLst>
                                          <p:attrName>ppt_y</p:attrName>
                                        </p:attrNameLst>
                                      </p:cBhvr>
                                      <p:tavLst>
                                        <p:tav tm="0">
                                          <p:val>
                                            <p:strVal val="ppt_y"/>
                                          </p:val>
                                        </p:tav>
                                        <p:tav tm="100000">
                                          <p:val>
                                            <p:strVal val="ppt_y-.1"/>
                                          </p:val>
                                        </p:tav>
                                      </p:tavLst>
                                    </p:anim>
                                    <p:set>
                                      <p:cBhvr>
                                        <p:cTn id="20" dur="1" fill="hold">
                                          <p:stCondLst>
                                            <p:cond delay="999"/>
                                          </p:stCondLst>
                                        </p:cTn>
                                        <p:tgtEl>
                                          <p:spTgt spid="3"/>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anim calcmode="lin" valueType="num">
                                      <p:cBhvr>
                                        <p:cTn id="26" dur="500" fill="hold"/>
                                        <p:tgtEl>
                                          <p:spTgt spid="9"/>
                                        </p:tgtEl>
                                        <p:attrNameLst>
                                          <p:attrName>ppt_x</p:attrName>
                                        </p:attrNameLst>
                                      </p:cBhvr>
                                      <p:tavLst>
                                        <p:tav tm="0">
                                          <p:val>
                                            <p:strVal val="#ppt_x"/>
                                          </p:val>
                                        </p:tav>
                                        <p:tav tm="100000">
                                          <p:val>
                                            <p:strVal val="#ppt_x"/>
                                          </p:val>
                                        </p:tav>
                                      </p:tavLst>
                                    </p:anim>
                                    <p:anim calcmode="lin" valueType="num">
                                      <p:cBhvr>
                                        <p:cTn id="27"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7" presetClass="entr" presetSubtype="0"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path" presetSubtype="0" accel="50000" decel="50000" fill="hold" nodeType="clickEffect">
                                  <p:stCondLst>
                                    <p:cond delay="0"/>
                                  </p:stCondLst>
                                  <p:childTnLst>
                                    <p:animMotion origin="layout" path="M -1.45833E-6 0 L 0.13425 -0.67662 " pathEditMode="relative" rAng="0" ptsTypes="AA">
                                      <p:cBhvr>
                                        <p:cTn id="38" dur="500" fill="hold"/>
                                        <p:tgtEl>
                                          <p:spTgt spid="17"/>
                                        </p:tgtEl>
                                        <p:attrNameLst>
                                          <p:attrName>ppt_x</p:attrName>
                                          <p:attrName>ppt_y</p:attrName>
                                        </p:attrNameLst>
                                      </p:cBhvr>
                                      <p:rCtr x="6706" y="-33843"/>
                                    </p:animMotion>
                                  </p:childTnLst>
                                </p:cTn>
                              </p:par>
                              <p:par>
                                <p:cTn id="39" presetID="22" presetClass="entr" presetSubtype="4" fill="hold" nodeType="with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wipe(down)">
                                      <p:cBhvr>
                                        <p:cTn id="41" dur="500"/>
                                        <p:tgtEl>
                                          <p:spTgt spid="34"/>
                                        </p:tgtEl>
                                      </p:cBhvr>
                                    </p:animEffect>
                                  </p:childTnLst>
                                </p:cTn>
                              </p:par>
                            </p:childTnLst>
                          </p:cTn>
                        </p:par>
                        <p:par>
                          <p:cTn id="42" fill="hold">
                            <p:stCondLst>
                              <p:cond delay="500"/>
                            </p:stCondLst>
                            <p:childTnLst>
                              <p:par>
                                <p:cTn id="43" presetID="10" presetClass="exit" presetSubtype="0" fill="hold" nodeType="afterEffect">
                                  <p:stCondLst>
                                    <p:cond delay="0"/>
                                  </p:stCondLst>
                                  <p:childTnLst>
                                    <p:animEffect transition="out" filter="fade">
                                      <p:cBhvr>
                                        <p:cTn id="44" dur="500"/>
                                        <p:tgtEl>
                                          <p:spTgt spid="17"/>
                                        </p:tgtEl>
                                      </p:cBhvr>
                                    </p:animEffect>
                                    <p:set>
                                      <p:cBhvr>
                                        <p:cTn id="45" dur="1" fill="hold">
                                          <p:stCondLst>
                                            <p:cond delay="499"/>
                                          </p:stCondLst>
                                        </p:cTn>
                                        <p:tgtEl>
                                          <p:spTgt spid="17"/>
                                        </p:tgtEl>
                                        <p:attrNameLst>
                                          <p:attrName>style.visibility</p:attrName>
                                        </p:attrNameLst>
                                      </p:cBhvr>
                                      <p:to>
                                        <p:strVal val="hidden"/>
                                      </p:to>
                                    </p:set>
                                  </p:childTnLst>
                                </p:cTn>
                              </p:par>
                            </p:childTnLst>
                          </p:cTn>
                        </p:par>
                        <p:par>
                          <p:cTn id="46" fill="hold">
                            <p:stCondLst>
                              <p:cond delay="1000"/>
                            </p:stCondLst>
                            <p:childTnLst>
                              <p:par>
                                <p:cTn id="47" presetID="10" presetClass="entr" presetSubtype="0"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par>
                                <p:cTn id="50" presetID="10" presetClass="exit" presetSubtype="0" fill="hold" nodeType="withEffect">
                                  <p:stCondLst>
                                    <p:cond delay="0"/>
                                  </p:stCondLst>
                                  <p:childTnLst>
                                    <p:animEffect transition="out" filter="fade">
                                      <p:cBhvr>
                                        <p:cTn id="51" dur="500"/>
                                        <p:tgtEl>
                                          <p:spTgt spid="6"/>
                                        </p:tgtEl>
                                      </p:cBhvr>
                                    </p:animEffect>
                                    <p:set>
                                      <p:cBhvr>
                                        <p:cTn id="52" dur="1" fill="hold">
                                          <p:stCondLst>
                                            <p:cond delay="499"/>
                                          </p:stCondLst>
                                        </p:cTn>
                                        <p:tgtEl>
                                          <p:spTgt spid="6"/>
                                        </p:tgtEl>
                                        <p:attrNameLst>
                                          <p:attrName>style.visibility</p:attrName>
                                        </p:attrNameLst>
                                      </p:cBhvr>
                                      <p:to>
                                        <p:strVal val="hidden"/>
                                      </p:to>
                                    </p:set>
                                  </p:childTnLst>
                                </p:cTn>
                              </p:par>
                            </p:childTnLst>
                          </p:cTn>
                        </p:par>
                        <p:par>
                          <p:cTn id="53" fill="hold">
                            <p:stCondLst>
                              <p:cond delay="1500"/>
                            </p:stCondLst>
                            <p:childTnLst>
                              <p:par>
                                <p:cTn id="54" presetID="42" presetClass="exit" presetSubtype="0" fill="hold" nodeType="afterEffect">
                                  <p:stCondLst>
                                    <p:cond delay="0"/>
                                  </p:stCondLst>
                                  <p:childTnLst>
                                    <p:animEffect transition="out" filter="fade">
                                      <p:cBhvr>
                                        <p:cTn id="55" dur="1000"/>
                                        <p:tgtEl>
                                          <p:spTgt spid="9"/>
                                        </p:tgtEl>
                                      </p:cBhvr>
                                    </p:animEffect>
                                    <p:anim calcmode="lin" valueType="num">
                                      <p:cBhvr>
                                        <p:cTn id="56" dur="1000"/>
                                        <p:tgtEl>
                                          <p:spTgt spid="9"/>
                                        </p:tgtEl>
                                        <p:attrNameLst>
                                          <p:attrName>ppt_x</p:attrName>
                                        </p:attrNameLst>
                                      </p:cBhvr>
                                      <p:tavLst>
                                        <p:tav tm="0">
                                          <p:val>
                                            <p:strVal val="ppt_x"/>
                                          </p:val>
                                        </p:tav>
                                        <p:tav tm="100000">
                                          <p:val>
                                            <p:strVal val="ppt_x"/>
                                          </p:val>
                                        </p:tav>
                                      </p:tavLst>
                                    </p:anim>
                                    <p:anim calcmode="lin" valueType="num">
                                      <p:cBhvr>
                                        <p:cTn id="57" dur="1000"/>
                                        <p:tgtEl>
                                          <p:spTgt spid="9"/>
                                        </p:tgtEl>
                                        <p:attrNameLst>
                                          <p:attrName>ppt_y</p:attrName>
                                        </p:attrNameLst>
                                      </p:cBhvr>
                                      <p:tavLst>
                                        <p:tav tm="0">
                                          <p:val>
                                            <p:strVal val="ppt_y"/>
                                          </p:val>
                                        </p:tav>
                                        <p:tav tm="100000">
                                          <p:val>
                                            <p:strVal val="ppt_y+.1"/>
                                          </p:val>
                                        </p:tav>
                                      </p:tavLst>
                                    </p:anim>
                                    <p:set>
                                      <p:cBhvr>
                                        <p:cTn id="58" dur="1" fill="hold">
                                          <p:stCondLst>
                                            <p:cond delay="999"/>
                                          </p:stCondLst>
                                        </p:cTn>
                                        <p:tgtEl>
                                          <p:spTgt spid="9"/>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ntr" presetSubtype="2" fill="hold" nodeType="click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additive="base">
                                        <p:cTn id="63" dur="500" fill="hold"/>
                                        <p:tgtEl>
                                          <p:spTgt spid="18"/>
                                        </p:tgtEl>
                                        <p:attrNameLst>
                                          <p:attrName>ppt_x</p:attrName>
                                        </p:attrNameLst>
                                      </p:cBhvr>
                                      <p:tavLst>
                                        <p:tav tm="0">
                                          <p:val>
                                            <p:strVal val="1+#ppt_w/2"/>
                                          </p:val>
                                        </p:tav>
                                        <p:tav tm="100000">
                                          <p:val>
                                            <p:strVal val="#ppt_x"/>
                                          </p:val>
                                        </p:tav>
                                      </p:tavLst>
                                    </p:anim>
                                    <p:anim calcmode="lin" valueType="num">
                                      <p:cBhvr additive="base">
                                        <p:cTn id="64"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wipe(left)">
                                      <p:cBhvr>
                                        <p:cTn id="69" dur="500"/>
                                        <p:tgtEl>
                                          <p:spTgt spid="20"/>
                                        </p:tgtEl>
                                      </p:cBhvr>
                                    </p:animEffect>
                                  </p:childTnLst>
                                </p:cTn>
                              </p:par>
                            </p:childTnLst>
                          </p:cTn>
                        </p:par>
                      </p:childTnLst>
                    </p:cTn>
                  </p:par>
                  <p:par>
                    <p:cTn id="70" fill="hold">
                      <p:stCondLst>
                        <p:cond delay="indefinite"/>
                      </p:stCondLst>
                      <p:childTnLst>
                        <p:par>
                          <p:cTn id="71" fill="hold">
                            <p:stCondLst>
                              <p:cond delay="0"/>
                            </p:stCondLst>
                            <p:childTnLst>
                              <p:par>
                                <p:cTn id="72" presetID="47" presetClass="exit" presetSubtype="0" fill="hold" nodeType="clickEffect">
                                  <p:stCondLst>
                                    <p:cond delay="0"/>
                                  </p:stCondLst>
                                  <p:childTnLst>
                                    <p:animEffect transition="out" filter="fade">
                                      <p:cBhvr>
                                        <p:cTn id="73" dur="1000"/>
                                        <p:tgtEl>
                                          <p:spTgt spid="18"/>
                                        </p:tgtEl>
                                      </p:cBhvr>
                                    </p:animEffect>
                                    <p:anim calcmode="lin" valueType="num">
                                      <p:cBhvr>
                                        <p:cTn id="74" dur="1000"/>
                                        <p:tgtEl>
                                          <p:spTgt spid="18"/>
                                        </p:tgtEl>
                                        <p:attrNameLst>
                                          <p:attrName>ppt_x</p:attrName>
                                        </p:attrNameLst>
                                      </p:cBhvr>
                                      <p:tavLst>
                                        <p:tav tm="0">
                                          <p:val>
                                            <p:strVal val="ppt_x"/>
                                          </p:val>
                                        </p:tav>
                                        <p:tav tm="100000">
                                          <p:val>
                                            <p:strVal val="ppt_x"/>
                                          </p:val>
                                        </p:tav>
                                      </p:tavLst>
                                    </p:anim>
                                    <p:anim calcmode="lin" valueType="num">
                                      <p:cBhvr>
                                        <p:cTn id="75" dur="1000"/>
                                        <p:tgtEl>
                                          <p:spTgt spid="18"/>
                                        </p:tgtEl>
                                        <p:attrNameLst>
                                          <p:attrName>ppt_y</p:attrName>
                                        </p:attrNameLst>
                                      </p:cBhvr>
                                      <p:tavLst>
                                        <p:tav tm="0">
                                          <p:val>
                                            <p:strVal val="ppt_y"/>
                                          </p:val>
                                        </p:tav>
                                        <p:tav tm="100000">
                                          <p:val>
                                            <p:strVal val="ppt_y-.1"/>
                                          </p:val>
                                        </p:tav>
                                      </p:tavLst>
                                    </p:anim>
                                    <p:set>
                                      <p:cBhvr>
                                        <p:cTn id="76" dur="1" fill="hold">
                                          <p:stCondLst>
                                            <p:cond delay="999"/>
                                          </p:stCondLst>
                                        </p:cTn>
                                        <p:tgtEl>
                                          <p:spTgt spid="18"/>
                                        </p:tgtEl>
                                        <p:attrNameLst>
                                          <p:attrName>style.visibility</p:attrName>
                                        </p:attrNameLst>
                                      </p:cBhvr>
                                      <p:to>
                                        <p:strVal val="hidden"/>
                                      </p:to>
                                    </p:set>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nodeType="click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fade">
                                      <p:cBhvr>
                                        <p:cTn id="81" dur="500"/>
                                        <p:tgtEl>
                                          <p:spTgt spid="19"/>
                                        </p:tgtEl>
                                      </p:cBhvr>
                                    </p:animEffect>
                                    <p:anim calcmode="lin" valueType="num">
                                      <p:cBhvr>
                                        <p:cTn id="82" dur="500" fill="hold"/>
                                        <p:tgtEl>
                                          <p:spTgt spid="19"/>
                                        </p:tgtEl>
                                        <p:attrNameLst>
                                          <p:attrName>ppt_x</p:attrName>
                                        </p:attrNameLst>
                                      </p:cBhvr>
                                      <p:tavLst>
                                        <p:tav tm="0">
                                          <p:val>
                                            <p:strVal val="#ppt_x"/>
                                          </p:val>
                                        </p:tav>
                                        <p:tav tm="100000">
                                          <p:val>
                                            <p:strVal val="#ppt_x"/>
                                          </p:val>
                                        </p:tav>
                                      </p:tavLst>
                                    </p:anim>
                                    <p:anim calcmode="lin" valueType="num">
                                      <p:cBhvr>
                                        <p:cTn id="83" dur="5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47" presetClass="entr" presetSubtype="0" fill="hold" nodeType="clickEffect">
                                  <p:stCondLst>
                                    <p:cond delay="0"/>
                                  </p:stCondLst>
                                  <p:childTnLst>
                                    <p:set>
                                      <p:cBhvr>
                                        <p:cTn id="87" dur="1" fill="hold">
                                          <p:stCondLst>
                                            <p:cond delay="0"/>
                                          </p:stCondLst>
                                        </p:cTn>
                                        <p:tgtEl>
                                          <p:spTgt spid="37"/>
                                        </p:tgtEl>
                                        <p:attrNameLst>
                                          <p:attrName>style.visibility</p:attrName>
                                        </p:attrNameLst>
                                      </p:cBhvr>
                                      <p:to>
                                        <p:strVal val="visible"/>
                                      </p:to>
                                    </p:set>
                                    <p:animEffect transition="in" filter="fade">
                                      <p:cBhvr>
                                        <p:cTn id="88" dur="1000"/>
                                        <p:tgtEl>
                                          <p:spTgt spid="37"/>
                                        </p:tgtEl>
                                      </p:cBhvr>
                                    </p:animEffect>
                                    <p:anim calcmode="lin" valueType="num">
                                      <p:cBhvr>
                                        <p:cTn id="89" dur="1000" fill="hold"/>
                                        <p:tgtEl>
                                          <p:spTgt spid="37"/>
                                        </p:tgtEl>
                                        <p:attrNameLst>
                                          <p:attrName>ppt_x</p:attrName>
                                        </p:attrNameLst>
                                      </p:cBhvr>
                                      <p:tavLst>
                                        <p:tav tm="0">
                                          <p:val>
                                            <p:strVal val="#ppt_x"/>
                                          </p:val>
                                        </p:tav>
                                        <p:tav tm="100000">
                                          <p:val>
                                            <p:strVal val="#ppt_x"/>
                                          </p:val>
                                        </p:tav>
                                      </p:tavLst>
                                    </p:anim>
                                    <p:anim calcmode="lin" valueType="num">
                                      <p:cBhvr>
                                        <p:cTn id="90"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42" presetClass="path" presetSubtype="0" accel="50000" decel="50000" fill="hold" nodeType="clickEffect">
                                  <p:stCondLst>
                                    <p:cond delay="0"/>
                                  </p:stCondLst>
                                  <p:childTnLst>
                                    <p:animMotion origin="layout" path="M 1.875E-6 -2.96296E-6 L -0.30977 -0.64815 " pathEditMode="relative" rAng="0" ptsTypes="AA">
                                      <p:cBhvr>
                                        <p:cTn id="94" dur="500" fill="hold"/>
                                        <p:tgtEl>
                                          <p:spTgt spid="37"/>
                                        </p:tgtEl>
                                        <p:attrNameLst>
                                          <p:attrName>ppt_x</p:attrName>
                                          <p:attrName>ppt_y</p:attrName>
                                        </p:attrNameLst>
                                      </p:cBhvr>
                                      <p:rCtr x="-15495" y="-32407"/>
                                    </p:animMotion>
                                  </p:childTnLst>
                                </p:cTn>
                              </p:par>
                              <p:par>
                                <p:cTn id="95" presetID="22" presetClass="entr" presetSubtype="2" fill="hold" nodeType="withEffect">
                                  <p:stCondLst>
                                    <p:cond delay="0"/>
                                  </p:stCondLst>
                                  <p:childTnLst>
                                    <p:set>
                                      <p:cBhvr>
                                        <p:cTn id="96" dur="1" fill="hold">
                                          <p:stCondLst>
                                            <p:cond delay="0"/>
                                          </p:stCondLst>
                                        </p:cTn>
                                        <p:tgtEl>
                                          <p:spTgt spid="33"/>
                                        </p:tgtEl>
                                        <p:attrNameLst>
                                          <p:attrName>style.visibility</p:attrName>
                                        </p:attrNameLst>
                                      </p:cBhvr>
                                      <p:to>
                                        <p:strVal val="visible"/>
                                      </p:to>
                                    </p:set>
                                    <p:animEffect transition="in" filter="wipe(right)">
                                      <p:cBhvr>
                                        <p:cTn id="97" dur="500"/>
                                        <p:tgtEl>
                                          <p:spTgt spid="33"/>
                                        </p:tgtEl>
                                      </p:cBhvr>
                                    </p:animEffect>
                                  </p:childTnLst>
                                </p:cTn>
                              </p:par>
                            </p:childTnLst>
                          </p:cTn>
                        </p:par>
                        <p:par>
                          <p:cTn id="98" fill="hold">
                            <p:stCondLst>
                              <p:cond delay="500"/>
                            </p:stCondLst>
                            <p:childTnLst>
                              <p:par>
                                <p:cTn id="99" presetID="10" presetClass="entr" presetSubtype="0" fill="hold" grpId="0" nodeType="afterEffect">
                                  <p:stCondLst>
                                    <p:cond delay="0"/>
                                  </p:stCondLst>
                                  <p:childTnLst>
                                    <p:set>
                                      <p:cBhvr>
                                        <p:cTn id="100" dur="1" fill="hold">
                                          <p:stCondLst>
                                            <p:cond delay="0"/>
                                          </p:stCondLst>
                                        </p:cTn>
                                        <p:tgtEl>
                                          <p:spTgt spid="26"/>
                                        </p:tgtEl>
                                        <p:attrNameLst>
                                          <p:attrName>style.visibility</p:attrName>
                                        </p:attrNameLst>
                                      </p:cBhvr>
                                      <p:to>
                                        <p:strVal val="visible"/>
                                      </p:to>
                                    </p:set>
                                    <p:animEffect transition="in" filter="fade">
                                      <p:cBhvr>
                                        <p:cTn id="101" dur="500"/>
                                        <p:tgtEl>
                                          <p:spTgt spid="26"/>
                                        </p:tgtEl>
                                      </p:cBhvr>
                                    </p:animEffect>
                                  </p:childTnLst>
                                </p:cTn>
                              </p:par>
                            </p:childTnLst>
                          </p:cTn>
                        </p:par>
                        <p:par>
                          <p:cTn id="102" fill="hold">
                            <p:stCondLst>
                              <p:cond delay="1000"/>
                            </p:stCondLst>
                            <p:childTnLst>
                              <p:par>
                                <p:cTn id="103" presetID="42" presetClass="exit" presetSubtype="0" fill="hold" nodeType="afterEffect">
                                  <p:stCondLst>
                                    <p:cond delay="0"/>
                                  </p:stCondLst>
                                  <p:childTnLst>
                                    <p:animEffect transition="out" filter="fade">
                                      <p:cBhvr>
                                        <p:cTn id="104" dur="1000"/>
                                        <p:tgtEl>
                                          <p:spTgt spid="19"/>
                                        </p:tgtEl>
                                      </p:cBhvr>
                                    </p:animEffect>
                                    <p:anim calcmode="lin" valueType="num">
                                      <p:cBhvr>
                                        <p:cTn id="105" dur="1000"/>
                                        <p:tgtEl>
                                          <p:spTgt spid="19"/>
                                        </p:tgtEl>
                                        <p:attrNameLst>
                                          <p:attrName>ppt_x</p:attrName>
                                        </p:attrNameLst>
                                      </p:cBhvr>
                                      <p:tavLst>
                                        <p:tav tm="0">
                                          <p:val>
                                            <p:strVal val="ppt_x"/>
                                          </p:val>
                                        </p:tav>
                                        <p:tav tm="100000">
                                          <p:val>
                                            <p:strVal val="ppt_x"/>
                                          </p:val>
                                        </p:tav>
                                      </p:tavLst>
                                    </p:anim>
                                    <p:anim calcmode="lin" valueType="num">
                                      <p:cBhvr>
                                        <p:cTn id="106" dur="1000"/>
                                        <p:tgtEl>
                                          <p:spTgt spid="19"/>
                                        </p:tgtEl>
                                        <p:attrNameLst>
                                          <p:attrName>ppt_y</p:attrName>
                                        </p:attrNameLst>
                                      </p:cBhvr>
                                      <p:tavLst>
                                        <p:tav tm="0">
                                          <p:val>
                                            <p:strVal val="ppt_y"/>
                                          </p:val>
                                        </p:tav>
                                        <p:tav tm="100000">
                                          <p:val>
                                            <p:strVal val="ppt_y+.1"/>
                                          </p:val>
                                        </p:tav>
                                      </p:tavLst>
                                    </p:anim>
                                    <p:set>
                                      <p:cBhvr>
                                        <p:cTn id="107" dur="1" fill="hold">
                                          <p:stCondLst>
                                            <p:cond delay="999"/>
                                          </p:stCondLst>
                                        </p:cTn>
                                        <p:tgtEl>
                                          <p:spTgt spid="19"/>
                                        </p:tgtEl>
                                        <p:attrNameLst>
                                          <p:attrName>style.visibility</p:attrName>
                                        </p:attrNameLst>
                                      </p:cBhvr>
                                      <p:to>
                                        <p:strVal val="hidden"/>
                                      </p:to>
                                    </p:set>
                                  </p:childTnLst>
                                </p:cTn>
                              </p:par>
                              <p:par>
                                <p:cTn id="108" presetID="10" presetClass="exit" presetSubtype="0" fill="hold" nodeType="withEffect">
                                  <p:stCondLst>
                                    <p:cond delay="0"/>
                                  </p:stCondLst>
                                  <p:childTnLst>
                                    <p:animEffect transition="out" filter="fade">
                                      <p:cBhvr>
                                        <p:cTn id="109" dur="500"/>
                                        <p:tgtEl>
                                          <p:spTgt spid="20"/>
                                        </p:tgtEl>
                                      </p:cBhvr>
                                    </p:animEffect>
                                    <p:set>
                                      <p:cBhvr>
                                        <p:cTn id="110" dur="1" fill="hold">
                                          <p:stCondLst>
                                            <p:cond delay="499"/>
                                          </p:stCondLst>
                                        </p:cTn>
                                        <p:tgtEl>
                                          <p:spTgt spid="20"/>
                                        </p:tgtEl>
                                        <p:attrNameLst>
                                          <p:attrName>style.visibility</p:attrName>
                                        </p:attrNameLst>
                                      </p:cBhvr>
                                      <p:to>
                                        <p:strVal val="hidden"/>
                                      </p:to>
                                    </p:set>
                                  </p:childTnLst>
                                </p:cTn>
                              </p:par>
                            </p:childTnLst>
                          </p:cTn>
                        </p:par>
                        <p:par>
                          <p:cTn id="111" fill="hold">
                            <p:stCondLst>
                              <p:cond delay="2000"/>
                            </p:stCondLst>
                            <p:childTnLst>
                              <p:par>
                                <p:cTn id="112" presetID="10" presetClass="exit" presetSubtype="0" fill="hold" nodeType="afterEffect">
                                  <p:stCondLst>
                                    <p:cond delay="0"/>
                                  </p:stCondLst>
                                  <p:childTnLst>
                                    <p:animEffect transition="out" filter="fade">
                                      <p:cBhvr>
                                        <p:cTn id="113" dur="500"/>
                                        <p:tgtEl>
                                          <p:spTgt spid="37"/>
                                        </p:tgtEl>
                                      </p:cBhvr>
                                    </p:animEffect>
                                    <p:set>
                                      <p:cBhvr>
                                        <p:cTn id="114" dur="1" fill="hold">
                                          <p:stCondLst>
                                            <p:cond delay="499"/>
                                          </p:stCondLst>
                                        </p:cTn>
                                        <p:tgtEl>
                                          <p:spTgt spid="37"/>
                                        </p:tgtEl>
                                        <p:attrNameLst>
                                          <p:attrName>style.visibility</p:attrName>
                                        </p:attrNameLst>
                                      </p:cBhvr>
                                      <p:to>
                                        <p:strVal val="hidden"/>
                                      </p:to>
                                    </p:set>
                                  </p:childTnLst>
                                </p:cTn>
                              </p:par>
                            </p:childTnLst>
                          </p:cTn>
                        </p:par>
                      </p:childTnLst>
                    </p:cTn>
                  </p:par>
                  <p:par>
                    <p:cTn id="115" fill="hold">
                      <p:stCondLst>
                        <p:cond delay="indefinite"/>
                      </p:stCondLst>
                      <p:childTnLst>
                        <p:par>
                          <p:cTn id="116" fill="hold">
                            <p:stCondLst>
                              <p:cond delay="0"/>
                            </p:stCondLst>
                            <p:childTnLst>
                              <p:par>
                                <p:cTn id="117" presetID="10" presetClass="entr" presetSubtype="0" fill="hold" grpId="0" nodeType="clickEffect">
                                  <p:stCondLst>
                                    <p:cond delay="0"/>
                                  </p:stCondLst>
                                  <p:childTnLst>
                                    <p:set>
                                      <p:cBhvr>
                                        <p:cTn id="118" dur="1" fill="hold">
                                          <p:stCondLst>
                                            <p:cond delay="0"/>
                                          </p:stCondLst>
                                        </p:cTn>
                                        <p:tgtEl>
                                          <p:spTgt spid="31"/>
                                        </p:tgtEl>
                                        <p:attrNameLst>
                                          <p:attrName>style.visibility</p:attrName>
                                        </p:attrNameLst>
                                      </p:cBhvr>
                                      <p:to>
                                        <p:strVal val="visible"/>
                                      </p:to>
                                    </p:set>
                                    <p:animEffect transition="in" filter="fade">
                                      <p:cBhvr>
                                        <p:cTn id="119" dur="500"/>
                                        <p:tgtEl>
                                          <p:spTgt spid="31"/>
                                        </p:tgtEl>
                                      </p:cBhvr>
                                    </p:animEffect>
                                  </p:childTnLst>
                                </p:cTn>
                              </p:par>
                            </p:childTnLst>
                          </p:cTn>
                        </p:par>
                      </p:childTnLst>
                    </p:cTn>
                  </p:par>
                  <p:par>
                    <p:cTn id="120" fill="hold">
                      <p:stCondLst>
                        <p:cond delay="indefinite"/>
                      </p:stCondLst>
                      <p:childTnLst>
                        <p:par>
                          <p:cTn id="121" fill="hold">
                            <p:stCondLst>
                              <p:cond delay="0"/>
                            </p:stCondLst>
                            <p:childTnLst>
                              <p:par>
                                <p:cTn id="122" presetID="10" presetClass="entr" presetSubtype="0" fill="hold" grpId="0" nodeType="clickEffect">
                                  <p:stCondLst>
                                    <p:cond delay="0"/>
                                  </p:stCondLst>
                                  <p:childTnLst>
                                    <p:set>
                                      <p:cBhvr>
                                        <p:cTn id="123" dur="1" fill="hold">
                                          <p:stCondLst>
                                            <p:cond delay="0"/>
                                          </p:stCondLst>
                                        </p:cTn>
                                        <p:tgtEl>
                                          <p:spTgt spid="38"/>
                                        </p:tgtEl>
                                        <p:attrNameLst>
                                          <p:attrName>style.visibility</p:attrName>
                                        </p:attrNameLst>
                                      </p:cBhvr>
                                      <p:to>
                                        <p:strVal val="visible"/>
                                      </p:to>
                                    </p:set>
                                    <p:animEffect transition="in" filter="fade">
                                      <p:cBhvr>
                                        <p:cTn id="12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6" grpId="0"/>
      <p:bldP spid="27" grpId="0"/>
      <p:bldP spid="38"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5138" lvl="1">
              <a:buSzPts val="6000"/>
            </a:pPr>
            <a:r>
              <a:rPr lang="en-US" sz="3200" b="1" dirty="0">
                <a:solidFill>
                  <a:schemeClr val="bg1"/>
                </a:solidFill>
                <a:latin typeface="Comic Sans MS"/>
                <a:sym typeface="Comic Sans MS"/>
              </a:rPr>
              <a:t>Use the protractor and draw.</a:t>
            </a:r>
            <a:endParaRPr lang="en-US" sz="3200" b="1" dirty="0">
              <a:solidFill>
                <a:schemeClr val="bg1"/>
              </a:solidFill>
              <a:latin typeface="Comic Sans MS"/>
            </a:endParaRPr>
          </a:p>
        </p:txBody>
      </p:sp>
      <p:grpSp>
        <p:nvGrpSpPr>
          <p:cNvPr id="13" name="Group 12">
            <a:extLst>
              <a:ext uri="{FF2B5EF4-FFF2-40B4-BE49-F238E27FC236}">
                <a16:creationId xmlns:a16="http://schemas.microsoft.com/office/drawing/2014/main" id="{EC692723-99DE-4674-881C-C956CB433839}"/>
              </a:ext>
            </a:extLst>
          </p:cNvPr>
          <p:cNvGrpSpPr/>
          <p:nvPr/>
        </p:nvGrpSpPr>
        <p:grpSpPr>
          <a:xfrm>
            <a:off x="3442901" y="864668"/>
            <a:ext cx="6051421" cy="6314772"/>
            <a:chOff x="3442901" y="864668"/>
            <a:chExt cx="6051421" cy="6314772"/>
          </a:xfrm>
        </p:grpSpPr>
        <p:grpSp>
          <p:nvGrpSpPr>
            <p:cNvPr id="20" name="Group 19">
              <a:extLst>
                <a:ext uri="{FF2B5EF4-FFF2-40B4-BE49-F238E27FC236}">
                  <a16:creationId xmlns:a16="http://schemas.microsoft.com/office/drawing/2014/main" id="{3C1583E5-C524-412F-A5D3-B5020A9A5BDA}"/>
                </a:ext>
              </a:extLst>
            </p:cNvPr>
            <p:cNvGrpSpPr/>
            <p:nvPr/>
          </p:nvGrpSpPr>
          <p:grpSpPr>
            <a:xfrm>
              <a:off x="3442901" y="864668"/>
              <a:ext cx="6051421" cy="6314772"/>
              <a:chOff x="1596861" y="-49360"/>
              <a:chExt cx="6051421" cy="6314772"/>
            </a:xfrm>
          </p:grpSpPr>
          <p:grpSp>
            <p:nvGrpSpPr>
              <p:cNvPr id="23" name="Group 22">
                <a:extLst>
                  <a:ext uri="{FF2B5EF4-FFF2-40B4-BE49-F238E27FC236}">
                    <a16:creationId xmlns:a16="http://schemas.microsoft.com/office/drawing/2014/main" id="{FC4FFF95-9E2B-4143-960A-CF27BBB4C4E3}"/>
                  </a:ext>
                </a:extLst>
              </p:cNvPr>
              <p:cNvGrpSpPr/>
              <p:nvPr/>
            </p:nvGrpSpPr>
            <p:grpSpPr>
              <a:xfrm>
                <a:off x="2263246" y="-49360"/>
                <a:ext cx="4572000" cy="5943600"/>
                <a:chOff x="4114800" y="6775"/>
                <a:chExt cx="4572000" cy="5943600"/>
              </a:xfrm>
            </p:grpSpPr>
            <p:cxnSp>
              <p:nvCxnSpPr>
                <p:cNvPr id="27" name="Straight Connector 26">
                  <a:extLst>
                    <a:ext uri="{FF2B5EF4-FFF2-40B4-BE49-F238E27FC236}">
                      <a16:creationId xmlns:a16="http://schemas.microsoft.com/office/drawing/2014/main" id="{D6877C3B-E336-465C-B78D-FAECF3D4CDC7}"/>
                    </a:ext>
                  </a:extLst>
                </p:cNvPr>
                <p:cNvCxnSpPr/>
                <p:nvPr/>
              </p:nvCxnSpPr>
              <p:spPr>
                <a:xfrm>
                  <a:off x="4114800" y="5219201"/>
                  <a:ext cx="4572000" cy="0"/>
                </a:xfrm>
                <a:prstGeom prst="line">
                  <a:avLst/>
                </a:prstGeom>
                <a:ln w="38100">
                  <a:solidFill>
                    <a:schemeClr val="bg2"/>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B73ADB2E-3470-4786-9CD1-EAA2BD533A2E}"/>
                    </a:ext>
                  </a:extLst>
                </p:cNvPr>
                <p:cNvCxnSpPr>
                  <a:cxnSpLocks/>
                </p:cNvCxnSpPr>
                <p:nvPr/>
              </p:nvCxnSpPr>
              <p:spPr>
                <a:xfrm rot="3000000" flipH="1">
                  <a:off x="3840774" y="2978575"/>
                  <a:ext cx="5943600" cy="0"/>
                </a:xfrm>
                <a:prstGeom prst="line">
                  <a:avLst/>
                </a:prstGeom>
                <a:ln w="38100">
                  <a:solidFill>
                    <a:schemeClr val="bg2"/>
                  </a:solidFill>
                  <a:headEnd type="none" w="med" len="med"/>
                  <a:tailEnd type="none" w="sm" len="sm"/>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AB9204C1-FF11-4F61-8EDF-A9B1CE343F15}"/>
                    </a:ext>
                  </a:extLst>
                </p:cNvPr>
                <p:cNvCxnSpPr>
                  <a:cxnSpLocks/>
                </p:cNvCxnSpPr>
                <p:nvPr/>
              </p:nvCxnSpPr>
              <p:spPr>
                <a:xfrm rot="17400000">
                  <a:off x="2495947" y="2892945"/>
                  <a:ext cx="4937760" cy="0"/>
                </a:xfrm>
                <a:prstGeom prst="line">
                  <a:avLst/>
                </a:prstGeom>
                <a:ln w="38100">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24" name="Subtitle 2">
                <a:extLst>
                  <a:ext uri="{FF2B5EF4-FFF2-40B4-BE49-F238E27FC236}">
                    <a16:creationId xmlns:a16="http://schemas.microsoft.com/office/drawing/2014/main" id="{E22EA5BE-FCB1-4F6A-ACE0-7BA7FAFCFA75}"/>
                  </a:ext>
                </a:extLst>
              </p:cNvPr>
              <p:cNvSpPr txBox="1">
                <a:spLocks/>
              </p:cNvSpPr>
              <p:nvPr/>
            </p:nvSpPr>
            <p:spPr>
              <a:xfrm>
                <a:off x="1596861" y="516384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A</a:t>
                </a:r>
              </a:p>
            </p:txBody>
          </p:sp>
          <p:sp>
            <p:nvSpPr>
              <p:cNvPr id="25" name="Subtitle 2">
                <a:extLst>
                  <a:ext uri="{FF2B5EF4-FFF2-40B4-BE49-F238E27FC236}">
                    <a16:creationId xmlns:a16="http://schemas.microsoft.com/office/drawing/2014/main" id="{368D30F3-3C8E-4623-8059-33002FA13436}"/>
                  </a:ext>
                </a:extLst>
              </p:cNvPr>
              <p:cNvSpPr txBox="1">
                <a:spLocks/>
              </p:cNvSpPr>
              <p:nvPr/>
            </p:nvSpPr>
            <p:spPr>
              <a:xfrm>
                <a:off x="6315513" y="5097342"/>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B</a:t>
                </a:r>
              </a:p>
            </p:txBody>
          </p:sp>
          <p:sp>
            <p:nvSpPr>
              <p:cNvPr id="26" name="Subtitle 2">
                <a:extLst>
                  <a:ext uri="{FF2B5EF4-FFF2-40B4-BE49-F238E27FC236}">
                    <a16:creationId xmlns:a16="http://schemas.microsoft.com/office/drawing/2014/main" id="{8F834386-53C6-48C3-8284-B6D9BE1B2745}"/>
                  </a:ext>
                </a:extLst>
              </p:cNvPr>
              <p:cNvSpPr txBox="1">
                <a:spLocks/>
              </p:cNvSpPr>
              <p:nvPr/>
            </p:nvSpPr>
            <p:spPr>
              <a:xfrm>
                <a:off x="3378096" y="964359"/>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M</a:t>
                </a:r>
              </a:p>
            </p:txBody>
          </p:sp>
        </p:grpSp>
        <p:sp>
          <p:nvSpPr>
            <p:cNvPr id="21" name="Subtitle 2">
              <a:extLst>
                <a:ext uri="{FF2B5EF4-FFF2-40B4-BE49-F238E27FC236}">
                  <a16:creationId xmlns:a16="http://schemas.microsoft.com/office/drawing/2014/main" id="{8B26DF4E-2F3F-4121-8430-48EFF41DE6C5}"/>
                </a:ext>
              </a:extLst>
            </p:cNvPr>
            <p:cNvSpPr txBox="1">
              <a:spLocks/>
            </p:cNvSpPr>
            <p:nvPr/>
          </p:nvSpPr>
          <p:spPr>
            <a:xfrm>
              <a:off x="3999481" y="132385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y</a:t>
              </a:r>
            </a:p>
          </p:txBody>
        </p:sp>
        <p:sp>
          <p:nvSpPr>
            <p:cNvPr id="22" name="Subtitle 2">
              <a:extLst>
                <a:ext uri="{FF2B5EF4-FFF2-40B4-BE49-F238E27FC236}">
                  <a16:creationId xmlns:a16="http://schemas.microsoft.com/office/drawing/2014/main" id="{095B510C-FEE0-4B21-BECE-FE8BA143037E}"/>
                </a:ext>
              </a:extLst>
            </p:cNvPr>
            <p:cNvSpPr txBox="1">
              <a:spLocks/>
            </p:cNvSpPr>
            <p:nvPr/>
          </p:nvSpPr>
          <p:spPr>
            <a:xfrm>
              <a:off x="5404150" y="1185846"/>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x</a:t>
              </a:r>
            </a:p>
          </p:txBody>
        </p:sp>
      </p:grpSp>
      <mc:AlternateContent xmlns:mc="http://schemas.openxmlformats.org/markup-compatibility/2006" xmlns:a14="http://schemas.microsoft.com/office/drawing/2010/main">
        <mc:Choice Requires="a14">
          <p:sp>
            <p:nvSpPr>
              <p:cNvPr id="30" name="Subtitle 2">
                <a:extLst>
                  <a:ext uri="{FF2B5EF4-FFF2-40B4-BE49-F238E27FC236}">
                    <a16:creationId xmlns:a16="http://schemas.microsoft.com/office/drawing/2014/main" id="{B70ABBBA-97E3-412B-8E1F-32037AB27F3F}"/>
                  </a:ext>
                </a:extLst>
              </p:cNvPr>
              <p:cNvSpPr txBox="1">
                <a:spLocks/>
              </p:cNvSpPr>
              <p:nvPr/>
            </p:nvSpPr>
            <p:spPr>
              <a:xfrm>
                <a:off x="286913" y="1603095"/>
                <a:ext cx="3639453"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2800" dirty="0">
                    <a:solidFill>
                      <a:schemeClr val="tx1">
                        <a:lumMod val="65000"/>
                        <a:lumOff val="35000"/>
                      </a:schemeClr>
                    </a:solidFill>
                    <a:effectLst/>
                    <a:ea typeface="Calibri" panose="020F0502020204030204" pitchFamily="34" charset="0"/>
                    <a:cs typeface="Calibri" panose="020F0502020204030204" pitchFamily="34" charset="0"/>
                  </a:rPr>
                  <a:t>Bisector of </a:t>
                </a:r>
                <a14:m>
                  <m:oMath xmlns:m="http://schemas.openxmlformats.org/officeDocument/2006/math">
                    <m:acc>
                      <m:accPr>
                        <m:chr m:val="̂"/>
                        <m:ctrlPr>
                          <a:rPr lang="en-US" sz="2800"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2800" b="0"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𝐵𝐴𝑀</m:t>
                        </m:r>
                      </m:e>
                    </m:acc>
                    <m:r>
                      <a:rPr lang="en-US" sz="2800" b="0" i="1">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 </m:t>
                    </m:r>
                  </m:oMath>
                </a14:m>
                <a:endParaRPr lang="en-US" sz="2800" dirty="0">
                  <a:solidFill>
                    <a:schemeClr val="tx1">
                      <a:lumMod val="65000"/>
                      <a:lumOff val="35000"/>
                    </a:schemeClr>
                  </a:solidFill>
                </a:endParaRPr>
              </a:p>
            </p:txBody>
          </p:sp>
        </mc:Choice>
        <mc:Fallback xmlns="">
          <p:sp>
            <p:nvSpPr>
              <p:cNvPr id="30" name="Subtitle 2">
                <a:extLst>
                  <a:ext uri="{FF2B5EF4-FFF2-40B4-BE49-F238E27FC236}">
                    <a16:creationId xmlns:a16="http://schemas.microsoft.com/office/drawing/2014/main" id="{B70ABBBA-97E3-412B-8E1F-32037AB27F3F}"/>
                  </a:ext>
                </a:extLst>
              </p:cNvPr>
              <p:cNvSpPr txBox="1">
                <a:spLocks noRot="1" noChangeAspect="1" noMove="1" noResize="1" noEditPoints="1" noAdjustHandles="1" noChangeArrowheads="1" noChangeShapeType="1" noTextEdit="1"/>
              </p:cNvSpPr>
              <p:nvPr/>
            </p:nvSpPr>
            <p:spPr>
              <a:xfrm>
                <a:off x="286913" y="1603095"/>
                <a:ext cx="3639453" cy="1101568"/>
              </a:xfrm>
              <a:prstGeom prst="rect">
                <a:avLst/>
              </a:prstGeom>
              <a:blipFill>
                <a:blip r:embed="rId4"/>
                <a:stretch>
                  <a:fillRect t="-4420"/>
                </a:stretch>
              </a:blipFill>
            </p:spPr>
            <p:txBody>
              <a:bodyPr/>
              <a:lstStyle/>
              <a:p>
                <a:r>
                  <a:rPr lang="en-US">
                    <a:noFill/>
                  </a:rPr>
                  <a:t> </a:t>
                </a:r>
              </a:p>
            </p:txBody>
          </p:sp>
        </mc:Fallback>
      </mc:AlternateContent>
      <p:sp>
        <p:nvSpPr>
          <p:cNvPr id="32" name="Subtitle 2">
            <a:extLst>
              <a:ext uri="{FF2B5EF4-FFF2-40B4-BE49-F238E27FC236}">
                <a16:creationId xmlns:a16="http://schemas.microsoft.com/office/drawing/2014/main" id="{332FD64E-34AE-4A89-B67F-FB14D8C19657}"/>
              </a:ext>
            </a:extLst>
          </p:cNvPr>
          <p:cNvSpPr txBox="1">
            <a:spLocks/>
          </p:cNvSpPr>
          <p:nvPr/>
        </p:nvSpPr>
        <p:spPr>
          <a:xfrm>
            <a:off x="436142" y="2878216"/>
            <a:ext cx="3683656"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2800" dirty="0">
                <a:solidFill>
                  <a:schemeClr val="tx1">
                    <a:lumMod val="65000"/>
                    <a:lumOff val="35000"/>
                  </a:schemeClr>
                </a:solidFill>
              </a:rPr>
              <a:t>They intersect at C.</a:t>
            </a:r>
          </a:p>
        </p:txBody>
      </p:sp>
      <mc:AlternateContent xmlns:mc="http://schemas.openxmlformats.org/markup-compatibility/2006" xmlns:a14="http://schemas.microsoft.com/office/drawing/2010/main">
        <mc:Choice Requires="a14">
          <p:sp>
            <p:nvSpPr>
              <p:cNvPr id="33" name="Subtitle 2">
                <a:extLst>
                  <a:ext uri="{FF2B5EF4-FFF2-40B4-BE49-F238E27FC236}">
                    <a16:creationId xmlns:a16="http://schemas.microsoft.com/office/drawing/2014/main" id="{AD817282-52B6-4344-9264-3ACED89E28CF}"/>
                  </a:ext>
                </a:extLst>
              </p:cNvPr>
              <p:cNvSpPr txBox="1">
                <a:spLocks/>
              </p:cNvSpPr>
              <p:nvPr/>
            </p:nvSpPr>
            <p:spPr>
              <a:xfrm>
                <a:off x="313749" y="2283144"/>
                <a:ext cx="3639453"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2800" dirty="0">
                    <a:solidFill>
                      <a:schemeClr val="tx1">
                        <a:lumMod val="65000"/>
                        <a:lumOff val="35000"/>
                      </a:schemeClr>
                    </a:solidFill>
                    <a:effectLst/>
                    <a:ea typeface="Calibri" panose="020F0502020204030204" pitchFamily="34" charset="0"/>
                    <a:cs typeface="Calibri" panose="020F0502020204030204" pitchFamily="34" charset="0"/>
                  </a:rPr>
                  <a:t>Bisector of </a:t>
                </a:r>
                <a14:m>
                  <m:oMath xmlns:m="http://schemas.openxmlformats.org/officeDocument/2006/math">
                    <m:acc>
                      <m:accPr>
                        <m:chr m:val="̂"/>
                        <m:ctrlPr>
                          <a:rPr lang="en-US" sz="2800"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2800" b="0"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𝐴𝐵𝑀</m:t>
                        </m:r>
                      </m:e>
                    </m:acc>
                    <m:r>
                      <a:rPr lang="en-US" sz="2800" b="0" i="1">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 </m:t>
                    </m:r>
                  </m:oMath>
                </a14:m>
                <a:endParaRPr lang="en-US" sz="2800" dirty="0">
                  <a:solidFill>
                    <a:schemeClr val="tx1">
                      <a:lumMod val="65000"/>
                      <a:lumOff val="35000"/>
                    </a:schemeClr>
                  </a:solidFill>
                </a:endParaRPr>
              </a:p>
            </p:txBody>
          </p:sp>
        </mc:Choice>
        <mc:Fallback xmlns="">
          <p:sp>
            <p:nvSpPr>
              <p:cNvPr id="33" name="Subtitle 2">
                <a:extLst>
                  <a:ext uri="{FF2B5EF4-FFF2-40B4-BE49-F238E27FC236}">
                    <a16:creationId xmlns:a16="http://schemas.microsoft.com/office/drawing/2014/main" id="{AD817282-52B6-4344-9264-3ACED89E28CF}"/>
                  </a:ext>
                </a:extLst>
              </p:cNvPr>
              <p:cNvSpPr txBox="1">
                <a:spLocks noRot="1" noChangeAspect="1" noMove="1" noResize="1" noEditPoints="1" noAdjustHandles="1" noChangeArrowheads="1" noChangeShapeType="1" noTextEdit="1"/>
              </p:cNvSpPr>
              <p:nvPr/>
            </p:nvSpPr>
            <p:spPr>
              <a:xfrm>
                <a:off x="313749" y="2283144"/>
                <a:ext cx="3639453" cy="1101568"/>
              </a:xfrm>
              <a:prstGeom prst="rect">
                <a:avLst/>
              </a:prstGeom>
              <a:blipFill>
                <a:blip r:embed="rId5"/>
                <a:stretch>
                  <a:fillRect t="-4444"/>
                </a:stretch>
              </a:blipFill>
            </p:spPr>
            <p:txBody>
              <a:bodyPr/>
              <a:lstStyle/>
              <a:p>
                <a:r>
                  <a:rPr lang="en-US">
                    <a:noFill/>
                  </a:rPr>
                  <a:t> </a:t>
                </a:r>
              </a:p>
            </p:txBody>
          </p:sp>
        </mc:Fallback>
      </mc:AlternateContent>
      <p:sp>
        <p:nvSpPr>
          <p:cNvPr id="2" name="Rectangle: Rounded Corners 1">
            <a:extLst>
              <a:ext uri="{FF2B5EF4-FFF2-40B4-BE49-F238E27FC236}">
                <a16:creationId xmlns:a16="http://schemas.microsoft.com/office/drawing/2014/main" id="{51982408-B751-F5D4-0A4E-306048D82F34}"/>
              </a:ext>
            </a:extLst>
          </p:cNvPr>
          <p:cNvSpPr/>
          <p:nvPr/>
        </p:nvSpPr>
        <p:spPr>
          <a:xfrm>
            <a:off x="7081861" y="1403863"/>
            <a:ext cx="4486687" cy="1390745"/>
          </a:xfrm>
          <a:prstGeom prst="round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5" name="Picture 4">
            <a:extLst>
              <a:ext uri="{FF2B5EF4-FFF2-40B4-BE49-F238E27FC236}">
                <a16:creationId xmlns:a16="http://schemas.microsoft.com/office/drawing/2014/main" id="{BBD8A816-6E2B-43F6-7989-064CB92F6032}"/>
              </a:ext>
            </a:extLst>
          </p:cNvPr>
          <p:cNvPicPr>
            <a:picLocks noChangeAspect="1"/>
          </p:cNvPicPr>
          <p:nvPr/>
        </p:nvPicPr>
        <p:blipFill>
          <a:blip r:embed="rId6"/>
          <a:stretch>
            <a:fillRect/>
          </a:stretch>
        </p:blipFill>
        <p:spPr>
          <a:xfrm rot="1184907">
            <a:off x="10173727" y="1698592"/>
            <a:ext cx="1405630" cy="1054223"/>
          </a:xfrm>
          <a:prstGeom prst="rect">
            <a:avLst/>
          </a:prstGeom>
        </p:spPr>
      </p:pic>
      <p:pic>
        <p:nvPicPr>
          <p:cNvPr id="7" name="Picture 7">
            <a:extLst>
              <a:ext uri="{FF2B5EF4-FFF2-40B4-BE49-F238E27FC236}">
                <a16:creationId xmlns:a16="http://schemas.microsoft.com/office/drawing/2014/main" id="{8D78F0D7-5CB2-E65B-06A6-60AE26ABF26E}"/>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20297144">
            <a:off x="9101503" y="1868158"/>
            <a:ext cx="1816396" cy="355085"/>
          </a:xfrm>
          <a:prstGeom prst="rect">
            <a:avLst/>
          </a:prstGeom>
        </p:spPr>
      </p:pic>
      <p:pic>
        <p:nvPicPr>
          <p:cNvPr id="8" name="Picture 7">
            <a:extLst>
              <a:ext uri="{FF2B5EF4-FFF2-40B4-BE49-F238E27FC236}">
                <a16:creationId xmlns:a16="http://schemas.microsoft.com/office/drawing/2014/main" id="{8591A5B5-9FF0-519F-39FC-B194EE6C6C7F}"/>
              </a:ext>
            </a:extLst>
          </p:cNvPr>
          <p:cNvPicPr>
            <a:picLocks noChangeAspect="1"/>
          </p:cNvPicPr>
          <p:nvPr/>
        </p:nvPicPr>
        <p:blipFill>
          <a:blip r:embed="rId9"/>
          <a:srcRect/>
          <a:stretch/>
        </p:blipFill>
        <p:spPr>
          <a:xfrm>
            <a:off x="7398118" y="1707984"/>
            <a:ext cx="1554564" cy="838674"/>
          </a:xfrm>
          <a:prstGeom prst="rect">
            <a:avLst/>
          </a:prstGeom>
        </p:spPr>
      </p:pic>
      <p:sp>
        <p:nvSpPr>
          <p:cNvPr id="3" name="Oval 2">
            <a:extLst>
              <a:ext uri="{FF2B5EF4-FFF2-40B4-BE49-F238E27FC236}">
                <a16:creationId xmlns:a16="http://schemas.microsoft.com/office/drawing/2014/main" id="{4A77A29B-8E39-BF72-EED4-AB9C83DA49E1}"/>
              </a:ext>
            </a:extLst>
          </p:cNvPr>
          <p:cNvSpPr/>
          <p:nvPr/>
        </p:nvSpPr>
        <p:spPr>
          <a:xfrm>
            <a:off x="5430107" y="2232481"/>
            <a:ext cx="126721" cy="12672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rotractor1">
            <a:extLst>
              <a:ext uri="{FF2B5EF4-FFF2-40B4-BE49-F238E27FC236}">
                <a16:creationId xmlns:a16="http://schemas.microsoft.com/office/drawing/2014/main" id="{B3974C7F-95F5-9FE6-B95B-87ECBE456592}"/>
              </a:ext>
            </a:extLst>
          </p:cNvPr>
          <p:cNvPicPr>
            <a:picLocks noChangeAspect="1"/>
          </p:cNvPicPr>
          <p:nvPr/>
        </p:nvPicPr>
        <p:blipFill>
          <a:blip r:embed="rId9"/>
          <a:srcRect/>
          <a:stretch/>
        </p:blipFill>
        <p:spPr>
          <a:xfrm>
            <a:off x="2021181" y="3989059"/>
            <a:ext cx="4176207" cy="2253028"/>
          </a:xfrm>
          <a:prstGeom prst="rect">
            <a:avLst/>
          </a:prstGeom>
        </p:spPr>
      </p:pic>
      <p:cxnSp>
        <p:nvCxnSpPr>
          <p:cNvPr id="14" name="dash">
            <a:extLst>
              <a:ext uri="{FF2B5EF4-FFF2-40B4-BE49-F238E27FC236}">
                <a16:creationId xmlns:a16="http://schemas.microsoft.com/office/drawing/2014/main" id="{1D6DB21D-C8B2-9C24-D319-BB3936238218}"/>
              </a:ext>
            </a:extLst>
          </p:cNvPr>
          <p:cNvCxnSpPr>
            <a:cxnSpLocks/>
          </p:cNvCxnSpPr>
          <p:nvPr/>
        </p:nvCxnSpPr>
        <p:spPr>
          <a:xfrm flipH="1">
            <a:off x="5811848" y="4797425"/>
            <a:ext cx="129936" cy="92075"/>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15" name="ruler">
            <a:extLst>
              <a:ext uri="{FF2B5EF4-FFF2-40B4-BE49-F238E27FC236}">
                <a16:creationId xmlns:a16="http://schemas.microsoft.com/office/drawing/2014/main" id="{957676CD-E3BE-7E02-395D-3630066DC408}"/>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19488469">
            <a:off x="3625308" y="4315722"/>
            <a:ext cx="6388152" cy="1248812"/>
          </a:xfrm>
          <a:prstGeom prst="rect">
            <a:avLst/>
          </a:prstGeom>
        </p:spPr>
      </p:pic>
      <p:pic>
        <p:nvPicPr>
          <p:cNvPr id="16" name="Picture 15">
            <a:extLst>
              <a:ext uri="{FF2B5EF4-FFF2-40B4-BE49-F238E27FC236}">
                <a16:creationId xmlns:a16="http://schemas.microsoft.com/office/drawing/2014/main" id="{BF2400F5-1227-B137-6FDB-496F003EB26B}"/>
              </a:ext>
            </a:extLst>
          </p:cNvPr>
          <p:cNvPicPr>
            <a:picLocks noChangeAspect="1"/>
          </p:cNvPicPr>
          <p:nvPr/>
        </p:nvPicPr>
        <p:blipFill>
          <a:blip r:embed="rId6"/>
          <a:stretch>
            <a:fillRect/>
          </a:stretch>
        </p:blipFill>
        <p:spPr>
          <a:xfrm rot="16955444">
            <a:off x="2291758" y="4311744"/>
            <a:ext cx="2448147" cy="1836111"/>
          </a:xfrm>
          <a:prstGeom prst="rect">
            <a:avLst/>
          </a:prstGeom>
        </p:spPr>
      </p:pic>
      <p:cxnSp>
        <p:nvCxnSpPr>
          <p:cNvPr id="19" name="Straight Connector 18">
            <a:extLst>
              <a:ext uri="{FF2B5EF4-FFF2-40B4-BE49-F238E27FC236}">
                <a16:creationId xmlns:a16="http://schemas.microsoft.com/office/drawing/2014/main" id="{1A0C3941-43BD-B5ED-1A50-6C3D6D82E18E}"/>
              </a:ext>
            </a:extLst>
          </p:cNvPr>
          <p:cNvCxnSpPr>
            <a:cxnSpLocks/>
          </p:cNvCxnSpPr>
          <p:nvPr/>
        </p:nvCxnSpPr>
        <p:spPr>
          <a:xfrm flipV="1">
            <a:off x="4109286" y="3517900"/>
            <a:ext cx="3650414" cy="2559972"/>
          </a:xfrm>
          <a:prstGeom prst="line">
            <a:avLst/>
          </a:prstGeom>
          <a:ln w="381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37" name="Protractor1">
            <a:extLst>
              <a:ext uri="{FF2B5EF4-FFF2-40B4-BE49-F238E27FC236}">
                <a16:creationId xmlns:a16="http://schemas.microsoft.com/office/drawing/2014/main" id="{9E44242A-7F45-3C51-7407-1D1CBF133687}"/>
              </a:ext>
            </a:extLst>
          </p:cNvPr>
          <p:cNvPicPr>
            <a:picLocks noChangeAspect="1"/>
          </p:cNvPicPr>
          <p:nvPr/>
        </p:nvPicPr>
        <p:blipFill>
          <a:blip r:embed="rId9"/>
          <a:srcRect/>
          <a:stretch/>
        </p:blipFill>
        <p:spPr>
          <a:xfrm>
            <a:off x="6589539" y="3987136"/>
            <a:ext cx="4176207" cy="2253028"/>
          </a:xfrm>
          <a:prstGeom prst="rect">
            <a:avLst/>
          </a:prstGeom>
        </p:spPr>
      </p:pic>
      <p:cxnSp>
        <p:nvCxnSpPr>
          <p:cNvPr id="38" name="dash">
            <a:extLst>
              <a:ext uri="{FF2B5EF4-FFF2-40B4-BE49-F238E27FC236}">
                <a16:creationId xmlns:a16="http://schemas.microsoft.com/office/drawing/2014/main" id="{95666774-17F9-A247-A889-371602103464}"/>
              </a:ext>
            </a:extLst>
          </p:cNvPr>
          <p:cNvCxnSpPr>
            <a:cxnSpLocks/>
          </p:cNvCxnSpPr>
          <p:nvPr/>
        </p:nvCxnSpPr>
        <p:spPr>
          <a:xfrm flipH="1" flipV="1">
            <a:off x="6589539" y="5108888"/>
            <a:ext cx="206699" cy="9067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39" name="ruler">
            <a:extLst>
              <a:ext uri="{FF2B5EF4-FFF2-40B4-BE49-F238E27FC236}">
                <a16:creationId xmlns:a16="http://schemas.microsoft.com/office/drawing/2014/main" id="{9A35B9D8-A45A-980D-E6E0-9CF745716E2D}"/>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1470609">
            <a:off x="3201210" y="5106330"/>
            <a:ext cx="6388152" cy="1248812"/>
          </a:xfrm>
          <a:prstGeom prst="rect">
            <a:avLst/>
          </a:prstGeom>
        </p:spPr>
      </p:pic>
      <p:cxnSp>
        <p:nvCxnSpPr>
          <p:cNvPr id="42" name="Straight Connector 41">
            <a:extLst>
              <a:ext uri="{FF2B5EF4-FFF2-40B4-BE49-F238E27FC236}">
                <a16:creationId xmlns:a16="http://schemas.microsoft.com/office/drawing/2014/main" id="{DD31EAB6-DA54-F39F-1E54-61360C55852F}"/>
              </a:ext>
            </a:extLst>
          </p:cNvPr>
          <p:cNvCxnSpPr>
            <a:cxnSpLocks/>
          </p:cNvCxnSpPr>
          <p:nvPr/>
        </p:nvCxnSpPr>
        <p:spPr>
          <a:xfrm flipH="1" flipV="1">
            <a:off x="3873901" y="3835039"/>
            <a:ext cx="4813005" cy="2258303"/>
          </a:xfrm>
          <a:prstGeom prst="line">
            <a:avLst/>
          </a:prstGeom>
          <a:ln w="381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69920660-01D8-460A-9397-8299D1AC7079}"/>
              </a:ext>
            </a:extLst>
          </p:cNvPr>
          <p:cNvPicPr>
            <a:picLocks noChangeAspect="1"/>
          </p:cNvPicPr>
          <p:nvPr/>
        </p:nvPicPr>
        <p:blipFill>
          <a:blip r:embed="rId6"/>
          <a:stretch>
            <a:fillRect/>
          </a:stretch>
        </p:blipFill>
        <p:spPr>
          <a:xfrm rot="20263002">
            <a:off x="7833718" y="4190848"/>
            <a:ext cx="2448147" cy="1836111"/>
          </a:xfrm>
          <a:prstGeom prst="rect">
            <a:avLst/>
          </a:prstGeom>
        </p:spPr>
      </p:pic>
      <p:grpSp>
        <p:nvGrpSpPr>
          <p:cNvPr id="11" name="Group 10">
            <a:extLst>
              <a:ext uri="{FF2B5EF4-FFF2-40B4-BE49-F238E27FC236}">
                <a16:creationId xmlns:a16="http://schemas.microsoft.com/office/drawing/2014/main" id="{48F50D78-7BBA-5414-58B4-62B242DA615B}"/>
              </a:ext>
            </a:extLst>
          </p:cNvPr>
          <p:cNvGrpSpPr/>
          <p:nvPr/>
        </p:nvGrpSpPr>
        <p:grpSpPr>
          <a:xfrm>
            <a:off x="5810069" y="4501414"/>
            <a:ext cx="1332769" cy="1101568"/>
            <a:chOff x="5803719" y="4418864"/>
            <a:chExt cx="1332769" cy="1101568"/>
          </a:xfrm>
        </p:grpSpPr>
        <p:sp>
          <p:nvSpPr>
            <p:cNvPr id="9" name="Subtitle 2">
              <a:extLst>
                <a:ext uri="{FF2B5EF4-FFF2-40B4-BE49-F238E27FC236}">
                  <a16:creationId xmlns:a16="http://schemas.microsoft.com/office/drawing/2014/main" id="{EFC8AD8E-64B3-1763-66B9-626035795AAE}"/>
                </a:ext>
              </a:extLst>
            </p:cNvPr>
            <p:cNvSpPr txBox="1">
              <a:spLocks/>
            </p:cNvSpPr>
            <p:nvPr/>
          </p:nvSpPr>
          <p:spPr>
            <a:xfrm>
              <a:off x="5803719" y="4418864"/>
              <a:ext cx="1332769" cy="1101568"/>
            </a:xfrm>
            <a:prstGeom prst="rect">
              <a:avLst/>
            </a:prstGeom>
            <a:ln>
              <a:noFill/>
            </a:ln>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rgbClr val="C00000"/>
                  </a:solidFill>
                </a:rPr>
                <a:t>C</a:t>
              </a:r>
            </a:p>
          </p:txBody>
        </p:sp>
        <p:sp>
          <p:nvSpPr>
            <p:cNvPr id="10" name="Oval 9">
              <a:extLst>
                <a:ext uri="{FF2B5EF4-FFF2-40B4-BE49-F238E27FC236}">
                  <a16:creationId xmlns:a16="http://schemas.microsoft.com/office/drawing/2014/main" id="{227CF826-73E1-467D-DC45-B222F3BDDA12}"/>
                </a:ext>
              </a:extLst>
            </p:cNvPr>
            <p:cNvSpPr/>
            <p:nvPr/>
          </p:nvSpPr>
          <p:spPr>
            <a:xfrm>
              <a:off x="5887008" y="4654502"/>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651047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47" presetClass="exit" presetSubtype="0" fill="hold" nodeType="clickEffect">
                                  <p:stCondLst>
                                    <p:cond delay="0"/>
                                  </p:stCondLst>
                                  <p:childTnLst>
                                    <p:animEffect transition="out" filter="fade">
                                      <p:cBhvr>
                                        <p:cTn id="17" dur="1000"/>
                                        <p:tgtEl>
                                          <p:spTgt spid="12"/>
                                        </p:tgtEl>
                                      </p:cBhvr>
                                    </p:animEffect>
                                    <p:anim calcmode="lin" valueType="num">
                                      <p:cBhvr>
                                        <p:cTn id="18" dur="1000"/>
                                        <p:tgtEl>
                                          <p:spTgt spid="12"/>
                                        </p:tgtEl>
                                        <p:attrNameLst>
                                          <p:attrName>ppt_x</p:attrName>
                                        </p:attrNameLst>
                                      </p:cBhvr>
                                      <p:tavLst>
                                        <p:tav tm="0">
                                          <p:val>
                                            <p:strVal val="ppt_x"/>
                                          </p:val>
                                        </p:tav>
                                        <p:tav tm="100000">
                                          <p:val>
                                            <p:strVal val="ppt_x"/>
                                          </p:val>
                                        </p:tav>
                                      </p:tavLst>
                                    </p:anim>
                                    <p:anim calcmode="lin" valueType="num">
                                      <p:cBhvr>
                                        <p:cTn id="19" dur="1000"/>
                                        <p:tgtEl>
                                          <p:spTgt spid="12"/>
                                        </p:tgtEl>
                                        <p:attrNameLst>
                                          <p:attrName>ppt_y</p:attrName>
                                        </p:attrNameLst>
                                      </p:cBhvr>
                                      <p:tavLst>
                                        <p:tav tm="0">
                                          <p:val>
                                            <p:strVal val="ppt_y"/>
                                          </p:val>
                                        </p:tav>
                                        <p:tav tm="100000">
                                          <p:val>
                                            <p:strVal val="ppt_y-.1"/>
                                          </p:val>
                                        </p:tav>
                                      </p:tavLst>
                                    </p:anim>
                                    <p:set>
                                      <p:cBhvr>
                                        <p:cTn id="20" dur="1" fill="hold">
                                          <p:stCondLst>
                                            <p:cond delay="999"/>
                                          </p:stCondLst>
                                        </p:cTn>
                                        <p:tgtEl>
                                          <p:spTgt spid="1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anim calcmode="lin" valueType="num">
                                      <p:cBhvr>
                                        <p:cTn id="26" dur="500" fill="hold"/>
                                        <p:tgtEl>
                                          <p:spTgt spid="15"/>
                                        </p:tgtEl>
                                        <p:attrNameLst>
                                          <p:attrName>ppt_x</p:attrName>
                                        </p:attrNameLst>
                                      </p:cBhvr>
                                      <p:tavLst>
                                        <p:tav tm="0">
                                          <p:val>
                                            <p:strVal val="#ppt_x"/>
                                          </p:val>
                                        </p:tav>
                                        <p:tav tm="100000">
                                          <p:val>
                                            <p:strVal val="#ppt_x"/>
                                          </p:val>
                                        </p:tav>
                                      </p:tavLst>
                                    </p:anim>
                                    <p:anim calcmode="lin" valueType="num">
                                      <p:cBhvr>
                                        <p:cTn id="27"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7" presetClass="entr" presetSubtype="0"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path" presetSubtype="0" accel="50000" decel="50000" fill="hold" nodeType="clickEffect">
                                  <p:stCondLst>
                                    <p:cond delay="0"/>
                                  </p:stCondLst>
                                  <p:childTnLst>
                                    <p:animMotion origin="layout" path="M -1.45833E-6 0 L 0.29935 -0.36898 " pathEditMode="relative" rAng="0" ptsTypes="AA">
                                      <p:cBhvr>
                                        <p:cTn id="38" dur="500" fill="hold"/>
                                        <p:tgtEl>
                                          <p:spTgt spid="16"/>
                                        </p:tgtEl>
                                        <p:attrNameLst>
                                          <p:attrName>ppt_x</p:attrName>
                                          <p:attrName>ppt_y</p:attrName>
                                        </p:attrNameLst>
                                      </p:cBhvr>
                                      <p:rCtr x="14961" y="-18449"/>
                                    </p:animMotion>
                                  </p:childTnLst>
                                </p:cTn>
                              </p:par>
                              <p:par>
                                <p:cTn id="39" presetID="22" presetClass="entr" presetSubtype="4" fill="hold"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down)">
                                      <p:cBhvr>
                                        <p:cTn id="41" dur="500"/>
                                        <p:tgtEl>
                                          <p:spTgt spid="19"/>
                                        </p:tgtEl>
                                      </p:cBhvr>
                                    </p:animEffect>
                                  </p:childTnLst>
                                </p:cTn>
                              </p:par>
                            </p:childTnLst>
                          </p:cTn>
                        </p:par>
                        <p:par>
                          <p:cTn id="42" fill="hold">
                            <p:stCondLst>
                              <p:cond delay="500"/>
                            </p:stCondLst>
                            <p:childTnLst>
                              <p:par>
                                <p:cTn id="43" presetID="10" presetClass="exit" presetSubtype="0" fill="hold" nodeType="afterEffect">
                                  <p:stCondLst>
                                    <p:cond delay="0"/>
                                  </p:stCondLst>
                                  <p:childTnLst>
                                    <p:animEffect transition="out" filter="fade">
                                      <p:cBhvr>
                                        <p:cTn id="44" dur="500"/>
                                        <p:tgtEl>
                                          <p:spTgt spid="16"/>
                                        </p:tgtEl>
                                      </p:cBhvr>
                                    </p:animEffect>
                                    <p:set>
                                      <p:cBhvr>
                                        <p:cTn id="45" dur="1" fill="hold">
                                          <p:stCondLst>
                                            <p:cond delay="499"/>
                                          </p:stCondLst>
                                        </p:cTn>
                                        <p:tgtEl>
                                          <p:spTgt spid="16"/>
                                        </p:tgtEl>
                                        <p:attrNameLst>
                                          <p:attrName>style.visibility</p:attrName>
                                        </p:attrNameLst>
                                      </p:cBhvr>
                                      <p:to>
                                        <p:strVal val="hidden"/>
                                      </p:to>
                                    </p:set>
                                  </p:childTnLst>
                                </p:cTn>
                              </p:par>
                              <p:par>
                                <p:cTn id="46" presetID="10" presetClass="exit" presetSubtype="0" fill="hold" nodeType="withEffect">
                                  <p:stCondLst>
                                    <p:cond delay="0"/>
                                  </p:stCondLst>
                                  <p:childTnLst>
                                    <p:animEffect transition="out" filter="fade">
                                      <p:cBhvr>
                                        <p:cTn id="47" dur="500"/>
                                        <p:tgtEl>
                                          <p:spTgt spid="14"/>
                                        </p:tgtEl>
                                      </p:cBhvr>
                                    </p:animEffect>
                                    <p:set>
                                      <p:cBhvr>
                                        <p:cTn id="48" dur="1" fill="hold">
                                          <p:stCondLst>
                                            <p:cond delay="499"/>
                                          </p:stCondLst>
                                        </p:cTn>
                                        <p:tgtEl>
                                          <p:spTgt spid="14"/>
                                        </p:tgtEl>
                                        <p:attrNameLst>
                                          <p:attrName>style.visibility</p:attrName>
                                        </p:attrNameLst>
                                      </p:cBhvr>
                                      <p:to>
                                        <p:strVal val="hidden"/>
                                      </p:to>
                                    </p:set>
                                  </p:childTnLst>
                                </p:cTn>
                              </p:par>
                            </p:childTnLst>
                          </p:cTn>
                        </p:par>
                        <p:par>
                          <p:cTn id="49" fill="hold">
                            <p:stCondLst>
                              <p:cond delay="1000"/>
                            </p:stCondLst>
                            <p:childTnLst>
                              <p:par>
                                <p:cTn id="50" presetID="42" presetClass="exit" presetSubtype="0" fill="hold" nodeType="afterEffect">
                                  <p:stCondLst>
                                    <p:cond delay="0"/>
                                  </p:stCondLst>
                                  <p:childTnLst>
                                    <p:animEffect transition="out" filter="fade">
                                      <p:cBhvr>
                                        <p:cTn id="51" dur="1000"/>
                                        <p:tgtEl>
                                          <p:spTgt spid="15"/>
                                        </p:tgtEl>
                                      </p:cBhvr>
                                    </p:animEffect>
                                    <p:anim calcmode="lin" valueType="num">
                                      <p:cBhvr>
                                        <p:cTn id="52" dur="1000"/>
                                        <p:tgtEl>
                                          <p:spTgt spid="15"/>
                                        </p:tgtEl>
                                        <p:attrNameLst>
                                          <p:attrName>ppt_x</p:attrName>
                                        </p:attrNameLst>
                                      </p:cBhvr>
                                      <p:tavLst>
                                        <p:tav tm="0">
                                          <p:val>
                                            <p:strVal val="ppt_x"/>
                                          </p:val>
                                        </p:tav>
                                        <p:tav tm="100000">
                                          <p:val>
                                            <p:strVal val="ppt_x"/>
                                          </p:val>
                                        </p:tav>
                                      </p:tavLst>
                                    </p:anim>
                                    <p:anim calcmode="lin" valueType="num">
                                      <p:cBhvr>
                                        <p:cTn id="53" dur="1000"/>
                                        <p:tgtEl>
                                          <p:spTgt spid="15"/>
                                        </p:tgtEl>
                                        <p:attrNameLst>
                                          <p:attrName>ppt_y</p:attrName>
                                        </p:attrNameLst>
                                      </p:cBhvr>
                                      <p:tavLst>
                                        <p:tav tm="0">
                                          <p:val>
                                            <p:strVal val="ppt_y"/>
                                          </p:val>
                                        </p:tav>
                                        <p:tav tm="100000">
                                          <p:val>
                                            <p:strVal val="ppt_y+.1"/>
                                          </p:val>
                                        </p:tav>
                                      </p:tavLst>
                                    </p:anim>
                                    <p:set>
                                      <p:cBhvr>
                                        <p:cTn id="54" dur="1" fill="hold">
                                          <p:stCondLst>
                                            <p:cond delay="999"/>
                                          </p:stCondLst>
                                        </p:cTn>
                                        <p:tgtEl>
                                          <p:spTgt spid="15"/>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2" presetClass="entr" presetSubtype="8" fill="hold" nodeType="clickEffect">
                                  <p:stCondLst>
                                    <p:cond delay="0"/>
                                  </p:stCondLst>
                                  <p:childTnLst>
                                    <p:set>
                                      <p:cBhvr>
                                        <p:cTn id="58" dur="1" fill="hold">
                                          <p:stCondLst>
                                            <p:cond delay="0"/>
                                          </p:stCondLst>
                                        </p:cTn>
                                        <p:tgtEl>
                                          <p:spTgt spid="37"/>
                                        </p:tgtEl>
                                        <p:attrNameLst>
                                          <p:attrName>style.visibility</p:attrName>
                                        </p:attrNameLst>
                                      </p:cBhvr>
                                      <p:to>
                                        <p:strVal val="visible"/>
                                      </p:to>
                                    </p:set>
                                    <p:anim calcmode="lin" valueType="num">
                                      <p:cBhvr additive="base">
                                        <p:cTn id="59" dur="500" fill="hold"/>
                                        <p:tgtEl>
                                          <p:spTgt spid="37"/>
                                        </p:tgtEl>
                                        <p:attrNameLst>
                                          <p:attrName>ppt_x</p:attrName>
                                        </p:attrNameLst>
                                      </p:cBhvr>
                                      <p:tavLst>
                                        <p:tav tm="0">
                                          <p:val>
                                            <p:strVal val="0-#ppt_w/2"/>
                                          </p:val>
                                        </p:tav>
                                        <p:tav tm="100000">
                                          <p:val>
                                            <p:strVal val="#ppt_x"/>
                                          </p:val>
                                        </p:tav>
                                      </p:tavLst>
                                    </p:anim>
                                    <p:anim calcmode="lin" valueType="num">
                                      <p:cBhvr additive="base">
                                        <p:cTn id="60"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wipe(left)">
                                      <p:cBhvr>
                                        <p:cTn id="65" dur="500"/>
                                        <p:tgtEl>
                                          <p:spTgt spid="38"/>
                                        </p:tgtEl>
                                      </p:cBhvr>
                                    </p:animEffect>
                                  </p:childTnLst>
                                </p:cTn>
                              </p:par>
                            </p:childTnLst>
                          </p:cTn>
                        </p:par>
                      </p:childTnLst>
                    </p:cTn>
                  </p:par>
                  <p:par>
                    <p:cTn id="66" fill="hold">
                      <p:stCondLst>
                        <p:cond delay="indefinite"/>
                      </p:stCondLst>
                      <p:childTnLst>
                        <p:par>
                          <p:cTn id="67" fill="hold">
                            <p:stCondLst>
                              <p:cond delay="0"/>
                            </p:stCondLst>
                            <p:childTnLst>
                              <p:par>
                                <p:cTn id="68" presetID="47" presetClass="exit" presetSubtype="0" fill="hold" nodeType="clickEffect">
                                  <p:stCondLst>
                                    <p:cond delay="0"/>
                                  </p:stCondLst>
                                  <p:childTnLst>
                                    <p:animEffect transition="out" filter="fade">
                                      <p:cBhvr>
                                        <p:cTn id="69" dur="1000"/>
                                        <p:tgtEl>
                                          <p:spTgt spid="37"/>
                                        </p:tgtEl>
                                      </p:cBhvr>
                                    </p:animEffect>
                                    <p:anim calcmode="lin" valueType="num">
                                      <p:cBhvr>
                                        <p:cTn id="70" dur="1000"/>
                                        <p:tgtEl>
                                          <p:spTgt spid="37"/>
                                        </p:tgtEl>
                                        <p:attrNameLst>
                                          <p:attrName>ppt_x</p:attrName>
                                        </p:attrNameLst>
                                      </p:cBhvr>
                                      <p:tavLst>
                                        <p:tav tm="0">
                                          <p:val>
                                            <p:strVal val="ppt_x"/>
                                          </p:val>
                                        </p:tav>
                                        <p:tav tm="100000">
                                          <p:val>
                                            <p:strVal val="ppt_x"/>
                                          </p:val>
                                        </p:tav>
                                      </p:tavLst>
                                    </p:anim>
                                    <p:anim calcmode="lin" valueType="num">
                                      <p:cBhvr>
                                        <p:cTn id="71" dur="1000"/>
                                        <p:tgtEl>
                                          <p:spTgt spid="37"/>
                                        </p:tgtEl>
                                        <p:attrNameLst>
                                          <p:attrName>ppt_y</p:attrName>
                                        </p:attrNameLst>
                                      </p:cBhvr>
                                      <p:tavLst>
                                        <p:tav tm="0">
                                          <p:val>
                                            <p:strVal val="ppt_y"/>
                                          </p:val>
                                        </p:tav>
                                        <p:tav tm="100000">
                                          <p:val>
                                            <p:strVal val="ppt_y-.1"/>
                                          </p:val>
                                        </p:tav>
                                      </p:tavLst>
                                    </p:anim>
                                    <p:set>
                                      <p:cBhvr>
                                        <p:cTn id="72" dur="1" fill="hold">
                                          <p:stCondLst>
                                            <p:cond delay="999"/>
                                          </p:stCondLst>
                                        </p:cTn>
                                        <p:tgtEl>
                                          <p:spTgt spid="37"/>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fade">
                                      <p:cBhvr>
                                        <p:cTn id="77" dur="500"/>
                                        <p:tgtEl>
                                          <p:spTgt spid="39"/>
                                        </p:tgtEl>
                                      </p:cBhvr>
                                    </p:animEffect>
                                    <p:anim calcmode="lin" valueType="num">
                                      <p:cBhvr>
                                        <p:cTn id="78" dur="500" fill="hold"/>
                                        <p:tgtEl>
                                          <p:spTgt spid="39"/>
                                        </p:tgtEl>
                                        <p:attrNameLst>
                                          <p:attrName>ppt_x</p:attrName>
                                        </p:attrNameLst>
                                      </p:cBhvr>
                                      <p:tavLst>
                                        <p:tav tm="0">
                                          <p:val>
                                            <p:strVal val="#ppt_x"/>
                                          </p:val>
                                        </p:tav>
                                        <p:tav tm="100000">
                                          <p:val>
                                            <p:strVal val="#ppt_x"/>
                                          </p:val>
                                        </p:tav>
                                      </p:tavLst>
                                    </p:anim>
                                    <p:anim calcmode="lin" valueType="num">
                                      <p:cBhvr>
                                        <p:cTn id="79" dur="5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path" presetSubtype="0" accel="50000" decel="50000" fill="hold" nodeType="clickEffect">
                                  <p:stCondLst>
                                    <p:cond delay="0"/>
                                  </p:stCondLst>
                                  <p:childTnLst>
                                    <p:animMotion origin="layout" path="M 1.25E-6 2.59259E-6 L -0.39557 -0.32778 " pathEditMode="relative" rAng="0" ptsTypes="AA">
                                      <p:cBhvr>
                                        <p:cTn id="83" dur="500" fill="hold"/>
                                        <p:tgtEl>
                                          <p:spTgt spid="6"/>
                                        </p:tgtEl>
                                        <p:attrNameLst>
                                          <p:attrName>ppt_x</p:attrName>
                                          <p:attrName>ppt_y</p:attrName>
                                        </p:attrNameLst>
                                      </p:cBhvr>
                                      <p:rCtr x="-19779" y="-16389"/>
                                    </p:animMotion>
                                  </p:childTnLst>
                                </p:cTn>
                              </p:par>
                              <p:par>
                                <p:cTn id="84" presetID="22" presetClass="entr" presetSubtype="2" fill="hold" nodeType="withEffect">
                                  <p:stCondLst>
                                    <p:cond delay="0"/>
                                  </p:stCondLst>
                                  <p:childTnLst>
                                    <p:set>
                                      <p:cBhvr>
                                        <p:cTn id="85" dur="1" fill="hold">
                                          <p:stCondLst>
                                            <p:cond delay="0"/>
                                          </p:stCondLst>
                                        </p:cTn>
                                        <p:tgtEl>
                                          <p:spTgt spid="42"/>
                                        </p:tgtEl>
                                        <p:attrNameLst>
                                          <p:attrName>style.visibility</p:attrName>
                                        </p:attrNameLst>
                                      </p:cBhvr>
                                      <p:to>
                                        <p:strVal val="visible"/>
                                      </p:to>
                                    </p:set>
                                    <p:animEffect transition="in" filter="wipe(right)">
                                      <p:cBhvr>
                                        <p:cTn id="86" dur="500"/>
                                        <p:tgtEl>
                                          <p:spTgt spid="42"/>
                                        </p:tgtEl>
                                      </p:cBhvr>
                                    </p:animEffect>
                                  </p:childTnLst>
                                </p:cTn>
                              </p:par>
                              <p:par>
                                <p:cTn id="87" presetID="10" presetClass="exit" presetSubtype="0" fill="hold" nodeType="withEffect">
                                  <p:stCondLst>
                                    <p:cond delay="0"/>
                                  </p:stCondLst>
                                  <p:childTnLst>
                                    <p:animEffect transition="out" filter="fade">
                                      <p:cBhvr>
                                        <p:cTn id="88" dur="500"/>
                                        <p:tgtEl>
                                          <p:spTgt spid="38"/>
                                        </p:tgtEl>
                                      </p:cBhvr>
                                    </p:animEffect>
                                    <p:set>
                                      <p:cBhvr>
                                        <p:cTn id="89" dur="1" fill="hold">
                                          <p:stCondLst>
                                            <p:cond delay="499"/>
                                          </p:stCondLst>
                                        </p:cTn>
                                        <p:tgtEl>
                                          <p:spTgt spid="38"/>
                                        </p:tgtEl>
                                        <p:attrNameLst>
                                          <p:attrName>style.visibility</p:attrName>
                                        </p:attrNameLst>
                                      </p:cBhvr>
                                      <p:to>
                                        <p:strVal val="hidden"/>
                                      </p:to>
                                    </p:set>
                                  </p:childTnLst>
                                </p:cTn>
                              </p:par>
                            </p:childTnLst>
                          </p:cTn>
                        </p:par>
                        <p:par>
                          <p:cTn id="90" fill="hold">
                            <p:stCondLst>
                              <p:cond delay="500"/>
                            </p:stCondLst>
                            <p:childTnLst>
                              <p:par>
                                <p:cTn id="91" presetID="42" presetClass="exit" presetSubtype="0" fill="hold" nodeType="afterEffect">
                                  <p:stCondLst>
                                    <p:cond delay="0"/>
                                  </p:stCondLst>
                                  <p:childTnLst>
                                    <p:animEffect transition="out" filter="fade">
                                      <p:cBhvr>
                                        <p:cTn id="92" dur="1000"/>
                                        <p:tgtEl>
                                          <p:spTgt spid="39"/>
                                        </p:tgtEl>
                                      </p:cBhvr>
                                    </p:animEffect>
                                    <p:anim calcmode="lin" valueType="num">
                                      <p:cBhvr>
                                        <p:cTn id="93" dur="1000"/>
                                        <p:tgtEl>
                                          <p:spTgt spid="39"/>
                                        </p:tgtEl>
                                        <p:attrNameLst>
                                          <p:attrName>ppt_x</p:attrName>
                                        </p:attrNameLst>
                                      </p:cBhvr>
                                      <p:tavLst>
                                        <p:tav tm="0">
                                          <p:val>
                                            <p:strVal val="ppt_x"/>
                                          </p:val>
                                        </p:tav>
                                        <p:tav tm="100000">
                                          <p:val>
                                            <p:strVal val="ppt_x"/>
                                          </p:val>
                                        </p:tav>
                                      </p:tavLst>
                                    </p:anim>
                                    <p:anim calcmode="lin" valueType="num">
                                      <p:cBhvr>
                                        <p:cTn id="94" dur="1000"/>
                                        <p:tgtEl>
                                          <p:spTgt spid="39"/>
                                        </p:tgtEl>
                                        <p:attrNameLst>
                                          <p:attrName>ppt_y</p:attrName>
                                        </p:attrNameLst>
                                      </p:cBhvr>
                                      <p:tavLst>
                                        <p:tav tm="0">
                                          <p:val>
                                            <p:strVal val="ppt_y"/>
                                          </p:val>
                                        </p:tav>
                                        <p:tav tm="100000">
                                          <p:val>
                                            <p:strVal val="ppt_y+.1"/>
                                          </p:val>
                                        </p:tav>
                                      </p:tavLst>
                                    </p:anim>
                                    <p:set>
                                      <p:cBhvr>
                                        <p:cTn id="95" dur="1" fill="hold">
                                          <p:stCondLst>
                                            <p:cond delay="999"/>
                                          </p:stCondLst>
                                        </p:cTn>
                                        <p:tgtEl>
                                          <p:spTgt spid="39"/>
                                        </p:tgtEl>
                                        <p:attrNameLst>
                                          <p:attrName>style.visibility</p:attrName>
                                        </p:attrNameLst>
                                      </p:cBhvr>
                                      <p:to>
                                        <p:strVal val="hidden"/>
                                      </p:to>
                                    </p:set>
                                  </p:childTnLst>
                                </p:cTn>
                              </p:par>
                            </p:childTnLst>
                          </p:cTn>
                        </p:par>
                        <p:par>
                          <p:cTn id="96" fill="hold">
                            <p:stCondLst>
                              <p:cond delay="1500"/>
                            </p:stCondLst>
                            <p:childTnLst>
                              <p:par>
                                <p:cTn id="97" presetID="10" presetClass="exit" presetSubtype="0" fill="hold" nodeType="afterEffect">
                                  <p:stCondLst>
                                    <p:cond delay="0"/>
                                  </p:stCondLst>
                                  <p:childTnLst>
                                    <p:animEffect transition="out" filter="fade">
                                      <p:cBhvr>
                                        <p:cTn id="98" dur="500"/>
                                        <p:tgtEl>
                                          <p:spTgt spid="6"/>
                                        </p:tgtEl>
                                      </p:cBhvr>
                                    </p:animEffect>
                                    <p:set>
                                      <p:cBhvr>
                                        <p:cTn id="99" dur="1" fill="hold">
                                          <p:stCondLst>
                                            <p:cond delay="499"/>
                                          </p:stCondLst>
                                        </p:cTn>
                                        <p:tgtEl>
                                          <p:spTgt spid="6"/>
                                        </p:tgtEl>
                                        <p:attrNameLst>
                                          <p:attrName>style.visibility</p:attrName>
                                        </p:attrNameLst>
                                      </p:cBhvr>
                                      <p:to>
                                        <p:strVal val="hidden"/>
                                      </p:to>
                                    </p:se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nodeType="clickEffect">
                                  <p:stCondLst>
                                    <p:cond delay="0"/>
                                  </p:stCondLst>
                                  <p:childTnLst>
                                    <p:set>
                                      <p:cBhvr>
                                        <p:cTn id="103" dur="1" fill="hold">
                                          <p:stCondLst>
                                            <p:cond delay="0"/>
                                          </p:stCondLst>
                                        </p:cTn>
                                        <p:tgtEl>
                                          <p:spTgt spid="11"/>
                                        </p:tgtEl>
                                        <p:attrNameLst>
                                          <p:attrName>style.visibility</p:attrName>
                                        </p:attrNameLst>
                                      </p:cBhvr>
                                      <p:to>
                                        <p:strVal val="visible"/>
                                      </p:to>
                                    </p:set>
                                    <p:animEffect transition="in" filter="fade">
                                      <p:cBhvr>
                                        <p:cTn id="10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99547"/>
              </a:xfrm>
              <a:prstGeom prst="rect">
                <a:avLst/>
              </a:prstGeom>
              <a:solidFill>
                <a:srgbClr val="0076A3"/>
              </a:solidFill>
              <a:ln>
                <a:noFill/>
              </a:ln>
            </p:spPr>
            <p:txBody>
              <a:bodyPr spcFirstLastPara="1" wrap="square" lIns="91425" tIns="45700" rIns="91425" bIns="45700" anchor="t" anchorCtr="0">
                <a:spAutoFit/>
              </a:bodyPr>
              <a:lstStyle/>
              <a:p>
                <a:pPr marL="465138" lvl="1">
                  <a:buSzPts val="6000"/>
                </a:pPr>
                <a:r>
                  <a:rPr lang="en-US" sz="3200" b="1" dirty="0">
                    <a:solidFill>
                      <a:schemeClr val="bg1"/>
                    </a:solidFill>
                    <a:latin typeface="+mj-lt"/>
                    <a:sym typeface="Comic Sans MS"/>
                  </a:rPr>
                  <a:t>Without using the protractor, draw the </a:t>
                </a:r>
                <a:r>
                  <a:rPr lang="en-US" sz="3200" b="1" dirty="0">
                    <a:solidFill>
                      <a:schemeClr val="bg1"/>
                    </a:solidFill>
                    <a:latin typeface="+mj-lt"/>
                    <a:ea typeface="Calibri" panose="020F0502020204030204" pitchFamily="34" charset="0"/>
                    <a:cs typeface="Calibri" panose="020F0502020204030204" pitchFamily="34" charset="0"/>
                  </a:rPr>
                  <a:t>Bisector of </a:t>
                </a:r>
                <a14:m>
                  <m:oMath xmlns:m="http://schemas.openxmlformats.org/officeDocument/2006/math">
                    <m:acc>
                      <m:accPr>
                        <m:chr m:val="̂"/>
                        <m:ctrlPr>
                          <a:rPr lang="en-US" sz="3200" b="1" i="1">
                            <a:solidFill>
                              <a:schemeClr val="bg1"/>
                            </a:solidFill>
                            <a:latin typeface="Cambria Math" panose="02040503050406030204" pitchFamily="18" charset="0"/>
                            <a:ea typeface="Calibri" panose="020F0502020204030204" pitchFamily="34" charset="0"/>
                            <a:cs typeface="Calibri" panose="020F0502020204030204" pitchFamily="34" charset="0"/>
                          </a:rPr>
                        </m:ctrlPr>
                      </m:accPr>
                      <m:e>
                        <m:r>
                          <a:rPr lang="en-US" sz="3200" b="1" i="1">
                            <a:solidFill>
                              <a:schemeClr val="bg1"/>
                            </a:solidFill>
                            <a:latin typeface="Cambria Math" panose="02040503050406030204" pitchFamily="18" charset="0"/>
                            <a:ea typeface="Calibri" panose="020F0502020204030204" pitchFamily="34" charset="0"/>
                            <a:cs typeface="Calibri" panose="020F0502020204030204" pitchFamily="34" charset="0"/>
                          </a:rPr>
                          <m:t>𝑩𝑴𝑨</m:t>
                        </m:r>
                      </m:e>
                    </m:acc>
                    <m:r>
                      <a:rPr lang="en-US" sz="3200" b="1" i="1" smtClean="0">
                        <a:solidFill>
                          <a:schemeClr val="bg1"/>
                        </a:solidFill>
                        <a:latin typeface="Cambria Math" panose="02040503050406030204" pitchFamily="18" charset="0"/>
                        <a:ea typeface="Calibri" panose="020F0502020204030204" pitchFamily="34" charset="0"/>
                        <a:cs typeface="Calibri" panose="020F0502020204030204" pitchFamily="34" charset="0"/>
                      </a:rPr>
                      <m:t>.</m:t>
                    </m:r>
                  </m:oMath>
                </a14:m>
                <a:endParaRPr lang="en-US" sz="3200" b="1" dirty="0">
                  <a:solidFill>
                    <a:schemeClr val="bg1"/>
                  </a:solidFill>
                  <a:latin typeface="+mj-lt"/>
                </a:endParaRPr>
              </a:p>
            </p:txBody>
          </p:sp>
        </mc:Choice>
        <mc:Fallback xmlns="">
          <p:sp>
            <p:nvSpPr>
              <p:cNvPr id="4" name="Google Shape;222;p10">
                <a:extLst>
                  <a:ext uri="{FF2B5EF4-FFF2-40B4-BE49-F238E27FC236}">
                    <a16:creationId xmlns:a16="http://schemas.microsoft.com/office/drawing/2014/main" id="{5849A74B-5261-4085-B15E-1925B0B4DC2C}"/>
                  </a:ext>
                </a:extLst>
              </p:cNvPr>
              <p:cNvSpPr txBox="1">
                <a:spLocks noRot="1" noChangeAspect="1" noMove="1" noResize="1" noEditPoints="1" noAdjustHandles="1" noChangeArrowheads="1" noChangeShapeType="1" noTextEdit="1"/>
              </p:cNvSpPr>
              <p:nvPr/>
            </p:nvSpPr>
            <p:spPr>
              <a:xfrm>
                <a:off x="0" y="572301"/>
                <a:ext cx="12192000" cy="599547"/>
              </a:xfrm>
              <a:prstGeom prst="rect">
                <a:avLst/>
              </a:prstGeom>
              <a:blipFill>
                <a:blip r:embed="rId4"/>
                <a:stretch>
                  <a:fillRect t="-10204" b="-33673"/>
                </a:stretch>
              </a:blipFill>
              <a:ln>
                <a:noFill/>
              </a:ln>
            </p:spPr>
            <p:txBody>
              <a:bodyPr/>
              <a:lstStyle/>
              <a:p>
                <a:r>
                  <a:rPr lang="fr-FR">
                    <a:noFill/>
                  </a:rPr>
                  <a:t> </a:t>
                </a:r>
              </a:p>
            </p:txBody>
          </p:sp>
        </mc:Fallback>
      </mc:AlternateContent>
      <p:grpSp>
        <p:nvGrpSpPr>
          <p:cNvPr id="13" name="Group 12">
            <a:extLst>
              <a:ext uri="{FF2B5EF4-FFF2-40B4-BE49-F238E27FC236}">
                <a16:creationId xmlns:a16="http://schemas.microsoft.com/office/drawing/2014/main" id="{EC692723-99DE-4674-881C-C956CB433839}"/>
              </a:ext>
            </a:extLst>
          </p:cNvPr>
          <p:cNvGrpSpPr/>
          <p:nvPr/>
        </p:nvGrpSpPr>
        <p:grpSpPr>
          <a:xfrm>
            <a:off x="3442901" y="864668"/>
            <a:ext cx="6051421" cy="6314772"/>
            <a:chOff x="3442901" y="864668"/>
            <a:chExt cx="6051421" cy="6314772"/>
          </a:xfrm>
        </p:grpSpPr>
        <p:grpSp>
          <p:nvGrpSpPr>
            <p:cNvPr id="20" name="Group 19">
              <a:extLst>
                <a:ext uri="{FF2B5EF4-FFF2-40B4-BE49-F238E27FC236}">
                  <a16:creationId xmlns:a16="http://schemas.microsoft.com/office/drawing/2014/main" id="{3C1583E5-C524-412F-A5D3-B5020A9A5BDA}"/>
                </a:ext>
              </a:extLst>
            </p:cNvPr>
            <p:cNvGrpSpPr/>
            <p:nvPr/>
          </p:nvGrpSpPr>
          <p:grpSpPr>
            <a:xfrm>
              <a:off x="3442901" y="864668"/>
              <a:ext cx="6051421" cy="6314772"/>
              <a:chOff x="1596861" y="-49360"/>
              <a:chExt cx="6051421" cy="6314772"/>
            </a:xfrm>
          </p:grpSpPr>
          <p:grpSp>
            <p:nvGrpSpPr>
              <p:cNvPr id="23" name="Group 22">
                <a:extLst>
                  <a:ext uri="{FF2B5EF4-FFF2-40B4-BE49-F238E27FC236}">
                    <a16:creationId xmlns:a16="http://schemas.microsoft.com/office/drawing/2014/main" id="{FC4FFF95-9E2B-4143-960A-CF27BBB4C4E3}"/>
                  </a:ext>
                </a:extLst>
              </p:cNvPr>
              <p:cNvGrpSpPr/>
              <p:nvPr/>
            </p:nvGrpSpPr>
            <p:grpSpPr>
              <a:xfrm>
                <a:off x="2263246" y="-49360"/>
                <a:ext cx="4572000" cy="5943600"/>
                <a:chOff x="4114800" y="6775"/>
                <a:chExt cx="4572000" cy="5943600"/>
              </a:xfrm>
            </p:grpSpPr>
            <p:cxnSp>
              <p:nvCxnSpPr>
                <p:cNvPr id="27" name="Straight Connector 26">
                  <a:extLst>
                    <a:ext uri="{FF2B5EF4-FFF2-40B4-BE49-F238E27FC236}">
                      <a16:creationId xmlns:a16="http://schemas.microsoft.com/office/drawing/2014/main" id="{D6877C3B-E336-465C-B78D-FAECF3D4CDC7}"/>
                    </a:ext>
                  </a:extLst>
                </p:cNvPr>
                <p:cNvCxnSpPr/>
                <p:nvPr/>
              </p:nvCxnSpPr>
              <p:spPr>
                <a:xfrm>
                  <a:off x="4114800" y="5219201"/>
                  <a:ext cx="4572000" cy="0"/>
                </a:xfrm>
                <a:prstGeom prst="line">
                  <a:avLst/>
                </a:prstGeom>
                <a:ln w="38100">
                  <a:solidFill>
                    <a:schemeClr val="bg2"/>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B73ADB2E-3470-4786-9CD1-EAA2BD533A2E}"/>
                    </a:ext>
                  </a:extLst>
                </p:cNvPr>
                <p:cNvCxnSpPr>
                  <a:cxnSpLocks/>
                </p:cNvCxnSpPr>
                <p:nvPr/>
              </p:nvCxnSpPr>
              <p:spPr>
                <a:xfrm rot="3000000" flipH="1">
                  <a:off x="3840774" y="2978575"/>
                  <a:ext cx="5943600" cy="0"/>
                </a:xfrm>
                <a:prstGeom prst="line">
                  <a:avLst/>
                </a:prstGeom>
                <a:ln w="38100">
                  <a:solidFill>
                    <a:schemeClr val="bg2"/>
                  </a:solidFill>
                  <a:headEnd type="none" w="med" len="med"/>
                  <a:tailEnd type="none" w="sm" len="sm"/>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AB9204C1-FF11-4F61-8EDF-A9B1CE343F15}"/>
                    </a:ext>
                  </a:extLst>
                </p:cNvPr>
                <p:cNvCxnSpPr>
                  <a:cxnSpLocks/>
                </p:cNvCxnSpPr>
                <p:nvPr/>
              </p:nvCxnSpPr>
              <p:spPr>
                <a:xfrm rot="17400000">
                  <a:off x="2495947" y="2892945"/>
                  <a:ext cx="4937760" cy="0"/>
                </a:xfrm>
                <a:prstGeom prst="line">
                  <a:avLst/>
                </a:prstGeom>
                <a:ln w="38100">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24" name="Subtitle 2">
                <a:extLst>
                  <a:ext uri="{FF2B5EF4-FFF2-40B4-BE49-F238E27FC236}">
                    <a16:creationId xmlns:a16="http://schemas.microsoft.com/office/drawing/2014/main" id="{E22EA5BE-FCB1-4F6A-ACE0-7BA7FAFCFA75}"/>
                  </a:ext>
                </a:extLst>
              </p:cNvPr>
              <p:cNvSpPr txBox="1">
                <a:spLocks/>
              </p:cNvSpPr>
              <p:nvPr/>
            </p:nvSpPr>
            <p:spPr>
              <a:xfrm>
                <a:off x="1596861" y="516384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A</a:t>
                </a:r>
              </a:p>
            </p:txBody>
          </p:sp>
          <p:sp>
            <p:nvSpPr>
              <p:cNvPr id="25" name="Subtitle 2">
                <a:extLst>
                  <a:ext uri="{FF2B5EF4-FFF2-40B4-BE49-F238E27FC236}">
                    <a16:creationId xmlns:a16="http://schemas.microsoft.com/office/drawing/2014/main" id="{368D30F3-3C8E-4623-8059-33002FA13436}"/>
                  </a:ext>
                </a:extLst>
              </p:cNvPr>
              <p:cNvSpPr txBox="1">
                <a:spLocks/>
              </p:cNvSpPr>
              <p:nvPr/>
            </p:nvSpPr>
            <p:spPr>
              <a:xfrm>
                <a:off x="6315513" y="5097342"/>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B</a:t>
                </a:r>
              </a:p>
            </p:txBody>
          </p:sp>
          <p:sp>
            <p:nvSpPr>
              <p:cNvPr id="26" name="Subtitle 2">
                <a:extLst>
                  <a:ext uri="{FF2B5EF4-FFF2-40B4-BE49-F238E27FC236}">
                    <a16:creationId xmlns:a16="http://schemas.microsoft.com/office/drawing/2014/main" id="{8F834386-53C6-48C3-8284-B6D9BE1B2745}"/>
                  </a:ext>
                </a:extLst>
              </p:cNvPr>
              <p:cNvSpPr txBox="1">
                <a:spLocks/>
              </p:cNvSpPr>
              <p:nvPr/>
            </p:nvSpPr>
            <p:spPr>
              <a:xfrm>
                <a:off x="3378096" y="964359"/>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M</a:t>
                </a:r>
              </a:p>
            </p:txBody>
          </p:sp>
        </p:grpSp>
        <p:sp>
          <p:nvSpPr>
            <p:cNvPr id="21" name="Subtitle 2">
              <a:extLst>
                <a:ext uri="{FF2B5EF4-FFF2-40B4-BE49-F238E27FC236}">
                  <a16:creationId xmlns:a16="http://schemas.microsoft.com/office/drawing/2014/main" id="{8B26DF4E-2F3F-4121-8430-48EFF41DE6C5}"/>
                </a:ext>
              </a:extLst>
            </p:cNvPr>
            <p:cNvSpPr txBox="1">
              <a:spLocks/>
            </p:cNvSpPr>
            <p:nvPr/>
          </p:nvSpPr>
          <p:spPr>
            <a:xfrm>
              <a:off x="3999481" y="132385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y</a:t>
              </a:r>
            </a:p>
          </p:txBody>
        </p:sp>
        <p:sp>
          <p:nvSpPr>
            <p:cNvPr id="22" name="Subtitle 2">
              <a:extLst>
                <a:ext uri="{FF2B5EF4-FFF2-40B4-BE49-F238E27FC236}">
                  <a16:creationId xmlns:a16="http://schemas.microsoft.com/office/drawing/2014/main" id="{095B510C-FEE0-4B21-BECE-FE8BA143037E}"/>
                </a:ext>
              </a:extLst>
            </p:cNvPr>
            <p:cNvSpPr txBox="1">
              <a:spLocks/>
            </p:cNvSpPr>
            <p:nvPr/>
          </p:nvSpPr>
          <p:spPr>
            <a:xfrm>
              <a:off x="5404150" y="1185846"/>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x</a:t>
              </a:r>
            </a:p>
          </p:txBody>
        </p:sp>
      </p:grpSp>
      <p:sp>
        <p:nvSpPr>
          <p:cNvPr id="3" name="Rectangle: Rounded Corners 2">
            <a:extLst>
              <a:ext uri="{FF2B5EF4-FFF2-40B4-BE49-F238E27FC236}">
                <a16:creationId xmlns:a16="http://schemas.microsoft.com/office/drawing/2014/main" id="{AA596728-4697-CF66-00F2-C6C3457ACF32}"/>
              </a:ext>
            </a:extLst>
          </p:cNvPr>
          <p:cNvSpPr/>
          <p:nvPr/>
        </p:nvSpPr>
        <p:spPr>
          <a:xfrm>
            <a:off x="9057228" y="1403863"/>
            <a:ext cx="2752620" cy="1390745"/>
          </a:xfrm>
          <a:prstGeom prst="round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9" name="Picture 8">
            <a:extLst>
              <a:ext uri="{FF2B5EF4-FFF2-40B4-BE49-F238E27FC236}">
                <a16:creationId xmlns:a16="http://schemas.microsoft.com/office/drawing/2014/main" id="{24476332-1947-1C1F-0F96-8FEB7E97990A}"/>
              </a:ext>
            </a:extLst>
          </p:cNvPr>
          <p:cNvPicPr>
            <a:picLocks noChangeAspect="1"/>
          </p:cNvPicPr>
          <p:nvPr/>
        </p:nvPicPr>
        <p:blipFill>
          <a:blip r:embed="rId5"/>
          <a:stretch>
            <a:fillRect/>
          </a:stretch>
        </p:blipFill>
        <p:spPr>
          <a:xfrm>
            <a:off x="10526973" y="1627414"/>
            <a:ext cx="1405630" cy="1054223"/>
          </a:xfrm>
          <a:prstGeom prst="rect">
            <a:avLst/>
          </a:prstGeom>
        </p:spPr>
      </p:pic>
      <mc:AlternateContent xmlns:mc="http://schemas.openxmlformats.org/markup-compatibility/2006" xmlns:a14="http://schemas.microsoft.com/office/drawing/2010/main">
        <mc:Choice Requires="a14">
          <p:sp>
            <p:nvSpPr>
              <p:cNvPr id="11" name="Subtitle 2">
                <a:extLst>
                  <a:ext uri="{FF2B5EF4-FFF2-40B4-BE49-F238E27FC236}">
                    <a16:creationId xmlns:a16="http://schemas.microsoft.com/office/drawing/2014/main" id="{BE35853E-174D-4AB9-B327-B218568733AA}"/>
                  </a:ext>
                </a:extLst>
              </p:cNvPr>
              <p:cNvSpPr txBox="1">
                <a:spLocks/>
              </p:cNvSpPr>
              <p:nvPr/>
            </p:nvSpPr>
            <p:spPr>
              <a:xfrm>
                <a:off x="249663" y="1627414"/>
                <a:ext cx="3639453"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2800" dirty="0">
                    <a:solidFill>
                      <a:schemeClr val="tx1">
                        <a:lumMod val="65000"/>
                        <a:lumOff val="35000"/>
                      </a:schemeClr>
                    </a:solidFill>
                    <a:effectLst/>
                    <a:ea typeface="Calibri" panose="020F0502020204030204" pitchFamily="34" charset="0"/>
                    <a:cs typeface="Calibri" panose="020F0502020204030204" pitchFamily="34" charset="0"/>
                  </a:rPr>
                  <a:t>Bisector of </a:t>
                </a:r>
                <a14:m>
                  <m:oMath xmlns:m="http://schemas.openxmlformats.org/officeDocument/2006/math">
                    <m:acc>
                      <m:accPr>
                        <m:chr m:val="̂"/>
                        <m:ctrlPr>
                          <a:rPr lang="en-US" sz="2800"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2800" b="0"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𝐵𝑀𝐴</m:t>
                        </m:r>
                      </m:e>
                    </m:acc>
                    <m:r>
                      <a:rPr lang="en-US" sz="2800" b="0" i="1">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 </m:t>
                    </m:r>
                  </m:oMath>
                </a14:m>
                <a:endParaRPr lang="en-US" sz="2800" dirty="0">
                  <a:solidFill>
                    <a:schemeClr val="tx1">
                      <a:lumMod val="65000"/>
                      <a:lumOff val="35000"/>
                    </a:schemeClr>
                  </a:solidFill>
                </a:endParaRPr>
              </a:p>
            </p:txBody>
          </p:sp>
        </mc:Choice>
        <mc:Fallback xmlns="">
          <p:sp>
            <p:nvSpPr>
              <p:cNvPr id="11" name="Subtitle 2">
                <a:extLst>
                  <a:ext uri="{FF2B5EF4-FFF2-40B4-BE49-F238E27FC236}">
                    <a16:creationId xmlns:a16="http://schemas.microsoft.com/office/drawing/2014/main" id="{BE35853E-174D-4AB9-B327-B218568733AA}"/>
                  </a:ext>
                </a:extLst>
              </p:cNvPr>
              <p:cNvSpPr txBox="1">
                <a:spLocks noRot="1" noChangeAspect="1" noMove="1" noResize="1" noEditPoints="1" noAdjustHandles="1" noChangeArrowheads="1" noChangeShapeType="1" noTextEdit="1"/>
              </p:cNvSpPr>
              <p:nvPr/>
            </p:nvSpPr>
            <p:spPr>
              <a:xfrm>
                <a:off x="249663" y="1627414"/>
                <a:ext cx="3639453" cy="1101568"/>
              </a:xfrm>
              <a:prstGeom prst="rect">
                <a:avLst/>
              </a:prstGeom>
              <a:blipFill>
                <a:blip r:embed="rId6"/>
                <a:stretch>
                  <a:fillRect t="-4420"/>
                </a:stretch>
              </a:blipFill>
            </p:spPr>
            <p:txBody>
              <a:bodyPr/>
              <a:lstStyle/>
              <a:p>
                <a:r>
                  <a:rPr lang="en-US">
                    <a:noFill/>
                  </a:rPr>
                  <a:t> </a:t>
                </a:r>
              </a:p>
            </p:txBody>
          </p:sp>
        </mc:Fallback>
      </mc:AlternateContent>
      <p:cxnSp>
        <p:nvCxnSpPr>
          <p:cNvPr id="2" name="Straight Connector 1">
            <a:extLst>
              <a:ext uri="{FF2B5EF4-FFF2-40B4-BE49-F238E27FC236}">
                <a16:creationId xmlns:a16="http://schemas.microsoft.com/office/drawing/2014/main" id="{BBD09887-5C76-81C2-0E74-DBD7635537AF}"/>
              </a:ext>
            </a:extLst>
          </p:cNvPr>
          <p:cNvCxnSpPr>
            <a:cxnSpLocks/>
          </p:cNvCxnSpPr>
          <p:nvPr/>
        </p:nvCxnSpPr>
        <p:spPr>
          <a:xfrm flipV="1">
            <a:off x="4109286" y="3517900"/>
            <a:ext cx="3650414" cy="2559972"/>
          </a:xfrm>
          <a:prstGeom prst="line">
            <a:avLst/>
          </a:prstGeom>
          <a:ln w="381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D801B625-47CB-65CE-1C4D-3EC9CBD76E90}"/>
              </a:ext>
            </a:extLst>
          </p:cNvPr>
          <p:cNvCxnSpPr>
            <a:cxnSpLocks/>
          </p:cNvCxnSpPr>
          <p:nvPr/>
        </p:nvCxnSpPr>
        <p:spPr>
          <a:xfrm flipH="1" flipV="1">
            <a:off x="3873901" y="3835039"/>
            <a:ext cx="4813005" cy="2258303"/>
          </a:xfrm>
          <a:prstGeom prst="line">
            <a:avLst/>
          </a:prstGeom>
          <a:ln w="381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31A78E65-1DB2-0707-8D2F-155FA8A53C24}"/>
              </a:ext>
            </a:extLst>
          </p:cNvPr>
          <p:cNvGrpSpPr/>
          <p:nvPr/>
        </p:nvGrpSpPr>
        <p:grpSpPr>
          <a:xfrm>
            <a:off x="5810069" y="4501414"/>
            <a:ext cx="1332769" cy="1101568"/>
            <a:chOff x="5803719" y="4418864"/>
            <a:chExt cx="1332769" cy="1101568"/>
          </a:xfrm>
        </p:grpSpPr>
        <p:sp>
          <p:nvSpPr>
            <p:cNvPr id="8" name="Subtitle 2">
              <a:extLst>
                <a:ext uri="{FF2B5EF4-FFF2-40B4-BE49-F238E27FC236}">
                  <a16:creationId xmlns:a16="http://schemas.microsoft.com/office/drawing/2014/main" id="{FF05E0FB-E0A5-BDBB-09E6-F00F74605819}"/>
                </a:ext>
              </a:extLst>
            </p:cNvPr>
            <p:cNvSpPr txBox="1">
              <a:spLocks/>
            </p:cNvSpPr>
            <p:nvPr/>
          </p:nvSpPr>
          <p:spPr>
            <a:xfrm>
              <a:off x="5803719" y="4418864"/>
              <a:ext cx="1332769" cy="1101568"/>
            </a:xfrm>
            <a:prstGeom prst="rect">
              <a:avLst/>
            </a:prstGeom>
            <a:ln>
              <a:noFill/>
            </a:ln>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rgbClr val="C00000"/>
                  </a:solidFill>
                </a:rPr>
                <a:t>C</a:t>
              </a:r>
            </a:p>
          </p:txBody>
        </p:sp>
        <p:sp>
          <p:nvSpPr>
            <p:cNvPr id="10" name="Oval 9">
              <a:extLst>
                <a:ext uri="{FF2B5EF4-FFF2-40B4-BE49-F238E27FC236}">
                  <a16:creationId xmlns:a16="http://schemas.microsoft.com/office/drawing/2014/main" id="{00E10568-1DB4-6A04-FC64-859E2C04960D}"/>
                </a:ext>
              </a:extLst>
            </p:cNvPr>
            <p:cNvSpPr/>
            <p:nvPr/>
          </p:nvSpPr>
          <p:spPr>
            <a:xfrm>
              <a:off x="5887008" y="4654502"/>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2" name="Picture 7">
            <a:extLst>
              <a:ext uri="{FF2B5EF4-FFF2-40B4-BE49-F238E27FC236}">
                <a16:creationId xmlns:a16="http://schemas.microsoft.com/office/drawing/2014/main" id="{941AA512-A07F-0913-0B31-B92776130F7E}"/>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20297144">
            <a:off x="9278844" y="1837858"/>
            <a:ext cx="1816396" cy="355085"/>
          </a:xfrm>
          <a:prstGeom prst="rect">
            <a:avLst/>
          </a:prstGeom>
        </p:spPr>
      </p:pic>
      <p:pic>
        <p:nvPicPr>
          <p:cNvPr id="14" name="ruler">
            <a:extLst>
              <a:ext uri="{FF2B5EF4-FFF2-40B4-BE49-F238E27FC236}">
                <a16:creationId xmlns:a16="http://schemas.microsoft.com/office/drawing/2014/main" id="{C0E3B3C2-0518-99AC-6681-3DD223C322E7}"/>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15601958">
            <a:off x="3365640" y="3946181"/>
            <a:ext cx="6388152" cy="1248812"/>
          </a:xfrm>
          <a:prstGeom prst="rect">
            <a:avLst/>
          </a:prstGeom>
        </p:spPr>
      </p:pic>
      <p:pic>
        <p:nvPicPr>
          <p:cNvPr id="15" name="Picture 14">
            <a:extLst>
              <a:ext uri="{FF2B5EF4-FFF2-40B4-BE49-F238E27FC236}">
                <a16:creationId xmlns:a16="http://schemas.microsoft.com/office/drawing/2014/main" id="{7DA25B4F-BBA2-5134-752A-B3F4696D4F30}"/>
              </a:ext>
            </a:extLst>
          </p:cNvPr>
          <p:cNvPicPr>
            <a:picLocks noChangeAspect="1"/>
          </p:cNvPicPr>
          <p:nvPr/>
        </p:nvPicPr>
        <p:blipFill>
          <a:blip r:embed="rId5"/>
          <a:stretch>
            <a:fillRect/>
          </a:stretch>
        </p:blipFill>
        <p:spPr>
          <a:xfrm rot="15678700">
            <a:off x="3372810" y="756198"/>
            <a:ext cx="2448147" cy="1836111"/>
          </a:xfrm>
          <a:prstGeom prst="rect">
            <a:avLst/>
          </a:prstGeom>
        </p:spPr>
      </p:pic>
      <p:cxnSp>
        <p:nvCxnSpPr>
          <p:cNvPr id="16" name="Straight Connector 15">
            <a:extLst>
              <a:ext uri="{FF2B5EF4-FFF2-40B4-BE49-F238E27FC236}">
                <a16:creationId xmlns:a16="http://schemas.microsoft.com/office/drawing/2014/main" id="{BDE9FFD2-D4DB-7500-F2D9-5CAE4B4299BF}"/>
              </a:ext>
            </a:extLst>
          </p:cNvPr>
          <p:cNvCxnSpPr>
            <a:cxnSpLocks/>
          </p:cNvCxnSpPr>
          <p:nvPr/>
        </p:nvCxnSpPr>
        <p:spPr>
          <a:xfrm flipH="1" flipV="1">
            <a:off x="5495925" y="2287414"/>
            <a:ext cx="784295" cy="4394740"/>
          </a:xfrm>
          <a:prstGeom prst="line">
            <a:avLst/>
          </a:prstGeom>
          <a:ln w="381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570888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path" presetSubtype="0" accel="50000" decel="50000" fill="hold" nodeType="clickEffect">
                                  <p:stCondLst>
                                    <p:cond delay="0"/>
                                  </p:stCondLst>
                                  <p:childTnLst>
                                    <p:animMotion origin="layout" path="M -3.33333E-6 -1.48148E-6 L 0.06485 0.63843 " pathEditMode="relative" rAng="0" ptsTypes="AA">
                                      <p:cBhvr>
                                        <p:cTn id="20" dur="500" fill="hold"/>
                                        <p:tgtEl>
                                          <p:spTgt spid="15"/>
                                        </p:tgtEl>
                                        <p:attrNameLst>
                                          <p:attrName>ppt_x</p:attrName>
                                          <p:attrName>ppt_y</p:attrName>
                                        </p:attrNameLst>
                                      </p:cBhvr>
                                      <p:rCtr x="3242" y="31921"/>
                                    </p:animMotion>
                                  </p:childTnLst>
                                </p:cTn>
                              </p:par>
                              <p:par>
                                <p:cTn id="21" presetID="22" presetClass="entr" presetSubtype="1"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up)">
                                      <p:cBhvr>
                                        <p:cTn id="23" dur="500"/>
                                        <p:tgtEl>
                                          <p:spTgt spid="16"/>
                                        </p:tgtEl>
                                      </p:cBhvr>
                                    </p:animEffect>
                                  </p:childTnLst>
                                </p:cTn>
                              </p:par>
                            </p:childTnLst>
                          </p:cTn>
                        </p:par>
                        <p:par>
                          <p:cTn id="24" fill="hold">
                            <p:stCondLst>
                              <p:cond delay="500"/>
                            </p:stCondLst>
                            <p:childTnLst>
                              <p:par>
                                <p:cTn id="25" presetID="10" presetClass="exit" presetSubtype="0" fill="hold" nodeType="afterEffect">
                                  <p:stCondLst>
                                    <p:cond delay="0"/>
                                  </p:stCondLst>
                                  <p:childTnLst>
                                    <p:animEffect transition="out" filter="fade">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par>
                          <p:cTn id="28" fill="hold">
                            <p:stCondLst>
                              <p:cond delay="1000"/>
                            </p:stCondLst>
                            <p:childTnLst>
                              <p:par>
                                <p:cTn id="29" presetID="42" presetClass="exit" presetSubtype="0" fill="hold" nodeType="afterEffect">
                                  <p:stCondLst>
                                    <p:cond delay="0"/>
                                  </p:stCondLst>
                                  <p:childTnLst>
                                    <p:animEffect transition="out" filter="fade">
                                      <p:cBhvr>
                                        <p:cTn id="30" dur="1000"/>
                                        <p:tgtEl>
                                          <p:spTgt spid="14"/>
                                        </p:tgtEl>
                                      </p:cBhvr>
                                    </p:animEffect>
                                    <p:anim calcmode="lin" valueType="num">
                                      <p:cBhvr>
                                        <p:cTn id="31" dur="1000"/>
                                        <p:tgtEl>
                                          <p:spTgt spid="14"/>
                                        </p:tgtEl>
                                        <p:attrNameLst>
                                          <p:attrName>ppt_x</p:attrName>
                                        </p:attrNameLst>
                                      </p:cBhvr>
                                      <p:tavLst>
                                        <p:tav tm="0">
                                          <p:val>
                                            <p:strVal val="ppt_x"/>
                                          </p:val>
                                        </p:tav>
                                        <p:tav tm="100000">
                                          <p:val>
                                            <p:strVal val="ppt_x"/>
                                          </p:val>
                                        </p:tav>
                                      </p:tavLst>
                                    </p:anim>
                                    <p:anim calcmode="lin" valueType="num">
                                      <p:cBhvr>
                                        <p:cTn id="32" dur="1000"/>
                                        <p:tgtEl>
                                          <p:spTgt spid="14"/>
                                        </p:tgtEl>
                                        <p:attrNameLst>
                                          <p:attrName>ppt_y</p:attrName>
                                        </p:attrNameLst>
                                      </p:cBhvr>
                                      <p:tavLst>
                                        <p:tav tm="0">
                                          <p:val>
                                            <p:strVal val="ppt_y"/>
                                          </p:val>
                                        </p:tav>
                                        <p:tav tm="100000">
                                          <p:val>
                                            <p:strVal val="ppt_y+.1"/>
                                          </p:val>
                                        </p:tav>
                                      </p:tavLst>
                                    </p:anim>
                                    <p:set>
                                      <p:cBhvr>
                                        <p:cTn id="33" dur="1" fill="hold">
                                          <p:stCondLst>
                                            <p:cond delay="9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1F8F9F19-AD2B-6520-6809-0ECAC5C6070E}"/>
              </a:ext>
            </a:extLst>
          </p:cNvPr>
          <p:cNvSpPr/>
          <p:nvPr/>
        </p:nvSpPr>
        <p:spPr>
          <a:xfrm>
            <a:off x="9057228" y="1403863"/>
            <a:ext cx="2752620" cy="1390745"/>
          </a:xfrm>
          <a:prstGeom prst="round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6" name="Picture 5" descr="See the source image">
            <a:extLst>
              <a:ext uri="{FF2B5EF4-FFF2-40B4-BE49-F238E27FC236}">
                <a16:creationId xmlns:a16="http://schemas.microsoft.com/office/drawing/2014/main" id="{598E3719-47A1-1A1D-D267-EDD47BF64AD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057228" y="1480184"/>
            <a:ext cx="1919258" cy="902288"/>
          </a:xfrm>
          <a:prstGeom prst="rect">
            <a:avLst/>
          </a:prstGeom>
          <a:noFill/>
          <a:ln>
            <a:noFill/>
          </a:ln>
        </p:spPr>
      </p:pic>
      <p:pic>
        <p:nvPicPr>
          <p:cNvPr id="9" name="Picture 8">
            <a:extLst>
              <a:ext uri="{FF2B5EF4-FFF2-40B4-BE49-F238E27FC236}">
                <a16:creationId xmlns:a16="http://schemas.microsoft.com/office/drawing/2014/main" id="{6A19373D-A54F-707D-B21C-0D49C0FB95A3}"/>
              </a:ext>
            </a:extLst>
          </p:cNvPr>
          <p:cNvPicPr>
            <a:picLocks noChangeAspect="1"/>
          </p:cNvPicPr>
          <p:nvPr/>
        </p:nvPicPr>
        <p:blipFill>
          <a:blip r:embed="rId5"/>
          <a:stretch>
            <a:fillRect/>
          </a:stretch>
        </p:blipFill>
        <p:spPr>
          <a:xfrm>
            <a:off x="10526973" y="1627414"/>
            <a:ext cx="1405630" cy="1054223"/>
          </a:xfrm>
          <a:prstGeom prst="rect">
            <a:avLst/>
          </a:prstGeom>
        </p:spPr>
      </p:pic>
      <p:grpSp>
        <p:nvGrpSpPr>
          <p:cNvPr id="2" name="Group 1">
            <a:extLst>
              <a:ext uri="{FF2B5EF4-FFF2-40B4-BE49-F238E27FC236}">
                <a16:creationId xmlns:a16="http://schemas.microsoft.com/office/drawing/2014/main" id="{2837C6CC-7C61-AC24-C26E-96DFB53F2325}"/>
              </a:ext>
            </a:extLst>
          </p:cNvPr>
          <p:cNvGrpSpPr/>
          <p:nvPr/>
        </p:nvGrpSpPr>
        <p:grpSpPr>
          <a:xfrm>
            <a:off x="3442901" y="864668"/>
            <a:ext cx="6051421" cy="6314772"/>
            <a:chOff x="3442901" y="864668"/>
            <a:chExt cx="6051421" cy="6314772"/>
          </a:xfrm>
        </p:grpSpPr>
        <p:grpSp>
          <p:nvGrpSpPr>
            <p:cNvPr id="5" name="Group 4">
              <a:extLst>
                <a:ext uri="{FF2B5EF4-FFF2-40B4-BE49-F238E27FC236}">
                  <a16:creationId xmlns:a16="http://schemas.microsoft.com/office/drawing/2014/main" id="{946FB7FF-32BF-9D3D-7394-88D2B87E24C4}"/>
                </a:ext>
              </a:extLst>
            </p:cNvPr>
            <p:cNvGrpSpPr/>
            <p:nvPr/>
          </p:nvGrpSpPr>
          <p:grpSpPr>
            <a:xfrm>
              <a:off x="3442901" y="864668"/>
              <a:ext cx="6051421" cy="6314772"/>
              <a:chOff x="1596861" y="-49360"/>
              <a:chExt cx="6051421" cy="6314772"/>
            </a:xfrm>
          </p:grpSpPr>
          <p:grpSp>
            <p:nvGrpSpPr>
              <p:cNvPr id="10" name="Group 9">
                <a:extLst>
                  <a:ext uri="{FF2B5EF4-FFF2-40B4-BE49-F238E27FC236}">
                    <a16:creationId xmlns:a16="http://schemas.microsoft.com/office/drawing/2014/main" id="{8D71FB23-C5E7-6BBE-3316-1F7DCE339543}"/>
                  </a:ext>
                </a:extLst>
              </p:cNvPr>
              <p:cNvGrpSpPr/>
              <p:nvPr/>
            </p:nvGrpSpPr>
            <p:grpSpPr>
              <a:xfrm>
                <a:off x="2263246" y="-49360"/>
                <a:ext cx="4572000" cy="5943600"/>
                <a:chOff x="4114800" y="6775"/>
                <a:chExt cx="4572000" cy="5943600"/>
              </a:xfrm>
            </p:grpSpPr>
            <p:cxnSp>
              <p:nvCxnSpPr>
                <p:cNvPr id="16" name="Straight Connector 15">
                  <a:extLst>
                    <a:ext uri="{FF2B5EF4-FFF2-40B4-BE49-F238E27FC236}">
                      <a16:creationId xmlns:a16="http://schemas.microsoft.com/office/drawing/2014/main" id="{1FD1AFF2-5744-1462-4A90-42EB21CEDAFF}"/>
                    </a:ext>
                  </a:extLst>
                </p:cNvPr>
                <p:cNvCxnSpPr/>
                <p:nvPr/>
              </p:nvCxnSpPr>
              <p:spPr>
                <a:xfrm>
                  <a:off x="4114800" y="5219201"/>
                  <a:ext cx="4572000" cy="0"/>
                </a:xfrm>
                <a:prstGeom prst="line">
                  <a:avLst/>
                </a:prstGeom>
                <a:ln w="38100">
                  <a:solidFill>
                    <a:schemeClr val="bg2"/>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8504E36-C5F2-D7E6-9D9A-9EE33239CEB8}"/>
                    </a:ext>
                  </a:extLst>
                </p:cNvPr>
                <p:cNvCxnSpPr>
                  <a:cxnSpLocks/>
                </p:cNvCxnSpPr>
                <p:nvPr/>
              </p:nvCxnSpPr>
              <p:spPr>
                <a:xfrm rot="3000000" flipH="1">
                  <a:off x="3840774" y="2978575"/>
                  <a:ext cx="5943600" cy="0"/>
                </a:xfrm>
                <a:prstGeom prst="line">
                  <a:avLst/>
                </a:prstGeom>
                <a:ln w="38100">
                  <a:solidFill>
                    <a:schemeClr val="bg2"/>
                  </a:solidFill>
                  <a:headEnd type="none" w="med" len="med"/>
                  <a:tailEnd type="none" w="sm" len="sm"/>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A850324F-95D2-66AB-B2EF-D0E5AD8F5ED2}"/>
                    </a:ext>
                  </a:extLst>
                </p:cNvPr>
                <p:cNvCxnSpPr>
                  <a:cxnSpLocks/>
                </p:cNvCxnSpPr>
                <p:nvPr/>
              </p:nvCxnSpPr>
              <p:spPr>
                <a:xfrm rot="17400000">
                  <a:off x="2495947" y="2892945"/>
                  <a:ext cx="4937760" cy="0"/>
                </a:xfrm>
                <a:prstGeom prst="line">
                  <a:avLst/>
                </a:prstGeom>
                <a:ln w="38100">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2" name="Subtitle 2">
                <a:extLst>
                  <a:ext uri="{FF2B5EF4-FFF2-40B4-BE49-F238E27FC236}">
                    <a16:creationId xmlns:a16="http://schemas.microsoft.com/office/drawing/2014/main" id="{08D68852-7A8E-9EC9-4075-95E6FAAC837B}"/>
                  </a:ext>
                </a:extLst>
              </p:cNvPr>
              <p:cNvSpPr txBox="1">
                <a:spLocks/>
              </p:cNvSpPr>
              <p:nvPr/>
            </p:nvSpPr>
            <p:spPr>
              <a:xfrm>
                <a:off x="1596861" y="516384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A</a:t>
                </a:r>
              </a:p>
            </p:txBody>
          </p:sp>
          <p:sp>
            <p:nvSpPr>
              <p:cNvPr id="14" name="Subtitle 2">
                <a:extLst>
                  <a:ext uri="{FF2B5EF4-FFF2-40B4-BE49-F238E27FC236}">
                    <a16:creationId xmlns:a16="http://schemas.microsoft.com/office/drawing/2014/main" id="{4EDCBF43-0542-E52A-F109-2C87287B4651}"/>
                  </a:ext>
                </a:extLst>
              </p:cNvPr>
              <p:cNvSpPr txBox="1">
                <a:spLocks/>
              </p:cNvSpPr>
              <p:nvPr/>
            </p:nvSpPr>
            <p:spPr>
              <a:xfrm>
                <a:off x="6315513" y="5097342"/>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B</a:t>
                </a:r>
              </a:p>
            </p:txBody>
          </p:sp>
          <p:sp>
            <p:nvSpPr>
              <p:cNvPr id="15" name="Subtitle 2">
                <a:extLst>
                  <a:ext uri="{FF2B5EF4-FFF2-40B4-BE49-F238E27FC236}">
                    <a16:creationId xmlns:a16="http://schemas.microsoft.com/office/drawing/2014/main" id="{A523A858-1E2D-1BCF-86F6-52EF82D7F1AD}"/>
                  </a:ext>
                </a:extLst>
              </p:cNvPr>
              <p:cNvSpPr txBox="1">
                <a:spLocks/>
              </p:cNvSpPr>
              <p:nvPr/>
            </p:nvSpPr>
            <p:spPr>
              <a:xfrm>
                <a:off x="3378096" y="964359"/>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M</a:t>
                </a:r>
              </a:p>
            </p:txBody>
          </p:sp>
        </p:grpSp>
        <p:sp>
          <p:nvSpPr>
            <p:cNvPr id="7" name="Subtitle 2">
              <a:extLst>
                <a:ext uri="{FF2B5EF4-FFF2-40B4-BE49-F238E27FC236}">
                  <a16:creationId xmlns:a16="http://schemas.microsoft.com/office/drawing/2014/main" id="{C54BE28E-95CA-E0E0-CE95-CBFC34A37FB4}"/>
                </a:ext>
              </a:extLst>
            </p:cNvPr>
            <p:cNvSpPr txBox="1">
              <a:spLocks/>
            </p:cNvSpPr>
            <p:nvPr/>
          </p:nvSpPr>
          <p:spPr>
            <a:xfrm>
              <a:off x="3999481" y="132385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y</a:t>
              </a:r>
            </a:p>
          </p:txBody>
        </p:sp>
        <p:sp>
          <p:nvSpPr>
            <p:cNvPr id="8" name="Subtitle 2">
              <a:extLst>
                <a:ext uri="{FF2B5EF4-FFF2-40B4-BE49-F238E27FC236}">
                  <a16:creationId xmlns:a16="http://schemas.microsoft.com/office/drawing/2014/main" id="{DD88F0E2-26AF-BCA7-6B00-E16D1326ADE7}"/>
                </a:ext>
              </a:extLst>
            </p:cNvPr>
            <p:cNvSpPr txBox="1">
              <a:spLocks/>
            </p:cNvSpPr>
            <p:nvPr/>
          </p:nvSpPr>
          <p:spPr>
            <a:xfrm>
              <a:off x="5404150" y="1185846"/>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x</a:t>
              </a:r>
            </a:p>
          </p:txBody>
        </p:sp>
      </p:grpSp>
      <p:cxnSp>
        <p:nvCxnSpPr>
          <p:cNvPr id="19" name="Straight Connector 18">
            <a:extLst>
              <a:ext uri="{FF2B5EF4-FFF2-40B4-BE49-F238E27FC236}">
                <a16:creationId xmlns:a16="http://schemas.microsoft.com/office/drawing/2014/main" id="{C06AEEBE-1231-D15B-065E-D31E7C8E0A91}"/>
              </a:ext>
            </a:extLst>
          </p:cNvPr>
          <p:cNvCxnSpPr>
            <a:cxnSpLocks/>
          </p:cNvCxnSpPr>
          <p:nvPr/>
        </p:nvCxnSpPr>
        <p:spPr>
          <a:xfrm flipV="1">
            <a:off x="4109286" y="3517900"/>
            <a:ext cx="3650414" cy="2559972"/>
          </a:xfrm>
          <a:prstGeom prst="line">
            <a:avLst/>
          </a:prstGeom>
          <a:ln w="381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0335E47C-AF43-D410-2C9D-C0282B3B8073}"/>
              </a:ext>
            </a:extLst>
          </p:cNvPr>
          <p:cNvCxnSpPr>
            <a:cxnSpLocks/>
          </p:cNvCxnSpPr>
          <p:nvPr/>
        </p:nvCxnSpPr>
        <p:spPr>
          <a:xfrm flipH="1" flipV="1">
            <a:off x="3873901" y="3835039"/>
            <a:ext cx="4813005" cy="2258303"/>
          </a:xfrm>
          <a:prstGeom prst="line">
            <a:avLst/>
          </a:prstGeom>
          <a:ln w="381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64313AA5-B474-240B-C38A-5001E67DE4A9}"/>
              </a:ext>
            </a:extLst>
          </p:cNvPr>
          <p:cNvCxnSpPr>
            <a:cxnSpLocks/>
          </p:cNvCxnSpPr>
          <p:nvPr/>
        </p:nvCxnSpPr>
        <p:spPr>
          <a:xfrm flipH="1" flipV="1">
            <a:off x="5495925" y="2287414"/>
            <a:ext cx="784295" cy="4394740"/>
          </a:xfrm>
          <a:prstGeom prst="line">
            <a:avLst/>
          </a:prstGeom>
          <a:ln w="381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7" name="Group 36">
            <a:extLst>
              <a:ext uri="{FF2B5EF4-FFF2-40B4-BE49-F238E27FC236}">
                <a16:creationId xmlns:a16="http://schemas.microsoft.com/office/drawing/2014/main" id="{98190956-3C88-AF26-4E69-C71B6C1750A5}"/>
              </a:ext>
            </a:extLst>
          </p:cNvPr>
          <p:cNvGrpSpPr/>
          <p:nvPr/>
        </p:nvGrpSpPr>
        <p:grpSpPr>
          <a:xfrm>
            <a:off x="5810069" y="4501414"/>
            <a:ext cx="1332769" cy="1101568"/>
            <a:chOff x="5803719" y="4418864"/>
            <a:chExt cx="1332769" cy="1101568"/>
          </a:xfrm>
        </p:grpSpPr>
        <p:sp>
          <p:nvSpPr>
            <p:cNvPr id="38" name="Subtitle 2">
              <a:extLst>
                <a:ext uri="{FF2B5EF4-FFF2-40B4-BE49-F238E27FC236}">
                  <a16:creationId xmlns:a16="http://schemas.microsoft.com/office/drawing/2014/main" id="{A9658660-1AB4-62E7-ADDC-B2ED29835902}"/>
                </a:ext>
              </a:extLst>
            </p:cNvPr>
            <p:cNvSpPr txBox="1">
              <a:spLocks/>
            </p:cNvSpPr>
            <p:nvPr/>
          </p:nvSpPr>
          <p:spPr>
            <a:xfrm>
              <a:off x="5803719" y="4418864"/>
              <a:ext cx="1332769" cy="1101568"/>
            </a:xfrm>
            <a:prstGeom prst="rect">
              <a:avLst/>
            </a:prstGeom>
            <a:ln>
              <a:noFill/>
            </a:ln>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rgbClr val="C00000"/>
                  </a:solidFill>
                </a:rPr>
                <a:t>C</a:t>
              </a:r>
            </a:p>
          </p:txBody>
        </p:sp>
        <p:sp>
          <p:nvSpPr>
            <p:cNvPr id="39" name="Oval 38">
              <a:extLst>
                <a:ext uri="{FF2B5EF4-FFF2-40B4-BE49-F238E27FC236}">
                  <a16:creationId xmlns:a16="http://schemas.microsoft.com/office/drawing/2014/main" id="{74AF218B-8212-4B65-F43A-38213455C799}"/>
                </a:ext>
              </a:extLst>
            </p:cNvPr>
            <p:cNvSpPr/>
            <p:nvPr/>
          </p:nvSpPr>
          <p:spPr>
            <a:xfrm>
              <a:off x="5887008" y="4654502"/>
              <a:ext cx="91440" cy="9144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mc:AlternateContent xmlns:mc="http://schemas.openxmlformats.org/markup-compatibility/2006" xmlns:a14="http://schemas.microsoft.com/office/drawing/2010/main">
        <mc:Choice Requires="a14">
          <p:sp>
            <p:nvSpPr>
              <p:cNvPr id="40" name="Subtitle 2">
                <a:extLst>
                  <a:ext uri="{FF2B5EF4-FFF2-40B4-BE49-F238E27FC236}">
                    <a16:creationId xmlns:a16="http://schemas.microsoft.com/office/drawing/2014/main" id="{987B889D-C57C-9C34-1777-DD40351EA6B8}"/>
                  </a:ext>
                </a:extLst>
              </p:cNvPr>
              <p:cNvSpPr txBox="1">
                <a:spLocks/>
              </p:cNvSpPr>
              <p:nvPr/>
            </p:nvSpPr>
            <p:spPr>
              <a:xfrm>
                <a:off x="249663" y="1627414"/>
                <a:ext cx="3639453"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2800" dirty="0">
                    <a:solidFill>
                      <a:schemeClr val="tx1">
                        <a:lumMod val="65000"/>
                        <a:lumOff val="35000"/>
                      </a:schemeClr>
                    </a:solidFill>
                    <a:effectLst/>
                    <a:ea typeface="Calibri" panose="020F0502020204030204" pitchFamily="34" charset="0"/>
                    <a:cs typeface="Calibri" panose="020F0502020204030204" pitchFamily="34" charset="0"/>
                  </a:rPr>
                  <a:t>Bisector of </a:t>
                </a:r>
                <a14:m>
                  <m:oMath xmlns:m="http://schemas.openxmlformats.org/officeDocument/2006/math">
                    <m:acc>
                      <m:accPr>
                        <m:chr m:val="̂"/>
                        <m:ctrlPr>
                          <a:rPr lang="en-US" sz="2800"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2800" b="0"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𝐵𝑀𝐴</m:t>
                        </m:r>
                      </m:e>
                    </m:acc>
                    <m:r>
                      <a:rPr lang="en-US" sz="2800" b="0" i="1">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 </m:t>
                    </m:r>
                  </m:oMath>
                </a14:m>
                <a:endParaRPr lang="en-US" sz="2800" dirty="0">
                  <a:solidFill>
                    <a:schemeClr val="tx1">
                      <a:lumMod val="65000"/>
                      <a:lumOff val="35000"/>
                    </a:schemeClr>
                  </a:solidFill>
                </a:endParaRPr>
              </a:p>
            </p:txBody>
          </p:sp>
        </mc:Choice>
        <mc:Fallback xmlns="">
          <p:sp>
            <p:nvSpPr>
              <p:cNvPr id="40" name="Subtitle 2">
                <a:extLst>
                  <a:ext uri="{FF2B5EF4-FFF2-40B4-BE49-F238E27FC236}">
                    <a16:creationId xmlns:a16="http://schemas.microsoft.com/office/drawing/2014/main" id="{987B889D-C57C-9C34-1777-DD40351EA6B8}"/>
                  </a:ext>
                </a:extLst>
              </p:cNvPr>
              <p:cNvSpPr txBox="1">
                <a:spLocks noRot="1" noChangeAspect="1" noMove="1" noResize="1" noEditPoints="1" noAdjustHandles="1" noChangeArrowheads="1" noChangeShapeType="1" noTextEdit="1"/>
              </p:cNvSpPr>
              <p:nvPr/>
            </p:nvSpPr>
            <p:spPr>
              <a:xfrm>
                <a:off x="249663" y="1627414"/>
                <a:ext cx="3639453" cy="1101568"/>
              </a:xfrm>
              <a:prstGeom prst="rect">
                <a:avLst/>
              </a:prstGeom>
              <a:blipFill>
                <a:blip r:embed="rId6"/>
                <a:stretch>
                  <a:fillRect t="-442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1" name="Google Shape;222;p10">
                <a:extLst>
                  <a:ext uri="{FF2B5EF4-FFF2-40B4-BE49-F238E27FC236}">
                    <a16:creationId xmlns:a16="http://schemas.microsoft.com/office/drawing/2014/main" id="{E9210C7D-0ADE-DDE5-5064-049E37B7F9C1}"/>
                  </a:ext>
                </a:extLst>
              </p:cNvPr>
              <p:cNvSpPr txBox="1"/>
              <p:nvPr/>
            </p:nvSpPr>
            <p:spPr>
              <a:xfrm>
                <a:off x="0" y="572301"/>
                <a:ext cx="12192000" cy="599547"/>
              </a:xfrm>
              <a:prstGeom prst="rect">
                <a:avLst/>
              </a:prstGeom>
              <a:solidFill>
                <a:srgbClr val="0076A3"/>
              </a:solidFill>
              <a:ln>
                <a:noFill/>
              </a:ln>
            </p:spPr>
            <p:txBody>
              <a:bodyPr spcFirstLastPara="1" wrap="square" lIns="91425" tIns="45700" rIns="91425" bIns="45700" anchor="t" anchorCtr="0">
                <a:spAutoFit/>
              </a:bodyPr>
              <a:lstStyle/>
              <a:p>
                <a:pPr marL="465138" lvl="1">
                  <a:buSzPts val="6000"/>
                </a:pPr>
                <a:r>
                  <a:rPr lang="en-US" sz="3200" b="1" dirty="0">
                    <a:solidFill>
                      <a:schemeClr val="bg1"/>
                    </a:solidFill>
                    <a:latin typeface="+mj-lt"/>
                    <a:sym typeface="Comic Sans MS"/>
                  </a:rPr>
                  <a:t>Without using the protractor, draw the </a:t>
                </a:r>
                <a:r>
                  <a:rPr lang="en-US" sz="3200" b="1" dirty="0">
                    <a:solidFill>
                      <a:schemeClr val="bg1"/>
                    </a:solidFill>
                    <a:latin typeface="+mj-lt"/>
                    <a:ea typeface="Calibri" panose="020F0502020204030204" pitchFamily="34" charset="0"/>
                    <a:cs typeface="Calibri" panose="020F0502020204030204" pitchFamily="34" charset="0"/>
                  </a:rPr>
                  <a:t>Bisector of </a:t>
                </a:r>
                <a14:m>
                  <m:oMath xmlns:m="http://schemas.openxmlformats.org/officeDocument/2006/math">
                    <m:acc>
                      <m:accPr>
                        <m:chr m:val="̂"/>
                        <m:ctrlPr>
                          <a:rPr lang="en-US" sz="3200" b="1" i="1">
                            <a:solidFill>
                              <a:schemeClr val="bg1"/>
                            </a:solidFill>
                            <a:latin typeface="Cambria Math" panose="02040503050406030204" pitchFamily="18" charset="0"/>
                            <a:ea typeface="Calibri" panose="020F0502020204030204" pitchFamily="34" charset="0"/>
                            <a:cs typeface="Calibri" panose="020F0502020204030204" pitchFamily="34" charset="0"/>
                          </a:rPr>
                        </m:ctrlPr>
                      </m:accPr>
                      <m:e>
                        <m:r>
                          <a:rPr lang="en-US" sz="3200" b="1" i="1">
                            <a:solidFill>
                              <a:schemeClr val="bg1"/>
                            </a:solidFill>
                            <a:latin typeface="Cambria Math" panose="02040503050406030204" pitchFamily="18" charset="0"/>
                            <a:ea typeface="Calibri" panose="020F0502020204030204" pitchFamily="34" charset="0"/>
                            <a:cs typeface="Calibri" panose="020F0502020204030204" pitchFamily="34" charset="0"/>
                          </a:rPr>
                          <m:t>𝑩𝑴𝑨</m:t>
                        </m:r>
                      </m:e>
                    </m:acc>
                    <m:r>
                      <a:rPr lang="en-US" sz="3200" b="1" i="1" smtClean="0">
                        <a:solidFill>
                          <a:schemeClr val="bg1"/>
                        </a:solidFill>
                        <a:latin typeface="Cambria Math" panose="02040503050406030204" pitchFamily="18" charset="0"/>
                        <a:ea typeface="Calibri" panose="020F0502020204030204" pitchFamily="34" charset="0"/>
                        <a:cs typeface="Calibri" panose="020F0502020204030204" pitchFamily="34" charset="0"/>
                      </a:rPr>
                      <m:t>.</m:t>
                    </m:r>
                  </m:oMath>
                </a14:m>
                <a:endParaRPr lang="en-US" sz="3200" b="1" dirty="0">
                  <a:solidFill>
                    <a:schemeClr val="bg1"/>
                  </a:solidFill>
                  <a:latin typeface="+mj-lt"/>
                </a:endParaRPr>
              </a:p>
            </p:txBody>
          </p:sp>
        </mc:Choice>
        <mc:Fallback xmlns="">
          <p:sp>
            <p:nvSpPr>
              <p:cNvPr id="41" name="Google Shape;222;p10">
                <a:extLst>
                  <a:ext uri="{FF2B5EF4-FFF2-40B4-BE49-F238E27FC236}">
                    <a16:creationId xmlns:a16="http://schemas.microsoft.com/office/drawing/2014/main" id="{E9210C7D-0ADE-DDE5-5064-049E37B7F9C1}"/>
                  </a:ext>
                </a:extLst>
              </p:cNvPr>
              <p:cNvSpPr txBox="1">
                <a:spLocks noRot="1" noChangeAspect="1" noMove="1" noResize="1" noEditPoints="1" noAdjustHandles="1" noChangeArrowheads="1" noChangeShapeType="1" noTextEdit="1"/>
              </p:cNvSpPr>
              <p:nvPr/>
            </p:nvSpPr>
            <p:spPr>
              <a:xfrm>
                <a:off x="0" y="572301"/>
                <a:ext cx="12192000" cy="599547"/>
              </a:xfrm>
              <a:prstGeom prst="rect">
                <a:avLst/>
              </a:prstGeom>
              <a:blipFill>
                <a:blip r:embed="rId7"/>
                <a:stretch>
                  <a:fillRect t="-10204" b="-33673"/>
                </a:stretch>
              </a:blipFill>
              <a:ln>
                <a:noFill/>
              </a:ln>
            </p:spPr>
            <p:txBody>
              <a:bodyPr/>
              <a:lstStyle/>
              <a:p>
                <a:r>
                  <a:rPr lang="fr-FR">
                    <a:noFill/>
                  </a:rPr>
                  <a:t> </a:t>
                </a:r>
              </a:p>
            </p:txBody>
          </p:sp>
        </mc:Fallback>
      </mc:AlternateContent>
    </p:spTree>
    <p:custDataLst>
      <p:tags r:id="rId1"/>
    </p:custDataLst>
    <p:extLst>
      <p:ext uri="{BB962C8B-B14F-4D97-AF65-F5344CB8AC3E}">
        <p14:creationId xmlns:p14="http://schemas.microsoft.com/office/powerpoint/2010/main" val="351811201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97;gb06ce43697_0_0">
            <a:extLst>
              <a:ext uri="{FF2B5EF4-FFF2-40B4-BE49-F238E27FC236}">
                <a16:creationId xmlns:a16="http://schemas.microsoft.com/office/drawing/2014/main" id="{4245A341-67B7-49D2-83BC-1C7196F6A943}"/>
              </a:ext>
            </a:extLst>
          </p:cNvPr>
          <p:cNvSpPr txBox="1">
            <a:spLocks/>
          </p:cNvSpPr>
          <p:nvPr/>
        </p:nvSpPr>
        <p:spPr>
          <a:xfrm>
            <a:off x="1024128" y="4824658"/>
            <a:ext cx="10143000" cy="1267670"/>
          </a:xfrm>
          <a:prstGeom prst="rect">
            <a:avLst/>
          </a:prstGeom>
          <a:solidFill>
            <a:srgbClr val="DAF3F6"/>
          </a:solidFill>
          <a:ln>
            <a:solidFill>
              <a:srgbClr val="C7E6F5"/>
            </a:solidFill>
          </a:ln>
          <a:effectLst>
            <a:outerShdw blurRad="50800" dist="38100" dir="18900000" algn="bl" rotWithShape="0">
              <a:prstClr val="black">
                <a:alpha val="40000"/>
              </a:prstClr>
            </a:outerShdw>
          </a:effectLst>
        </p:spPr>
        <p:txBody>
          <a:bodyPr spcFirstLastPara="1" wrap="square" lIns="45700" tIns="45700" rIns="45700"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5400" dirty="0">
                <a:solidFill>
                  <a:schemeClr val="accent1">
                    <a:lumMod val="50000"/>
                  </a:schemeClr>
                </a:solidFill>
                <a:latin typeface="Comic Sans MS"/>
              </a:rPr>
              <a:t>Common formative assessment</a:t>
            </a:r>
            <a:endParaRPr lang="en-US" sz="5400" dirty="0">
              <a:solidFill>
                <a:schemeClr val="accent1">
                  <a:lumMod val="50000"/>
                </a:schemeClr>
              </a:solidFill>
            </a:endParaRPr>
          </a:p>
        </p:txBody>
      </p:sp>
      <p:grpSp>
        <p:nvGrpSpPr>
          <p:cNvPr id="2" name="Group 1">
            <a:extLst>
              <a:ext uri="{FF2B5EF4-FFF2-40B4-BE49-F238E27FC236}">
                <a16:creationId xmlns:a16="http://schemas.microsoft.com/office/drawing/2014/main" id="{FAD7C37A-5098-47E6-99AF-F56BE9B6F82C}"/>
              </a:ext>
            </a:extLst>
          </p:cNvPr>
          <p:cNvGrpSpPr/>
          <p:nvPr/>
        </p:nvGrpSpPr>
        <p:grpSpPr>
          <a:xfrm>
            <a:off x="4198069" y="1281644"/>
            <a:ext cx="3287797" cy="3341373"/>
            <a:chOff x="4198069" y="1281644"/>
            <a:chExt cx="3287797" cy="3341373"/>
          </a:xfrm>
        </p:grpSpPr>
        <p:sp>
          <p:nvSpPr>
            <p:cNvPr id="6" name="Freeform: Shape 5">
              <a:extLst>
                <a:ext uri="{FF2B5EF4-FFF2-40B4-BE49-F238E27FC236}">
                  <a16:creationId xmlns:a16="http://schemas.microsoft.com/office/drawing/2014/main" id="{55F15E61-D015-4810-882D-E059AD7DC5A9}"/>
                </a:ext>
              </a:extLst>
            </p:cNvPr>
            <p:cNvSpPr/>
            <p:nvPr/>
          </p:nvSpPr>
          <p:spPr>
            <a:xfrm>
              <a:off x="5116750" y="1334725"/>
              <a:ext cx="2369116" cy="2362900"/>
            </a:xfrm>
            <a:custGeom>
              <a:avLst/>
              <a:gdLst>
                <a:gd name="connsiteX0" fmla="*/ 1506538 w 2369116"/>
                <a:gd name="connsiteY0" fmla="*/ 850 h 2362900"/>
                <a:gd name="connsiteX1" fmla="*/ 1532267 w 2369116"/>
                <a:gd name="connsiteY1" fmla="*/ 5361 h 2362900"/>
                <a:gd name="connsiteX2" fmla="*/ 2350102 w 2369116"/>
                <a:gd name="connsiteY2" fmla="*/ 952572 h 2362900"/>
                <a:gd name="connsiteX3" fmla="*/ 1374114 w 2369116"/>
                <a:gd name="connsiteY3" fmla="*/ 2343514 h 2362900"/>
                <a:gd name="connsiteX4" fmla="*/ 463363 w 2369116"/>
                <a:gd name="connsiteY4" fmla="*/ 2140732 h 2362900"/>
                <a:gd name="connsiteX5" fmla="*/ 447023 w 2369116"/>
                <a:gd name="connsiteY5" fmla="*/ 2130123 h 2362900"/>
                <a:gd name="connsiteX6" fmla="*/ 233145 w 2369116"/>
                <a:gd name="connsiteY6" fmla="*/ 1929048 h 2362900"/>
                <a:gd name="connsiteX7" fmla="*/ 5731 w 2369116"/>
                <a:gd name="connsiteY7" fmla="*/ 1506413 h 2362900"/>
                <a:gd name="connsiteX8" fmla="*/ 0 w 2369116"/>
                <a:gd name="connsiteY8" fmla="*/ 1485318 h 2362900"/>
                <a:gd name="connsiteX9" fmla="*/ 23046 w 2369116"/>
                <a:gd name="connsiteY9" fmla="*/ 1526776 h 2362900"/>
                <a:gd name="connsiteX10" fmla="*/ 233389 w 2369116"/>
                <a:gd name="connsiteY10" fmla="*/ 1709927 h 2362900"/>
                <a:gd name="connsiteX11" fmla="*/ 365081 w 2369116"/>
                <a:gd name="connsiteY11" fmla="*/ 1738948 h 2362900"/>
                <a:gd name="connsiteX12" fmla="*/ 374836 w 2369116"/>
                <a:gd name="connsiteY12" fmla="*/ 1749800 h 2362900"/>
                <a:gd name="connsiteX13" fmla="*/ 1334972 w 2369116"/>
                <a:gd name="connsiteY13" fmla="*/ 2124270 h 2362900"/>
                <a:gd name="connsiteX14" fmla="*/ 1916004 w 2369116"/>
                <a:gd name="connsiteY14" fmla="*/ 1788942 h 2362900"/>
                <a:gd name="connsiteX15" fmla="*/ 2141833 w 2369116"/>
                <a:gd name="connsiteY15" fmla="*/ 1059024 h 2362900"/>
                <a:gd name="connsiteX16" fmla="*/ 1933685 w 2369116"/>
                <a:gd name="connsiteY16" fmla="*/ 541765 h 2362900"/>
                <a:gd name="connsiteX17" fmla="*/ 1745292 w 2369116"/>
                <a:gd name="connsiteY17" fmla="*/ 358615 h 2362900"/>
                <a:gd name="connsiteX18" fmla="*/ 1745414 w 2369116"/>
                <a:gd name="connsiteY18" fmla="*/ 339226 h 2362900"/>
                <a:gd name="connsiteX19" fmla="*/ 1522146 w 2369116"/>
                <a:gd name="connsiteY19" fmla="*/ 11702 h 2362900"/>
                <a:gd name="connsiteX20" fmla="*/ 1506538 w 2369116"/>
                <a:gd name="connsiteY20" fmla="*/ 850 h 236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369116" h="2362900">
                  <a:moveTo>
                    <a:pt x="1506538" y="850"/>
                  </a:moveTo>
                  <a:cubicBezTo>
                    <a:pt x="1515805" y="-1833"/>
                    <a:pt x="1524097" y="2435"/>
                    <a:pt x="1532267" y="5361"/>
                  </a:cubicBezTo>
                  <a:cubicBezTo>
                    <a:pt x="1983436" y="166929"/>
                    <a:pt x="2264746" y="480308"/>
                    <a:pt x="2350102" y="952572"/>
                  </a:cubicBezTo>
                  <a:cubicBezTo>
                    <a:pt x="2468015" y="1605060"/>
                    <a:pt x="2024773" y="2231332"/>
                    <a:pt x="1374114" y="2343514"/>
                  </a:cubicBezTo>
                  <a:cubicBezTo>
                    <a:pt x="1043785" y="2400459"/>
                    <a:pt x="739429" y="2331686"/>
                    <a:pt x="463363" y="2140732"/>
                  </a:cubicBezTo>
                  <a:cubicBezTo>
                    <a:pt x="457997" y="2137074"/>
                    <a:pt x="452510" y="2133660"/>
                    <a:pt x="447023" y="2130123"/>
                  </a:cubicBezTo>
                  <a:cubicBezTo>
                    <a:pt x="367764" y="2071593"/>
                    <a:pt x="298015" y="2002943"/>
                    <a:pt x="233145" y="1929048"/>
                  </a:cubicBezTo>
                  <a:cubicBezTo>
                    <a:pt x="130351" y="1802721"/>
                    <a:pt x="52799" y="1662859"/>
                    <a:pt x="5731" y="1506413"/>
                  </a:cubicBezTo>
                  <a:cubicBezTo>
                    <a:pt x="3658" y="1499462"/>
                    <a:pt x="1829" y="1492390"/>
                    <a:pt x="0" y="1485318"/>
                  </a:cubicBezTo>
                  <a:cubicBezTo>
                    <a:pt x="15608" y="1494707"/>
                    <a:pt x="14876" y="1513119"/>
                    <a:pt x="23046" y="1526776"/>
                  </a:cubicBezTo>
                  <a:cubicBezTo>
                    <a:pt x="73163" y="1611035"/>
                    <a:pt x="142301" y="1673833"/>
                    <a:pt x="233389" y="1709927"/>
                  </a:cubicBezTo>
                  <a:cubicBezTo>
                    <a:pt x="275213" y="1726510"/>
                    <a:pt x="318745" y="1740289"/>
                    <a:pt x="365081" y="1738948"/>
                  </a:cubicBezTo>
                  <a:cubicBezTo>
                    <a:pt x="368373" y="1742484"/>
                    <a:pt x="371788" y="1746020"/>
                    <a:pt x="374836" y="1749800"/>
                  </a:cubicBezTo>
                  <a:cubicBezTo>
                    <a:pt x="623467" y="2057936"/>
                    <a:pt x="944040" y="2185849"/>
                    <a:pt x="1334972" y="2124270"/>
                  </a:cubicBezTo>
                  <a:cubicBezTo>
                    <a:pt x="1569580" y="2087323"/>
                    <a:pt x="1764070" y="1970751"/>
                    <a:pt x="1916004" y="1788942"/>
                  </a:cubicBezTo>
                  <a:cubicBezTo>
                    <a:pt x="2092204" y="1578112"/>
                    <a:pt x="2167074" y="1333261"/>
                    <a:pt x="2141833" y="1059024"/>
                  </a:cubicBezTo>
                  <a:cubicBezTo>
                    <a:pt x="2124152" y="865997"/>
                    <a:pt x="2053184" y="694065"/>
                    <a:pt x="1933685" y="541765"/>
                  </a:cubicBezTo>
                  <a:cubicBezTo>
                    <a:pt x="1879057" y="472260"/>
                    <a:pt x="1814309" y="413364"/>
                    <a:pt x="1745292" y="358615"/>
                  </a:cubicBezTo>
                  <a:cubicBezTo>
                    <a:pt x="1745414" y="352152"/>
                    <a:pt x="1746267" y="345567"/>
                    <a:pt x="1745414" y="339226"/>
                  </a:cubicBezTo>
                  <a:cubicBezTo>
                    <a:pt x="1723953" y="193999"/>
                    <a:pt x="1652253" y="82914"/>
                    <a:pt x="1522146" y="11702"/>
                  </a:cubicBezTo>
                  <a:cubicBezTo>
                    <a:pt x="1516415" y="8776"/>
                    <a:pt x="1509587" y="7556"/>
                    <a:pt x="1506538" y="850"/>
                  </a:cubicBezTo>
                  <a:close/>
                </a:path>
              </a:pathLst>
            </a:custGeom>
            <a:solidFill>
              <a:schemeClr val="tx2">
                <a:lumMod val="50000"/>
              </a:schemeClr>
            </a:solidFill>
            <a:ln w="12171"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BE06FACB-1C31-4FBD-B999-45A0D962638A}"/>
                </a:ext>
              </a:extLst>
            </p:cNvPr>
            <p:cNvSpPr/>
            <p:nvPr/>
          </p:nvSpPr>
          <p:spPr>
            <a:xfrm>
              <a:off x="4198069" y="3388925"/>
              <a:ext cx="1232984" cy="1234092"/>
            </a:xfrm>
            <a:custGeom>
              <a:avLst/>
              <a:gdLst>
                <a:gd name="connsiteX0" fmla="*/ 1165360 w 1232984"/>
                <a:gd name="connsiteY0" fmla="*/ 271634 h 1234092"/>
                <a:gd name="connsiteX1" fmla="*/ 1221452 w 1232984"/>
                <a:gd name="connsiteY1" fmla="*/ 328944 h 1234092"/>
                <a:gd name="connsiteX2" fmla="*/ 1222427 w 1232984"/>
                <a:gd name="connsiteY2" fmla="*/ 364062 h 1234092"/>
                <a:gd name="connsiteX3" fmla="*/ 580060 w 1232984"/>
                <a:gd name="connsiteY3" fmla="*/ 1005576 h 1234092"/>
                <a:gd name="connsiteX4" fmla="*/ 422883 w 1232984"/>
                <a:gd name="connsiteY4" fmla="*/ 1162387 h 1234092"/>
                <a:gd name="connsiteX5" fmla="*/ 71703 w 1232984"/>
                <a:gd name="connsiteY5" fmla="*/ 1160193 h 1234092"/>
                <a:gd name="connsiteX6" fmla="*/ 70971 w 1232984"/>
                <a:gd name="connsiteY6" fmla="*/ 812427 h 1234092"/>
                <a:gd name="connsiteX7" fmla="*/ 874418 w 1232984"/>
                <a:gd name="connsiteY7" fmla="*/ 7761 h 1234092"/>
                <a:gd name="connsiteX8" fmla="*/ 899171 w 1232984"/>
                <a:gd name="connsiteY8" fmla="*/ 7273 h 1234092"/>
                <a:gd name="connsiteX9" fmla="*/ 959896 w 1232984"/>
                <a:gd name="connsiteY9" fmla="*/ 67022 h 1234092"/>
                <a:gd name="connsiteX10" fmla="*/ 1165360 w 1232984"/>
                <a:gd name="connsiteY10" fmla="*/ 271634 h 1234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32984" h="1234092">
                  <a:moveTo>
                    <a:pt x="1165360" y="271634"/>
                  </a:moveTo>
                  <a:cubicBezTo>
                    <a:pt x="1184017" y="290778"/>
                    <a:pt x="1201698" y="311019"/>
                    <a:pt x="1221452" y="328944"/>
                  </a:cubicBezTo>
                  <a:cubicBezTo>
                    <a:pt x="1235718" y="341748"/>
                    <a:pt x="1237547" y="349064"/>
                    <a:pt x="1222427" y="364062"/>
                  </a:cubicBezTo>
                  <a:cubicBezTo>
                    <a:pt x="1007817" y="577453"/>
                    <a:pt x="794061" y="791575"/>
                    <a:pt x="580060" y="1005576"/>
                  </a:cubicBezTo>
                  <a:cubicBezTo>
                    <a:pt x="527749" y="1057887"/>
                    <a:pt x="475804" y="1110686"/>
                    <a:pt x="422883" y="1162387"/>
                  </a:cubicBezTo>
                  <a:cubicBezTo>
                    <a:pt x="324235" y="1258962"/>
                    <a:pt x="169009" y="1257743"/>
                    <a:pt x="71703" y="1160193"/>
                  </a:cubicBezTo>
                  <a:cubicBezTo>
                    <a:pt x="-22799" y="1065569"/>
                    <a:pt x="-24750" y="908757"/>
                    <a:pt x="70971" y="812427"/>
                  </a:cubicBezTo>
                  <a:cubicBezTo>
                    <a:pt x="338136" y="543554"/>
                    <a:pt x="606765" y="276145"/>
                    <a:pt x="874418" y="7761"/>
                  </a:cubicBezTo>
                  <a:cubicBezTo>
                    <a:pt x="883807" y="-1750"/>
                    <a:pt x="889294" y="-3214"/>
                    <a:pt x="899171" y="7273"/>
                  </a:cubicBezTo>
                  <a:cubicBezTo>
                    <a:pt x="918559" y="28002"/>
                    <a:pt x="939532" y="47147"/>
                    <a:pt x="959896" y="67022"/>
                  </a:cubicBezTo>
                  <a:cubicBezTo>
                    <a:pt x="1025010" y="138722"/>
                    <a:pt x="1097441" y="202861"/>
                    <a:pt x="1165360" y="271634"/>
                  </a:cubicBezTo>
                  <a:close/>
                </a:path>
              </a:pathLst>
            </a:custGeom>
            <a:solidFill>
              <a:schemeClr val="tx2">
                <a:lumMod val="50000"/>
              </a:schemeClr>
            </a:solidFill>
            <a:ln w="12171"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AA845A6B-330C-4511-B482-D3A60A7093E5}"/>
                </a:ext>
              </a:extLst>
            </p:cNvPr>
            <p:cNvSpPr/>
            <p:nvPr/>
          </p:nvSpPr>
          <p:spPr>
            <a:xfrm>
              <a:off x="5070434" y="1281644"/>
              <a:ext cx="1792036" cy="1791997"/>
            </a:xfrm>
            <a:custGeom>
              <a:avLst/>
              <a:gdLst>
                <a:gd name="connsiteX0" fmla="*/ 1552854 w 1792036"/>
                <a:gd name="connsiteY0" fmla="*/ 53931 h 1791997"/>
                <a:gd name="connsiteX1" fmla="*/ 1568340 w 1792036"/>
                <a:gd name="connsiteY1" fmla="*/ 64784 h 1791997"/>
                <a:gd name="connsiteX2" fmla="*/ 1791607 w 1792036"/>
                <a:gd name="connsiteY2" fmla="*/ 392308 h 1791997"/>
                <a:gd name="connsiteX3" fmla="*/ 1791485 w 1792036"/>
                <a:gd name="connsiteY3" fmla="*/ 411696 h 1791997"/>
                <a:gd name="connsiteX4" fmla="*/ 1780877 w 1792036"/>
                <a:gd name="connsiteY4" fmla="*/ 405965 h 1791997"/>
                <a:gd name="connsiteX5" fmla="*/ 1249473 w 1792036"/>
                <a:gd name="connsiteY5" fmla="*/ 222327 h 1791997"/>
                <a:gd name="connsiteX6" fmla="*/ 766235 w 1792036"/>
                <a:gd name="connsiteY6" fmla="*/ 325974 h 1791997"/>
                <a:gd name="connsiteX7" fmla="*/ 277631 w 1792036"/>
                <a:gd name="connsiteY7" fmla="*/ 881034 h 1791997"/>
                <a:gd name="connsiteX8" fmla="*/ 296775 w 1792036"/>
                <a:gd name="connsiteY8" fmla="*/ 1585711 h 1791997"/>
                <a:gd name="connsiteX9" fmla="*/ 411274 w 1792036"/>
                <a:gd name="connsiteY9" fmla="*/ 1791907 h 1791997"/>
                <a:gd name="connsiteX10" fmla="*/ 279582 w 1792036"/>
                <a:gd name="connsiteY10" fmla="*/ 1762886 h 1791997"/>
                <a:gd name="connsiteX11" fmla="*/ 69240 w 1792036"/>
                <a:gd name="connsiteY11" fmla="*/ 1579736 h 1791997"/>
                <a:gd name="connsiteX12" fmla="*/ 46194 w 1792036"/>
                <a:gd name="connsiteY12" fmla="*/ 1538277 h 1791997"/>
                <a:gd name="connsiteX13" fmla="*/ 3515 w 1792036"/>
                <a:gd name="connsiteY13" fmla="*/ 1116617 h 1791997"/>
                <a:gd name="connsiteX14" fmla="*/ 128745 w 1792036"/>
                <a:gd name="connsiteY14" fmla="*/ 664229 h 1791997"/>
                <a:gd name="connsiteX15" fmla="*/ 562477 w 1792036"/>
                <a:gd name="connsiteY15" fmla="*/ 186478 h 1791997"/>
                <a:gd name="connsiteX16" fmla="*/ 1269959 w 1792036"/>
                <a:gd name="connsiteY16" fmla="*/ 1376 h 1791997"/>
                <a:gd name="connsiteX17" fmla="*/ 1538099 w 1792036"/>
                <a:gd name="connsiteY17" fmla="*/ 46493 h 1791997"/>
                <a:gd name="connsiteX18" fmla="*/ 1552975 w 1792036"/>
                <a:gd name="connsiteY18" fmla="*/ 53931 h 1791997"/>
                <a:gd name="connsiteX19" fmla="*/ 1552854 w 1792036"/>
                <a:gd name="connsiteY19" fmla="*/ 53931 h 1791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92036" h="1791997">
                  <a:moveTo>
                    <a:pt x="1552854" y="53931"/>
                  </a:moveTo>
                  <a:cubicBezTo>
                    <a:pt x="1555902" y="60516"/>
                    <a:pt x="1562852" y="61735"/>
                    <a:pt x="1568340" y="64784"/>
                  </a:cubicBezTo>
                  <a:cubicBezTo>
                    <a:pt x="1698447" y="135995"/>
                    <a:pt x="1770146" y="247081"/>
                    <a:pt x="1791607" y="392308"/>
                  </a:cubicBezTo>
                  <a:cubicBezTo>
                    <a:pt x="1792583" y="398649"/>
                    <a:pt x="1791607" y="405234"/>
                    <a:pt x="1791485" y="411696"/>
                  </a:cubicBezTo>
                  <a:cubicBezTo>
                    <a:pt x="1787949" y="409867"/>
                    <a:pt x="1784047" y="408282"/>
                    <a:pt x="1780877" y="405965"/>
                  </a:cubicBezTo>
                  <a:cubicBezTo>
                    <a:pt x="1621992" y="291832"/>
                    <a:pt x="1443963" y="231229"/>
                    <a:pt x="1249473" y="222327"/>
                  </a:cubicBezTo>
                  <a:cubicBezTo>
                    <a:pt x="1080102" y="214523"/>
                    <a:pt x="917681" y="248422"/>
                    <a:pt x="766235" y="325974"/>
                  </a:cubicBezTo>
                  <a:cubicBezTo>
                    <a:pt x="530773" y="446570"/>
                    <a:pt x="365304" y="631062"/>
                    <a:pt x="277631" y="881034"/>
                  </a:cubicBezTo>
                  <a:cubicBezTo>
                    <a:pt x="194591" y="1117593"/>
                    <a:pt x="202761" y="1353054"/>
                    <a:pt x="296775" y="1585711"/>
                  </a:cubicBezTo>
                  <a:cubicBezTo>
                    <a:pt x="326528" y="1659239"/>
                    <a:pt x="367743" y="1726183"/>
                    <a:pt x="411274" y="1791907"/>
                  </a:cubicBezTo>
                  <a:cubicBezTo>
                    <a:pt x="364938" y="1793249"/>
                    <a:pt x="321406" y="1779470"/>
                    <a:pt x="279582" y="1762886"/>
                  </a:cubicBezTo>
                  <a:cubicBezTo>
                    <a:pt x="188495" y="1726793"/>
                    <a:pt x="119356" y="1663995"/>
                    <a:pt x="69240" y="1579736"/>
                  </a:cubicBezTo>
                  <a:cubicBezTo>
                    <a:pt x="61070" y="1566079"/>
                    <a:pt x="61801" y="1547667"/>
                    <a:pt x="46194" y="1538277"/>
                  </a:cubicBezTo>
                  <a:cubicBezTo>
                    <a:pt x="6076" y="1400366"/>
                    <a:pt x="-7093" y="1259772"/>
                    <a:pt x="3515" y="1116617"/>
                  </a:cubicBezTo>
                  <a:cubicBezTo>
                    <a:pt x="15343" y="957367"/>
                    <a:pt x="56680" y="806652"/>
                    <a:pt x="128745" y="664229"/>
                  </a:cubicBezTo>
                  <a:cubicBezTo>
                    <a:pt x="229344" y="465105"/>
                    <a:pt x="374083" y="305611"/>
                    <a:pt x="562477" y="186478"/>
                  </a:cubicBezTo>
                  <a:cubicBezTo>
                    <a:pt x="778428" y="49907"/>
                    <a:pt x="1015109" y="-10086"/>
                    <a:pt x="1269959" y="1376"/>
                  </a:cubicBezTo>
                  <a:cubicBezTo>
                    <a:pt x="1361046" y="5522"/>
                    <a:pt x="1450792" y="19545"/>
                    <a:pt x="1538099" y="46493"/>
                  </a:cubicBezTo>
                  <a:cubicBezTo>
                    <a:pt x="1540294" y="54541"/>
                    <a:pt x="1546635" y="54419"/>
                    <a:pt x="1552975" y="53931"/>
                  </a:cubicBezTo>
                  <a:lnTo>
                    <a:pt x="1552854" y="53931"/>
                  </a:lnTo>
                  <a:close/>
                </a:path>
              </a:pathLst>
            </a:custGeom>
            <a:solidFill>
              <a:schemeClr val="accent1">
                <a:lumMod val="60000"/>
                <a:lumOff val="40000"/>
              </a:schemeClr>
            </a:solidFill>
            <a:ln w="12171"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3473EA28-2020-413D-ACB1-7E2DE271B337}"/>
                </a:ext>
              </a:extLst>
            </p:cNvPr>
            <p:cNvSpPr/>
            <p:nvPr/>
          </p:nvSpPr>
          <p:spPr>
            <a:xfrm>
              <a:off x="5158087" y="3263896"/>
              <a:ext cx="405686" cy="396662"/>
            </a:xfrm>
            <a:custGeom>
              <a:avLst/>
              <a:gdLst>
                <a:gd name="connsiteX0" fmla="*/ 205343 w 405686"/>
                <a:gd name="connsiteY0" fmla="*/ 396663 h 396662"/>
                <a:gd name="connsiteX1" fmla="*/ 0 w 405686"/>
                <a:gd name="connsiteY1" fmla="*/ 192174 h 396662"/>
                <a:gd name="connsiteX2" fmla="*/ 21583 w 405686"/>
                <a:gd name="connsiteY2" fmla="*/ 177297 h 396662"/>
                <a:gd name="connsiteX3" fmla="*/ 173517 w 405686"/>
                <a:gd name="connsiteY3" fmla="*/ 25607 h 396662"/>
                <a:gd name="connsiteX4" fmla="*/ 191808 w 405686"/>
                <a:gd name="connsiteY4" fmla="*/ 0 h 396662"/>
                <a:gd name="connsiteX5" fmla="*/ 405686 w 405686"/>
                <a:gd name="connsiteY5" fmla="*/ 201075 h 396662"/>
                <a:gd name="connsiteX6" fmla="*/ 393127 w 405686"/>
                <a:gd name="connsiteY6" fmla="*/ 207416 h 396662"/>
                <a:gd name="connsiteX7" fmla="*/ 205343 w 405686"/>
                <a:gd name="connsiteY7" fmla="*/ 396663 h 396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86" h="396662">
                  <a:moveTo>
                    <a:pt x="205343" y="396663"/>
                  </a:moveTo>
                  <a:cubicBezTo>
                    <a:pt x="137424" y="328012"/>
                    <a:pt x="64993" y="263751"/>
                    <a:pt x="0" y="192174"/>
                  </a:cubicBezTo>
                  <a:cubicBezTo>
                    <a:pt x="9999" y="191320"/>
                    <a:pt x="15364" y="183516"/>
                    <a:pt x="21583" y="177297"/>
                  </a:cubicBezTo>
                  <a:cubicBezTo>
                    <a:pt x="72309" y="126693"/>
                    <a:pt x="122791" y="75967"/>
                    <a:pt x="173517" y="25607"/>
                  </a:cubicBezTo>
                  <a:cubicBezTo>
                    <a:pt x="181199" y="18047"/>
                    <a:pt x="187174" y="9633"/>
                    <a:pt x="191808" y="0"/>
                  </a:cubicBezTo>
                  <a:cubicBezTo>
                    <a:pt x="256678" y="73894"/>
                    <a:pt x="326427" y="142545"/>
                    <a:pt x="405686" y="201075"/>
                  </a:cubicBezTo>
                  <a:cubicBezTo>
                    <a:pt x="401418" y="203148"/>
                    <a:pt x="396175" y="204245"/>
                    <a:pt x="393127" y="207416"/>
                  </a:cubicBezTo>
                  <a:cubicBezTo>
                    <a:pt x="330329" y="270336"/>
                    <a:pt x="267897" y="333499"/>
                    <a:pt x="205343" y="396663"/>
                  </a:cubicBezTo>
                  <a:close/>
                </a:path>
              </a:pathLst>
            </a:custGeom>
            <a:solidFill>
              <a:srgbClr val="D7D7D7"/>
            </a:solidFill>
            <a:ln w="12171"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65D35BC8-5929-4FCC-9F56-E21F343873C6}"/>
                </a:ext>
              </a:extLst>
            </p:cNvPr>
            <p:cNvSpPr/>
            <p:nvPr/>
          </p:nvSpPr>
          <p:spPr>
            <a:xfrm>
              <a:off x="6608655" y="1328625"/>
              <a:ext cx="14876" cy="7566"/>
            </a:xfrm>
            <a:custGeom>
              <a:avLst/>
              <a:gdLst>
                <a:gd name="connsiteX0" fmla="*/ 14876 w 14876"/>
                <a:gd name="connsiteY0" fmla="*/ 7438 h 7566"/>
                <a:gd name="connsiteX1" fmla="*/ 0 w 14876"/>
                <a:gd name="connsiteY1" fmla="*/ 0 h 7566"/>
                <a:gd name="connsiteX2" fmla="*/ 14876 w 14876"/>
                <a:gd name="connsiteY2" fmla="*/ 7438 h 7566"/>
              </a:gdLst>
              <a:ahLst/>
              <a:cxnLst>
                <a:cxn ang="0">
                  <a:pos x="connsiteX0" y="connsiteY0"/>
                </a:cxn>
                <a:cxn ang="0">
                  <a:pos x="connsiteX1" y="connsiteY1"/>
                </a:cxn>
                <a:cxn ang="0">
                  <a:pos x="connsiteX2" y="connsiteY2"/>
                </a:cxn>
              </a:cxnLst>
              <a:rect l="l" t="t" r="r" b="b"/>
              <a:pathLst>
                <a:path w="14876" h="7566">
                  <a:moveTo>
                    <a:pt x="14876" y="7438"/>
                  </a:moveTo>
                  <a:cubicBezTo>
                    <a:pt x="8414" y="7804"/>
                    <a:pt x="2195" y="7926"/>
                    <a:pt x="0" y="0"/>
                  </a:cubicBezTo>
                  <a:cubicBezTo>
                    <a:pt x="4999" y="2195"/>
                    <a:pt x="12438" y="-122"/>
                    <a:pt x="14876" y="7438"/>
                  </a:cubicBezTo>
                  <a:close/>
                </a:path>
              </a:pathLst>
            </a:custGeom>
            <a:solidFill>
              <a:srgbClr val="FD9002"/>
            </a:solidFill>
            <a:ln w="12171"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919608D1-CDDD-4D0A-9907-84CECB637020}"/>
                </a:ext>
              </a:extLst>
            </p:cNvPr>
            <p:cNvSpPr/>
            <p:nvPr/>
          </p:nvSpPr>
          <p:spPr>
            <a:xfrm>
              <a:off x="5290970" y="1503121"/>
              <a:ext cx="1972383" cy="1971166"/>
            </a:xfrm>
            <a:custGeom>
              <a:avLst/>
              <a:gdLst>
                <a:gd name="connsiteX0" fmla="*/ 190861 w 1972383"/>
                <a:gd name="connsiteY0" fmla="*/ 1570674 h 1971166"/>
                <a:gd name="connsiteX1" fmla="*/ 76362 w 1972383"/>
                <a:gd name="connsiteY1" fmla="*/ 1364478 h 1971166"/>
                <a:gd name="connsiteX2" fmla="*/ 57218 w 1972383"/>
                <a:gd name="connsiteY2" fmla="*/ 659800 h 1971166"/>
                <a:gd name="connsiteX3" fmla="*/ 545821 w 1972383"/>
                <a:gd name="connsiteY3" fmla="*/ 104741 h 1971166"/>
                <a:gd name="connsiteX4" fmla="*/ 1029060 w 1972383"/>
                <a:gd name="connsiteY4" fmla="*/ 1094 h 1971166"/>
                <a:gd name="connsiteX5" fmla="*/ 1560463 w 1972383"/>
                <a:gd name="connsiteY5" fmla="*/ 184732 h 1971166"/>
                <a:gd name="connsiteX6" fmla="*/ 1571072 w 1972383"/>
                <a:gd name="connsiteY6" fmla="*/ 190463 h 1971166"/>
                <a:gd name="connsiteX7" fmla="*/ 1759465 w 1972383"/>
                <a:gd name="connsiteY7" fmla="*/ 373613 h 1971166"/>
                <a:gd name="connsiteX8" fmla="*/ 1967613 w 1972383"/>
                <a:gd name="connsiteY8" fmla="*/ 890872 h 1971166"/>
                <a:gd name="connsiteX9" fmla="*/ 1741784 w 1972383"/>
                <a:gd name="connsiteY9" fmla="*/ 1620790 h 1971166"/>
                <a:gd name="connsiteX10" fmla="*/ 1160752 w 1972383"/>
                <a:gd name="connsiteY10" fmla="*/ 1956119 h 1971166"/>
                <a:gd name="connsiteX11" fmla="*/ 200616 w 1972383"/>
                <a:gd name="connsiteY11" fmla="*/ 1581648 h 1971166"/>
                <a:gd name="connsiteX12" fmla="*/ 190861 w 1972383"/>
                <a:gd name="connsiteY12" fmla="*/ 1570674 h 1971166"/>
                <a:gd name="connsiteX13" fmla="*/ 998819 w 1972383"/>
                <a:gd name="connsiteY13" fmla="*/ 121202 h 1971166"/>
                <a:gd name="connsiteX14" fmla="*/ 919560 w 1972383"/>
                <a:gd name="connsiteY14" fmla="*/ 125714 h 1971166"/>
                <a:gd name="connsiteX15" fmla="*/ 751042 w 1972383"/>
                <a:gd name="connsiteY15" fmla="*/ 159856 h 1971166"/>
                <a:gd name="connsiteX16" fmla="*/ 703121 w 1972383"/>
                <a:gd name="connsiteY16" fmla="*/ 249602 h 1971166"/>
                <a:gd name="connsiteX17" fmla="*/ 796159 w 1972383"/>
                <a:gd name="connsiteY17" fmla="*/ 292890 h 1971166"/>
                <a:gd name="connsiteX18" fmla="*/ 914438 w 1972383"/>
                <a:gd name="connsiteY18" fmla="*/ 267040 h 1971166"/>
                <a:gd name="connsiteX19" fmla="*/ 1258668 w 1972383"/>
                <a:gd name="connsiteY19" fmla="*/ 307035 h 1971166"/>
                <a:gd name="connsiteX20" fmla="*/ 1354023 w 1972383"/>
                <a:gd name="connsiteY20" fmla="*/ 272527 h 1971166"/>
                <a:gd name="connsiteX21" fmla="*/ 1308784 w 1972383"/>
                <a:gd name="connsiteY21" fmla="*/ 176196 h 1971166"/>
                <a:gd name="connsiteX22" fmla="*/ 998819 w 1972383"/>
                <a:gd name="connsiteY22" fmla="*/ 121202 h 1971166"/>
                <a:gd name="connsiteX23" fmla="*/ 580574 w 1972383"/>
                <a:gd name="connsiteY23" fmla="*/ 248017 h 1971166"/>
                <a:gd name="connsiteX24" fmla="*/ 549114 w 1972383"/>
                <a:gd name="connsiteY24" fmla="*/ 256431 h 1971166"/>
                <a:gd name="connsiteX25" fmla="*/ 407056 w 1972383"/>
                <a:gd name="connsiteY25" fmla="*/ 369955 h 1971166"/>
                <a:gd name="connsiteX26" fmla="*/ 408885 w 1972383"/>
                <a:gd name="connsiteY26" fmla="*/ 469944 h 1971166"/>
                <a:gd name="connsiteX27" fmla="*/ 505216 w 1972383"/>
                <a:gd name="connsiteY27" fmla="*/ 467627 h 1971166"/>
                <a:gd name="connsiteX28" fmla="*/ 620447 w 1972383"/>
                <a:gd name="connsiteY28" fmla="*/ 374832 h 1971166"/>
                <a:gd name="connsiteX29" fmla="*/ 647883 w 1972383"/>
                <a:gd name="connsiteY29" fmla="*/ 291427 h 1971166"/>
                <a:gd name="connsiteX30" fmla="*/ 580574 w 1972383"/>
                <a:gd name="connsiteY30" fmla="*/ 248017 h 1971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972383" h="1971166">
                  <a:moveTo>
                    <a:pt x="190861" y="1570674"/>
                  </a:moveTo>
                  <a:cubicBezTo>
                    <a:pt x="147329" y="1504950"/>
                    <a:pt x="106115" y="1438006"/>
                    <a:pt x="76362" y="1364478"/>
                  </a:cubicBezTo>
                  <a:cubicBezTo>
                    <a:pt x="-17652" y="1131821"/>
                    <a:pt x="-25822" y="896237"/>
                    <a:pt x="57218" y="659800"/>
                  </a:cubicBezTo>
                  <a:cubicBezTo>
                    <a:pt x="145013" y="409706"/>
                    <a:pt x="310360" y="225337"/>
                    <a:pt x="545821" y="104741"/>
                  </a:cubicBezTo>
                  <a:cubicBezTo>
                    <a:pt x="697268" y="27188"/>
                    <a:pt x="859566" y="-6710"/>
                    <a:pt x="1029060" y="1094"/>
                  </a:cubicBezTo>
                  <a:cubicBezTo>
                    <a:pt x="1223550" y="9995"/>
                    <a:pt x="1401579" y="70476"/>
                    <a:pt x="1560463" y="184732"/>
                  </a:cubicBezTo>
                  <a:cubicBezTo>
                    <a:pt x="1563756" y="187049"/>
                    <a:pt x="1567536" y="188512"/>
                    <a:pt x="1571072" y="190463"/>
                  </a:cubicBezTo>
                  <a:cubicBezTo>
                    <a:pt x="1640089" y="245091"/>
                    <a:pt x="1704837" y="304109"/>
                    <a:pt x="1759465" y="373613"/>
                  </a:cubicBezTo>
                  <a:cubicBezTo>
                    <a:pt x="1879086" y="525913"/>
                    <a:pt x="1949932" y="697845"/>
                    <a:pt x="1967613" y="890872"/>
                  </a:cubicBezTo>
                  <a:cubicBezTo>
                    <a:pt x="1992854" y="1165110"/>
                    <a:pt x="1917984" y="1409960"/>
                    <a:pt x="1741784" y="1620790"/>
                  </a:cubicBezTo>
                  <a:cubicBezTo>
                    <a:pt x="1589850" y="1802599"/>
                    <a:pt x="1395360" y="1919172"/>
                    <a:pt x="1160752" y="1956119"/>
                  </a:cubicBezTo>
                  <a:cubicBezTo>
                    <a:pt x="769820" y="2017697"/>
                    <a:pt x="449125" y="1889785"/>
                    <a:pt x="200616" y="1581648"/>
                  </a:cubicBezTo>
                  <a:cubicBezTo>
                    <a:pt x="197568" y="1577746"/>
                    <a:pt x="194032" y="1574332"/>
                    <a:pt x="190861" y="1570674"/>
                  </a:cubicBezTo>
                  <a:close/>
                  <a:moveTo>
                    <a:pt x="998819" y="121202"/>
                  </a:moveTo>
                  <a:cubicBezTo>
                    <a:pt x="976017" y="119617"/>
                    <a:pt x="947849" y="122544"/>
                    <a:pt x="919560" y="125714"/>
                  </a:cubicBezTo>
                  <a:cubicBezTo>
                    <a:pt x="862371" y="132177"/>
                    <a:pt x="805914" y="142297"/>
                    <a:pt x="751042" y="159856"/>
                  </a:cubicBezTo>
                  <a:cubicBezTo>
                    <a:pt x="710803" y="172782"/>
                    <a:pt x="687878" y="213143"/>
                    <a:pt x="703121" y="249602"/>
                  </a:cubicBezTo>
                  <a:cubicBezTo>
                    <a:pt x="717387" y="283867"/>
                    <a:pt x="750311" y="308376"/>
                    <a:pt x="796159" y="292890"/>
                  </a:cubicBezTo>
                  <a:cubicBezTo>
                    <a:pt x="834569" y="279965"/>
                    <a:pt x="873833" y="271307"/>
                    <a:pt x="914438" y="267040"/>
                  </a:cubicBezTo>
                  <a:cubicBezTo>
                    <a:pt x="1032352" y="254480"/>
                    <a:pt x="1147339" y="265089"/>
                    <a:pt x="1258668" y="307035"/>
                  </a:cubicBezTo>
                  <a:cubicBezTo>
                    <a:pt x="1296591" y="321302"/>
                    <a:pt x="1341220" y="305328"/>
                    <a:pt x="1354023" y="272527"/>
                  </a:cubicBezTo>
                  <a:cubicBezTo>
                    <a:pt x="1369387" y="233141"/>
                    <a:pt x="1350365" y="190463"/>
                    <a:pt x="1308784" y="176196"/>
                  </a:cubicBezTo>
                  <a:cubicBezTo>
                    <a:pt x="1210381" y="142054"/>
                    <a:pt x="1109660" y="119495"/>
                    <a:pt x="998819" y="121202"/>
                  </a:cubicBezTo>
                  <a:close/>
                  <a:moveTo>
                    <a:pt x="580574" y="248017"/>
                  </a:moveTo>
                  <a:cubicBezTo>
                    <a:pt x="571062" y="245579"/>
                    <a:pt x="559600" y="249968"/>
                    <a:pt x="549114" y="256431"/>
                  </a:cubicBezTo>
                  <a:cubicBezTo>
                    <a:pt x="497046" y="288379"/>
                    <a:pt x="449003" y="325326"/>
                    <a:pt x="407056" y="369955"/>
                  </a:cubicBezTo>
                  <a:cubicBezTo>
                    <a:pt x="379620" y="399098"/>
                    <a:pt x="380108" y="442264"/>
                    <a:pt x="408885" y="469944"/>
                  </a:cubicBezTo>
                  <a:cubicBezTo>
                    <a:pt x="435346" y="495429"/>
                    <a:pt x="478146" y="494575"/>
                    <a:pt x="505216" y="467627"/>
                  </a:cubicBezTo>
                  <a:cubicBezTo>
                    <a:pt x="540456" y="432753"/>
                    <a:pt x="578501" y="401415"/>
                    <a:pt x="620447" y="374832"/>
                  </a:cubicBezTo>
                  <a:cubicBezTo>
                    <a:pt x="647761" y="357517"/>
                    <a:pt x="658004" y="325692"/>
                    <a:pt x="647883" y="291427"/>
                  </a:cubicBezTo>
                  <a:cubicBezTo>
                    <a:pt x="640811" y="267405"/>
                    <a:pt x="612033" y="247895"/>
                    <a:pt x="580574" y="248017"/>
                  </a:cubicBezTo>
                  <a:close/>
                </a:path>
              </a:pathLst>
            </a:custGeom>
            <a:solidFill>
              <a:srgbClr val="D7D7D7"/>
            </a:solidFill>
            <a:ln w="12171"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44320DD4-0731-4543-9EFB-E810FC48AE77}"/>
                </a:ext>
              </a:extLst>
            </p:cNvPr>
            <p:cNvSpPr/>
            <p:nvPr/>
          </p:nvSpPr>
          <p:spPr>
            <a:xfrm>
              <a:off x="5989514" y="1623924"/>
              <a:ext cx="660889" cy="191367"/>
            </a:xfrm>
            <a:custGeom>
              <a:avLst/>
              <a:gdLst>
                <a:gd name="connsiteX0" fmla="*/ 300275 w 660889"/>
                <a:gd name="connsiteY0" fmla="*/ 399 h 191367"/>
                <a:gd name="connsiteX1" fmla="*/ 610362 w 660889"/>
                <a:gd name="connsiteY1" fmla="*/ 55271 h 191367"/>
                <a:gd name="connsiteX2" fmla="*/ 655601 w 660889"/>
                <a:gd name="connsiteY2" fmla="*/ 151602 h 191367"/>
                <a:gd name="connsiteX3" fmla="*/ 560246 w 660889"/>
                <a:gd name="connsiteY3" fmla="*/ 186110 h 191367"/>
                <a:gd name="connsiteX4" fmla="*/ 216016 w 660889"/>
                <a:gd name="connsiteY4" fmla="*/ 146115 h 191367"/>
                <a:gd name="connsiteX5" fmla="*/ 97737 w 660889"/>
                <a:gd name="connsiteY5" fmla="*/ 171966 h 191367"/>
                <a:gd name="connsiteX6" fmla="*/ 4699 w 660889"/>
                <a:gd name="connsiteY6" fmla="*/ 128678 h 191367"/>
                <a:gd name="connsiteX7" fmla="*/ 52620 w 660889"/>
                <a:gd name="connsiteY7" fmla="*/ 38932 h 191367"/>
                <a:gd name="connsiteX8" fmla="*/ 221138 w 660889"/>
                <a:gd name="connsiteY8" fmla="*/ 4789 h 191367"/>
                <a:gd name="connsiteX9" fmla="*/ 300275 w 660889"/>
                <a:gd name="connsiteY9" fmla="*/ 399 h 191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0889" h="191367">
                  <a:moveTo>
                    <a:pt x="300275" y="399"/>
                  </a:moveTo>
                  <a:cubicBezTo>
                    <a:pt x="410994" y="-1308"/>
                    <a:pt x="511837" y="21251"/>
                    <a:pt x="610362" y="55271"/>
                  </a:cubicBezTo>
                  <a:cubicBezTo>
                    <a:pt x="651943" y="69660"/>
                    <a:pt x="670965" y="112338"/>
                    <a:pt x="655601" y="151602"/>
                  </a:cubicBezTo>
                  <a:cubicBezTo>
                    <a:pt x="642798" y="184525"/>
                    <a:pt x="598047" y="200377"/>
                    <a:pt x="560246" y="186110"/>
                  </a:cubicBezTo>
                  <a:cubicBezTo>
                    <a:pt x="448795" y="144164"/>
                    <a:pt x="333930" y="133555"/>
                    <a:pt x="216016" y="146115"/>
                  </a:cubicBezTo>
                  <a:cubicBezTo>
                    <a:pt x="175411" y="150383"/>
                    <a:pt x="136147" y="159040"/>
                    <a:pt x="97737" y="171966"/>
                  </a:cubicBezTo>
                  <a:cubicBezTo>
                    <a:pt x="51888" y="187452"/>
                    <a:pt x="18965" y="162942"/>
                    <a:pt x="4699" y="128678"/>
                  </a:cubicBezTo>
                  <a:cubicBezTo>
                    <a:pt x="-10422" y="92218"/>
                    <a:pt x="12381" y="51857"/>
                    <a:pt x="52620" y="38932"/>
                  </a:cubicBezTo>
                  <a:cubicBezTo>
                    <a:pt x="107492" y="21373"/>
                    <a:pt x="163949" y="11252"/>
                    <a:pt x="221138" y="4789"/>
                  </a:cubicBezTo>
                  <a:cubicBezTo>
                    <a:pt x="249427" y="1741"/>
                    <a:pt x="277595" y="-1064"/>
                    <a:pt x="300275" y="399"/>
                  </a:cubicBezTo>
                  <a:close/>
                </a:path>
              </a:pathLst>
            </a:custGeom>
            <a:solidFill>
              <a:srgbClr val="FEFEFE"/>
            </a:solidFill>
            <a:ln w="12171"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7C242BD1-C0B2-4A16-A4E7-6C5CEA65268F}"/>
                </a:ext>
              </a:extLst>
            </p:cNvPr>
            <p:cNvSpPr/>
            <p:nvPr/>
          </p:nvSpPr>
          <p:spPr>
            <a:xfrm>
              <a:off x="5677852" y="1750455"/>
              <a:ext cx="264808" cy="241131"/>
            </a:xfrm>
            <a:custGeom>
              <a:avLst/>
              <a:gdLst>
                <a:gd name="connsiteX0" fmla="*/ 193692 w 264808"/>
                <a:gd name="connsiteY0" fmla="*/ 683 h 241131"/>
                <a:gd name="connsiteX1" fmla="*/ 261001 w 264808"/>
                <a:gd name="connsiteY1" fmla="*/ 44093 h 241131"/>
                <a:gd name="connsiteX2" fmla="*/ 233565 w 264808"/>
                <a:gd name="connsiteY2" fmla="*/ 127498 h 241131"/>
                <a:gd name="connsiteX3" fmla="*/ 118334 w 264808"/>
                <a:gd name="connsiteY3" fmla="*/ 220293 h 241131"/>
                <a:gd name="connsiteX4" fmla="*/ 22003 w 264808"/>
                <a:gd name="connsiteY4" fmla="*/ 222610 h 241131"/>
                <a:gd name="connsiteX5" fmla="*/ 20174 w 264808"/>
                <a:gd name="connsiteY5" fmla="*/ 122621 h 241131"/>
                <a:gd name="connsiteX6" fmla="*/ 162232 w 264808"/>
                <a:gd name="connsiteY6" fmla="*/ 9097 h 241131"/>
                <a:gd name="connsiteX7" fmla="*/ 193692 w 264808"/>
                <a:gd name="connsiteY7" fmla="*/ 683 h 241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808" h="241131">
                  <a:moveTo>
                    <a:pt x="193692" y="683"/>
                  </a:moveTo>
                  <a:cubicBezTo>
                    <a:pt x="225273" y="561"/>
                    <a:pt x="253928" y="20071"/>
                    <a:pt x="261001" y="44093"/>
                  </a:cubicBezTo>
                  <a:cubicBezTo>
                    <a:pt x="271122" y="78357"/>
                    <a:pt x="260757" y="110183"/>
                    <a:pt x="233565" y="127498"/>
                  </a:cubicBezTo>
                  <a:cubicBezTo>
                    <a:pt x="191619" y="154081"/>
                    <a:pt x="153574" y="185419"/>
                    <a:pt x="118334" y="220293"/>
                  </a:cubicBezTo>
                  <a:cubicBezTo>
                    <a:pt x="91142" y="247241"/>
                    <a:pt x="48464" y="248094"/>
                    <a:pt x="22003" y="222610"/>
                  </a:cubicBezTo>
                  <a:cubicBezTo>
                    <a:pt x="-6774" y="194930"/>
                    <a:pt x="-7262" y="151764"/>
                    <a:pt x="20174" y="122621"/>
                  </a:cubicBezTo>
                  <a:cubicBezTo>
                    <a:pt x="62121" y="77992"/>
                    <a:pt x="110164" y="41045"/>
                    <a:pt x="162232" y="9097"/>
                  </a:cubicBezTo>
                  <a:cubicBezTo>
                    <a:pt x="172718" y="2634"/>
                    <a:pt x="184180" y="-1756"/>
                    <a:pt x="193692" y="683"/>
                  </a:cubicBezTo>
                  <a:close/>
                </a:path>
              </a:pathLst>
            </a:custGeom>
            <a:solidFill>
              <a:srgbClr val="FEFEFE"/>
            </a:solidFill>
            <a:ln w="12171" cap="flat">
              <a:noFill/>
              <a:prstDash val="solid"/>
              <a:miter/>
            </a:ln>
          </p:spPr>
          <p:txBody>
            <a:bodyPr rtlCol="0" anchor="ctr"/>
            <a:lstStyle/>
            <a:p>
              <a:endParaRPr lang="en-US"/>
            </a:p>
          </p:txBody>
        </p:sp>
      </p:grpSp>
    </p:spTree>
    <p:custDataLst>
      <p:tags r:id="rId1"/>
    </p:custDataLst>
    <p:extLst>
      <p:ext uri="{BB962C8B-B14F-4D97-AF65-F5344CB8AC3E}">
        <p14:creationId xmlns:p14="http://schemas.microsoft.com/office/powerpoint/2010/main" val="14914002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defTabSz="896938">
              <a:buSzPts val="6000"/>
              <a:buFont typeface="Comic Sans MS"/>
            </a:pPr>
            <a:r>
              <a:rPr lang="en-GB" sz="3200" b="1" dirty="0">
                <a:solidFill>
                  <a:schemeClr val="bg1"/>
                </a:solidFill>
                <a:latin typeface="Comic Sans MS"/>
                <a:sym typeface="Comic Sans MS"/>
              </a:rPr>
              <a:t>Construct triangle LMN.</a:t>
            </a:r>
            <a:endParaRPr lang="en-GB" sz="3200" dirty="0">
              <a:sym typeface="Comic Sans MS"/>
            </a:endParaRPr>
          </a:p>
        </p:txBody>
      </p:sp>
      <p:sp>
        <p:nvSpPr>
          <p:cNvPr id="8" name="TextBox 7">
            <a:extLst>
              <a:ext uri="{FF2B5EF4-FFF2-40B4-BE49-F238E27FC236}">
                <a16:creationId xmlns:a16="http://schemas.microsoft.com/office/drawing/2014/main" id="{F23C4B0B-0646-4BCD-A2A2-6D6D5792F929}"/>
              </a:ext>
            </a:extLst>
          </p:cNvPr>
          <p:cNvSpPr txBox="1"/>
          <p:nvPr/>
        </p:nvSpPr>
        <p:spPr>
          <a:xfrm>
            <a:off x="9529482" y="118884"/>
            <a:ext cx="2662518" cy="307777"/>
          </a:xfrm>
          <a:prstGeom prst="rect">
            <a:avLst/>
          </a:prstGeom>
          <a:solidFill>
            <a:srgbClr val="DAF3F6"/>
          </a:solidFill>
          <a:effectLst>
            <a:softEdge rad="12700"/>
          </a:effectLst>
        </p:spPr>
        <p:txBody>
          <a:bodyPr wrap="square">
            <a:spAutoFit/>
          </a:bodyPr>
          <a:lstStyle/>
          <a:p>
            <a:pPr algn="ctr"/>
            <a:r>
              <a:rPr lang="en-GB" dirty="0">
                <a:solidFill>
                  <a:schemeClr val="tx1">
                    <a:lumMod val="50000"/>
                    <a:lumOff val="50000"/>
                  </a:schemeClr>
                </a:solidFill>
                <a:latin typeface="+mj-lt"/>
              </a:rPr>
              <a:t>Check your understanding</a:t>
            </a:r>
          </a:p>
        </p:txBody>
      </p:sp>
      <mc:AlternateContent xmlns:mc="http://schemas.openxmlformats.org/markup-compatibility/2006" xmlns:a14="http://schemas.microsoft.com/office/drawing/2010/main">
        <mc:Choice Requires="a14">
          <p:sp>
            <p:nvSpPr>
              <p:cNvPr id="18" name="Subtitle 2">
                <a:extLst>
                  <a:ext uri="{FF2B5EF4-FFF2-40B4-BE49-F238E27FC236}">
                    <a16:creationId xmlns:a16="http://schemas.microsoft.com/office/drawing/2014/main" id="{F3163A2D-487E-409C-95CE-9063A86ABAA1}"/>
                  </a:ext>
                </a:extLst>
              </p:cNvPr>
              <p:cNvSpPr txBox="1">
                <a:spLocks/>
              </p:cNvSpPr>
              <p:nvPr/>
            </p:nvSpPr>
            <p:spPr>
              <a:xfrm>
                <a:off x="67952" y="2236418"/>
                <a:ext cx="3202511"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14:m>
                  <m:oMathPara xmlns:m="http://schemas.openxmlformats.org/officeDocument/2006/math">
                    <m:oMathParaPr>
                      <m:jc m:val="centerGroup"/>
                    </m:oMathParaPr>
                    <m:oMath xmlns:m="http://schemas.openxmlformats.org/officeDocument/2006/math">
                      <m:acc>
                        <m:accPr>
                          <m:chr m:val="̂"/>
                          <m:ctrlPr>
                            <a:rPr lang="en-US" sz="28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28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𝑳𝑴𝑵</m:t>
                          </m:r>
                        </m:e>
                      </m:acc>
                      <m:r>
                        <a:rPr lang="en-US" sz="28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m:t>
                      </m:r>
                      <m:r>
                        <a:rPr lang="en-US" sz="28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𝟑𝟎</m:t>
                      </m:r>
                      <m:r>
                        <a:rPr lang="en-US" sz="2800" b="1" i="1" smtClean="0">
                          <a:solidFill>
                            <a:schemeClr val="tx1">
                              <a:lumMod val="65000"/>
                              <a:lumOff val="35000"/>
                            </a:schemeClr>
                          </a:solidFill>
                          <a:effectLst/>
                          <a:latin typeface="Cambria Math" panose="02040503050406030204" pitchFamily="18" charset="0"/>
                          <a:ea typeface="Cambria Math" panose="02040503050406030204" pitchFamily="18" charset="0"/>
                          <a:cs typeface="Calibri" panose="020F0502020204030204" pitchFamily="34" charset="0"/>
                        </a:rPr>
                        <m:t>°</m:t>
                      </m:r>
                      <m:r>
                        <a:rPr lang="en-US" sz="2800" b="1" i="1">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 </m:t>
                      </m:r>
                    </m:oMath>
                  </m:oMathPara>
                </a14:m>
                <a:endParaRPr lang="en-US" sz="2800" dirty="0">
                  <a:solidFill>
                    <a:schemeClr val="tx1">
                      <a:lumMod val="65000"/>
                      <a:lumOff val="35000"/>
                    </a:schemeClr>
                  </a:solidFill>
                </a:endParaRPr>
              </a:p>
            </p:txBody>
          </p:sp>
        </mc:Choice>
        <mc:Fallback xmlns="">
          <p:sp>
            <p:nvSpPr>
              <p:cNvPr id="18" name="Subtitle 2">
                <a:extLst>
                  <a:ext uri="{FF2B5EF4-FFF2-40B4-BE49-F238E27FC236}">
                    <a16:creationId xmlns:a16="http://schemas.microsoft.com/office/drawing/2014/main" id="{F3163A2D-487E-409C-95CE-9063A86ABAA1}"/>
                  </a:ext>
                </a:extLst>
              </p:cNvPr>
              <p:cNvSpPr txBox="1">
                <a:spLocks noRot="1" noChangeAspect="1" noMove="1" noResize="1" noEditPoints="1" noAdjustHandles="1" noChangeArrowheads="1" noChangeShapeType="1" noTextEdit="1"/>
              </p:cNvSpPr>
              <p:nvPr/>
            </p:nvSpPr>
            <p:spPr>
              <a:xfrm>
                <a:off x="67952" y="2236418"/>
                <a:ext cx="3202511" cy="1101568"/>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Subtitle 2">
                <a:extLst>
                  <a:ext uri="{FF2B5EF4-FFF2-40B4-BE49-F238E27FC236}">
                    <a16:creationId xmlns:a16="http://schemas.microsoft.com/office/drawing/2014/main" id="{B4636313-988D-4D40-AF7A-77185B02F8C3}"/>
                  </a:ext>
                </a:extLst>
              </p:cNvPr>
              <p:cNvSpPr txBox="1">
                <a:spLocks/>
              </p:cNvSpPr>
              <p:nvPr/>
            </p:nvSpPr>
            <p:spPr>
              <a:xfrm>
                <a:off x="135904" y="2794608"/>
                <a:ext cx="3202511"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14:m>
                  <m:oMathPara xmlns:m="http://schemas.openxmlformats.org/officeDocument/2006/math">
                    <m:oMathParaPr>
                      <m:jc m:val="centerGroup"/>
                    </m:oMathParaPr>
                    <m:oMath xmlns:m="http://schemas.openxmlformats.org/officeDocument/2006/math">
                      <m:acc>
                        <m:accPr>
                          <m:chr m:val="̂"/>
                          <m:ctrlPr>
                            <a:rPr lang="en-US" sz="28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28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𝑴𝑳𝑵</m:t>
                          </m:r>
                        </m:e>
                      </m:acc>
                      <m:r>
                        <a:rPr lang="en-US" sz="28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m:t>
                      </m:r>
                      <m:r>
                        <a:rPr lang="en-US" sz="2800" b="1"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𝟏𝟏𝟎</m:t>
                      </m:r>
                      <m:r>
                        <a:rPr lang="en-US" sz="2800" b="1" i="1" smtClean="0">
                          <a:solidFill>
                            <a:schemeClr val="tx1">
                              <a:lumMod val="65000"/>
                              <a:lumOff val="35000"/>
                            </a:schemeClr>
                          </a:solidFill>
                          <a:effectLst/>
                          <a:latin typeface="Cambria Math" panose="02040503050406030204" pitchFamily="18" charset="0"/>
                          <a:ea typeface="Cambria Math" panose="02040503050406030204" pitchFamily="18" charset="0"/>
                          <a:cs typeface="Calibri" panose="020F0502020204030204" pitchFamily="34" charset="0"/>
                        </a:rPr>
                        <m:t>°</m:t>
                      </m:r>
                      <m:r>
                        <a:rPr lang="en-US" sz="2800" b="1" i="1">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 </m:t>
                      </m:r>
                    </m:oMath>
                  </m:oMathPara>
                </a14:m>
                <a:endParaRPr lang="en-US" sz="2800" dirty="0">
                  <a:solidFill>
                    <a:schemeClr val="tx1">
                      <a:lumMod val="65000"/>
                      <a:lumOff val="35000"/>
                    </a:schemeClr>
                  </a:solidFill>
                </a:endParaRPr>
              </a:p>
            </p:txBody>
          </p:sp>
        </mc:Choice>
        <mc:Fallback xmlns="">
          <p:sp>
            <p:nvSpPr>
              <p:cNvPr id="19" name="Subtitle 2">
                <a:extLst>
                  <a:ext uri="{FF2B5EF4-FFF2-40B4-BE49-F238E27FC236}">
                    <a16:creationId xmlns:a16="http://schemas.microsoft.com/office/drawing/2014/main" id="{B4636313-988D-4D40-AF7A-77185B02F8C3}"/>
                  </a:ext>
                </a:extLst>
              </p:cNvPr>
              <p:cNvSpPr txBox="1">
                <a:spLocks noRot="1" noChangeAspect="1" noMove="1" noResize="1" noEditPoints="1" noAdjustHandles="1" noChangeArrowheads="1" noChangeShapeType="1" noTextEdit="1"/>
              </p:cNvSpPr>
              <p:nvPr/>
            </p:nvSpPr>
            <p:spPr>
              <a:xfrm>
                <a:off x="135904" y="2794608"/>
                <a:ext cx="3202511" cy="1101568"/>
              </a:xfrm>
              <a:prstGeom prst="rect">
                <a:avLst/>
              </a:prstGeom>
              <a:blipFill>
                <a:blip r:embed="rId5"/>
                <a:stretch>
                  <a:fillRect/>
                </a:stretch>
              </a:blipFill>
            </p:spPr>
            <p:txBody>
              <a:bodyPr/>
              <a:lstStyle/>
              <a:p>
                <a:r>
                  <a:rPr lang="en-US">
                    <a:noFill/>
                  </a:rPr>
                  <a:t> </a:t>
                </a:r>
              </a:p>
            </p:txBody>
          </p:sp>
        </mc:Fallback>
      </mc:AlternateContent>
      <p:sp>
        <p:nvSpPr>
          <p:cNvPr id="20" name="Subtitle 2">
            <a:extLst>
              <a:ext uri="{FF2B5EF4-FFF2-40B4-BE49-F238E27FC236}">
                <a16:creationId xmlns:a16="http://schemas.microsoft.com/office/drawing/2014/main" id="{FCE10FB7-70AC-4DE9-9576-C43D4B29B812}"/>
              </a:ext>
            </a:extLst>
          </p:cNvPr>
          <p:cNvSpPr txBox="1">
            <a:spLocks/>
          </p:cNvSpPr>
          <p:nvPr/>
        </p:nvSpPr>
        <p:spPr>
          <a:xfrm>
            <a:off x="0" y="1693040"/>
            <a:ext cx="3202511"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2800" dirty="0">
                <a:solidFill>
                  <a:schemeClr val="tx1">
                    <a:lumMod val="65000"/>
                    <a:lumOff val="35000"/>
                  </a:schemeClr>
                </a:solidFill>
              </a:rPr>
              <a:t>LM = 10 cm</a:t>
            </a:r>
          </a:p>
        </p:txBody>
      </p:sp>
      <p:sp>
        <p:nvSpPr>
          <p:cNvPr id="3" name="Rectangle: Rounded Corners 2">
            <a:extLst>
              <a:ext uri="{FF2B5EF4-FFF2-40B4-BE49-F238E27FC236}">
                <a16:creationId xmlns:a16="http://schemas.microsoft.com/office/drawing/2014/main" id="{D8079B55-373F-F8CE-ACD9-951D28E6C438}"/>
              </a:ext>
            </a:extLst>
          </p:cNvPr>
          <p:cNvSpPr/>
          <p:nvPr/>
        </p:nvSpPr>
        <p:spPr>
          <a:xfrm>
            <a:off x="7076526" y="1403863"/>
            <a:ext cx="4486687" cy="1390745"/>
          </a:xfrm>
          <a:prstGeom prst="round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1" name="Picture 20">
            <a:extLst>
              <a:ext uri="{FF2B5EF4-FFF2-40B4-BE49-F238E27FC236}">
                <a16:creationId xmlns:a16="http://schemas.microsoft.com/office/drawing/2014/main" id="{CFAFDA36-BA9A-7C0F-FFDD-F919C5DCF3C0}"/>
              </a:ext>
            </a:extLst>
          </p:cNvPr>
          <p:cNvPicPr>
            <a:picLocks noChangeAspect="1"/>
          </p:cNvPicPr>
          <p:nvPr/>
        </p:nvPicPr>
        <p:blipFill>
          <a:blip r:embed="rId6"/>
          <a:stretch>
            <a:fillRect/>
          </a:stretch>
        </p:blipFill>
        <p:spPr>
          <a:xfrm rot="1184907">
            <a:off x="10168392" y="1698592"/>
            <a:ext cx="1405630" cy="1054223"/>
          </a:xfrm>
          <a:prstGeom prst="rect">
            <a:avLst/>
          </a:prstGeom>
        </p:spPr>
      </p:pic>
      <p:pic>
        <p:nvPicPr>
          <p:cNvPr id="4" name="Picture 7">
            <a:extLst>
              <a:ext uri="{FF2B5EF4-FFF2-40B4-BE49-F238E27FC236}">
                <a16:creationId xmlns:a16="http://schemas.microsoft.com/office/drawing/2014/main" id="{DA60038D-D6D6-7A63-6909-A26DFF616B0B}"/>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20297144">
            <a:off x="9096168" y="1868158"/>
            <a:ext cx="1816396" cy="355085"/>
          </a:xfrm>
          <a:prstGeom prst="rect">
            <a:avLst/>
          </a:prstGeom>
        </p:spPr>
      </p:pic>
      <p:pic>
        <p:nvPicPr>
          <p:cNvPr id="7" name="Picture 6">
            <a:extLst>
              <a:ext uri="{FF2B5EF4-FFF2-40B4-BE49-F238E27FC236}">
                <a16:creationId xmlns:a16="http://schemas.microsoft.com/office/drawing/2014/main" id="{2F1FA7A8-9C17-B36E-A17C-02DC8127A3CF}"/>
              </a:ext>
            </a:extLst>
          </p:cNvPr>
          <p:cNvPicPr>
            <a:picLocks noChangeAspect="1"/>
          </p:cNvPicPr>
          <p:nvPr/>
        </p:nvPicPr>
        <p:blipFill>
          <a:blip r:embed="rId9"/>
          <a:srcRect/>
          <a:stretch/>
        </p:blipFill>
        <p:spPr>
          <a:xfrm>
            <a:off x="7392783" y="1707984"/>
            <a:ext cx="1554564" cy="838674"/>
          </a:xfrm>
          <a:prstGeom prst="rect">
            <a:avLst/>
          </a:prstGeom>
        </p:spPr>
      </p:pic>
      <p:pic>
        <p:nvPicPr>
          <p:cNvPr id="2" name="ruler1">
            <a:extLst>
              <a:ext uri="{FF2B5EF4-FFF2-40B4-BE49-F238E27FC236}">
                <a16:creationId xmlns:a16="http://schemas.microsoft.com/office/drawing/2014/main" id="{E3014482-9CAF-AAE3-3839-92D6D76BEE15}"/>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5215849" y="6036616"/>
            <a:ext cx="5697957" cy="1113887"/>
          </a:xfrm>
          <a:prstGeom prst="rect">
            <a:avLst/>
          </a:prstGeom>
        </p:spPr>
      </p:pic>
      <p:pic>
        <p:nvPicPr>
          <p:cNvPr id="6" name="Pencil1">
            <a:extLst>
              <a:ext uri="{FF2B5EF4-FFF2-40B4-BE49-F238E27FC236}">
                <a16:creationId xmlns:a16="http://schemas.microsoft.com/office/drawing/2014/main" id="{AF69F313-A25C-99D1-88E2-9E465EA3BB93}"/>
              </a:ext>
            </a:extLst>
          </p:cNvPr>
          <p:cNvPicPr>
            <a:picLocks noChangeAspect="1"/>
          </p:cNvPicPr>
          <p:nvPr/>
        </p:nvPicPr>
        <p:blipFill>
          <a:blip r:embed="rId6"/>
          <a:stretch>
            <a:fillRect/>
          </a:stretch>
        </p:blipFill>
        <p:spPr>
          <a:xfrm rot="15678700">
            <a:off x="3326765" y="4527600"/>
            <a:ext cx="2448147" cy="1836111"/>
          </a:xfrm>
          <a:prstGeom prst="rect">
            <a:avLst/>
          </a:prstGeom>
        </p:spPr>
      </p:pic>
      <p:cxnSp>
        <p:nvCxnSpPr>
          <p:cNvPr id="14" name="Straight Connector 13">
            <a:extLst>
              <a:ext uri="{FF2B5EF4-FFF2-40B4-BE49-F238E27FC236}">
                <a16:creationId xmlns:a16="http://schemas.microsoft.com/office/drawing/2014/main" id="{5FAC7DFA-B43D-50D5-C7BB-8829182AB776}"/>
              </a:ext>
            </a:extLst>
          </p:cNvPr>
          <p:cNvCxnSpPr/>
          <p:nvPr/>
        </p:nvCxnSpPr>
        <p:spPr>
          <a:xfrm>
            <a:off x="5397238" y="6022498"/>
            <a:ext cx="3600000" cy="0"/>
          </a:xfrm>
          <a:prstGeom prst="line">
            <a:avLst/>
          </a:prstGeom>
          <a:ln w="38100">
            <a:solidFill>
              <a:schemeClr val="bg2"/>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4BEFF7C7-2EB2-154A-ED89-35124B6E946B}"/>
              </a:ext>
            </a:extLst>
          </p:cNvPr>
          <p:cNvCxnSpPr>
            <a:cxnSpLocks/>
          </p:cNvCxnSpPr>
          <p:nvPr/>
        </p:nvCxnSpPr>
        <p:spPr>
          <a:xfrm flipH="1" flipV="1">
            <a:off x="3804275" y="3029217"/>
            <a:ext cx="5192964" cy="2992822"/>
          </a:xfrm>
          <a:prstGeom prst="line">
            <a:avLst/>
          </a:prstGeom>
          <a:ln w="38100">
            <a:solidFill>
              <a:schemeClr val="bg2"/>
            </a:solidFill>
            <a:headEnd type="none" w="med" len="med"/>
            <a:tailEnd type="none" w="sm" len="sm"/>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A77A2704-C7F9-CAE4-81EE-6DF6A9E672D5}"/>
              </a:ext>
            </a:extLst>
          </p:cNvPr>
          <p:cNvCxnSpPr>
            <a:cxnSpLocks/>
          </p:cNvCxnSpPr>
          <p:nvPr/>
        </p:nvCxnSpPr>
        <p:spPr>
          <a:xfrm rot="15000000">
            <a:off x="2642462" y="4077831"/>
            <a:ext cx="4114800" cy="0"/>
          </a:xfrm>
          <a:prstGeom prst="line">
            <a:avLst/>
          </a:prstGeom>
          <a:ln w="38100">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Subtitle 2">
            <a:extLst>
              <a:ext uri="{FF2B5EF4-FFF2-40B4-BE49-F238E27FC236}">
                <a16:creationId xmlns:a16="http://schemas.microsoft.com/office/drawing/2014/main" id="{5B6A7EA5-3599-7281-8802-F677338876EF}"/>
              </a:ext>
            </a:extLst>
          </p:cNvPr>
          <p:cNvSpPr txBox="1">
            <a:spLocks/>
          </p:cNvSpPr>
          <p:nvPr/>
        </p:nvSpPr>
        <p:spPr>
          <a:xfrm>
            <a:off x="4730853" y="6023276"/>
            <a:ext cx="1332769" cy="553779"/>
          </a:xfrm>
          <a:prstGeom prst="rect">
            <a:avLst/>
          </a:prstGeom>
        </p:spPr>
        <p:txBody>
          <a:bodyPr vert="horz" lIns="91440" tIns="45720" rIns="91440" bIns="45720" rtlCol="0" anchor="t">
            <a:normAutofit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L</a:t>
            </a:r>
          </a:p>
        </p:txBody>
      </p:sp>
      <p:sp>
        <p:nvSpPr>
          <p:cNvPr id="12" name="Subtitle 2">
            <a:extLst>
              <a:ext uri="{FF2B5EF4-FFF2-40B4-BE49-F238E27FC236}">
                <a16:creationId xmlns:a16="http://schemas.microsoft.com/office/drawing/2014/main" id="{2DFBE493-3C0B-EDC1-C5E6-54A60787FA19}"/>
              </a:ext>
            </a:extLst>
          </p:cNvPr>
          <p:cNvSpPr txBox="1">
            <a:spLocks/>
          </p:cNvSpPr>
          <p:nvPr/>
        </p:nvSpPr>
        <p:spPr>
          <a:xfrm>
            <a:off x="8510868" y="5910520"/>
            <a:ext cx="1332769" cy="553780"/>
          </a:xfrm>
          <a:prstGeom prst="rect">
            <a:avLst/>
          </a:prstGeom>
        </p:spPr>
        <p:txBody>
          <a:bodyPr vert="horz" lIns="91440" tIns="45720" rIns="91440" bIns="45720" rtlCol="0" anchor="t">
            <a:normAutofit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M</a:t>
            </a:r>
          </a:p>
        </p:txBody>
      </p:sp>
      <p:pic>
        <p:nvPicPr>
          <p:cNvPr id="17" name="Protractor1">
            <a:extLst>
              <a:ext uri="{FF2B5EF4-FFF2-40B4-BE49-F238E27FC236}">
                <a16:creationId xmlns:a16="http://schemas.microsoft.com/office/drawing/2014/main" id="{50B9A75A-3CF4-C942-CDBC-49B2329C6E92}"/>
              </a:ext>
            </a:extLst>
          </p:cNvPr>
          <p:cNvPicPr>
            <a:picLocks noChangeAspect="1"/>
          </p:cNvPicPr>
          <p:nvPr/>
        </p:nvPicPr>
        <p:blipFill>
          <a:blip r:embed="rId9"/>
          <a:srcRect/>
          <a:stretch/>
        </p:blipFill>
        <p:spPr>
          <a:xfrm>
            <a:off x="6909136" y="3941866"/>
            <a:ext cx="4176207" cy="2253028"/>
          </a:xfrm>
          <a:prstGeom prst="rect">
            <a:avLst/>
          </a:prstGeom>
        </p:spPr>
      </p:pic>
      <p:pic>
        <p:nvPicPr>
          <p:cNvPr id="22" name="ruler2">
            <a:extLst>
              <a:ext uri="{FF2B5EF4-FFF2-40B4-BE49-F238E27FC236}">
                <a16:creationId xmlns:a16="http://schemas.microsoft.com/office/drawing/2014/main" id="{91976EB7-F99E-DAD1-F18C-DA2BB113D197}"/>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1802275">
            <a:off x="2856846" y="4450607"/>
            <a:ext cx="6388152" cy="1248812"/>
          </a:xfrm>
          <a:prstGeom prst="rect">
            <a:avLst/>
          </a:prstGeom>
        </p:spPr>
      </p:pic>
      <p:cxnSp>
        <p:nvCxnSpPr>
          <p:cNvPr id="23" name="dash2">
            <a:extLst>
              <a:ext uri="{FF2B5EF4-FFF2-40B4-BE49-F238E27FC236}">
                <a16:creationId xmlns:a16="http://schemas.microsoft.com/office/drawing/2014/main" id="{88FB806A-DDDD-7846-047F-BF8F71705D83}"/>
              </a:ext>
            </a:extLst>
          </p:cNvPr>
          <p:cNvCxnSpPr>
            <a:cxnSpLocks/>
          </p:cNvCxnSpPr>
          <p:nvPr/>
        </p:nvCxnSpPr>
        <p:spPr>
          <a:xfrm>
            <a:off x="7035800" y="4886325"/>
            <a:ext cx="157651" cy="9517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24" name="Pencil2">
            <a:extLst>
              <a:ext uri="{FF2B5EF4-FFF2-40B4-BE49-F238E27FC236}">
                <a16:creationId xmlns:a16="http://schemas.microsoft.com/office/drawing/2014/main" id="{38B5E1BF-4943-391B-2288-CFAA3163EAB1}"/>
              </a:ext>
            </a:extLst>
          </p:cNvPr>
          <p:cNvPicPr>
            <a:picLocks noChangeAspect="1"/>
          </p:cNvPicPr>
          <p:nvPr/>
        </p:nvPicPr>
        <p:blipFill>
          <a:blip r:embed="rId6"/>
          <a:stretch>
            <a:fillRect/>
          </a:stretch>
        </p:blipFill>
        <p:spPr>
          <a:xfrm rot="20857793">
            <a:off x="8292159" y="4208673"/>
            <a:ext cx="2448147" cy="1836111"/>
          </a:xfrm>
          <a:prstGeom prst="rect">
            <a:avLst/>
          </a:prstGeom>
        </p:spPr>
      </p:pic>
      <p:pic>
        <p:nvPicPr>
          <p:cNvPr id="28" name="Protractor2">
            <a:extLst>
              <a:ext uri="{FF2B5EF4-FFF2-40B4-BE49-F238E27FC236}">
                <a16:creationId xmlns:a16="http://schemas.microsoft.com/office/drawing/2014/main" id="{E08FDD05-4917-CA97-AD5B-FAA0876D6EAD}"/>
              </a:ext>
            </a:extLst>
          </p:cNvPr>
          <p:cNvPicPr>
            <a:picLocks noChangeAspect="1"/>
          </p:cNvPicPr>
          <p:nvPr/>
        </p:nvPicPr>
        <p:blipFill>
          <a:blip r:embed="rId9"/>
          <a:srcRect/>
          <a:stretch/>
        </p:blipFill>
        <p:spPr>
          <a:xfrm>
            <a:off x="3309133" y="3916341"/>
            <a:ext cx="4176207" cy="2253028"/>
          </a:xfrm>
          <a:prstGeom prst="rect">
            <a:avLst/>
          </a:prstGeom>
        </p:spPr>
      </p:pic>
      <p:pic>
        <p:nvPicPr>
          <p:cNvPr id="29" name="ruler3">
            <a:extLst>
              <a:ext uri="{FF2B5EF4-FFF2-40B4-BE49-F238E27FC236}">
                <a16:creationId xmlns:a16="http://schemas.microsoft.com/office/drawing/2014/main" id="{36E4D8E0-88D1-BC17-DCFA-09A6EEED088D}"/>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15027091">
            <a:off x="2304787" y="3706121"/>
            <a:ext cx="6388152" cy="1248812"/>
          </a:xfrm>
          <a:prstGeom prst="rect">
            <a:avLst/>
          </a:prstGeom>
        </p:spPr>
      </p:pic>
      <p:pic>
        <p:nvPicPr>
          <p:cNvPr id="30" name="Picture 29">
            <a:extLst>
              <a:ext uri="{FF2B5EF4-FFF2-40B4-BE49-F238E27FC236}">
                <a16:creationId xmlns:a16="http://schemas.microsoft.com/office/drawing/2014/main" id="{60AF6BCF-9CE3-17E6-9E6A-20F0820A65CE}"/>
              </a:ext>
            </a:extLst>
          </p:cNvPr>
          <p:cNvPicPr>
            <a:picLocks noChangeAspect="1"/>
          </p:cNvPicPr>
          <p:nvPr/>
        </p:nvPicPr>
        <p:blipFill>
          <a:blip r:embed="rId6"/>
          <a:stretch>
            <a:fillRect/>
          </a:stretch>
        </p:blipFill>
        <p:spPr>
          <a:xfrm rot="16955444">
            <a:off x="3550681" y="4284010"/>
            <a:ext cx="2448147" cy="1836111"/>
          </a:xfrm>
          <a:prstGeom prst="rect">
            <a:avLst/>
          </a:prstGeom>
        </p:spPr>
      </p:pic>
      <p:cxnSp>
        <p:nvCxnSpPr>
          <p:cNvPr id="31" name="dash3">
            <a:extLst>
              <a:ext uri="{FF2B5EF4-FFF2-40B4-BE49-F238E27FC236}">
                <a16:creationId xmlns:a16="http://schemas.microsoft.com/office/drawing/2014/main" id="{EC985E42-EF42-6C63-CE03-F035BD4AD187}"/>
              </a:ext>
            </a:extLst>
          </p:cNvPr>
          <p:cNvCxnSpPr>
            <a:cxnSpLocks/>
          </p:cNvCxnSpPr>
          <p:nvPr/>
        </p:nvCxnSpPr>
        <p:spPr>
          <a:xfrm>
            <a:off x="4631531" y="3896176"/>
            <a:ext cx="61048" cy="167191"/>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35" name="Group 34">
            <a:extLst>
              <a:ext uri="{FF2B5EF4-FFF2-40B4-BE49-F238E27FC236}">
                <a16:creationId xmlns:a16="http://schemas.microsoft.com/office/drawing/2014/main" id="{2ED420E7-DB25-A3F7-41EE-F989DB67EB21}"/>
              </a:ext>
            </a:extLst>
          </p:cNvPr>
          <p:cNvGrpSpPr/>
          <p:nvPr/>
        </p:nvGrpSpPr>
        <p:grpSpPr>
          <a:xfrm>
            <a:off x="4049238" y="2996106"/>
            <a:ext cx="1332769" cy="1101568"/>
            <a:chOff x="4042888" y="2900856"/>
            <a:chExt cx="1332769" cy="1101568"/>
          </a:xfrm>
        </p:grpSpPr>
        <p:sp>
          <p:nvSpPr>
            <p:cNvPr id="13" name="Subtitle 2">
              <a:extLst>
                <a:ext uri="{FF2B5EF4-FFF2-40B4-BE49-F238E27FC236}">
                  <a16:creationId xmlns:a16="http://schemas.microsoft.com/office/drawing/2014/main" id="{CF7EC6C2-AB17-3E18-3225-8007361E5BDE}"/>
                </a:ext>
              </a:extLst>
            </p:cNvPr>
            <p:cNvSpPr txBox="1">
              <a:spLocks/>
            </p:cNvSpPr>
            <p:nvPr/>
          </p:nvSpPr>
          <p:spPr>
            <a:xfrm>
              <a:off x="4042888" y="2900856"/>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N</a:t>
              </a:r>
            </a:p>
          </p:txBody>
        </p:sp>
        <p:sp>
          <p:nvSpPr>
            <p:cNvPr id="34" name="Oval 33">
              <a:extLst>
                <a:ext uri="{FF2B5EF4-FFF2-40B4-BE49-F238E27FC236}">
                  <a16:creationId xmlns:a16="http://schemas.microsoft.com/office/drawing/2014/main" id="{3742E3D0-F1FB-89E4-F7A4-0B7140A2F789}"/>
                </a:ext>
              </a:extLst>
            </p:cNvPr>
            <p:cNvSpPr/>
            <p:nvPr/>
          </p:nvSpPr>
          <p:spPr>
            <a:xfrm>
              <a:off x="4369531" y="3239339"/>
              <a:ext cx="126528" cy="12652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2243243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path" presetSubtype="0" accel="50000" decel="50000" fill="hold" nodeType="clickEffect">
                                  <p:stCondLst>
                                    <p:cond delay="0"/>
                                  </p:stCondLst>
                                  <p:childTnLst>
                                    <p:animMotion origin="layout" path="M 2.70833E-6 -1.48148E-6 L 0.30013 0.00139 " pathEditMode="relative" rAng="0" ptsTypes="AA">
                                      <p:cBhvr>
                                        <p:cTn id="20" dur="500" fill="hold"/>
                                        <p:tgtEl>
                                          <p:spTgt spid="6"/>
                                        </p:tgtEl>
                                        <p:attrNameLst>
                                          <p:attrName>ppt_x</p:attrName>
                                          <p:attrName>ppt_y</p:attrName>
                                        </p:attrNameLst>
                                      </p:cBhvr>
                                      <p:rCtr x="15000" y="69"/>
                                    </p:animMotion>
                                  </p:childTnLst>
                                </p:cTn>
                              </p:par>
                              <p:par>
                                <p:cTn id="21" presetID="22" presetClass="entr" presetSubtype="8"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500"/>
                            </p:stCondLst>
                            <p:childTnLst>
                              <p:par>
                                <p:cTn id="25" presetID="10" presetClass="exit" presetSubtype="0" fill="hold" nodeType="afterEffect">
                                  <p:stCondLst>
                                    <p:cond delay="0"/>
                                  </p:stCondLst>
                                  <p:childTnLst>
                                    <p:animEffect transition="out" filter="fade">
                                      <p:cBhvr>
                                        <p:cTn id="26" dur="500"/>
                                        <p:tgtEl>
                                          <p:spTgt spid="6"/>
                                        </p:tgtEl>
                                      </p:cBhvr>
                                    </p:animEffect>
                                    <p:set>
                                      <p:cBhvr>
                                        <p:cTn id="27" dur="1" fill="hold">
                                          <p:stCondLst>
                                            <p:cond delay="499"/>
                                          </p:stCondLst>
                                        </p:cTn>
                                        <p:tgtEl>
                                          <p:spTgt spid="6"/>
                                        </p:tgtEl>
                                        <p:attrNameLst>
                                          <p:attrName>style.visibility</p:attrName>
                                        </p:attrNameLst>
                                      </p:cBhvr>
                                      <p:to>
                                        <p:strVal val="hidden"/>
                                      </p:to>
                                    </p:set>
                                  </p:childTnLst>
                                </p:cTn>
                              </p:par>
                            </p:childTnLst>
                          </p:cTn>
                        </p:par>
                        <p:par>
                          <p:cTn id="28" fill="hold">
                            <p:stCondLst>
                              <p:cond delay="1000"/>
                            </p:stCondLst>
                            <p:childTnLst>
                              <p:par>
                                <p:cTn id="29" presetID="42" presetClass="exit" presetSubtype="0" fill="hold" nodeType="afterEffect">
                                  <p:stCondLst>
                                    <p:cond delay="0"/>
                                  </p:stCondLst>
                                  <p:childTnLst>
                                    <p:animEffect transition="out" filter="fade">
                                      <p:cBhvr>
                                        <p:cTn id="30" dur="1000"/>
                                        <p:tgtEl>
                                          <p:spTgt spid="2"/>
                                        </p:tgtEl>
                                      </p:cBhvr>
                                    </p:animEffect>
                                    <p:anim calcmode="lin" valueType="num">
                                      <p:cBhvr>
                                        <p:cTn id="31" dur="1000"/>
                                        <p:tgtEl>
                                          <p:spTgt spid="2"/>
                                        </p:tgtEl>
                                        <p:attrNameLst>
                                          <p:attrName>ppt_x</p:attrName>
                                        </p:attrNameLst>
                                      </p:cBhvr>
                                      <p:tavLst>
                                        <p:tav tm="0">
                                          <p:val>
                                            <p:strVal val="ppt_x"/>
                                          </p:val>
                                        </p:tav>
                                        <p:tav tm="100000">
                                          <p:val>
                                            <p:strVal val="ppt_x"/>
                                          </p:val>
                                        </p:tav>
                                      </p:tavLst>
                                    </p:anim>
                                    <p:anim calcmode="lin" valueType="num">
                                      <p:cBhvr>
                                        <p:cTn id="32" dur="1000"/>
                                        <p:tgtEl>
                                          <p:spTgt spid="2"/>
                                        </p:tgtEl>
                                        <p:attrNameLst>
                                          <p:attrName>ppt_y</p:attrName>
                                        </p:attrNameLst>
                                      </p:cBhvr>
                                      <p:tavLst>
                                        <p:tav tm="0">
                                          <p:val>
                                            <p:strVal val="ppt_y"/>
                                          </p:val>
                                        </p:tav>
                                        <p:tav tm="100000">
                                          <p:val>
                                            <p:strVal val="ppt_y+.1"/>
                                          </p:val>
                                        </p:tav>
                                      </p:tavLst>
                                    </p:anim>
                                    <p:set>
                                      <p:cBhvr>
                                        <p:cTn id="33" dur="1" fill="hold">
                                          <p:stCondLst>
                                            <p:cond delay="999"/>
                                          </p:stCondLst>
                                        </p:cTn>
                                        <p:tgtEl>
                                          <p:spTgt spid="2"/>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nodeType="click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fill="hold"/>
                                        <p:tgtEl>
                                          <p:spTgt spid="17"/>
                                        </p:tgtEl>
                                        <p:attrNameLst>
                                          <p:attrName>ppt_x</p:attrName>
                                        </p:attrNameLst>
                                      </p:cBhvr>
                                      <p:tavLst>
                                        <p:tav tm="0">
                                          <p:val>
                                            <p:strVal val="1+#ppt_w/2"/>
                                          </p:val>
                                        </p:tav>
                                        <p:tav tm="100000">
                                          <p:val>
                                            <p:strVal val="#ppt_x"/>
                                          </p:val>
                                        </p:tav>
                                      </p:tavLst>
                                    </p:anim>
                                    <p:anim calcmode="lin" valueType="num">
                                      <p:cBhvr additive="base">
                                        <p:cTn id="49"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wipe(left)">
                                      <p:cBhvr>
                                        <p:cTn id="54" dur="500"/>
                                        <p:tgtEl>
                                          <p:spTgt spid="23"/>
                                        </p:tgtEl>
                                      </p:cBhvr>
                                    </p:animEffect>
                                  </p:childTnLst>
                                </p:cTn>
                              </p:par>
                            </p:childTnLst>
                          </p:cTn>
                        </p:par>
                      </p:childTnLst>
                    </p:cTn>
                  </p:par>
                  <p:par>
                    <p:cTn id="55" fill="hold">
                      <p:stCondLst>
                        <p:cond delay="indefinite"/>
                      </p:stCondLst>
                      <p:childTnLst>
                        <p:par>
                          <p:cTn id="56" fill="hold">
                            <p:stCondLst>
                              <p:cond delay="0"/>
                            </p:stCondLst>
                            <p:childTnLst>
                              <p:par>
                                <p:cTn id="57" presetID="47" presetClass="exit" presetSubtype="0" fill="hold" nodeType="clickEffect">
                                  <p:stCondLst>
                                    <p:cond delay="0"/>
                                  </p:stCondLst>
                                  <p:childTnLst>
                                    <p:animEffect transition="out" filter="fade">
                                      <p:cBhvr>
                                        <p:cTn id="58" dur="1000"/>
                                        <p:tgtEl>
                                          <p:spTgt spid="17"/>
                                        </p:tgtEl>
                                      </p:cBhvr>
                                    </p:animEffect>
                                    <p:anim calcmode="lin" valueType="num">
                                      <p:cBhvr>
                                        <p:cTn id="59" dur="1000"/>
                                        <p:tgtEl>
                                          <p:spTgt spid="17"/>
                                        </p:tgtEl>
                                        <p:attrNameLst>
                                          <p:attrName>ppt_x</p:attrName>
                                        </p:attrNameLst>
                                      </p:cBhvr>
                                      <p:tavLst>
                                        <p:tav tm="0">
                                          <p:val>
                                            <p:strVal val="ppt_x"/>
                                          </p:val>
                                        </p:tav>
                                        <p:tav tm="100000">
                                          <p:val>
                                            <p:strVal val="ppt_x"/>
                                          </p:val>
                                        </p:tav>
                                      </p:tavLst>
                                    </p:anim>
                                    <p:anim calcmode="lin" valueType="num">
                                      <p:cBhvr>
                                        <p:cTn id="60" dur="1000"/>
                                        <p:tgtEl>
                                          <p:spTgt spid="17"/>
                                        </p:tgtEl>
                                        <p:attrNameLst>
                                          <p:attrName>ppt_y</p:attrName>
                                        </p:attrNameLst>
                                      </p:cBhvr>
                                      <p:tavLst>
                                        <p:tav tm="0">
                                          <p:val>
                                            <p:strVal val="ppt_y"/>
                                          </p:val>
                                        </p:tav>
                                        <p:tav tm="100000">
                                          <p:val>
                                            <p:strVal val="ppt_y-.1"/>
                                          </p:val>
                                        </p:tav>
                                      </p:tavLst>
                                    </p:anim>
                                    <p:set>
                                      <p:cBhvr>
                                        <p:cTn id="61" dur="1" fill="hold">
                                          <p:stCondLst>
                                            <p:cond delay="999"/>
                                          </p:stCondLst>
                                        </p:cTn>
                                        <p:tgtEl>
                                          <p:spTgt spid="17"/>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500"/>
                                        <p:tgtEl>
                                          <p:spTgt spid="22"/>
                                        </p:tgtEl>
                                      </p:cBhvr>
                                    </p:animEffect>
                                    <p:anim calcmode="lin" valueType="num">
                                      <p:cBhvr>
                                        <p:cTn id="67" dur="500" fill="hold"/>
                                        <p:tgtEl>
                                          <p:spTgt spid="22"/>
                                        </p:tgtEl>
                                        <p:attrNameLst>
                                          <p:attrName>ppt_x</p:attrName>
                                        </p:attrNameLst>
                                      </p:cBhvr>
                                      <p:tavLst>
                                        <p:tav tm="0">
                                          <p:val>
                                            <p:strVal val="#ppt_x"/>
                                          </p:val>
                                        </p:tav>
                                        <p:tav tm="100000">
                                          <p:val>
                                            <p:strVal val="#ppt_x"/>
                                          </p:val>
                                        </p:tav>
                                      </p:tavLst>
                                    </p:anim>
                                    <p:anim calcmode="lin" valueType="num">
                                      <p:cBhvr>
                                        <p:cTn id="68" dur="5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7" presetClass="entr" presetSubtype="0" fill="hold" nodeType="click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fade">
                                      <p:cBhvr>
                                        <p:cTn id="73" dur="1000"/>
                                        <p:tgtEl>
                                          <p:spTgt spid="24"/>
                                        </p:tgtEl>
                                      </p:cBhvr>
                                    </p:animEffect>
                                    <p:anim calcmode="lin" valueType="num">
                                      <p:cBhvr>
                                        <p:cTn id="74" dur="1000" fill="hold"/>
                                        <p:tgtEl>
                                          <p:spTgt spid="24"/>
                                        </p:tgtEl>
                                        <p:attrNameLst>
                                          <p:attrName>ppt_x</p:attrName>
                                        </p:attrNameLst>
                                      </p:cBhvr>
                                      <p:tavLst>
                                        <p:tav tm="0">
                                          <p:val>
                                            <p:strVal val="#ppt_x"/>
                                          </p:val>
                                        </p:tav>
                                        <p:tav tm="100000">
                                          <p:val>
                                            <p:strVal val="#ppt_x"/>
                                          </p:val>
                                        </p:tav>
                                      </p:tavLst>
                                    </p:anim>
                                    <p:anim calcmode="lin" valueType="num">
                                      <p:cBhvr>
                                        <p:cTn id="75"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42" presetClass="path" presetSubtype="0" accel="50000" decel="50000" fill="hold" nodeType="clickEffect">
                                  <p:stCondLst>
                                    <p:cond delay="0"/>
                                  </p:stCondLst>
                                  <p:childTnLst>
                                    <p:animMotion origin="layout" path="M 1.25E-6 -3.7037E-6 L -0.4207 -0.44421 " pathEditMode="relative" rAng="0" ptsTypes="AA">
                                      <p:cBhvr>
                                        <p:cTn id="79" dur="500" fill="hold"/>
                                        <p:tgtEl>
                                          <p:spTgt spid="24"/>
                                        </p:tgtEl>
                                        <p:attrNameLst>
                                          <p:attrName>ppt_x</p:attrName>
                                          <p:attrName>ppt_y</p:attrName>
                                        </p:attrNameLst>
                                      </p:cBhvr>
                                      <p:rCtr x="-21042" y="-22222"/>
                                    </p:animMotion>
                                  </p:childTnLst>
                                </p:cTn>
                              </p:par>
                              <p:par>
                                <p:cTn id="80" presetID="22" presetClass="entr" presetSubtype="2" fill="hold" nodeType="with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wipe(right)">
                                      <p:cBhvr>
                                        <p:cTn id="82" dur="500"/>
                                        <p:tgtEl>
                                          <p:spTgt spid="15"/>
                                        </p:tgtEl>
                                      </p:cBhvr>
                                    </p:animEffect>
                                  </p:childTnLst>
                                </p:cTn>
                              </p:par>
                            </p:childTnLst>
                          </p:cTn>
                        </p:par>
                        <p:par>
                          <p:cTn id="83" fill="hold">
                            <p:stCondLst>
                              <p:cond delay="500"/>
                            </p:stCondLst>
                            <p:childTnLst>
                              <p:par>
                                <p:cTn id="84" presetID="42" presetClass="exit" presetSubtype="0" fill="hold" nodeType="afterEffect">
                                  <p:stCondLst>
                                    <p:cond delay="0"/>
                                  </p:stCondLst>
                                  <p:childTnLst>
                                    <p:animEffect transition="out" filter="fade">
                                      <p:cBhvr>
                                        <p:cTn id="85" dur="1000"/>
                                        <p:tgtEl>
                                          <p:spTgt spid="22"/>
                                        </p:tgtEl>
                                      </p:cBhvr>
                                    </p:animEffect>
                                    <p:anim calcmode="lin" valueType="num">
                                      <p:cBhvr>
                                        <p:cTn id="86" dur="1000"/>
                                        <p:tgtEl>
                                          <p:spTgt spid="22"/>
                                        </p:tgtEl>
                                        <p:attrNameLst>
                                          <p:attrName>ppt_x</p:attrName>
                                        </p:attrNameLst>
                                      </p:cBhvr>
                                      <p:tavLst>
                                        <p:tav tm="0">
                                          <p:val>
                                            <p:strVal val="ppt_x"/>
                                          </p:val>
                                        </p:tav>
                                        <p:tav tm="100000">
                                          <p:val>
                                            <p:strVal val="ppt_x"/>
                                          </p:val>
                                        </p:tav>
                                      </p:tavLst>
                                    </p:anim>
                                    <p:anim calcmode="lin" valueType="num">
                                      <p:cBhvr>
                                        <p:cTn id="87" dur="1000"/>
                                        <p:tgtEl>
                                          <p:spTgt spid="22"/>
                                        </p:tgtEl>
                                        <p:attrNameLst>
                                          <p:attrName>ppt_y</p:attrName>
                                        </p:attrNameLst>
                                      </p:cBhvr>
                                      <p:tavLst>
                                        <p:tav tm="0">
                                          <p:val>
                                            <p:strVal val="ppt_y"/>
                                          </p:val>
                                        </p:tav>
                                        <p:tav tm="100000">
                                          <p:val>
                                            <p:strVal val="ppt_y+.1"/>
                                          </p:val>
                                        </p:tav>
                                      </p:tavLst>
                                    </p:anim>
                                    <p:set>
                                      <p:cBhvr>
                                        <p:cTn id="88" dur="1" fill="hold">
                                          <p:stCondLst>
                                            <p:cond delay="999"/>
                                          </p:stCondLst>
                                        </p:cTn>
                                        <p:tgtEl>
                                          <p:spTgt spid="22"/>
                                        </p:tgtEl>
                                        <p:attrNameLst>
                                          <p:attrName>style.visibility</p:attrName>
                                        </p:attrNameLst>
                                      </p:cBhvr>
                                      <p:to>
                                        <p:strVal val="hidden"/>
                                      </p:to>
                                    </p:set>
                                  </p:childTnLst>
                                </p:cTn>
                              </p:par>
                              <p:par>
                                <p:cTn id="89" presetID="10" presetClass="exit" presetSubtype="0" fill="hold" nodeType="withEffect">
                                  <p:stCondLst>
                                    <p:cond delay="0"/>
                                  </p:stCondLst>
                                  <p:childTnLst>
                                    <p:animEffect transition="out" filter="fade">
                                      <p:cBhvr>
                                        <p:cTn id="90" dur="500"/>
                                        <p:tgtEl>
                                          <p:spTgt spid="23"/>
                                        </p:tgtEl>
                                      </p:cBhvr>
                                    </p:animEffect>
                                    <p:set>
                                      <p:cBhvr>
                                        <p:cTn id="91" dur="1" fill="hold">
                                          <p:stCondLst>
                                            <p:cond delay="499"/>
                                          </p:stCondLst>
                                        </p:cTn>
                                        <p:tgtEl>
                                          <p:spTgt spid="23"/>
                                        </p:tgtEl>
                                        <p:attrNameLst>
                                          <p:attrName>style.visibility</p:attrName>
                                        </p:attrNameLst>
                                      </p:cBhvr>
                                      <p:to>
                                        <p:strVal val="hidden"/>
                                      </p:to>
                                    </p:set>
                                  </p:childTnLst>
                                </p:cTn>
                              </p:par>
                            </p:childTnLst>
                          </p:cTn>
                        </p:par>
                        <p:par>
                          <p:cTn id="92" fill="hold">
                            <p:stCondLst>
                              <p:cond delay="1500"/>
                            </p:stCondLst>
                            <p:childTnLst>
                              <p:par>
                                <p:cTn id="93" presetID="10" presetClass="exit" presetSubtype="0" fill="hold" nodeType="afterEffect">
                                  <p:stCondLst>
                                    <p:cond delay="0"/>
                                  </p:stCondLst>
                                  <p:childTnLst>
                                    <p:animEffect transition="out" filter="fade">
                                      <p:cBhvr>
                                        <p:cTn id="94" dur="500"/>
                                        <p:tgtEl>
                                          <p:spTgt spid="24"/>
                                        </p:tgtEl>
                                      </p:cBhvr>
                                    </p:animEffect>
                                    <p:set>
                                      <p:cBhvr>
                                        <p:cTn id="95" dur="1" fill="hold">
                                          <p:stCondLst>
                                            <p:cond delay="499"/>
                                          </p:stCondLst>
                                        </p:cTn>
                                        <p:tgtEl>
                                          <p:spTgt spid="24"/>
                                        </p:tgtEl>
                                        <p:attrNameLst>
                                          <p:attrName>style.visibility</p:attrName>
                                        </p:attrNameLst>
                                      </p:cBhvr>
                                      <p:to>
                                        <p:strVal val="hidden"/>
                                      </p:to>
                                    </p:set>
                                  </p:childTnLst>
                                </p:cTn>
                              </p:par>
                            </p:childTnLst>
                          </p:cTn>
                        </p:par>
                      </p:childTnLst>
                    </p:cTn>
                  </p:par>
                  <p:par>
                    <p:cTn id="96" fill="hold">
                      <p:stCondLst>
                        <p:cond delay="indefinite"/>
                      </p:stCondLst>
                      <p:childTnLst>
                        <p:par>
                          <p:cTn id="97" fill="hold">
                            <p:stCondLst>
                              <p:cond delay="0"/>
                            </p:stCondLst>
                            <p:childTnLst>
                              <p:par>
                                <p:cTn id="98" presetID="2" presetClass="entr" presetSubtype="8" fill="hold" nodeType="clickEffect">
                                  <p:stCondLst>
                                    <p:cond delay="0"/>
                                  </p:stCondLst>
                                  <p:childTnLst>
                                    <p:set>
                                      <p:cBhvr>
                                        <p:cTn id="99" dur="1" fill="hold">
                                          <p:stCondLst>
                                            <p:cond delay="0"/>
                                          </p:stCondLst>
                                        </p:cTn>
                                        <p:tgtEl>
                                          <p:spTgt spid="28"/>
                                        </p:tgtEl>
                                        <p:attrNameLst>
                                          <p:attrName>style.visibility</p:attrName>
                                        </p:attrNameLst>
                                      </p:cBhvr>
                                      <p:to>
                                        <p:strVal val="visible"/>
                                      </p:to>
                                    </p:set>
                                    <p:anim calcmode="lin" valueType="num">
                                      <p:cBhvr additive="base">
                                        <p:cTn id="100" dur="500" fill="hold"/>
                                        <p:tgtEl>
                                          <p:spTgt spid="28"/>
                                        </p:tgtEl>
                                        <p:attrNameLst>
                                          <p:attrName>ppt_x</p:attrName>
                                        </p:attrNameLst>
                                      </p:cBhvr>
                                      <p:tavLst>
                                        <p:tav tm="0">
                                          <p:val>
                                            <p:strVal val="0-#ppt_w/2"/>
                                          </p:val>
                                        </p:tav>
                                        <p:tav tm="100000">
                                          <p:val>
                                            <p:strVal val="#ppt_x"/>
                                          </p:val>
                                        </p:tav>
                                      </p:tavLst>
                                    </p:anim>
                                    <p:anim calcmode="lin" valueType="num">
                                      <p:cBhvr additive="base">
                                        <p:cTn id="101"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nodeType="clickEffect">
                                  <p:stCondLst>
                                    <p:cond delay="0"/>
                                  </p:stCondLst>
                                  <p:childTnLst>
                                    <p:set>
                                      <p:cBhvr>
                                        <p:cTn id="105" dur="1" fill="hold">
                                          <p:stCondLst>
                                            <p:cond delay="0"/>
                                          </p:stCondLst>
                                        </p:cTn>
                                        <p:tgtEl>
                                          <p:spTgt spid="31"/>
                                        </p:tgtEl>
                                        <p:attrNameLst>
                                          <p:attrName>style.visibility</p:attrName>
                                        </p:attrNameLst>
                                      </p:cBhvr>
                                      <p:to>
                                        <p:strVal val="visible"/>
                                      </p:to>
                                    </p:set>
                                    <p:animEffect transition="in" filter="wipe(left)">
                                      <p:cBhvr>
                                        <p:cTn id="106" dur="500"/>
                                        <p:tgtEl>
                                          <p:spTgt spid="31"/>
                                        </p:tgtEl>
                                      </p:cBhvr>
                                    </p:animEffect>
                                  </p:childTnLst>
                                </p:cTn>
                              </p:par>
                            </p:childTnLst>
                          </p:cTn>
                        </p:par>
                      </p:childTnLst>
                    </p:cTn>
                  </p:par>
                  <p:par>
                    <p:cTn id="107" fill="hold">
                      <p:stCondLst>
                        <p:cond delay="indefinite"/>
                      </p:stCondLst>
                      <p:childTnLst>
                        <p:par>
                          <p:cTn id="108" fill="hold">
                            <p:stCondLst>
                              <p:cond delay="0"/>
                            </p:stCondLst>
                            <p:childTnLst>
                              <p:par>
                                <p:cTn id="109" presetID="47" presetClass="exit" presetSubtype="0" fill="hold" nodeType="clickEffect">
                                  <p:stCondLst>
                                    <p:cond delay="0"/>
                                  </p:stCondLst>
                                  <p:childTnLst>
                                    <p:animEffect transition="out" filter="fade">
                                      <p:cBhvr>
                                        <p:cTn id="110" dur="1000"/>
                                        <p:tgtEl>
                                          <p:spTgt spid="28"/>
                                        </p:tgtEl>
                                      </p:cBhvr>
                                    </p:animEffect>
                                    <p:anim calcmode="lin" valueType="num">
                                      <p:cBhvr>
                                        <p:cTn id="111" dur="1000"/>
                                        <p:tgtEl>
                                          <p:spTgt spid="28"/>
                                        </p:tgtEl>
                                        <p:attrNameLst>
                                          <p:attrName>ppt_x</p:attrName>
                                        </p:attrNameLst>
                                      </p:cBhvr>
                                      <p:tavLst>
                                        <p:tav tm="0">
                                          <p:val>
                                            <p:strVal val="ppt_x"/>
                                          </p:val>
                                        </p:tav>
                                        <p:tav tm="100000">
                                          <p:val>
                                            <p:strVal val="ppt_x"/>
                                          </p:val>
                                        </p:tav>
                                      </p:tavLst>
                                    </p:anim>
                                    <p:anim calcmode="lin" valueType="num">
                                      <p:cBhvr>
                                        <p:cTn id="112" dur="1000"/>
                                        <p:tgtEl>
                                          <p:spTgt spid="28"/>
                                        </p:tgtEl>
                                        <p:attrNameLst>
                                          <p:attrName>ppt_y</p:attrName>
                                        </p:attrNameLst>
                                      </p:cBhvr>
                                      <p:tavLst>
                                        <p:tav tm="0">
                                          <p:val>
                                            <p:strVal val="ppt_y"/>
                                          </p:val>
                                        </p:tav>
                                        <p:tav tm="100000">
                                          <p:val>
                                            <p:strVal val="ppt_y-.1"/>
                                          </p:val>
                                        </p:tav>
                                      </p:tavLst>
                                    </p:anim>
                                    <p:set>
                                      <p:cBhvr>
                                        <p:cTn id="113" dur="1" fill="hold">
                                          <p:stCondLst>
                                            <p:cond delay="999"/>
                                          </p:stCondLst>
                                        </p:cTn>
                                        <p:tgtEl>
                                          <p:spTgt spid="28"/>
                                        </p:tgtEl>
                                        <p:attrNameLst>
                                          <p:attrName>style.visibility</p:attrName>
                                        </p:attrNameLst>
                                      </p:cBhvr>
                                      <p:to>
                                        <p:strVal val="hidden"/>
                                      </p:to>
                                    </p:set>
                                  </p:childTnLst>
                                </p:cTn>
                              </p:par>
                            </p:childTnLst>
                          </p:cTn>
                        </p:par>
                      </p:childTnLst>
                    </p:cTn>
                  </p:par>
                  <p:par>
                    <p:cTn id="114" fill="hold">
                      <p:stCondLst>
                        <p:cond delay="indefinite"/>
                      </p:stCondLst>
                      <p:childTnLst>
                        <p:par>
                          <p:cTn id="115" fill="hold">
                            <p:stCondLst>
                              <p:cond delay="0"/>
                            </p:stCondLst>
                            <p:childTnLst>
                              <p:par>
                                <p:cTn id="116" presetID="42" presetClass="entr" presetSubtype="0" fill="hold" nodeType="clickEffect">
                                  <p:stCondLst>
                                    <p:cond delay="0"/>
                                  </p:stCondLst>
                                  <p:childTnLst>
                                    <p:set>
                                      <p:cBhvr>
                                        <p:cTn id="117" dur="1" fill="hold">
                                          <p:stCondLst>
                                            <p:cond delay="0"/>
                                          </p:stCondLst>
                                        </p:cTn>
                                        <p:tgtEl>
                                          <p:spTgt spid="29"/>
                                        </p:tgtEl>
                                        <p:attrNameLst>
                                          <p:attrName>style.visibility</p:attrName>
                                        </p:attrNameLst>
                                      </p:cBhvr>
                                      <p:to>
                                        <p:strVal val="visible"/>
                                      </p:to>
                                    </p:set>
                                    <p:animEffect transition="in" filter="fade">
                                      <p:cBhvr>
                                        <p:cTn id="118" dur="500"/>
                                        <p:tgtEl>
                                          <p:spTgt spid="29"/>
                                        </p:tgtEl>
                                      </p:cBhvr>
                                    </p:animEffect>
                                    <p:anim calcmode="lin" valueType="num">
                                      <p:cBhvr>
                                        <p:cTn id="119" dur="500" fill="hold"/>
                                        <p:tgtEl>
                                          <p:spTgt spid="29"/>
                                        </p:tgtEl>
                                        <p:attrNameLst>
                                          <p:attrName>ppt_x</p:attrName>
                                        </p:attrNameLst>
                                      </p:cBhvr>
                                      <p:tavLst>
                                        <p:tav tm="0">
                                          <p:val>
                                            <p:strVal val="#ppt_x"/>
                                          </p:val>
                                        </p:tav>
                                        <p:tav tm="100000">
                                          <p:val>
                                            <p:strVal val="#ppt_x"/>
                                          </p:val>
                                        </p:tav>
                                      </p:tavLst>
                                    </p:anim>
                                    <p:anim calcmode="lin" valueType="num">
                                      <p:cBhvr>
                                        <p:cTn id="120" dur="5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21" fill="hold">
                      <p:stCondLst>
                        <p:cond delay="indefinite"/>
                      </p:stCondLst>
                      <p:childTnLst>
                        <p:par>
                          <p:cTn id="122" fill="hold">
                            <p:stCondLst>
                              <p:cond delay="0"/>
                            </p:stCondLst>
                            <p:childTnLst>
                              <p:par>
                                <p:cTn id="123" presetID="47" presetClass="entr" presetSubtype="0" fill="hold" nodeType="clickEffect">
                                  <p:stCondLst>
                                    <p:cond delay="0"/>
                                  </p:stCondLst>
                                  <p:childTnLst>
                                    <p:set>
                                      <p:cBhvr>
                                        <p:cTn id="124" dur="1" fill="hold">
                                          <p:stCondLst>
                                            <p:cond delay="0"/>
                                          </p:stCondLst>
                                        </p:cTn>
                                        <p:tgtEl>
                                          <p:spTgt spid="30"/>
                                        </p:tgtEl>
                                        <p:attrNameLst>
                                          <p:attrName>style.visibility</p:attrName>
                                        </p:attrNameLst>
                                      </p:cBhvr>
                                      <p:to>
                                        <p:strVal val="visible"/>
                                      </p:to>
                                    </p:set>
                                    <p:animEffect transition="in" filter="fade">
                                      <p:cBhvr>
                                        <p:cTn id="125" dur="1000"/>
                                        <p:tgtEl>
                                          <p:spTgt spid="30"/>
                                        </p:tgtEl>
                                      </p:cBhvr>
                                    </p:animEffect>
                                    <p:anim calcmode="lin" valueType="num">
                                      <p:cBhvr>
                                        <p:cTn id="126" dur="1000" fill="hold"/>
                                        <p:tgtEl>
                                          <p:spTgt spid="30"/>
                                        </p:tgtEl>
                                        <p:attrNameLst>
                                          <p:attrName>ppt_x</p:attrName>
                                        </p:attrNameLst>
                                      </p:cBhvr>
                                      <p:tavLst>
                                        <p:tav tm="0">
                                          <p:val>
                                            <p:strVal val="#ppt_x"/>
                                          </p:val>
                                        </p:tav>
                                        <p:tav tm="100000">
                                          <p:val>
                                            <p:strVal val="#ppt_x"/>
                                          </p:val>
                                        </p:tav>
                                      </p:tavLst>
                                    </p:anim>
                                    <p:anim calcmode="lin" valueType="num">
                                      <p:cBhvr>
                                        <p:cTn id="127"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28" fill="hold">
                      <p:stCondLst>
                        <p:cond delay="indefinite"/>
                      </p:stCondLst>
                      <p:childTnLst>
                        <p:par>
                          <p:cTn id="129" fill="hold">
                            <p:stCondLst>
                              <p:cond delay="0"/>
                            </p:stCondLst>
                            <p:childTnLst>
                              <p:par>
                                <p:cTn id="130" presetID="42" presetClass="path" presetSubtype="0" accel="50000" decel="50000" fill="hold" nodeType="clickEffect">
                                  <p:stCondLst>
                                    <p:cond delay="0"/>
                                  </p:stCondLst>
                                  <p:childTnLst>
                                    <p:animMotion origin="layout" path="M 3.33333E-6 -4.81481E-6 L -0.11224 -0.56388 " pathEditMode="relative" rAng="0" ptsTypes="AA">
                                      <p:cBhvr>
                                        <p:cTn id="131" dur="500" fill="hold"/>
                                        <p:tgtEl>
                                          <p:spTgt spid="30"/>
                                        </p:tgtEl>
                                        <p:attrNameLst>
                                          <p:attrName>ppt_x</p:attrName>
                                          <p:attrName>ppt_y</p:attrName>
                                        </p:attrNameLst>
                                      </p:cBhvr>
                                      <p:rCtr x="-5612" y="-28194"/>
                                    </p:animMotion>
                                  </p:childTnLst>
                                </p:cTn>
                              </p:par>
                              <p:par>
                                <p:cTn id="132" presetID="22" presetClass="entr" presetSubtype="4" fill="hold" nodeType="withEffect">
                                  <p:stCondLst>
                                    <p:cond delay="0"/>
                                  </p:stCondLst>
                                  <p:childTnLst>
                                    <p:set>
                                      <p:cBhvr>
                                        <p:cTn id="133" dur="1" fill="hold">
                                          <p:stCondLst>
                                            <p:cond delay="0"/>
                                          </p:stCondLst>
                                        </p:cTn>
                                        <p:tgtEl>
                                          <p:spTgt spid="16"/>
                                        </p:tgtEl>
                                        <p:attrNameLst>
                                          <p:attrName>style.visibility</p:attrName>
                                        </p:attrNameLst>
                                      </p:cBhvr>
                                      <p:to>
                                        <p:strVal val="visible"/>
                                      </p:to>
                                    </p:set>
                                    <p:animEffect transition="in" filter="wipe(down)">
                                      <p:cBhvr>
                                        <p:cTn id="134" dur="500"/>
                                        <p:tgtEl>
                                          <p:spTgt spid="16"/>
                                        </p:tgtEl>
                                      </p:cBhvr>
                                    </p:animEffect>
                                  </p:childTnLst>
                                </p:cTn>
                              </p:par>
                              <p:par>
                                <p:cTn id="135" presetID="10" presetClass="exit" presetSubtype="0" fill="hold" nodeType="withEffect">
                                  <p:stCondLst>
                                    <p:cond delay="0"/>
                                  </p:stCondLst>
                                  <p:childTnLst>
                                    <p:animEffect transition="out" filter="fade">
                                      <p:cBhvr>
                                        <p:cTn id="136" dur="500"/>
                                        <p:tgtEl>
                                          <p:spTgt spid="31"/>
                                        </p:tgtEl>
                                      </p:cBhvr>
                                    </p:animEffect>
                                    <p:set>
                                      <p:cBhvr>
                                        <p:cTn id="137" dur="1" fill="hold">
                                          <p:stCondLst>
                                            <p:cond delay="499"/>
                                          </p:stCondLst>
                                        </p:cTn>
                                        <p:tgtEl>
                                          <p:spTgt spid="31"/>
                                        </p:tgtEl>
                                        <p:attrNameLst>
                                          <p:attrName>style.visibility</p:attrName>
                                        </p:attrNameLst>
                                      </p:cBhvr>
                                      <p:to>
                                        <p:strVal val="hidden"/>
                                      </p:to>
                                    </p:set>
                                  </p:childTnLst>
                                </p:cTn>
                              </p:par>
                            </p:childTnLst>
                          </p:cTn>
                        </p:par>
                        <p:par>
                          <p:cTn id="138" fill="hold">
                            <p:stCondLst>
                              <p:cond delay="500"/>
                            </p:stCondLst>
                            <p:childTnLst>
                              <p:par>
                                <p:cTn id="139" presetID="10" presetClass="entr" presetSubtype="0" fill="hold" nodeType="afterEffect">
                                  <p:stCondLst>
                                    <p:cond delay="0"/>
                                  </p:stCondLst>
                                  <p:childTnLst>
                                    <p:set>
                                      <p:cBhvr>
                                        <p:cTn id="140" dur="1" fill="hold">
                                          <p:stCondLst>
                                            <p:cond delay="0"/>
                                          </p:stCondLst>
                                        </p:cTn>
                                        <p:tgtEl>
                                          <p:spTgt spid="35"/>
                                        </p:tgtEl>
                                        <p:attrNameLst>
                                          <p:attrName>style.visibility</p:attrName>
                                        </p:attrNameLst>
                                      </p:cBhvr>
                                      <p:to>
                                        <p:strVal val="visible"/>
                                      </p:to>
                                    </p:set>
                                    <p:animEffect transition="in" filter="fade">
                                      <p:cBhvr>
                                        <p:cTn id="141" dur="500"/>
                                        <p:tgtEl>
                                          <p:spTgt spid="35"/>
                                        </p:tgtEl>
                                      </p:cBhvr>
                                    </p:animEffect>
                                  </p:childTnLst>
                                </p:cTn>
                              </p:par>
                            </p:childTnLst>
                          </p:cTn>
                        </p:par>
                        <p:par>
                          <p:cTn id="142" fill="hold">
                            <p:stCondLst>
                              <p:cond delay="1000"/>
                            </p:stCondLst>
                            <p:childTnLst>
                              <p:par>
                                <p:cTn id="143" presetID="10" presetClass="exit" presetSubtype="0" fill="hold" nodeType="afterEffect">
                                  <p:stCondLst>
                                    <p:cond delay="0"/>
                                  </p:stCondLst>
                                  <p:childTnLst>
                                    <p:animEffect transition="out" filter="fade">
                                      <p:cBhvr>
                                        <p:cTn id="144" dur="500"/>
                                        <p:tgtEl>
                                          <p:spTgt spid="30"/>
                                        </p:tgtEl>
                                      </p:cBhvr>
                                    </p:animEffect>
                                    <p:set>
                                      <p:cBhvr>
                                        <p:cTn id="145" dur="1" fill="hold">
                                          <p:stCondLst>
                                            <p:cond delay="499"/>
                                          </p:stCondLst>
                                        </p:cTn>
                                        <p:tgtEl>
                                          <p:spTgt spid="30"/>
                                        </p:tgtEl>
                                        <p:attrNameLst>
                                          <p:attrName>style.visibility</p:attrName>
                                        </p:attrNameLst>
                                      </p:cBhvr>
                                      <p:to>
                                        <p:strVal val="hidden"/>
                                      </p:to>
                                    </p:set>
                                  </p:childTnLst>
                                </p:cTn>
                              </p:par>
                            </p:childTnLst>
                          </p:cTn>
                        </p:par>
                        <p:par>
                          <p:cTn id="146" fill="hold">
                            <p:stCondLst>
                              <p:cond delay="1500"/>
                            </p:stCondLst>
                            <p:childTnLst>
                              <p:par>
                                <p:cTn id="147" presetID="42" presetClass="exit" presetSubtype="0" fill="hold" nodeType="afterEffect">
                                  <p:stCondLst>
                                    <p:cond delay="0"/>
                                  </p:stCondLst>
                                  <p:childTnLst>
                                    <p:animEffect transition="out" filter="fade">
                                      <p:cBhvr>
                                        <p:cTn id="148" dur="1000"/>
                                        <p:tgtEl>
                                          <p:spTgt spid="29"/>
                                        </p:tgtEl>
                                      </p:cBhvr>
                                    </p:animEffect>
                                    <p:anim calcmode="lin" valueType="num">
                                      <p:cBhvr>
                                        <p:cTn id="149" dur="1000"/>
                                        <p:tgtEl>
                                          <p:spTgt spid="29"/>
                                        </p:tgtEl>
                                        <p:attrNameLst>
                                          <p:attrName>ppt_x</p:attrName>
                                        </p:attrNameLst>
                                      </p:cBhvr>
                                      <p:tavLst>
                                        <p:tav tm="0">
                                          <p:val>
                                            <p:strVal val="ppt_x"/>
                                          </p:val>
                                        </p:tav>
                                        <p:tav tm="100000">
                                          <p:val>
                                            <p:strVal val="ppt_x"/>
                                          </p:val>
                                        </p:tav>
                                      </p:tavLst>
                                    </p:anim>
                                    <p:anim calcmode="lin" valueType="num">
                                      <p:cBhvr>
                                        <p:cTn id="150" dur="1000"/>
                                        <p:tgtEl>
                                          <p:spTgt spid="29"/>
                                        </p:tgtEl>
                                        <p:attrNameLst>
                                          <p:attrName>ppt_y</p:attrName>
                                        </p:attrNameLst>
                                      </p:cBhvr>
                                      <p:tavLst>
                                        <p:tav tm="0">
                                          <p:val>
                                            <p:strVal val="ppt_y"/>
                                          </p:val>
                                        </p:tav>
                                        <p:tav tm="100000">
                                          <p:val>
                                            <p:strVal val="ppt_y+.1"/>
                                          </p:val>
                                        </p:tav>
                                      </p:tavLst>
                                    </p:anim>
                                    <p:set>
                                      <p:cBhvr>
                                        <p:cTn id="151" dur="1" fill="hold">
                                          <p:stCondLst>
                                            <p:cond delay="999"/>
                                          </p:stCondLst>
                                        </p:cTn>
                                        <p:tgtEl>
                                          <p:spTgt spid="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601343"/>
              </a:xfrm>
              <a:prstGeom prst="rect">
                <a:avLst/>
              </a:prstGeom>
              <a:solidFill>
                <a:srgbClr val="0076A3"/>
              </a:solidFill>
              <a:ln>
                <a:noFill/>
              </a:ln>
            </p:spPr>
            <p:txBody>
              <a:bodyPr spcFirstLastPara="1" wrap="square" lIns="91425" tIns="45700" rIns="91425" bIns="45700" anchor="t" anchorCtr="0">
                <a:spAutoFit/>
              </a:bodyPr>
              <a:lstStyle/>
              <a:p>
                <a:pPr marL="457200" lvl="1" defTabSz="896938">
                  <a:buSzPts val="6000"/>
                  <a:buFont typeface="Comic Sans MS"/>
                </a:pPr>
                <a:r>
                  <a:rPr lang="en-GB" sz="3200" b="1" dirty="0">
                    <a:solidFill>
                      <a:schemeClr val="bg1"/>
                    </a:solidFill>
                    <a:latin typeface="Comic Sans MS"/>
                    <a:sym typeface="Comic Sans MS"/>
                  </a:rPr>
                  <a:t>Draw the bisectors of </a:t>
                </a:r>
                <a14:m>
                  <m:oMath xmlns:m="http://schemas.openxmlformats.org/officeDocument/2006/math">
                    <m:acc>
                      <m:accPr>
                        <m:chr m:val="̂"/>
                        <m:ctrlPr>
                          <a:rPr lang="en-US" sz="3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bg1"/>
                            </a:solidFill>
                            <a:effectLst/>
                            <a:latin typeface="Cambria Math" panose="02040503050406030204" pitchFamily="18" charset="0"/>
                            <a:ea typeface="Calibri" panose="020F0502020204030204" pitchFamily="34" charset="0"/>
                            <a:cs typeface="Calibri" panose="020F0502020204030204" pitchFamily="34" charset="0"/>
                          </a:rPr>
                          <m:t>𝑳𝑴𝑵</m:t>
                        </m:r>
                      </m:e>
                    </m:acc>
                  </m:oMath>
                </a14:m>
                <a:r>
                  <a:rPr lang="en-GB" sz="3200" b="1" dirty="0">
                    <a:solidFill>
                      <a:schemeClr val="bg1"/>
                    </a:solidFill>
                    <a:latin typeface="Comic Sans MS"/>
                    <a:sym typeface="Comic Sans MS"/>
                  </a:rPr>
                  <a:t> and </a:t>
                </a:r>
                <a14:m>
                  <m:oMath xmlns:m="http://schemas.openxmlformats.org/officeDocument/2006/math">
                    <m:acc>
                      <m:accPr>
                        <m:chr m:val="̂"/>
                        <m:ctrlPr>
                          <a:rPr lang="en-US" sz="3200" b="1" i="1">
                            <a:solidFill>
                              <a:schemeClr val="bg1"/>
                            </a:solidFill>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solidFill>
                              <a:schemeClr val="bg1"/>
                            </a:solidFill>
                            <a:latin typeface="Cambria Math" panose="02040503050406030204" pitchFamily="18" charset="0"/>
                            <a:ea typeface="Calibri" panose="020F0502020204030204" pitchFamily="34" charset="0"/>
                            <a:cs typeface="Calibri" panose="020F0502020204030204" pitchFamily="34" charset="0"/>
                          </a:rPr>
                          <m:t>𝑴𝑳𝑵</m:t>
                        </m:r>
                      </m:e>
                    </m:acc>
                  </m:oMath>
                </a14:m>
                <a:r>
                  <a:rPr lang="en-GB" sz="3200" b="1" dirty="0">
                    <a:solidFill>
                      <a:schemeClr val="bg1"/>
                    </a:solidFill>
                    <a:latin typeface="Comic Sans MS"/>
                    <a:sym typeface="Comic Sans MS"/>
                  </a:rPr>
                  <a:t>. </a:t>
                </a:r>
                <a:endParaRPr lang="en-GB" sz="3200" dirty="0">
                  <a:sym typeface="Comic Sans MS"/>
                </a:endParaRPr>
              </a:p>
            </p:txBody>
          </p:sp>
        </mc:Choice>
        <mc:Fallback xmlns="">
          <p:sp>
            <p:nvSpPr>
              <p:cNvPr id="5" name="Google Shape;222;p10">
                <a:extLst>
                  <a:ext uri="{FF2B5EF4-FFF2-40B4-BE49-F238E27FC236}">
                    <a16:creationId xmlns:a16="http://schemas.microsoft.com/office/drawing/2014/main" id="{8A036A78-0108-4728-A23D-00AEBC3C2F2B}"/>
                  </a:ext>
                </a:extLst>
              </p:cNvPr>
              <p:cNvSpPr txBox="1">
                <a:spLocks noRot="1" noChangeAspect="1" noMove="1" noResize="1" noEditPoints="1" noAdjustHandles="1" noChangeArrowheads="1" noChangeShapeType="1" noTextEdit="1"/>
              </p:cNvSpPr>
              <p:nvPr/>
            </p:nvSpPr>
            <p:spPr>
              <a:xfrm>
                <a:off x="0" y="572301"/>
                <a:ext cx="12192000" cy="601343"/>
              </a:xfrm>
              <a:prstGeom prst="rect">
                <a:avLst/>
              </a:prstGeom>
              <a:blipFill>
                <a:blip r:embed="rId4"/>
                <a:stretch>
                  <a:fillRect t="-10101" b="-32323"/>
                </a:stretch>
              </a:blipFill>
              <a:ln>
                <a:noFill/>
              </a:ln>
            </p:spPr>
            <p:txBody>
              <a:bodyPr/>
              <a:lstStyle/>
              <a:p>
                <a:r>
                  <a:rPr lang="fr-FR">
                    <a:noFill/>
                  </a:rPr>
                  <a:t> </a:t>
                </a:r>
              </a:p>
            </p:txBody>
          </p:sp>
        </mc:Fallback>
      </mc:AlternateContent>
      <p:sp>
        <p:nvSpPr>
          <p:cNvPr id="32" name="Subtitle 2">
            <a:extLst>
              <a:ext uri="{FF2B5EF4-FFF2-40B4-BE49-F238E27FC236}">
                <a16:creationId xmlns:a16="http://schemas.microsoft.com/office/drawing/2014/main" id="{16554FCD-DC08-48E7-A608-3667070A8DE1}"/>
              </a:ext>
            </a:extLst>
          </p:cNvPr>
          <p:cNvSpPr txBox="1">
            <a:spLocks/>
          </p:cNvSpPr>
          <p:nvPr/>
        </p:nvSpPr>
        <p:spPr>
          <a:xfrm>
            <a:off x="425718" y="1384119"/>
            <a:ext cx="742903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r>
              <a:rPr lang="en-US" sz="2800" dirty="0">
                <a:solidFill>
                  <a:schemeClr val="tx1">
                    <a:lumMod val="65000"/>
                    <a:lumOff val="35000"/>
                  </a:schemeClr>
                </a:solidFill>
                <a:effectLst/>
                <a:ea typeface="Calibri" panose="020F0502020204030204" pitchFamily="34" charset="0"/>
                <a:cs typeface="Calibri" panose="020F0502020204030204" pitchFamily="34" charset="0"/>
              </a:rPr>
              <a:t>The two bisectors intersect at point P.</a:t>
            </a:r>
            <a:endParaRPr lang="en-US" sz="2800" dirty="0">
              <a:solidFill>
                <a:schemeClr val="tx1">
                  <a:lumMod val="65000"/>
                  <a:lumOff val="35000"/>
                </a:schemeClr>
              </a:solidFill>
            </a:endParaRPr>
          </a:p>
        </p:txBody>
      </p:sp>
      <p:sp>
        <p:nvSpPr>
          <p:cNvPr id="2" name="Rectangle: Rounded Corners 1">
            <a:extLst>
              <a:ext uri="{FF2B5EF4-FFF2-40B4-BE49-F238E27FC236}">
                <a16:creationId xmlns:a16="http://schemas.microsoft.com/office/drawing/2014/main" id="{D842817F-6AF0-80B9-72FE-D11DD7FAA669}"/>
              </a:ext>
            </a:extLst>
          </p:cNvPr>
          <p:cNvSpPr/>
          <p:nvPr/>
        </p:nvSpPr>
        <p:spPr>
          <a:xfrm>
            <a:off x="7132015" y="1403863"/>
            <a:ext cx="4486687" cy="1390745"/>
          </a:xfrm>
          <a:prstGeom prst="round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4" name="Picture 3">
            <a:extLst>
              <a:ext uri="{FF2B5EF4-FFF2-40B4-BE49-F238E27FC236}">
                <a16:creationId xmlns:a16="http://schemas.microsoft.com/office/drawing/2014/main" id="{09857D6C-BB47-3DBD-DD9A-618DF175CAFE}"/>
              </a:ext>
            </a:extLst>
          </p:cNvPr>
          <p:cNvPicPr>
            <a:picLocks noChangeAspect="1"/>
          </p:cNvPicPr>
          <p:nvPr/>
        </p:nvPicPr>
        <p:blipFill>
          <a:blip r:embed="rId5"/>
          <a:stretch>
            <a:fillRect/>
          </a:stretch>
        </p:blipFill>
        <p:spPr>
          <a:xfrm rot="1184907">
            <a:off x="10223881" y="1698592"/>
            <a:ext cx="1405630" cy="1054223"/>
          </a:xfrm>
          <a:prstGeom prst="rect">
            <a:avLst/>
          </a:prstGeom>
        </p:spPr>
      </p:pic>
      <p:pic>
        <p:nvPicPr>
          <p:cNvPr id="7" name="Picture 7">
            <a:extLst>
              <a:ext uri="{FF2B5EF4-FFF2-40B4-BE49-F238E27FC236}">
                <a16:creationId xmlns:a16="http://schemas.microsoft.com/office/drawing/2014/main" id="{BF743592-460D-CCF4-FAA2-0399A0434663}"/>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20297144">
            <a:off x="9151657" y="1868158"/>
            <a:ext cx="1816396" cy="355085"/>
          </a:xfrm>
          <a:prstGeom prst="rect">
            <a:avLst/>
          </a:prstGeom>
        </p:spPr>
      </p:pic>
      <p:pic>
        <p:nvPicPr>
          <p:cNvPr id="9" name="Picture 8">
            <a:extLst>
              <a:ext uri="{FF2B5EF4-FFF2-40B4-BE49-F238E27FC236}">
                <a16:creationId xmlns:a16="http://schemas.microsoft.com/office/drawing/2014/main" id="{1BDBDD20-A6A0-DB77-D72F-AE5A03CFEDB8}"/>
              </a:ext>
            </a:extLst>
          </p:cNvPr>
          <p:cNvPicPr>
            <a:picLocks noChangeAspect="1"/>
          </p:cNvPicPr>
          <p:nvPr/>
        </p:nvPicPr>
        <p:blipFill>
          <a:blip r:embed="rId8"/>
          <a:srcRect/>
          <a:stretch/>
        </p:blipFill>
        <p:spPr>
          <a:xfrm>
            <a:off x="7448272" y="1707984"/>
            <a:ext cx="1554564" cy="838674"/>
          </a:xfrm>
          <a:prstGeom prst="rect">
            <a:avLst/>
          </a:prstGeom>
        </p:spPr>
      </p:pic>
      <p:cxnSp>
        <p:nvCxnSpPr>
          <p:cNvPr id="3" name="Straight Connector 2">
            <a:extLst>
              <a:ext uri="{FF2B5EF4-FFF2-40B4-BE49-F238E27FC236}">
                <a16:creationId xmlns:a16="http://schemas.microsoft.com/office/drawing/2014/main" id="{77B52DFF-F577-621F-6B25-9187F9D4A9E4}"/>
              </a:ext>
            </a:extLst>
          </p:cNvPr>
          <p:cNvCxnSpPr/>
          <p:nvPr/>
        </p:nvCxnSpPr>
        <p:spPr>
          <a:xfrm>
            <a:off x="5397238" y="6022498"/>
            <a:ext cx="3600000" cy="0"/>
          </a:xfrm>
          <a:prstGeom prst="line">
            <a:avLst/>
          </a:prstGeom>
          <a:ln w="38100">
            <a:solidFill>
              <a:schemeClr val="bg2"/>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680B5057-123D-BF83-DC10-B958E76D53AB}"/>
              </a:ext>
            </a:extLst>
          </p:cNvPr>
          <p:cNvCxnSpPr>
            <a:cxnSpLocks/>
          </p:cNvCxnSpPr>
          <p:nvPr/>
        </p:nvCxnSpPr>
        <p:spPr>
          <a:xfrm flipH="1" flipV="1">
            <a:off x="3804275" y="3029217"/>
            <a:ext cx="5192964" cy="2992822"/>
          </a:xfrm>
          <a:prstGeom prst="line">
            <a:avLst/>
          </a:prstGeom>
          <a:ln w="38100">
            <a:solidFill>
              <a:schemeClr val="bg2"/>
            </a:solidFill>
            <a:headEnd type="none" w="med" len="med"/>
            <a:tailEnd type="none" w="sm" len="sm"/>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C7759BD9-CEB4-B158-F286-A360E3669CC5}"/>
              </a:ext>
            </a:extLst>
          </p:cNvPr>
          <p:cNvCxnSpPr>
            <a:cxnSpLocks/>
          </p:cNvCxnSpPr>
          <p:nvPr/>
        </p:nvCxnSpPr>
        <p:spPr>
          <a:xfrm rot="15000000">
            <a:off x="2642462" y="4077831"/>
            <a:ext cx="4114800" cy="0"/>
          </a:xfrm>
          <a:prstGeom prst="line">
            <a:avLst/>
          </a:prstGeom>
          <a:ln w="38100">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 name="Subtitle 2">
            <a:extLst>
              <a:ext uri="{FF2B5EF4-FFF2-40B4-BE49-F238E27FC236}">
                <a16:creationId xmlns:a16="http://schemas.microsoft.com/office/drawing/2014/main" id="{721C1EE5-8D3D-D0F4-50BE-EA61F8933A25}"/>
              </a:ext>
            </a:extLst>
          </p:cNvPr>
          <p:cNvSpPr txBox="1">
            <a:spLocks/>
          </p:cNvSpPr>
          <p:nvPr/>
        </p:nvSpPr>
        <p:spPr>
          <a:xfrm>
            <a:off x="4730853" y="6023276"/>
            <a:ext cx="1332769" cy="553779"/>
          </a:xfrm>
          <a:prstGeom prst="rect">
            <a:avLst/>
          </a:prstGeom>
        </p:spPr>
        <p:txBody>
          <a:bodyPr vert="horz" lIns="91440" tIns="45720" rIns="91440" bIns="45720" rtlCol="0" anchor="t">
            <a:normAutofit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L</a:t>
            </a:r>
          </a:p>
        </p:txBody>
      </p:sp>
      <p:sp>
        <p:nvSpPr>
          <p:cNvPr id="11" name="Subtitle 2">
            <a:extLst>
              <a:ext uri="{FF2B5EF4-FFF2-40B4-BE49-F238E27FC236}">
                <a16:creationId xmlns:a16="http://schemas.microsoft.com/office/drawing/2014/main" id="{25BABB49-53F8-5B64-9F2A-27FBCDC97541}"/>
              </a:ext>
            </a:extLst>
          </p:cNvPr>
          <p:cNvSpPr txBox="1">
            <a:spLocks/>
          </p:cNvSpPr>
          <p:nvPr/>
        </p:nvSpPr>
        <p:spPr>
          <a:xfrm>
            <a:off x="8510868" y="5910520"/>
            <a:ext cx="1332769" cy="553780"/>
          </a:xfrm>
          <a:prstGeom prst="rect">
            <a:avLst/>
          </a:prstGeom>
        </p:spPr>
        <p:txBody>
          <a:bodyPr vert="horz" lIns="91440" tIns="45720" rIns="91440" bIns="45720" rtlCol="0" anchor="t">
            <a:normAutofit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M</a:t>
            </a:r>
          </a:p>
        </p:txBody>
      </p:sp>
      <p:grpSp>
        <p:nvGrpSpPr>
          <p:cNvPr id="14" name="Group 13">
            <a:extLst>
              <a:ext uri="{FF2B5EF4-FFF2-40B4-BE49-F238E27FC236}">
                <a16:creationId xmlns:a16="http://schemas.microsoft.com/office/drawing/2014/main" id="{80810880-60FD-0D61-FEA0-D7A2CEF1F81B}"/>
              </a:ext>
            </a:extLst>
          </p:cNvPr>
          <p:cNvGrpSpPr/>
          <p:nvPr/>
        </p:nvGrpSpPr>
        <p:grpSpPr>
          <a:xfrm>
            <a:off x="4049238" y="2996106"/>
            <a:ext cx="1332769" cy="1101568"/>
            <a:chOff x="4042888" y="2900856"/>
            <a:chExt cx="1332769" cy="1101568"/>
          </a:xfrm>
        </p:grpSpPr>
        <p:sp>
          <p:nvSpPr>
            <p:cNvPr id="15" name="Subtitle 2">
              <a:extLst>
                <a:ext uri="{FF2B5EF4-FFF2-40B4-BE49-F238E27FC236}">
                  <a16:creationId xmlns:a16="http://schemas.microsoft.com/office/drawing/2014/main" id="{C0CE4E86-549E-0068-8305-52EA752F5963}"/>
                </a:ext>
              </a:extLst>
            </p:cNvPr>
            <p:cNvSpPr txBox="1">
              <a:spLocks/>
            </p:cNvSpPr>
            <p:nvPr/>
          </p:nvSpPr>
          <p:spPr>
            <a:xfrm>
              <a:off x="4042888" y="2900856"/>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N</a:t>
              </a:r>
            </a:p>
          </p:txBody>
        </p:sp>
        <p:sp>
          <p:nvSpPr>
            <p:cNvPr id="16" name="Oval 15">
              <a:extLst>
                <a:ext uri="{FF2B5EF4-FFF2-40B4-BE49-F238E27FC236}">
                  <a16:creationId xmlns:a16="http://schemas.microsoft.com/office/drawing/2014/main" id="{6A8BB046-3016-19B3-0079-11087095F0F6}"/>
                </a:ext>
              </a:extLst>
            </p:cNvPr>
            <p:cNvSpPr/>
            <p:nvPr/>
          </p:nvSpPr>
          <p:spPr>
            <a:xfrm>
              <a:off x="4369531" y="3239339"/>
              <a:ext cx="126528" cy="12652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7" name="Protractor1">
            <a:extLst>
              <a:ext uri="{FF2B5EF4-FFF2-40B4-BE49-F238E27FC236}">
                <a16:creationId xmlns:a16="http://schemas.microsoft.com/office/drawing/2014/main" id="{5CAD0CB3-3176-24A1-1342-3F747A806F2F}"/>
              </a:ext>
            </a:extLst>
          </p:cNvPr>
          <p:cNvPicPr>
            <a:picLocks noChangeAspect="1"/>
          </p:cNvPicPr>
          <p:nvPr/>
        </p:nvPicPr>
        <p:blipFill>
          <a:blip r:embed="rId8"/>
          <a:srcRect/>
          <a:stretch/>
        </p:blipFill>
        <p:spPr>
          <a:xfrm>
            <a:off x="6919900" y="3934382"/>
            <a:ext cx="4176207" cy="2253028"/>
          </a:xfrm>
          <a:prstGeom prst="rect">
            <a:avLst/>
          </a:prstGeom>
        </p:spPr>
      </p:pic>
      <p:cxnSp>
        <p:nvCxnSpPr>
          <p:cNvPr id="18" name="dash2">
            <a:extLst>
              <a:ext uri="{FF2B5EF4-FFF2-40B4-BE49-F238E27FC236}">
                <a16:creationId xmlns:a16="http://schemas.microsoft.com/office/drawing/2014/main" id="{10D78872-5128-B647-1F2A-197464187849}"/>
              </a:ext>
            </a:extLst>
          </p:cNvPr>
          <p:cNvCxnSpPr>
            <a:cxnSpLocks/>
          </p:cNvCxnSpPr>
          <p:nvPr/>
        </p:nvCxnSpPr>
        <p:spPr>
          <a:xfrm>
            <a:off x="6849537" y="5437840"/>
            <a:ext cx="155012" cy="4382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23" name="ruler2">
            <a:extLst>
              <a:ext uri="{FF2B5EF4-FFF2-40B4-BE49-F238E27FC236}">
                <a16:creationId xmlns:a16="http://schemas.microsoft.com/office/drawing/2014/main" id="{9B3AA14B-5B5D-9B1F-1D50-951C7F3FAA6C}"/>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932115">
            <a:off x="2778086" y="5245013"/>
            <a:ext cx="6388152" cy="1248812"/>
          </a:xfrm>
          <a:prstGeom prst="rect">
            <a:avLst/>
          </a:prstGeom>
        </p:spPr>
      </p:pic>
      <p:pic>
        <p:nvPicPr>
          <p:cNvPr id="24" name="Pencil2">
            <a:extLst>
              <a:ext uri="{FF2B5EF4-FFF2-40B4-BE49-F238E27FC236}">
                <a16:creationId xmlns:a16="http://schemas.microsoft.com/office/drawing/2014/main" id="{49534F98-01FD-F9E9-B87B-B689EAE98917}"/>
              </a:ext>
            </a:extLst>
          </p:cNvPr>
          <p:cNvPicPr>
            <a:picLocks noChangeAspect="1"/>
          </p:cNvPicPr>
          <p:nvPr/>
        </p:nvPicPr>
        <p:blipFill>
          <a:blip r:embed="rId5"/>
          <a:stretch>
            <a:fillRect/>
          </a:stretch>
        </p:blipFill>
        <p:spPr>
          <a:xfrm rot="19883713">
            <a:off x="8003471" y="4126609"/>
            <a:ext cx="2448147" cy="1836111"/>
          </a:xfrm>
          <a:prstGeom prst="rect">
            <a:avLst/>
          </a:prstGeom>
        </p:spPr>
      </p:pic>
      <p:cxnSp>
        <p:nvCxnSpPr>
          <p:cNvPr id="33" name="Straight Connector 32">
            <a:extLst>
              <a:ext uri="{FF2B5EF4-FFF2-40B4-BE49-F238E27FC236}">
                <a16:creationId xmlns:a16="http://schemas.microsoft.com/office/drawing/2014/main" id="{E85765CB-1A6F-9493-E8E3-5017277E6EBB}"/>
              </a:ext>
            </a:extLst>
          </p:cNvPr>
          <p:cNvCxnSpPr>
            <a:cxnSpLocks/>
          </p:cNvCxnSpPr>
          <p:nvPr/>
        </p:nvCxnSpPr>
        <p:spPr>
          <a:xfrm flipH="1" flipV="1">
            <a:off x="3080657" y="4412351"/>
            <a:ext cx="5916578" cy="1620572"/>
          </a:xfrm>
          <a:prstGeom prst="line">
            <a:avLst/>
          </a:prstGeom>
          <a:ln w="38100">
            <a:solidFill>
              <a:srgbClr val="C00000"/>
            </a:solidFill>
            <a:headEnd type="none" w="med" len="med"/>
            <a:tailEnd type="none" w="sm" len="sm"/>
          </a:ln>
        </p:spPr>
        <p:style>
          <a:lnRef idx="1">
            <a:schemeClr val="accent1"/>
          </a:lnRef>
          <a:fillRef idx="0">
            <a:schemeClr val="accent1"/>
          </a:fillRef>
          <a:effectRef idx="0">
            <a:schemeClr val="accent1"/>
          </a:effectRef>
          <a:fontRef idx="minor">
            <a:schemeClr val="tx1"/>
          </a:fontRef>
        </p:style>
      </p:cxnSp>
      <p:pic>
        <p:nvPicPr>
          <p:cNvPr id="35" name="Protractor2">
            <a:extLst>
              <a:ext uri="{FF2B5EF4-FFF2-40B4-BE49-F238E27FC236}">
                <a16:creationId xmlns:a16="http://schemas.microsoft.com/office/drawing/2014/main" id="{D53C3804-02F0-316D-5D78-37417105CD12}"/>
              </a:ext>
            </a:extLst>
          </p:cNvPr>
          <p:cNvPicPr>
            <a:picLocks noChangeAspect="1"/>
          </p:cNvPicPr>
          <p:nvPr/>
        </p:nvPicPr>
        <p:blipFill>
          <a:blip r:embed="rId8"/>
          <a:srcRect/>
          <a:stretch/>
        </p:blipFill>
        <p:spPr>
          <a:xfrm>
            <a:off x="3315431" y="3934382"/>
            <a:ext cx="4176207" cy="2253028"/>
          </a:xfrm>
          <a:prstGeom prst="rect">
            <a:avLst/>
          </a:prstGeom>
        </p:spPr>
      </p:pic>
      <p:pic>
        <p:nvPicPr>
          <p:cNvPr id="36" name="ruler2">
            <a:extLst>
              <a:ext uri="{FF2B5EF4-FFF2-40B4-BE49-F238E27FC236}">
                <a16:creationId xmlns:a16="http://schemas.microsoft.com/office/drawing/2014/main" id="{9AE57EFC-3A74-75CE-D47C-81B7BB182B2E}"/>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18316456">
            <a:off x="4254196" y="3620102"/>
            <a:ext cx="6388152" cy="1248812"/>
          </a:xfrm>
          <a:prstGeom prst="rect">
            <a:avLst/>
          </a:prstGeom>
        </p:spPr>
      </p:pic>
      <p:pic>
        <p:nvPicPr>
          <p:cNvPr id="37" name="Pencil2">
            <a:extLst>
              <a:ext uri="{FF2B5EF4-FFF2-40B4-BE49-F238E27FC236}">
                <a16:creationId xmlns:a16="http://schemas.microsoft.com/office/drawing/2014/main" id="{C9D4C4B6-5DB4-03E8-996D-FE8DBF338B90}"/>
              </a:ext>
            </a:extLst>
          </p:cNvPr>
          <p:cNvPicPr>
            <a:picLocks noChangeAspect="1"/>
          </p:cNvPicPr>
          <p:nvPr/>
        </p:nvPicPr>
        <p:blipFill>
          <a:blip r:embed="rId5"/>
          <a:stretch>
            <a:fillRect/>
          </a:stretch>
        </p:blipFill>
        <p:spPr>
          <a:xfrm rot="19883713">
            <a:off x="4379638" y="4126609"/>
            <a:ext cx="2448147" cy="1836111"/>
          </a:xfrm>
          <a:prstGeom prst="rect">
            <a:avLst/>
          </a:prstGeom>
        </p:spPr>
      </p:pic>
      <p:cxnSp>
        <p:nvCxnSpPr>
          <p:cNvPr id="38" name="dash2">
            <a:extLst>
              <a:ext uri="{FF2B5EF4-FFF2-40B4-BE49-F238E27FC236}">
                <a16:creationId xmlns:a16="http://schemas.microsoft.com/office/drawing/2014/main" id="{417B2572-6DF5-3E22-40F3-43B39D95CAF0}"/>
              </a:ext>
            </a:extLst>
          </p:cNvPr>
          <p:cNvCxnSpPr>
            <a:cxnSpLocks/>
          </p:cNvCxnSpPr>
          <p:nvPr/>
        </p:nvCxnSpPr>
        <p:spPr>
          <a:xfrm flipV="1">
            <a:off x="6599230" y="4167187"/>
            <a:ext cx="112721" cy="15464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6DF007C5-A66B-A061-806F-BA4CB54CCC52}"/>
              </a:ext>
            </a:extLst>
          </p:cNvPr>
          <p:cNvCxnSpPr>
            <a:cxnSpLocks/>
          </p:cNvCxnSpPr>
          <p:nvPr/>
        </p:nvCxnSpPr>
        <p:spPr>
          <a:xfrm flipH="1">
            <a:off x="5394936" y="3136530"/>
            <a:ext cx="2038378" cy="2874625"/>
          </a:xfrm>
          <a:prstGeom prst="line">
            <a:avLst/>
          </a:prstGeom>
          <a:ln w="38100">
            <a:solidFill>
              <a:srgbClr val="C00000"/>
            </a:solidFill>
            <a:headEnd type="none" w="med" len="med"/>
            <a:tailEnd type="none" w="sm" len="sm"/>
          </a:ln>
        </p:spPr>
        <p:style>
          <a:lnRef idx="1">
            <a:schemeClr val="accent1"/>
          </a:lnRef>
          <a:fillRef idx="0">
            <a:schemeClr val="accent1"/>
          </a:fillRef>
          <a:effectRef idx="0">
            <a:schemeClr val="accent1"/>
          </a:effectRef>
          <a:fontRef idx="minor">
            <a:schemeClr val="tx1"/>
          </a:fontRef>
        </p:style>
      </p:cxnSp>
      <p:grpSp>
        <p:nvGrpSpPr>
          <p:cNvPr id="43" name="Group 42">
            <a:extLst>
              <a:ext uri="{FF2B5EF4-FFF2-40B4-BE49-F238E27FC236}">
                <a16:creationId xmlns:a16="http://schemas.microsoft.com/office/drawing/2014/main" id="{CDC885A9-E7B5-D757-179B-3BDA988A02B4}"/>
              </a:ext>
            </a:extLst>
          </p:cNvPr>
          <p:cNvGrpSpPr/>
          <p:nvPr/>
        </p:nvGrpSpPr>
        <p:grpSpPr>
          <a:xfrm>
            <a:off x="5647013" y="4700861"/>
            <a:ext cx="491024" cy="572205"/>
            <a:chOff x="7556097" y="4881198"/>
            <a:chExt cx="491024" cy="572205"/>
          </a:xfrm>
        </p:grpSpPr>
        <p:sp>
          <p:nvSpPr>
            <p:cNvPr id="44" name="Oval 43">
              <a:extLst>
                <a:ext uri="{FF2B5EF4-FFF2-40B4-BE49-F238E27FC236}">
                  <a16:creationId xmlns:a16="http://schemas.microsoft.com/office/drawing/2014/main" id="{D99D07D8-20AC-4DF6-9230-CFC6A43BB4B1}"/>
                </a:ext>
              </a:extLst>
            </p:cNvPr>
            <p:cNvSpPr/>
            <p:nvPr/>
          </p:nvSpPr>
          <p:spPr>
            <a:xfrm>
              <a:off x="7801609" y="5305784"/>
              <a:ext cx="148506" cy="14761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A79DB157-A99D-7D93-1D7B-2290356C7FF3}"/>
                </a:ext>
              </a:extLst>
            </p:cNvPr>
            <p:cNvSpPr/>
            <p:nvPr/>
          </p:nvSpPr>
          <p:spPr>
            <a:xfrm>
              <a:off x="7556097" y="4881198"/>
              <a:ext cx="491024" cy="3786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C00000"/>
                  </a:solidFill>
                </a:rPr>
                <a:t>P</a:t>
              </a:r>
            </a:p>
          </p:txBody>
        </p:sp>
      </p:grpSp>
    </p:spTree>
    <p:custDataLst>
      <p:tags r:id="rId1"/>
    </p:custDataLst>
    <p:extLst>
      <p:ext uri="{BB962C8B-B14F-4D97-AF65-F5344CB8AC3E}">
        <p14:creationId xmlns:p14="http://schemas.microsoft.com/office/powerpoint/2010/main" val="560947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47" presetClass="exit" presetSubtype="0" fill="hold" nodeType="clickEffect">
                                  <p:stCondLst>
                                    <p:cond delay="0"/>
                                  </p:stCondLst>
                                  <p:childTnLst>
                                    <p:animEffect transition="out" filter="fade">
                                      <p:cBhvr>
                                        <p:cTn id="17" dur="1000"/>
                                        <p:tgtEl>
                                          <p:spTgt spid="17"/>
                                        </p:tgtEl>
                                      </p:cBhvr>
                                    </p:animEffect>
                                    <p:anim calcmode="lin" valueType="num">
                                      <p:cBhvr>
                                        <p:cTn id="18" dur="1000"/>
                                        <p:tgtEl>
                                          <p:spTgt spid="17"/>
                                        </p:tgtEl>
                                        <p:attrNameLst>
                                          <p:attrName>ppt_x</p:attrName>
                                        </p:attrNameLst>
                                      </p:cBhvr>
                                      <p:tavLst>
                                        <p:tav tm="0">
                                          <p:val>
                                            <p:strVal val="ppt_x"/>
                                          </p:val>
                                        </p:tav>
                                        <p:tav tm="100000">
                                          <p:val>
                                            <p:strVal val="ppt_x"/>
                                          </p:val>
                                        </p:tav>
                                      </p:tavLst>
                                    </p:anim>
                                    <p:anim calcmode="lin" valueType="num">
                                      <p:cBhvr>
                                        <p:cTn id="19" dur="1000"/>
                                        <p:tgtEl>
                                          <p:spTgt spid="17"/>
                                        </p:tgtEl>
                                        <p:attrNameLst>
                                          <p:attrName>ppt_y</p:attrName>
                                        </p:attrNameLst>
                                      </p:cBhvr>
                                      <p:tavLst>
                                        <p:tav tm="0">
                                          <p:val>
                                            <p:strVal val="ppt_y"/>
                                          </p:val>
                                        </p:tav>
                                        <p:tav tm="100000">
                                          <p:val>
                                            <p:strVal val="ppt_y-.1"/>
                                          </p:val>
                                        </p:tav>
                                      </p:tavLst>
                                    </p:anim>
                                    <p:set>
                                      <p:cBhvr>
                                        <p:cTn id="20" dur="1" fill="hold">
                                          <p:stCondLst>
                                            <p:cond delay="999"/>
                                          </p:stCondLst>
                                        </p:cTn>
                                        <p:tgtEl>
                                          <p:spTgt spid="1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anim calcmode="lin" valueType="num">
                                      <p:cBhvr>
                                        <p:cTn id="26" dur="500" fill="hold"/>
                                        <p:tgtEl>
                                          <p:spTgt spid="23"/>
                                        </p:tgtEl>
                                        <p:attrNameLst>
                                          <p:attrName>ppt_x</p:attrName>
                                        </p:attrNameLst>
                                      </p:cBhvr>
                                      <p:tavLst>
                                        <p:tav tm="0">
                                          <p:val>
                                            <p:strVal val="#ppt_x"/>
                                          </p:val>
                                        </p:tav>
                                        <p:tav tm="100000">
                                          <p:val>
                                            <p:strVal val="#ppt_x"/>
                                          </p:val>
                                        </p:tav>
                                      </p:tavLst>
                                    </p:anim>
                                    <p:anim calcmode="lin" valueType="num">
                                      <p:cBhvr>
                                        <p:cTn id="27" dur="5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7" presetClass="entr" presetSubtype="0" fill="hold"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1000"/>
                                        <p:tgtEl>
                                          <p:spTgt spid="24"/>
                                        </p:tgtEl>
                                      </p:cBhvr>
                                    </p:animEffect>
                                    <p:anim calcmode="lin" valueType="num">
                                      <p:cBhvr>
                                        <p:cTn id="33" dur="1000" fill="hold"/>
                                        <p:tgtEl>
                                          <p:spTgt spid="24"/>
                                        </p:tgtEl>
                                        <p:attrNameLst>
                                          <p:attrName>ppt_x</p:attrName>
                                        </p:attrNameLst>
                                      </p:cBhvr>
                                      <p:tavLst>
                                        <p:tav tm="0">
                                          <p:val>
                                            <p:strVal val="#ppt_x"/>
                                          </p:val>
                                        </p:tav>
                                        <p:tav tm="100000">
                                          <p:val>
                                            <p:strVal val="#ppt_x"/>
                                          </p:val>
                                        </p:tav>
                                      </p:tavLst>
                                    </p:anim>
                                    <p:anim calcmode="lin" valueType="num">
                                      <p:cBhvr>
                                        <p:cTn id="3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path" presetSubtype="0" accel="50000" decel="50000" fill="hold" nodeType="clickEffect">
                                  <p:stCondLst>
                                    <p:cond delay="0"/>
                                  </p:stCondLst>
                                  <p:childTnLst>
                                    <p:animMotion origin="layout" path="M -1.04167E-6 3.33333E-6 L -0.41588 -0.20278 " pathEditMode="relative" rAng="0" ptsTypes="AA">
                                      <p:cBhvr>
                                        <p:cTn id="38" dur="500" fill="hold"/>
                                        <p:tgtEl>
                                          <p:spTgt spid="24"/>
                                        </p:tgtEl>
                                        <p:attrNameLst>
                                          <p:attrName>ppt_x</p:attrName>
                                          <p:attrName>ppt_y</p:attrName>
                                        </p:attrNameLst>
                                      </p:cBhvr>
                                      <p:rCtr x="-20794" y="-10139"/>
                                    </p:animMotion>
                                  </p:childTnLst>
                                </p:cTn>
                              </p:par>
                              <p:par>
                                <p:cTn id="39" presetID="22" presetClass="entr" presetSubtype="2" fill="hold" nodeType="with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right)">
                                      <p:cBhvr>
                                        <p:cTn id="41" dur="500"/>
                                        <p:tgtEl>
                                          <p:spTgt spid="33"/>
                                        </p:tgtEl>
                                      </p:cBhvr>
                                    </p:animEffect>
                                  </p:childTnLst>
                                </p:cTn>
                              </p:par>
                              <p:par>
                                <p:cTn id="42" presetID="10" presetClass="exit" presetSubtype="0" fill="hold" nodeType="withEffect">
                                  <p:stCondLst>
                                    <p:cond delay="0"/>
                                  </p:stCondLst>
                                  <p:childTnLst>
                                    <p:animEffect transition="out" filter="fade">
                                      <p:cBhvr>
                                        <p:cTn id="43" dur="500"/>
                                        <p:tgtEl>
                                          <p:spTgt spid="18"/>
                                        </p:tgtEl>
                                      </p:cBhvr>
                                    </p:animEffect>
                                    <p:set>
                                      <p:cBhvr>
                                        <p:cTn id="44" dur="1" fill="hold">
                                          <p:stCondLst>
                                            <p:cond delay="499"/>
                                          </p:stCondLst>
                                        </p:cTn>
                                        <p:tgtEl>
                                          <p:spTgt spid="18"/>
                                        </p:tgtEl>
                                        <p:attrNameLst>
                                          <p:attrName>style.visibility</p:attrName>
                                        </p:attrNameLst>
                                      </p:cBhvr>
                                      <p:to>
                                        <p:strVal val="hidden"/>
                                      </p:to>
                                    </p:set>
                                  </p:childTnLst>
                                </p:cTn>
                              </p:par>
                            </p:childTnLst>
                          </p:cTn>
                        </p:par>
                        <p:par>
                          <p:cTn id="45" fill="hold">
                            <p:stCondLst>
                              <p:cond delay="500"/>
                            </p:stCondLst>
                            <p:childTnLst>
                              <p:par>
                                <p:cTn id="46" presetID="42" presetClass="exit" presetSubtype="0" fill="hold" nodeType="afterEffect">
                                  <p:stCondLst>
                                    <p:cond delay="0"/>
                                  </p:stCondLst>
                                  <p:childTnLst>
                                    <p:animEffect transition="out" filter="fade">
                                      <p:cBhvr>
                                        <p:cTn id="47" dur="1000"/>
                                        <p:tgtEl>
                                          <p:spTgt spid="23"/>
                                        </p:tgtEl>
                                      </p:cBhvr>
                                    </p:animEffect>
                                    <p:anim calcmode="lin" valueType="num">
                                      <p:cBhvr>
                                        <p:cTn id="48" dur="1000"/>
                                        <p:tgtEl>
                                          <p:spTgt spid="23"/>
                                        </p:tgtEl>
                                        <p:attrNameLst>
                                          <p:attrName>ppt_x</p:attrName>
                                        </p:attrNameLst>
                                      </p:cBhvr>
                                      <p:tavLst>
                                        <p:tav tm="0">
                                          <p:val>
                                            <p:strVal val="ppt_x"/>
                                          </p:val>
                                        </p:tav>
                                        <p:tav tm="100000">
                                          <p:val>
                                            <p:strVal val="ppt_x"/>
                                          </p:val>
                                        </p:tav>
                                      </p:tavLst>
                                    </p:anim>
                                    <p:anim calcmode="lin" valueType="num">
                                      <p:cBhvr>
                                        <p:cTn id="49" dur="1000"/>
                                        <p:tgtEl>
                                          <p:spTgt spid="23"/>
                                        </p:tgtEl>
                                        <p:attrNameLst>
                                          <p:attrName>ppt_y</p:attrName>
                                        </p:attrNameLst>
                                      </p:cBhvr>
                                      <p:tavLst>
                                        <p:tav tm="0">
                                          <p:val>
                                            <p:strVal val="ppt_y"/>
                                          </p:val>
                                        </p:tav>
                                        <p:tav tm="100000">
                                          <p:val>
                                            <p:strVal val="ppt_y+.1"/>
                                          </p:val>
                                        </p:tav>
                                      </p:tavLst>
                                    </p:anim>
                                    <p:set>
                                      <p:cBhvr>
                                        <p:cTn id="50" dur="1" fill="hold">
                                          <p:stCondLst>
                                            <p:cond delay="999"/>
                                          </p:stCondLst>
                                        </p:cTn>
                                        <p:tgtEl>
                                          <p:spTgt spid="23"/>
                                        </p:tgtEl>
                                        <p:attrNameLst>
                                          <p:attrName>style.visibility</p:attrName>
                                        </p:attrNameLst>
                                      </p:cBhvr>
                                      <p:to>
                                        <p:strVal val="hidden"/>
                                      </p:to>
                                    </p:set>
                                  </p:childTnLst>
                                </p:cTn>
                              </p:par>
                            </p:childTnLst>
                          </p:cTn>
                        </p:par>
                        <p:par>
                          <p:cTn id="51" fill="hold">
                            <p:stCondLst>
                              <p:cond delay="1500"/>
                            </p:stCondLst>
                            <p:childTnLst>
                              <p:par>
                                <p:cTn id="52" presetID="10" presetClass="exit" presetSubtype="0" fill="hold" nodeType="afterEffect">
                                  <p:stCondLst>
                                    <p:cond delay="0"/>
                                  </p:stCondLst>
                                  <p:childTnLst>
                                    <p:animEffect transition="out" filter="fade">
                                      <p:cBhvr>
                                        <p:cTn id="53" dur="500"/>
                                        <p:tgtEl>
                                          <p:spTgt spid="24"/>
                                        </p:tgtEl>
                                      </p:cBhvr>
                                    </p:animEffect>
                                    <p:set>
                                      <p:cBhvr>
                                        <p:cTn id="54" dur="1" fill="hold">
                                          <p:stCondLst>
                                            <p:cond delay="499"/>
                                          </p:stCondLst>
                                        </p:cTn>
                                        <p:tgtEl>
                                          <p:spTgt spid="24"/>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2" presetClass="entr" presetSubtype="8" fill="hold" nodeType="clickEffect">
                                  <p:stCondLst>
                                    <p:cond delay="0"/>
                                  </p:stCondLst>
                                  <p:childTnLst>
                                    <p:set>
                                      <p:cBhvr>
                                        <p:cTn id="58" dur="1" fill="hold">
                                          <p:stCondLst>
                                            <p:cond delay="0"/>
                                          </p:stCondLst>
                                        </p:cTn>
                                        <p:tgtEl>
                                          <p:spTgt spid="35"/>
                                        </p:tgtEl>
                                        <p:attrNameLst>
                                          <p:attrName>style.visibility</p:attrName>
                                        </p:attrNameLst>
                                      </p:cBhvr>
                                      <p:to>
                                        <p:strVal val="visible"/>
                                      </p:to>
                                    </p:set>
                                    <p:anim calcmode="lin" valueType="num">
                                      <p:cBhvr additive="base">
                                        <p:cTn id="59" dur="500" fill="hold"/>
                                        <p:tgtEl>
                                          <p:spTgt spid="35"/>
                                        </p:tgtEl>
                                        <p:attrNameLst>
                                          <p:attrName>ppt_x</p:attrName>
                                        </p:attrNameLst>
                                      </p:cBhvr>
                                      <p:tavLst>
                                        <p:tav tm="0">
                                          <p:val>
                                            <p:strVal val="0-#ppt_w/2"/>
                                          </p:val>
                                        </p:tav>
                                        <p:tav tm="100000">
                                          <p:val>
                                            <p:strVal val="#ppt_x"/>
                                          </p:val>
                                        </p:tav>
                                      </p:tavLst>
                                    </p:anim>
                                    <p:anim calcmode="lin" valueType="num">
                                      <p:cBhvr additive="base">
                                        <p:cTn id="60"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wipe(left)">
                                      <p:cBhvr>
                                        <p:cTn id="65" dur="500"/>
                                        <p:tgtEl>
                                          <p:spTgt spid="38"/>
                                        </p:tgtEl>
                                      </p:cBhvr>
                                    </p:animEffect>
                                  </p:childTnLst>
                                </p:cTn>
                              </p:par>
                            </p:childTnLst>
                          </p:cTn>
                        </p:par>
                      </p:childTnLst>
                    </p:cTn>
                  </p:par>
                  <p:par>
                    <p:cTn id="66" fill="hold">
                      <p:stCondLst>
                        <p:cond delay="indefinite"/>
                      </p:stCondLst>
                      <p:childTnLst>
                        <p:par>
                          <p:cTn id="67" fill="hold">
                            <p:stCondLst>
                              <p:cond delay="0"/>
                            </p:stCondLst>
                            <p:childTnLst>
                              <p:par>
                                <p:cTn id="68" presetID="47" presetClass="exit" presetSubtype="0" fill="hold" nodeType="clickEffect">
                                  <p:stCondLst>
                                    <p:cond delay="0"/>
                                  </p:stCondLst>
                                  <p:childTnLst>
                                    <p:animEffect transition="out" filter="fade">
                                      <p:cBhvr>
                                        <p:cTn id="69" dur="1000"/>
                                        <p:tgtEl>
                                          <p:spTgt spid="35"/>
                                        </p:tgtEl>
                                      </p:cBhvr>
                                    </p:animEffect>
                                    <p:anim calcmode="lin" valueType="num">
                                      <p:cBhvr>
                                        <p:cTn id="70" dur="1000"/>
                                        <p:tgtEl>
                                          <p:spTgt spid="35"/>
                                        </p:tgtEl>
                                        <p:attrNameLst>
                                          <p:attrName>ppt_x</p:attrName>
                                        </p:attrNameLst>
                                      </p:cBhvr>
                                      <p:tavLst>
                                        <p:tav tm="0">
                                          <p:val>
                                            <p:strVal val="ppt_x"/>
                                          </p:val>
                                        </p:tav>
                                        <p:tav tm="100000">
                                          <p:val>
                                            <p:strVal val="ppt_x"/>
                                          </p:val>
                                        </p:tav>
                                      </p:tavLst>
                                    </p:anim>
                                    <p:anim calcmode="lin" valueType="num">
                                      <p:cBhvr>
                                        <p:cTn id="71" dur="1000"/>
                                        <p:tgtEl>
                                          <p:spTgt spid="35"/>
                                        </p:tgtEl>
                                        <p:attrNameLst>
                                          <p:attrName>ppt_y</p:attrName>
                                        </p:attrNameLst>
                                      </p:cBhvr>
                                      <p:tavLst>
                                        <p:tav tm="0">
                                          <p:val>
                                            <p:strVal val="ppt_y"/>
                                          </p:val>
                                        </p:tav>
                                        <p:tav tm="100000">
                                          <p:val>
                                            <p:strVal val="ppt_y-.1"/>
                                          </p:val>
                                        </p:tav>
                                      </p:tavLst>
                                    </p:anim>
                                    <p:set>
                                      <p:cBhvr>
                                        <p:cTn id="72" dur="1" fill="hold">
                                          <p:stCondLst>
                                            <p:cond delay="999"/>
                                          </p:stCondLst>
                                        </p:cTn>
                                        <p:tgtEl>
                                          <p:spTgt spid="35"/>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36"/>
                                        </p:tgtEl>
                                        <p:attrNameLst>
                                          <p:attrName>style.visibility</p:attrName>
                                        </p:attrNameLst>
                                      </p:cBhvr>
                                      <p:to>
                                        <p:strVal val="visible"/>
                                      </p:to>
                                    </p:set>
                                    <p:animEffect transition="in" filter="fade">
                                      <p:cBhvr>
                                        <p:cTn id="77" dur="500"/>
                                        <p:tgtEl>
                                          <p:spTgt spid="36"/>
                                        </p:tgtEl>
                                      </p:cBhvr>
                                    </p:animEffect>
                                    <p:anim calcmode="lin" valueType="num">
                                      <p:cBhvr>
                                        <p:cTn id="78" dur="500" fill="hold"/>
                                        <p:tgtEl>
                                          <p:spTgt spid="36"/>
                                        </p:tgtEl>
                                        <p:attrNameLst>
                                          <p:attrName>ppt_x</p:attrName>
                                        </p:attrNameLst>
                                      </p:cBhvr>
                                      <p:tavLst>
                                        <p:tav tm="0">
                                          <p:val>
                                            <p:strVal val="#ppt_x"/>
                                          </p:val>
                                        </p:tav>
                                        <p:tav tm="100000">
                                          <p:val>
                                            <p:strVal val="#ppt_x"/>
                                          </p:val>
                                        </p:tav>
                                      </p:tavLst>
                                    </p:anim>
                                    <p:anim calcmode="lin" valueType="num">
                                      <p:cBhvr>
                                        <p:cTn id="7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7" presetClass="entr" presetSubtype="0" fill="hold" nodeType="clickEffect">
                                  <p:stCondLst>
                                    <p:cond delay="0"/>
                                  </p:stCondLst>
                                  <p:childTnLst>
                                    <p:set>
                                      <p:cBhvr>
                                        <p:cTn id="83" dur="1" fill="hold">
                                          <p:stCondLst>
                                            <p:cond delay="0"/>
                                          </p:stCondLst>
                                        </p:cTn>
                                        <p:tgtEl>
                                          <p:spTgt spid="37"/>
                                        </p:tgtEl>
                                        <p:attrNameLst>
                                          <p:attrName>style.visibility</p:attrName>
                                        </p:attrNameLst>
                                      </p:cBhvr>
                                      <p:to>
                                        <p:strVal val="visible"/>
                                      </p:to>
                                    </p:set>
                                    <p:animEffect transition="in" filter="fade">
                                      <p:cBhvr>
                                        <p:cTn id="84" dur="1000"/>
                                        <p:tgtEl>
                                          <p:spTgt spid="37"/>
                                        </p:tgtEl>
                                      </p:cBhvr>
                                    </p:animEffect>
                                    <p:anim calcmode="lin" valueType="num">
                                      <p:cBhvr>
                                        <p:cTn id="85" dur="1000" fill="hold"/>
                                        <p:tgtEl>
                                          <p:spTgt spid="37"/>
                                        </p:tgtEl>
                                        <p:attrNameLst>
                                          <p:attrName>ppt_x</p:attrName>
                                        </p:attrNameLst>
                                      </p:cBhvr>
                                      <p:tavLst>
                                        <p:tav tm="0">
                                          <p:val>
                                            <p:strVal val="#ppt_x"/>
                                          </p:val>
                                        </p:tav>
                                        <p:tav tm="100000">
                                          <p:val>
                                            <p:strVal val="#ppt_x"/>
                                          </p:val>
                                        </p:tav>
                                      </p:tavLst>
                                    </p:anim>
                                    <p:anim calcmode="lin" valueType="num">
                                      <p:cBhvr>
                                        <p:cTn id="86"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path" presetSubtype="0" accel="50000" decel="50000" fill="hold" nodeType="clickEffect">
                                  <p:stCondLst>
                                    <p:cond delay="0"/>
                                  </p:stCondLst>
                                  <p:childTnLst>
                                    <p:animMotion origin="layout" path="M 4.58333E-6 3.33333E-6 L 0.16822 -0.41922 " pathEditMode="relative" rAng="0" ptsTypes="AA">
                                      <p:cBhvr>
                                        <p:cTn id="90" dur="500" fill="hold"/>
                                        <p:tgtEl>
                                          <p:spTgt spid="37"/>
                                        </p:tgtEl>
                                        <p:attrNameLst>
                                          <p:attrName>ppt_x</p:attrName>
                                          <p:attrName>ppt_y</p:attrName>
                                        </p:attrNameLst>
                                      </p:cBhvr>
                                      <p:rCtr x="8411" y="-20972"/>
                                    </p:animMotion>
                                  </p:childTnLst>
                                </p:cTn>
                              </p:par>
                              <p:par>
                                <p:cTn id="91" presetID="22" presetClass="entr" presetSubtype="4" fill="hold" nodeType="withEffect">
                                  <p:stCondLst>
                                    <p:cond delay="0"/>
                                  </p:stCondLst>
                                  <p:childTnLst>
                                    <p:set>
                                      <p:cBhvr>
                                        <p:cTn id="92" dur="1" fill="hold">
                                          <p:stCondLst>
                                            <p:cond delay="0"/>
                                          </p:stCondLst>
                                        </p:cTn>
                                        <p:tgtEl>
                                          <p:spTgt spid="40"/>
                                        </p:tgtEl>
                                        <p:attrNameLst>
                                          <p:attrName>style.visibility</p:attrName>
                                        </p:attrNameLst>
                                      </p:cBhvr>
                                      <p:to>
                                        <p:strVal val="visible"/>
                                      </p:to>
                                    </p:set>
                                    <p:animEffect transition="in" filter="wipe(down)">
                                      <p:cBhvr>
                                        <p:cTn id="93" dur="500"/>
                                        <p:tgtEl>
                                          <p:spTgt spid="40"/>
                                        </p:tgtEl>
                                      </p:cBhvr>
                                    </p:animEffect>
                                  </p:childTnLst>
                                </p:cTn>
                              </p:par>
                            </p:childTnLst>
                          </p:cTn>
                        </p:par>
                        <p:par>
                          <p:cTn id="94" fill="hold">
                            <p:stCondLst>
                              <p:cond delay="500"/>
                            </p:stCondLst>
                            <p:childTnLst>
                              <p:par>
                                <p:cTn id="95" presetID="42" presetClass="exit" presetSubtype="0" fill="hold" nodeType="afterEffect">
                                  <p:stCondLst>
                                    <p:cond delay="0"/>
                                  </p:stCondLst>
                                  <p:childTnLst>
                                    <p:animEffect transition="out" filter="fade">
                                      <p:cBhvr>
                                        <p:cTn id="96" dur="1000"/>
                                        <p:tgtEl>
                                          <p:spTgt spid="36"/>
                                        </p:tgtEl>
                                      </p:cBhvr>
                                    </p:animEffect>
                                    <p:anim calcmode="lin" valueType="num">
                                      <p:cBhvr>
                                        <p:cTn id="97" dur="1000"/>
                                        <p:tgtEl>
                                          <p:spTgt spid="36"/>
                                        </p:tgtEl>
                                        <p:attrNameLst>
                                          <p:attrName>ppt_x</p:attrName>
                                        </p:attrNameLst>
                                      </p:cBhvr>
                                      <p:tavLst>
                                        <p:tav tm="0">
                                          <p:val>
                                            <p:strVal val="ppt_x"/>
                                          </p:val>
                                        </p:tav>
                                        <p:tav tm="100000">
                                          <p:val>
                                            <p:strVal val="ppt_x"/>
                                          </p:val>
                                        </p:tav>
                                      </p:tavLst>
                                    </p:anim>
                                    <p:anim calcmode="lin" valueType="num">
                                      <p:cBhvr>
                                        <p:cTn id="98" dur="1000"/>
                                        <p:tgtEl>
                                          <p:spTgt spid="36"/>
                                        </p:tgtEl>
                                        <p:attrNameLst>
                                          <p:attrName>ppt_y</p:attrName>
                                        </p:attrNameLst>
                                      </p:cBhvr>
                                      <p:tavLst>
                                        <p:tav tm="0">
                                          <p:val>
                                            <p:strVal val="ppt_y"/>
                                          </p:val>
                                        </p:tav>
                                        <p:tav tm="100000">
                                          <p:val>
                                            <p:strVal val="ppt_y+.1"/>
                                          </p:val>
                                        </p:tav>
                                      </p:tavLst>
                                    </p:anim>
                                    <p:set>
                                      <p:cBhvr>
                                        <p:cTn id="99" dur="1" fill="hold">
                                          <p:stCondLst>
                                            <p:cond delay="999"/>
                                          </p:stCondLst>
                                        </p:cTn>
                                        <p:tgtEl>
                                          <p:spTgt spid="36"/>
                                        </p:tgtEl>
                                        <p:attrNameLst>
                                          <p:attrName>style.visibility</p:attrName>
                                        </p:attrNameLst>
                                      </p:cBhvr>
                                      <p:to>
                                        <p:strVal val="hidden"/>
                                      </p:to>
                                    </p:set>
                                  </p:childTnLst>
                                </p:cTn>
                              </p:par>
                            </p:childTnLst>
                          </p:cTn>
                        </p:par>
                        <p:par>
                          <p:cTn id="100" fill="hold">
                            <p:stCondLst>
                              <p:cond delay="1500"/>
                            </p:stCondLst>
                            <p:childTnLst>
                              <p:par>
                                <p:cTn id="101" presetID="10" presetClass="exit" presetSubtype="0" fill="hold" nodeType="afterEffect">
                                  <p:stCondLst>
                                    <p:cond delay="0"/>
                                  </p:stCondLst>
                                  <p:childTnLst>
                                    <p:animEffect transition="out" filter="fade">
                                      <p:cBhvr>
                                        <p:cTn id="102" dur="500"/>
                                        <p:tgtEl>
                                          <p:spTgt spid="37"/>
                                        </p:tgtEl>
                                      </p:cBhvr>
                                    </p:animEffect>
                                    <p:set>
                                      <p:cBhvr>
                                        <p:cTn id="103" dur="1" fill="hold">
                                          <p:stCondLst>
                                            <p:cond delay="499"/>
                                          </p:stCondLst>
                                        </p:cTn>
                                        <p:tgtEl>
                                          <p:spTgt spid="37"/>
                                        </p:tgtEl>
                                        <p:attrNameLst>
                                          <p:attrName>style.visibility</p:attrName>
                                        </p:attrNameLst>
                                      </p:cBhvr>
                                      <p:to>
                                        <p:strVal val="hidden"/>
                                      </p:to>
                                    </p:set>
                                  </p:childTnLst>
                                </p:cTn>
                              </p:par>
                              <p:par>
                                <p:cTn id="104" presetID="10" presetClass="exit" presetSubtype="0" fill="hold" nodeType="withEffect">
                                  <p:stCondLst>
                                    <p:cond delay="0"/>
                                  </p:stCondLst>
                                  <p:childTnLst>
                                    <p:animEffect transition="out" filter="fade">
                                      <p:cBhvr>
                                        <p:cTn id="105" dur="500"/>
                                        <p:tgtEl>
                                          <p:spTgt spid="38"/>
                                        </p:tgtEl>
                                      </p:cBhvr>
                                    </p:animEffect>
                                    <p:set>
                                      <p:cBhvr>
                                        <p:cTn id="106" dur="1" fill="hold">
                                          <p:stCondLst>
                                            <p:cond delay="499"/>
                                          </p:stCondLst>
                                        </p:cTn>
                                        <p:tgtEl>
                                          <p:spTgt spid="38"/>
                                        </p:tgtEl>
                                        <p:attrNameLst>
                                          <p:attrName>style.visibility</p:attrName>
                                        </p:attrNameLst>
                                      </p:cBhvr>
                                      <p:to>
                                        <p:strVal val="hidden"/>
                                      </p:to>
                                    </p:set>
                                  </p:childTnLst>
                                </p:cTn>
                              </p:par>
                            </p:childTnLst>
                          </p:cTn>
                        </p:par>
                      </p:childTnLst>
                    </p:cTn>
                  </p:par>
                  <p:par>
                    <p:cTn id="107" fill="hold">
                      <p:stCondLst>
                        <p:cond delay="indefinite"/>
                      </p:stCondLst>
                      <p:childTnLst>
                        <p:par>
                          <p:cTn id="108" fill="hold">
                            <p:stCondLst>
                              <p:cond delay="0"/>
                            </p:stCondLst>
                            <p:childTnLst>
                              <p:par>
                                <p:cTn id="109" presetID="10" presetClass="entr" presetSubtype="0" fill="hold" nodeType="clickEffect">
                                  <p:stCondLst>
                                    <p:cond delay="0"/>
                                  </p:stCondLst>
                                  <p:childTnLst>
                                    <p:set>
                                      <p:cBhvr>
                                        <p:cTn id="110" dur="1" fill="hold">
                                          <p:stCondLst>
                                            <p:cond delay="0"/>
                                          </p:stCondLst>
                                        </p:cTn>
                                        <p:tgtEl>
                                          <p:spTgt spid="43"/>
                                        </p:tgtEl>
                                        <p:attrNameLst>
                                          <p:attrName>style.visibility</p:attrName>
                                        </p:attrNameLst>
                                      </p:cBhvr>
                                      <p:to>
                                        <p:strVal val="visible"/>
                                      </p:to>
                                    </p:set>
                                    <p:animEffect transition="in" filter="fade">
                                      <p:cBhvr>
                                        <p:cTn id="11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Google Shape;222;p10">
            <a:extLst>
              <a:ext uri="{FF2B5EF4-FFF2-40B4-BE49-F238E27FC236}">
                <a16:creationId xmlns:a16="http://schemas.microsoft.com/office/drawing/2014/main" id="{31B4FE51-9FF9-46AE-93A1-AA486ECCB4B4}"/>
              </a:ext>
            </a:extLst>
          </p:cNvPr>
          <p:cNvSpPr txBox="1"/>
          <p:nvPr/>
        </p:nvSpPr>
        <p:spPr>
          <a:xfrm>
            <a:off x="0" y="572302"/>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en-GB" sz="3200" b="1" i="0" u="none" strike="noStrike" kern="0" cap="none" spc="0" normalizeH="0" baseline="0" noProof="0" dirty="0">
                <a:ln>
                  <a:noFill/>
                </a:ln>
                <a:solidFill>
                  <a:prstClr val="white"/>
                </a:solidFill>
                <a:effectLst/>
                <a:uLnTx/>
                <a:uFillTx/>
                <a:latin typeface="Comic Sans MS"/>
                <a:cs typeface="Arial"/>
                <a:sym typeface="Comic Sans MS"/>
              </a:rPr>
              <a:t>Learning Objectives</a:t>
            </a:r>
            <a:endParaRPr kumimoji="0" lang="en-GB" sz="3200" b="0" i="0" u="none" strike="noStrike" kern="0" cap="none" spc="0" normalizeH="0" baseline="0" noProof="0" dirty="0">
              <a:ln>
                <a:noFill/>
              </a:ln>
              <a:solidFill>
                <a:prstClr val="white"/>
              </a:solidFill>
              <a:effectLst/>
              <a:uLnTx/>
              <a:uFillTx/>
              <a:latin typeface="Arial"/>
              <a:cs typeface="Arial"/>
              <a:sym typeface="Comic Sans MS"/>
            </a:endParaRPr>
          </a:p>
        </p:txBody>
      </p:sp>
      <p:pic>
        <p:nvPicPr>
          <p:cNvPr id="8" name="Picture 7">
            <a:extLst>
              <a:ext uri="{FF2B5EF4-FFF2-40B4-BE49-F238E27FC236}">
                <a16:creationId xmlns:a16="http://schemas.microsoft.com/office/drawing/2014/main" id="{AE021D70-6B1B-4F47-A9F9-8349B476C988}"/>
              </a:ext>
            </a:extLst>
          </p:cNvPr>
          <p:cNvPicPr>
            <a:picLocks noChangeAspect="1"/>
          </p:cNvPicPr>
          <p:nvPr/>
        </p:nvPicPr>
        <p:blipFill>
          <a:blip r:embed="rId4"/>
          <a:srcRect/>
          <a:stretch/>
        </p:blipFill>
        <p:spPr>
          <a:xfrm flipH="1">
            <a:off x="11195089" y="106908"/>
            <a:ext cx="606363" cy="1781002"/>
          </a:xfrm>
          <a:prstGeom prst="rect">
            <a:avLst/>
          </a:prstGeom>
        </p:spPr>
      </p:pic>
      <mc:AlternateContent xmlns:mc="http://schemas.openxmlformats.org/markup-compatibility/2006" xmlns:a14="http://schemas.microsoft.com/office/drawing/2010/main">
        <mc:Choice Requires="a14">
          <p:sp>
            <p:nvSpPr>
              <p:cNvPr id="9" name="Google Shape;86;ga338da080d_1_6">
                <a:extLst>
                  <a:ext uri="{FF2B5EF4-FFF2-40B4-BE49-F238E27FC236}">
                    <a16:creationId xmlns:a16="http://schemas.microsoft.com/office/drawing/2014/main" id="{D8CC48AA-D7CE-4BD6-A9BA-C6C4132AD253}"/>
                  </a:ext>
                </a:extLst>
              </p:cNvPr>
              <p:cNvSpPr txBox="1">
                <a:spLocks/>
              </p:cNvSpPr>
              <p:nvPr/>
            </p:nvSpPr>
            <p:spPr>
              <a:xfrm>
                <a:off x="195493" y="1345111"/>
                <a:ext cx="11605959" cy="5174959"/>
              </a:xfrm>
              <a:prstGeom prst="rect">
                <a:avLst/>
              </a:prstGeom>
              <a:noFill/>
              <a:ln>
                <a:noFill/>
              </a:ln>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57200">
                  <a:lnSpc>
                    <a:spcPct val="150000"/>
                  </a:lnSpc>
                  <a:buClr>
                    <a:srgbClr val="0076A3"/>
                  </a:buClr>
                  <a:buSzPts val="1100"/>
                </a:pPr>
                <a:r>
                  <a:rPr lang="en-US" sz="3200" b="1" dirty="0">
                    <a:solidFill>
                      <a:srgbClr val="3A729A"/>
                    </a:solidFill>
                    <a:latin typeface="Comic Sans MS"/>
                  </a:rPr>
                  <a:t>Triangle: special triangles, special straight lines in a triangle, sum of angles in a triangle</a:t>
                </a:r>
                <a:endParaRPr lang="fr-FR" b="1" dirty="0">
                  <a:solidFill>
                    <a:srgbClr val="3A729A"/>
                  </a:solidFill>
                  <a:latin typeface="Comic Sans MS" panose="030F0702030302020204" pitchFamily="66" charset="0"/>
                </a:endParaRPr>
              </a:p>
              <a:p>
                <a:pPr marL="1028700" lvl="7" indent="-514350">
                  <a:lnSpc>
                    <a:spcPct val="150000"/>
                  </a:lnSpc>
                  <a:buClr>
                    <a:srgbClr val="0076A3"/>
                  </a:buClr>
                  <a:buSzPct val="100000"/>
                  <a:buFont typeface="+mj-lt"/>
                  <a:buAutoNum type="arabicPeriod" startAt="3"/>
                </a:pPr>
                <a:r>
                  <a:rPr lang="en-US" sz="2800" dirty="0">
                    <a:solidFill>
                      <a:schemeClr val="tx1">
                        <a:lumMod val="65000"/>
                        <a:lumOff val="35000"/>
                      </a:schemeClr>
                    </a:solidFill>
                    <a:latin typeface="Comic Sans MS"/>
                  </a:rPr>
                  <a:t>Know that the sum of angles of a triangle is 180º</a:t>
                </a:r>
              </a:p>
              <a:p>
                <a:pPr marL="857250" lvl="7" indent="-342900">
                  <a:lnSpc>
                    <a:spcPct val="150000"/>
                  </a:lnSpc>
                  <a:buClr>
                    <a:srgbClr val="0076A3"/>
                  </a:buClr>
                  <a:buSzPct val="100000"/>
                  <a:buFont typeface="Arial" panose="020B0604020202020204" pitchFamily="34" charset="0"/>
                  <a:buChar char="•"/>
                </a:pPr>
                <a:r>
                  <a:rPr kumimoji="0" lang="en-US"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Know that the sum of angles in a triangle is 180</a:t>
                </a:r>
                <a14:m>
                  <m:oMath xmlns:m="http://schemas.openxmlformats.org/officeDocument/2006/math">
                    <m:r>
                      <a:rPr kumimoji="0" lang="en-US" sz="2400" b="0" i="1" u="none" strike="noStrike" kern="0" cap="none" spc="0" normalizeH="0" baseline="0" noProof="0" smtClean="0">
                        <a:ln>
                          <a:noFill/>
                        </a:ln>
                        <a:solidFill>
                          <a:prstClr val="black">
                            <a:lumMod val="65000"/>
                            <a:lumOff val="35000"/>
                          </a:prstClr>
                        </a:solidFill>
                        <a:effectLst/>
                        <a:uLnTx/>
                        <a:uFillTx/>
                        <a:latin typeface="Cambria Math" panose="02040503050406030204" pitchFamily="18" charset="0"/>
                        <a:ea typeface="Cambria Math" panose="02040503050406030204" pitchFamily="18" charset="0"/>
                        <a:sym typeface="Arial"/>
                      </a:rPr>
                      <m:t>°</m:t>
                    </m:r>
                  </m:oMath>
                </a14:m>
                <a:endParaRPr kumimoji="0" lang="en-US"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endParaRPr>
              </a:p>
              <a:p>
                <a:pPr marL="857250" lvl="7" indent="-342900">
                  <a:lnSpc>
                    <a:spcPct val="150000"/>
                  </a:lnSpc>
                  <a:buClr>
                    <a:srgbClr val="0076A3"/>
                  </a:buClr>
                  <a:buSzPct val="100000"/>
                  <a:buFont typeface="Arial" panose="020B0604020202020204" pitchFamily="34" charset="0"/>
                  <a:buChar char="•"/>
                </a:pPr>
                <a:r>
                  <a:rPr kumimoji="0" lang="en-US"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Reproduce an angle with the compass</a:t>
                </a:r>
              </a:p>
              <a:p>
                <a:pPr marL="514350" lvl="7">
                  <a:buClr>
                    <a:srgbClr val="0076A3"/>
                  </a:buClr>
                  <a:buSzPct val="100000"/>
                </a:pPr>
                <a:endParaRPr kumimoji="0" lang="en-GB"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endParaRPr>
              </a:p>
              <a:p>
                <a:pPr>
                  <a:spcBef>
                    <a:spcPts val="1400"/>
                  </a:spcBef>
                  <a:buSzPts val="2000"/>
                </a:pPr>
                <a:endParaRPr lang="fr-FR" sz="3200" dirty="0">
                  <a:latin typeface="Comic Sans MS" panose="030F0702030302020204" pitchFamily="66" charset="0"/>
                </a:endParaRPr>
              </a:p>
              <a:p>
                <a:pPr>
                  <a:spcBef>
                    <a:spcPts val="1400"/>
                  </a:spcBef>
                  <a:buSzPts val="2200"/>
                </a:pPr>
                <a:endParaRPr lang="fr-FR" sz="3200" dirty="0">
                  <a:latin typeface="Comic Sans MS" panose="030F0702030302020204" pitchFamily="66" charset="0"/>
                </a:endParaRPr>
              </a:p>
            </p:txBody>
          </p:sp>
        </mc:Choice>
        <mc:Fallback xmlns="">
          <p:sp>
            <p:nvSpPr>
              <p:cNvPr id="9" name="Google Shape;86;ga338da080d_1_6">
                <a:extLst>
                  <a:ext uri="{FF2B5EF4-FFF2-40B4-BE49-F238E27FC236}">
                    <a16:creationId xmlns:a16="http://schemas.microsoft.com/office/drawing/2014/main" id="{D8CC48AA-D7CE-4BD6-A9BA-C6C4132AD253}"/>
                  </a:ext>
                </a:extLst>
              </p:cNvPr>
              <p:cNvSpPr txBox="1">
                <a:spLocks noRot="1" noChangeAspect="1" noMove="1" noResize="1" noEditPoints="1" noAdjustHandles="1" noChangeArrowheads="1" noChangeShapeType="1" noTextEdit="1"/>
              </p:cNvSpPr>
              <p:nvPr/>
            </p:nvSpPr>
            <p:spPr>
              <a:xfrm>
                <a:off x="195493" y="1345111"/>
                <a:ext cx="11605959" cy="5174959"/>
              </a:xfrm>
              <a:prstGeom prst="rect">
                <a:avLst/>
              </a:prstGeom>
              <a:blipFill>
                <a:blip r:embed="rId5"/>
                <a:stretch>
                  <a:fillRect/>
                </a:stretch>
              </a:blipFill>
              <a:ln>
                <a:noFill/>
              </a:ln>
            </p:spPr>
            <p:txBody>
              <a:bodyPr/>
              <a:lstStyle/>
              <a:p>
                <a:r>
                  <a:rPr lang="fr-FR">
                    <a:noFill/>
                  </a:rPr>
                  <a:t> </a:t>
                </a:r>
              </a:p>
            </p:txBody>
          </p:sp>
        </mc:Fallback>
      </mc:AlternateContent>
    </p:spTree>
    <p:custDataLst>
      <p:tags r:id="rId1"/>
    </p:custDataLst>
    <p:extLst>
      <p:ext uri="{BB962C8B-B14F-4D97-AF65-F5344CB8AC3E}">
        <p14:creationId xmlns:p14="http://schemas.microsoft.com/office/powerpoint/2010/main" val="345291921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601343"/>
          </a:xfrm>
          <a:prstGeom prst="rect">
            <a:avLst/>
          </a:prstGeom>
          <a:solidFill>
            <a:srgbClr val="0076A3"/>
          </a:solidFill>
          <a:ln>
            <a:noFill/>
          </a:ln>
        </p:spPr>
        <p:txBody>
          <a:bodyPr spcFirstLastPara="1" wrap="square" lIns="91425" tIns="45700" rIns="91425" bIns="45700" anchor="t" anchorCtr="0">
            <a:spAutoFit/>
          </a:bodyPr>
          <a:lstStyle/>
          <a:p>
            <a:pPr marL="457200" lvl="1" defTabSz="896938">
              <a:buSzPts val="6000"/>
              <a:buFont typeface="Comic Sans MS"/>
            </a:pPr>
            <a:r>
              <a:rPr lang="en-US" sz="3200" b="1" dirty="0">
                <a:solidFill>
                  <a:schemeClr val="bg1"/>
                </a:solidFill>
                <a:latin typeface="Comic Sans MS"/>
                <a:sym typeface="Comic Sans MS"/>
              </a:rPr>
              <a:t>Use the figure to complete.</a:t>
            </a:r>
            <a:r>
              <a:rPr lang="en-GB" sz="3200" b="1" dirty="0">
                <a:solidFill>
                  <a:schemeClr val="bg1"/>
                </a:solidFill>
                <a:latin typeface="Comic Sans MS"/>
                <a:sym typeface="Comic Sans MS"/>
              </a:rPr>
              <a:t> </a:t>
            </a:r>
            <a:endParaRPr lang="en-GB" sz="3200" dirty="0">
              <a:sym typeface="Comic Sans MS"/>
            </a:endParaRPr>
          </a:p>
        </p:txBody>
      </p:sp>
      <mc:AlternateContent xmlns:mc="http://schemas.openxmlformats.org/markup-compatibility/2006" xmlns:a14="http://schemas.microsoft.com/office/drawing/2010/main">
        <mc:Choice Requires="a14">
          <p:sp>
            <p:nvSpPr>
              <p:cNvPr id="32" name="Subtitle 2">
                <a:extLst>
                  <a:ext uri="{FF2B5EF4-FFF2-40B4-BE49-F238E27FC236}">
                    <a16:creationId xmlns:a16="http://schemas.microsoft.com/office/drawing/2014/main" id="{16554FCD-DC08-48E7-A608-3667070A8DE1}"/>
                  </a:ext>
                </a:extLst>
              </p:cNvPr>
              <p:cNvSpPr txBox="1">
                <a:spLocks/>
              </p:cNvSpPr>
              <p:nvPr/>
            </p:nvSpPr>
            <p:spPr>
              <a:xfrm>
                <a:off x="265494" y="1669681"/>
                <a:ext cx="4925937" cy="1101568"/>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14:m>
                  <m:oMath xmlns:m="http://schemas.openxmlformats.org/officeDocument/2006/math">
                    <m:acc>
                      <m:accPr>
                        <m:chr m:val="̂"/>
                        <m:ctrlPr>
                          <a:rPr lang="en-US" sz="3600"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600" b="0"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𝐿𝑀𝑃</m:t>
                        </m:r>
                      </m:e>
                    </m:acc>
                    <m:r>
                      <a:rPr lang="en-US" sz="3600" b="0"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 </m:t>
                    </m:r>
                  </m:oMath>
                </a14:m>
                <a:r>
                  <a:rPr lang="en-US" sz="3600" dirty="0">
                    <a:solidFill>
                      <a:schemeClr val="tx1">
                        <a:lumMod val="65000"/>
                        <a:lumOff val="35000"/>
                      </a:schemeClr>
                    </a:solidFill>
                    <a:effectLst/>
                    <a:ea typeface="Calibri" panose="020F0502020204030204" pitchFamily="34" charset="0"/>
                    <a:cs typeface="Calibri" panose="020F0502020204030204" pitchFamily="34" charset="0"/>
                  </a:rPr>
                  <a:t>                ÷ 2</a:t>
                </a:r>
                <a:endParaRPr lang="en-US" sz="3600" dirty="0">
                  <a:solidFill>
                    <a:schemeClr val="tx1">
                      <a:lumMod val="65000"/>
                      <a:lumOff val="35000"/>
                    </a:schemeClr>
                  </a:solidFill>
                </a:endParaRPr>
              </a:p>
            </p:txBody>
          </p:sp>
        </mc:Choice>
        <mc:Fallback xmlns="">
          <p:sp>
            <p:nvSpPr>
              <p:cNvPr id="32" name="Subtitle 2">
                <a:extLst>
                  <a:ext uri="{FF2B5EF4-FFF2-40B4-BE49-F238E27FC236}">
                    <a16:creationId xmlns:a16="http://schemas.microsoft.com/office/drawing/2014/main" id="{16554FCD-DC08-48E7-A608-3667070A8DE1}"/>
                  </a:ext>
                </a:extLst>
              </p:cNvPr>
              <p:cNvSpPr txBox="1">
                <a:spLocks noRot="1" noChangeAspect="1" noMove="1" noResize="1" noEditPoints="1" noAdjustHandles="1" noChangeArrowheads="1" noChangeShapeType="1" noTextEdit="1"/>
              </p:cNvSpPr>
              <p:nvPr/>
            </p:nvSpPr>
            <p:spPr>
              <a:xfrm>
                <a:off x="265494" y="1669681"/>
                <a:ext cx="4925937" cy="1101568"/>
              </a:xfrm>
              <a:prstGeom prst="rect">
                <a:avLst/>
              </a:prstGeom>
              <a:blipFill>
                <a:blip r:embed="rId4"/>
                <a:stretch>
                  <a:fillRect t="-7735"/>
                </a:stretch>
              </a:blipFill>
            </p:spPr>
            <p:txBody>
              <a:bodyPr/>
              <a:lstStyle/>
              <a:p>
                <a:r>
                  <a:rPr lang="en-US">
                    <a:noFill/>
                  </a:rPr>
                  <a:t> </a:t>
                </a:r>
              </a:p>
            </p:txBody>
          </p:sp>
        </mc:Fallback>
      </mc:AlternateContent>
      <p:sp>
        <p:nvSpPr>
          <p:cNvPr id="35" name="Rectangle: Rounded Corners 34">
            <a:extLst>
              <a:ext uri="{FF2B5EF4-FFF2-40B4-BE49-F238E27FC236}">
                <a16:creationId xmlns:a16="http://schemas.microsoft.com/office/drawing/2014/main" id="{F9753C09-FE9C-462E-8AE7-6A24C56573EB}"/>
              </a:ext>
            </a:extLst>
          </p:cNvPr>
          <p:cNvSpPr/>
          <p:nvPr/>
        </p:nvSpPr>
        <p:spPr>
          <a:xfrm>
            <a:off x="1906349" y="1709635"/>
            <a:ext cx="1886066" cy="707886"/>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3200" b="1" dirty="0">
              <a:solidFill>
                <a:schemeClr val="bg2"/>
              </a:solidFill>
              <a:latin typeface="+mj-lt"/>
            </a:endParaRPr>
          </a:p>
        </p:txBody>
      </p:sp>
      <p:sp>
        <p:nvSpPr>
          <p:cNvPr id="39" name="Half Frame 38">
            <a:extLst>
              <a:ext uri="{FF2B5EF4-FFF2-40B4-BE49-F238E27FC236}">
                <a16:creationId xmlns:a16="http://schemas.microsoft.com/office/drawing/2014/main" id="{24F6B4FE-5357-8255-497A-6344CE6B557B}"/>
              </a:ext>
            </a:extLst>
          </p:cNvPr>
          <p:cNvSpPr/>
          <p:nvPr/>
        </p:nvSpPr>
        <p:spPr>
          <a:xfrm rot="2650739">
            <a:off x="2552522" y="1601463"/>
            <a:ext cx="693438" cy="669043"/>
          </a:xfrm>
          <a:custGeom>
            <a:avLst/>
            <a:gdLst>
              <a:gd name="connsiteX0" fmla="*/ 0 w 254000"/>
              <a:gd name="connsiteY0" fmla="*/ 0 h 276578"/>
              <a:gd name="connsiteX1" fmla="*/ 254000 w 254000"/>
              <a:gd name="connsiteY1" fmla="*/ 0 h 276578"/>
              <a:gd name="connsiteX2" fmla="*/ 176246 w 254000"/>
              <a:gd name="connsiteY2" fmla="*/ 84666 h 276578"/>
              <a:gd name="connsiteX3" fmla="*/ 84666 w 254000"/>
              <a:gd name="connsiteY3" fmla="*/ 84666 h 276578"/>
              <a:gd name="connsiteX4" fmla="*/ 84666 w 254000"/>
              <a:gd name="connsiteY4" fmla="*/ 184386 h 276578"/>
              <a:gd name="connsiteX5" fmla="*/ 0 w 254000"/>
              <a:gd name="connsiteY5" fmla="*/ 276578 h 276578"/>
              <a:gd name="connsiteX6" fmla="*/ 0 w 254000"/>
              <a:gd name="connsiteY6" fmla="*/ 0 h 276578"/>
              <a:gd name="connsiteX0" fmla="*/ 31376 w 285376"/>
              <a:gd name="connsiteY0" fmla="*/ 34750 h 311328"/>
              <a:gd name="connsiteX1" fmla="*/ 285376 w 285376"/>
              <a:gd name="connsiteY1" fmla="*/ 34750 h 311328"/>
              <a:gd name="connsiteX2" fmla="*/ 207622 w 285376"/>
              <a:gd name="connsiteY2" fmla="*/ 119416 h 311328"/>
              <a:gd name="connsiteX3" fmla="*/ 0 w 285376"/>
              <a:gd name="connsiteY3" fmla="*/ 0 h 311328"/>
              <a:gd name="connsiteX4" fmla="*/ 116042 w 285376"/>
              <a:gd name="connsiteY4" fmla="*/ 219136 h 311328"/>
              <a:gd name="connsiteX5" fmla="*/ 31376 w 285376"/>
              <a:gd name="connsiteY5" fmla="*/ 311328 h 311328"/>
              <a:gd name="connsiteX6" fmla="*/ 31376 w 285376"/>
              <a:gd name="connsiteY6" fmla="*/ 34750 h 311328"/>
              <a:gd name="connsiteX0" fmla="*/ 0 w 254000"/>
              <a:gd name="connsiteY0" fmla="*/ 0 h 276578"/>
              <a:gd name="connsiteX1" fmla="*/ 254000 w 254000"/>
              <a:gd name="connsiteY1" fmla="*/ 0 h 276578"/>
              <a:gd name="connsiteX2" fmla="*/ 176246 w 254000"/>
              <a:gd name="connsiteY2" fmla="*/ 84666 h 276578"/>
              <a:gd name="connsiteX3" fmla="*/ 3913 w 254000"/>
              <a:gd name="connsiteY3" fmla="*/ 9663 h 276578"/>
              <a:gd name="connsiteX4" fmla="*/ 84666 w 254000"/>
              <a:gd name="connsiteY4" fmla="*/ 184386 h 276578"/>
              <a:gd name="connsiteX5" fmla="*/ 0 w 254000"/>
              <a:gd name="connsiteY5" fmla="*/ 276578 h 276578"/>
              <a:gd name="connsiteX6" fmla="*/ 0 w 254000"/>
              <a:gd name="connsiteY6" fmla="*/ 0 h 276578"/>
              <a:gd name="connsiteX0" fmla="*/ 0 w 254000"/>
              <a:gd name="connsiteY0" fmla="*/ 78 h 276656"/>
              <a:gd name="connsiteX1" fmla="*/ 254000 w 254000"/>
              <a:gd name="connsiteY1" fmla="*/ 78 h 276656"/>
              <a:gd name="connsiteX2" fmla="*/ 251306 w 254000"/>
              <a:gd name="connsiteY2" fmla="*/ 0 h 276656"/>
              <a:gd name="connsiteX3" fmla="*/ 3913 w 254000"/>
              <a:gd name="connsiteY3" fmla="*/ 9741 h 276656"/>
              <a:gd name="connsiteX4" fmla="*/ 84666 w 254000"/>
              <a:gd name="connsiteY4" fmla="*/ 184464 h 276656"/>
              <a:gd name="connsiteX5" fmla="*/ 0 w 254000"/>
              <a:gd name="connsiteY5" fmla="*/ 276656 h 276656"/>
              <a:gd name="connsiteX6" fmla="*/ 0 w 254000"/>
              <a:gd name="connsiteY6" fmla="*/ 78 h 276656"/>
              <a:gd name="connsiteX0" fmla="*/ 2080 w 256080"/>
              <a:gd name="connsiteY0" fmla="*/ 78 h 276656"/>
              <a:gd name="connsiteX1" fmla="*/ 256080 w 256080"/>
              <a:gd name="connsiteY1" fmla="*/ 78 h 276656"/>
              <a:gd name="connsiteX2" fmla="*/ 253386 w 256080"/>
              <a:gd name="connsiteY2" fmla="*/ 0 h 276656"/>
              <a:gd name="connsiteX3" fmla="*/ 5993 w 256080"/>
              <a:gd name="connsiteY3" fmla="*/ 9741 h 276656"/>
              <a:gd name="connsiteX4" fmla="*/ 0 w 256080"/>
              <a:gd name="connsiteY4" fmla="*/ 249083 h 276656"/>
              <a:gd name="connsiteX5" fmla="*/ 2080 w 256080"/>
              <a:gd name="connsiteY5" fmla="*/ 276656 h 276656"/>
              <a:gd name="connsiteX6" fmla="*/ 2080 w 256080"/>
              <a:gd name="connsiteY6" fmla="*/ 78 h 276656"/>
              <a:gd name="connsiteX0" fmla="*/ 2080 w 317902"/>
              <a:gd name="connsiteY0" fmla="*/ 184765 h 461343"/>
              <a:gd name="connsiteX1" fmla="*/ 256080 w 317902"/>
              <a:gd name="connsiteY1" fmla="*/ 184765 h 461343"/>
              <a:gd name="connsiteX2" fmla="*/ 317902 w 317902"/>
              <a:gd name="connsiteY2" fmla="*/ 0 h 461343"/>
              <a:gd name="connsiteX3" fmla="*/ 5993 w 317902"/>
              <a:gd name="connsiteY3" fmla="*/ 194428 h 461343"/>
              <a:gd name="connsiteX4" fmla="*/ 0 w 317902"/>
              <a:gd name="connsiteY4" fmla="*/ 433770 h 461343"/>
              <a:gd name="connsiteX5" fmla="*/ 2080 w 317902"/>
              <a:gd name="connsiteY5" fmla="*/ 461343 h 461343"/>
              <a:gd name="connsiteX6" fmla="*/ 2080 w 317902"/>
              <a:gd name="connsiteY6" fmla="*/ 184765 h 461343"/>
              <a:gd name="connsiteX0" fmla="*/ 2080 w 317902"/>
              <a:gd name="connsiteY0" fmla="*/ 184765 h 461343"/>
              <a:gd name="connsiteX1" fmla="*/ 306486 w 317902"/>
              <a:gd name="connsiteY1" fmla="*/ 9856 h 461343"/>
              <a:gd name="connsiteX2" fmla="*/ 317902 w 317902"/>
              <a:gd name="connsiteY2" fmla="*/ 0 h 461343"/>
              <a:gd name="connsiteX3" fmla="*/ 5993 w 317902"/>
              <a:gd name="connsiteY3" fmla="*/ 194428 h 461343"/>
              <a:gd name="connsiteX4" fmla="*/ 0 w 317902"/>
              <a:gd name="connsiteY4" fmla="*/ 433770 h 461343"/>
              <a:gd name="connsiteX5" fmla="*/ 2080 w 317902"/>
              <a:gd name="connsiteY5" fmla="*/ 461343 h 461343"/>
              <a:gd name="connsiteX6" fmla="*/ 2080 w 317902"/>
              <a:gd name="connsiteY6" fmla="*/ 184765 h 461343"/>
              <a:gd name="connsiteX0" fmla="*/ 206014 w 521836"/>
              <a:gd name="connsiteY0" fmla="*/ 184765 h 492320"/>
              <a:gd name="connsiteX1" fmla="*/ 510420 w 521836"/>
              <a:gd name="connsiteY1" fmla="*/ 9856 h 492320"/>
              <a:gd name="connsiteX2" fmla="*/ 521836 w 521836"/>
              <a:gd name="connsiteY2" fmla="*/ 0 h 492320"/>
              <a:gd name="connsiteX3" fmla="*/ 209927 w 521836"/>
              <a:gd name="connsiteY3" fmla="*/ 194428 h 492320"/>
              <a:gd name="connsiteX4" fmla="*/ 203934 w 521836"/>
              <a:gd name="connsiteY4" fmla="*/ 433770 h 492320"/>
              <a:gd name="connsiteX5" fmla="*/ 0 w 521836"/>
              <a:gd name="connsiteY5" fmla="*/ 492320 h 492320"/>
              <a:gd name="connsiteX6" fmla="*/ 206014 w 521836"/>
              <a:gd name="connsiteY6" fmla="*/ 184765 h 492320"/>
              <a:gd name="connsiteX0" fmla="*/ 206014 w 521836"/>
              <a:gd name="connsiteY0" fmla="*/ 184765 h 492320"/>
              <a:gd name="connsiteX1" fmla="*/ 510420 w 521836"/>
              <a:gd name="connsiteY1" fmla="*/ 9856 h 492320"/>
              <a:gd name="connsiteX2" fmla="*/ 521836 w 521836"/>
              <a:gd name="connsiteY2" fmla="*/ 0 h 492320"/>
              <a:gd name="connsiteX3" fmla="*/ 209927 w 521836"/>
              <a:gd name="connsiteY3" fmla="*/ 194428 h 492320"/>
              <a:gd name="connsiteX4" fmla="*/ 64428 w 521836"/>
              <a:gd name="connsiteY4" fmla="*/ 419796 h 492320"/>
              <a:gd name="connsiteX5" fmla="*/ 0 w 521836"/>
              <a:gd name="connsiteY5" fmla="*/ 492320 h 492320"/>
              <a:gd name="connsiteX6" fmla="*/ 206014 w 521836"/>
              <a:gd name="connsiteY6" fmla="*/ 184765 h 492320"/>
              <a:gd name="connsiteX0" fmla="*/ 206014 w 521836"/>
              <a:gd name="connsiteY0" fmla="*/ 184765 h 492320"/>
              <a:gd name="connsiteX1" fmla="*/ 510420 w 521836"/>
              <a:gd name="connsiteY1" fmla="*/ 9856 h 492320"/>
              <a:gd name="connsiteX2" fmla="*/ 521836 w 521836"/>
              <a:gd name="connsiteY2" fmla="*/ 0 h 492320"/>
              <a:gd name="connsiteX3" fmla="*/ 209927 w 521836"/>
              <a:gd name="connsiteY3" fmla="*/ 194428 h 492320"/>
              <a:gd name="connsiteX4" fmla="*/ 50431 w 521836"/>
              <a:gd name="connsiteY4" fmla="*/ 421590 h 492320"/>
              <a:gd name="connsiteX5" fmla="*/ 0 w 521836"/>
              <a:gd name="connsiteY5" fmla="*/ 492320 h 492320"/>
              <a:gd name="connsiteX6" fmla="*/ 206014 w 521836"/>
              <a:gd name="connsiteY6" fmla="*/ 184765 h 492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1836" h="492320">
                <a:moveTo>
                  <a:pt x="206014" y="184765"/>
                </a:moveTo>
                <a:lnTo>
                  <a:pt x="510420" y="9856"/>
                </a:lnTo>
                <a:lnTo>
                  <a:pt x="521836" y="0"/>
                </a:lnTo>
                <a:lnTo>
                  <a:pt x="209927" y="194428"/>
                </a:lnTo>
                <a:lnTo>
                  <a:pt x="50431" y="421590"/>
                </a:lnTo>
                <a:lnTo>
                  <a:pt x="0" y="492320"/>
                </a:lnTo>
                <a:lnTo>
                  <a:pt x="206014" y="184765"/>
                </a:lnTo>
                <a:close/>
              </a:path>
            </a:pathLst>
          </a:custGeom>
          <a:solidFill>
            <a:schemeClr val="tx2">
              <a:lumMod val="2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41" name="Group 40">
            <a:extLst>
              <a:ext uri="{FF2B5EF4-FFF2-40B4-BE49-F238E27FC236}">
                <a16:creationId xmlns:a16="http://schemas.microsoft.com/office/drawing/2014/main" id="{EF4FFC3E-63DA-F574-D868-4E4D3472F597}"/>
              </a:ext>
            </a:extLst>
          </p:cNvPr>
          <p:cNvGrpSpPr/>
          <p:nvPr/>
        </p:nvGrpSpPr>
        <p:grpSpPr>
          <a:xfrm>
            <a:off x="3080657" y="2020431"/>
            <a:ext cx="6762980" cy="4556624"/>
            <a:chOff x="3080657" y="2020431"/>
            <a:chExt cx="6762980" cy="4556624"/>
          </a:xfrm>
        </p:grpSpPr>
        <p:grpSp>
          <p:nvGrpSpPr>
            <p:cNvPr id="36" name="Group 35">
              <a:extLst>
                <a:ext uri="{FF2B5EF4-FFF2-40B4-BE49-F238E27FC236}">
                  <a16:creationId xmlns:a16="http://schemas.microsoft.com/office/drawing/2014/main" id="{58A39EF8-D914-0D55-8900-D1143A99F324}"/>
                </a:ext>
              </a:extLst>
            </p:cNvPr>
            <p:cNvGrpSpPr/>
            <p:nvPr/>
          </p:nvGrpSpPr>
          <p:grpSpPr>
            <a:xfrm>
              <a:off x="3080657" y="2020431"/>
              <a:ext cx="6762980" cy="4556624"/>
              <a:chOff x="3080657" y="2020431"/>
              <a:chExt cx="6762980" cy="4556624"/>
            </a:xfrm>
          </p:grpSpPr>
          <p:grpSp>
            <p:nvGrpSpPr>
              <p:cNvPr id="33" name="Group 32">
                <a:extLst>
                  <a:ext uri="{FF2B5EF4-FFF2-40B4-BE49-F238E27FC236}">
                    <a16:creationId xmlns:a16="http://schemas.microsoft.com/office/drawing/2014/main" id="{1BF325CF-63B5-1599-D5C8-741A45BB5755}"/>
                  </a:ext>
                </a:extLst>
              </p:cNvPr>
              <p:cNvGrpSpPr/>
              <p:nvPr/>
            </p:nvGrpSpPr>
            <p:grpSpPr>
              <a:xfrm>
                <a:off x="3080657" y="2020431"/>
                <a:ext cx="5916582" cy="4556624"/>
                <a:chOff x="3080657" y="2020431"/>
                <a:chExt cx="5916582" cy="4556624"/>
              </a:xfrm>
            </p:grpSpPr>
            <p:cxnSp>
              <p:nvCxnSpPr>
                <p:cNvPr id="7" name="Straight Connector 6">
                  <a:extLst>
                    <a:ext uri="{FF2B5EF4-FFF2-40B4-BE49-F238E27FC236}">
                      <a16:creationId xmlns:a16="http://schemas.microsoft.com/office/drawing/2014/main" id="{C5CB2300-7466-77BB-BDCC-912D83D39C46}"/>
                    </a:ext>
                  </a:extLst>
                </p:cNvPr>
                <p:cNvCxnSpPr/>
                <p:nvPr/>
              </p:nvCxnSpPr>
              <p:spPr>
                <a:xfrm>
                  <a:off x="5397238" y="6022498"/>
                  <a:ext cx="3600000" cy="0"/>
                </a:xfrm>
                <a:prstGeom prst="line">
                  <a:avLst/>
                </a:prstGeom>
                <a:ln w="38100">
                  <a:solidFill>
                    <a:schemeClr val="bg2"/>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18A34FB2-ABE6-931A-2EEA-0DAA37FD0163}"/>
                    </a:ext>
                  </a:extLst>
                </p:cNvPr>
                <p:cNvCxnSpPr>
                  <a:cxnSpLocks/>
                </p:cNvCxnSpPr>
                <p:nvPr/>
              </p:nvCxnSpPr>
              <p:spPr>
                <a:xfrm flipH="1" flipV="1">
                  <a:off x="3804275" y="3029217"/>
                  <a:ext cx="5192964" cy="2992822"/>
                </a:xfrm>
                <a:prstGeom prst="line">
                  <a:avLst/>
                </a:prstGeom>
                <a:ln w="38100">
                  <a:solidFill>
                    <a:schemeClr val="bg2"/>
                  </a:solidFill>
                  <a:headEnd type="none" w="med" len="med"/>
                  <a:tailEnd type="none" w="sm" len="sm"/>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A201643-36C4-4525-E887-267F47EC1D51}"/>
                    </a:ext>
                  </a:extLst>
                </p:cNvPr>
                <p:cNvCxnSpPr>
                  <a:cxnSpLocks/>
                </p:cNvCxnSpPr>
                <p:nvPr/>
              </p:nvCxnSpPr>
              <p:spPr>
                <a:xfrm rot="15000000">
                  <a:off x="2642462" y="4077831"/>
                  <a:ext cx="4114800" cy="0"/>
                </a:xfrm>
                <a:prstGeom prst="line">
                  <a:avLst/>
                </a:prstGeom>
                <a:ln w="38100">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 name="Subtitle 2">
                  <a:extLst>
                    <a:ext uri="{FF2B5EF4-FFF2-40B4-BE49-F238E27FC236}">
                      <a16:creationId xmlns:a16="http://schemas.microsoft.com/office/drawing/2014/main" id="{F441478B-CF08-1437-0334-D90F1BD0AAC7}"/>
                    </a:ext>
                  </a:extLst>
                </p:cNvPr>
                <p:cNvSpPr txBox="1">
                  <a:spLocks/>
                </p:cNvSpPr>
                <p:nvPr/>
              </p:nvSpPr>
              <p:spPr>
                <a:xfrm>
                  <a:off x="4730853" y="6023276"/>
                  <a:ext cx="1332769" cy="553779"/>
                </a:xfrm>
                <a:prstGeom prst="rect">
                  <a:avLst/>
                </a:prstGeom>
              </p:spPr>
              <p:txBody>
                <a:bodyPr vert="horz" lIns="91440" tIns="45720" rIns="91440" bIns="45720" rtlCol="0" anchor="t">
                  <a:normAutofit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L</a:t>
                  </a:r>
                </a:p>
              </p:txBody>
            </p:sp>
            <p:grpSp>
              <p:nvGrpSpPr>
                <p:cNvPr id="11" name="Group 10">
                  <a:extLst>
                    <a:ext uri="{FF2B5EF4-FFF2-40B4-BE49-F238E27FC236}">
                      <a16:creationId xmlns:a16="http://schemas.microsoft.com/office/drawing/2014/main" id="{D7E2910F-6986-51C1-663F-5F418D23712C}"/>
                    </a:ext>
                  </a:extLst>
                </p:cNvPr>
                <p:cNvGrpSpPr/>
                <p:nvPr/>
              </p:nvGrpSpPr>
              <p:grpSpPr>
                <a:xfrm>
                  <a:off x="4049238" y="2996106"/>
                  <a:ext cx="1332769" cy="1101568"/>
                  <a:chOff x="4042888" y="2900856"/>
                  <a:chExt cx="1332769" cy="1101568"/>
                </a:xfrm>
              </p:grpSpPr>
              <p:sp>
                <p:nvSpPr>
                  <p:cNvPr id="13" name="Subtitle 2">
                    <a:extLst>
                      <a:ext uri="{FF2B5EF4-FFF2-40B4-BE49-F238E27FC236}">
                        <a16:creationId xmlns:a16="http://schemas.microsoft.com/office/drawing/2014/main" id="{2641F9E7-396C-6E59-414C-23D4AAEF3BCC}"/>
                      </a:ext>
                    </a:extLst>
                  </p:cNvPr>
                  <p:cNvSpPr txBox="1">
                    <a:spLocks/>
                  </p:cNvSpPr>
                  <p:nvPr/>
                </p:nvSpPr>
                <p:spPr>
                  <a:xfrm>
                    <a:off x="4042888" y="2900856"/>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N</a:t>
                    </a:r>
                  </a:p>
                </p:txBody>
              </p:sp>
              <p:sp>
                <p:nvSpPr>
                  <p:cNvPr id="15" name="Oval 14">
                    <a:extLst>
                      <a:ext uri="{FF2B5EF4-FFF2-40B4-BE49-F238E27FC236}">
                        <a16:creationId xmlns:a16="http://schemas.microsoft.com/office/drawing/2014/main" id="{9723DF59-8FC4-1C47-797F-92AED52829C1}"/>
                      </a:ext>
                    </a:extLst>
                  </p:cNvPr>
                  <p:cNvSpPr/>
                  <p:nvPr/>
                </p:nvSpPr>
                <p:spPr>
                  <a:xfrm>
                    <a:off x="4369531" y="3239339"/>
                    <a:ext cx="126528" cy="12652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7" name="dash2">
                  <a:extLst>
                    <a:ext uri="{FF2B5EF4-FFF2-40B4-BE49-F238E27FC236}">
                      <a16:creationId xmlns:a16="http://schemas.microsoft.com/office/drawing/2014/main" id="{D5F5F52D-ACC2-8FD8-B3AA-8E1A03997F65}"/>
                    </a:ext>
                  </a:extLst>
                </p:cNvPr>
                <p:cNvCxnSpPr>
                  <a:cxnSpLocks/>
                </p:cNvCxnSpPr>
                <p:nvPr/>
              </p:nvCxnSpPr>
              <p:spPr>
                <a:xfrm>
                  <a:off x="6849537" y="5437840"/>
                  <a:ext cx="155012" cy="4382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190805E-509E-43F1-EDEA-84539E4ABFF7}"/>
                    </a:ext>
                  </a:extLst>
                </p:cNvPr>
                <p:cNvCxnSpPr>
                  <a:cxnSpLocks/>
                </p:cNvCxnSpPr>
                <p:nvPr/>
              </p:nvCxnSpPr>
              <p:spPr>
                <a:xfrm flipH="1" flipV="1">
                  <a:off x="3080657" y="4412351"/>
                  <a:ext cx="5916578" cy="1620572"/>
                </a:xfrm>
                <a:prstGeom prst="line">
                  <a:avLst/>
                </a:prstGeom>
                <a:ln w="38100">
                  <a:solidFill>
                    <a:srgbClr val="C00000"/>
                  </a:solidFill>
                  <a:headEnd type="none" w="med" len="med"/>
                  <a:tailEnd type="none" w="sm" len="sm"/>
                </a:ln>
              </p:spPr>
              <p:style>
                <a:lnRef idx="1">
                  <a:schemeClr val="accent1"/>
                </a:lnRef>
                <a:fillRef idx="0">
                  <a:schemeClr val="accent1"/>
                </a:fillRef>
                <a:effectRef idx="0">
                  <a:schemeClr val="accent1"/>
                </a:effectRef>
                <a:fontRef idx="minor">
                  <a:schemeClr val="tx1"/>
                </a:fontRef>
              </p:style>
            </p:cxnSp>
            <p:cxnSp>
              <p:nvCxnSpPr>
                <p:cNvPr id="27" name="dash2">
                  <a:extLst>
                    <a:ext uri="{FF2B5EF4-FFF2-40B4-BE49-F238E27FC236}">
                      <a16:creationId xmlns:a16="http://schemas.microsoft.com/office/drawing/2014/main" id="{FC88DBA8-BF61-3854-04FD-2CBF29C19251}"/>
                    </a:ext>
                  </a:extLst>
                </p:cNvPr>
                <p:cNvCxnSpPr>
                  <a:cxnSpLocks/>
                </p:cNvCxnSpPr>
                <p:nvPr/>
              </p:nvCxnSpPr>
              <p:spPr>
                <a:xfrm flipV="1">
                  <a:off x="6599230" y="4167187"/>
                  <a:ext cx="112721" cy="15464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AEBA20D5-9073-D18F-EEFC-C63D9CC8C6BD}"/>
                    </a:ext>
                  </a:extLst>
                </p:cNvPr>
                <p:cNvCxnSpPr>
                  <a:cxnSpLocks/>
                </p:cNvCxnSpPr>
                <p:nvPr/>
              </p:nvCxnSpPr>
              <p:spPr>
                <a:xfrm flipH="1">
                  <a:off x="5394936" y="3136530"/>
                  <a:ext cx="2038378" cy="2874625"/>
                </a:xfrm>
                <a:prstGeom prst="line">
                  <a:avLst/>
                </a:prstGeom>
                <a:ln w="38100">
                  <a:solidFill>
                    <a:srgbClr val="C00000"/>
                  </a:solidFill>
                  <a:headEnd type="none" w="med" len="med"/>
                  <a:tailEnd type="none" w="sm" len="sm"/>
                </a:ln>
              </p:spPr>
              <p:style>
                <a:lnRef idx="1">
                  <a:schemeClr val="accent1"/>
                </a:lnRef>
                <a:fillRef idx="0">
                  <a:schemeClr val="accent1"/>
                </a:fillRef>
                <a:effectRef idx="0">
                  <a:schemeClr val="accent1"/>
                </a:effectRef>
                <a:fontRef idx="minor">
                  <a:schemeClr val="tx1"/>
                </a:fontRef>
              </p:style>
            </p:cxnSp>
            <p:sp>
              <p:nvSpPr>
                <p:cNvPr id="30" name="Oval 29" hidden="1">
                  <a:extLst>
                    <a:ext uri="{FF2B5EF4-FFF2-40B4-BE49-F238E27FC236}">
                      <a16:creationId xmlns:a16="http://schemas.microsoft.com/office/drawing/2014/main" id="{3112FB0B-A954-386B-406C-65F697E85D04}"/>
                    </a:ext>
                  </a:extLst>
                </p:cNvPr>
                <p:cNvSpPr/>
                <p:nvPr/>
              </p:nvSpPr>
              <p:spPr>
                <a:xfrm>
                  <a:off x="5892525" y="5125447"/>
                  <a:ext cx="148506" cy="14761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4" name="Subtitle 2">
                <a:extLst>
                  <a:ext uri="{FF2B5EF4-FFF2-40B4-BE49-F238E27FC236}">
                    <a16:creationId xmlns:a16="http://schemas.microsoft.com/office/drawing/2014/main" id="{ED9F5465-5FE3-C637-A99F-5474280F526D}"/>
                  </a:ext>
                </a:extLst>
              </p:cNvPr>
              <p:cNvSpPr txBox="1">
                <a:spLocks/>
              </p:cNvSpPr>
              <p:nvPr/>
            </p:nvSpPr>
            <p:spPr>
              <a:xfrm>
                <a:off x="8510868" y="5910520"/>
                <a:ext cx="1332769" cy="553780"/>
              </a:xfrm>
              <a:prstGeom prst="rect">
                <a:avLst/>
              </a:prstGeom>
            </p:spPr>
            <p:txBody>
              <a:bodyPr vert="horz" lIns="91440" tIns="45720" rIns="91440" bIns="45720" rtlCol="0" anchor="t">
                <a:normAutofit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M</a:t>
                </a:r>
              </a:p>
            </p:txBody>
          </p:sp>
        </p:grpSp>
        <p:grpSp>
          <p:nvGrpSpPr>
            <p:cNvPr id="37" name="Group 36">
              <a:extLst>
                <a:ext uri="{FF2B5EF4-FFF2-40B4-BE49-F238E27FC236}">
                  <a16:creationId xmlns:a16="http://schemas.microsoft.com/office/drawing/2014/main" id="{A2C430E9-1BC2-BAAE-AF79-41E51DCFA441}"/>
                </a:ext>
              </a:extLst>
            </p:cNvPr>
            <p:cNvGrpSpPr/>
            <p:nvPr/>
          </p:nvGrpSpPr>
          <p:grpSpPr>
            <a:xfrm>
              <a:off x="5647013" y="4700861"/>
              <a:ext cx="491024" cy="572205"/>
              <a:chOff x="7556097" y="4881198"/>
              <a:chExt cx="491024" cy="572205"/>
            </a:xfrm>
          </p:grpSpPr>
          <p:sp>
            <p:nvSpPr>
              <p:cNvPr id="38" name="Oval 37">
                <a:extLst>
                  <a:ext uri="{FF2B5EF4-FFF2-40B4-BE49-F238E27FC236}">
                    <a16:creationId xmlns:a16="http://schemas.microsoft.com/office/drawing/2014/main" id="{116EEA46-9BC0-F959-6813-9D7F19D6CAAF}"/>
                  </a:ext>
                </a:extLst>
              </p:cNvPr>
              <p:cNvSpPr/>
              <p:nvPr/>
            </p:nvSpPr>
            <p:spPr>
              <a:xfrm>
                <a:off x="7801609" y="5305784"/>
                <a:ext cx="148506" cy="14761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E7AD4409-4910-8726-414E-F058DF5D27E4}"/>
                  </a:ext>
                </a:extLst>
              </p:cNvPr>
              <p:cNvSpPr/>
              <p:nvPr/>
            </p:nvSpPr>
            <p:spPr>
              <a:xfrm>
                <a:off x="7556097" y="4881198"/>
                <a:ext cx="491024" cy="3786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C00000"/>
                    </a:solidFill>
                  </a:rPr>
                  <a:t>P</a:t>
                </a:r>
              </a:p>
            </p:txBody>
          </p:sp>
        </p:grpSp>
      </p:grpSp>
    </p:spTree>
    <p:custDataLst>
      <p:tags r:id="rId1"/>
    </p:custDataLst>
    <p:extLst>
      <p:ext uri="{BB962C8B-B14F-4D97-AF65-F5344CB8AC3E}">
        <p14:creationId xmlns:p14="http://schemas.microsoft.com/office/powerpoint/2010/main" val="3210531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1.875E-6 -1.85185E-6 L 0.16719 0.00324 " pathEditMode="relative" rAng="0" ptsTypes="AA">
                                      <p:cBhvr>
                                        <p:cTn id="6" dur="2000" fill="hold"/>
                                        <p:tgtEl>
                                          <p:spTgt spid="41"/>
                                        </p:tgtEl>
                                        <p:attrNameLst>
                                          <p:attrName>ppt_x</p:attrName>
                                          <p:attrName>ppt_y</p:attrName>
                                        </p:attrNameLst>
                                      </p:cBhvr>
                                      <p:rCtr x="8359" y="162"/>
                                    </p:animMotion>
                                  </p:childTnLst>
                                </p:cTn>
                              </p:par>
                            </p:childTnLst>
                          </p:cTn>
                        </p:par>
                        <p:par>
                          <p:cTn id="7" fill="hold">
                            <p:stCondLst>
                              <p:cond delay="2000"/>
                            </p:stCondLst>
                            <p:childTnLst>
                              <p:par>
                                <p:cTn id="8" presetID="10" presetClass="entr" presetSubtype="0" fill="hold" grpId="0" nodeType="after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500"/>
                                        <p:tgtEl>
                                          <p:spTgt spid="3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5" grpId="0" animBg="1"/>
      <p:bldP spid="39"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601343"/>
          </a:xfrm>
          <a:prstGeom prst="rect">
            <a:avLst/>
          </a:prstGeom>
          <a:solidFill>
            <a:srgbClr val="0076A3"/>
          </a:solidFill>
          <a:ln>
            <a:noFill/>
          </a:ln>
        </p:spPr>
        <p:txBody>
          <a:bodyPr spcFirstLastPara="1" wrap="square" lIns="91425" tIns="45700" rIns="91425" bIns="45700" anchor="t" anchorCtr="0">
            <a:spAutoFit/>
          </a:bodyPr>
          <a:lstStyle/>
          <a:p>
            <a:pPr marL="463550" lvl="1" defTabSz="896938">
              <a:buSzPts val="6000"/>
              <a:buFont typeface="Comic Sans MS"/>
            </a:pPr>
            <a:r>
              <a:rPr lang="en-US" sz="3200" b="1" dirty="0">
                <a:solidFill>
                  <a:schemeClr val="bg1"/>
                </a:solidFill>
                <a:latin typeface="Comic Sans MS"/>
                <a:sym typeface="Comic Sans MS"/>
              </a:rPr>
              <a:t>Use the figure and complete.</a:t>
            </a:r>
            <a:r>
              <a:rPr lang="en-GB" sz="3200" b="1" dirty="0">
                <a:solidFill>
                  <a:schemeClr val="bg1"/>
                </a:solidFill>
                <a:latin typeface="Comic Sans MS"/>
                <a:sym typeface="Comic Sans MS"/>
              </a:rPr>
              <a:t> </a:t>
            </a:r>
            <a:endParaRPr lang="en-GB" sz="3200" dirty="0">
              <a:sym typeface="Comic Sans MS"/>
            </a:endParaRPr>
          </a:p>
        </p:txBody>
      </p:sp>
      <mc:AlternateContent xmlns:mc="http://schemas.openxmlformats.org/markup-compatibility/2006" xmlns:a14="http://schemas.microsoft.com/office/drawing/2010/main">
        <mc:Choice Requires="a14">
          <p:sp>
            <p:nvSpPr>
              <p:cNvPr id="3" name="Subtitle 2">
                <a:extLst>
                  <a:ext uri="{FF2B5EF4-FFF2-40B4-BE49-F238E27FC236}">
                    <a16:creationId xmlns:a16="http://schemas.microsoft.com/office/drawing/2014/main" id="{99D20B5E-19F1-E3E1-2EE8-C7992670D1A6}"/>
                  </a:ext>
                </a:extLst>
              </p:cNvPr>
              <p:cNvSpPr txBox="1">
                <a:spLocks/>
              </p:cNvSpPr>
              <p:nvPr/>
            </p:nvSpPr>
            <p:spPr>
              <a:xfrm>
                <a:off x="495412" y="1561157"/>
                <a:ext cx="4925937" cy="1101568"/>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14:m>
                  <m:oMath xmlns:m="http://schemas.openxmlformats.org/officeDocument/2006/math">
                    <m:acc>
                      <m:accPr>
                        <m:chr m:val="̂"/>
                        <m:ctrlPr>
                          <a:rPr lang="en-US" sz="3600" i="1" smtClean="0">
                            <a:solidFill>
                              <a:schemeClr val="bg2"/>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600" b="0" i="1" smtClean="0">
                            <a:solidFill>
                              <a:schemeClr val="bg2"/>
                            </a:solidFill>
                            <a:effectLst/>
                            <a:latin typeface="Cambria Math" panose="02040503050406030204" pitchFamily="18" charset="0"/>
                            <a:ea typeface="Calibri" panose="020F0502020204030204" pitchFamily="34" charset="0"/>
                            <a:cs typeface="Calibri" panose="020F0502020204030204" pitchFamily="34" charset="0"/>
                          </a:rPr>
                          <m:t>𝑁𝑀𝑃</m:t>
                        </m:r>
                      </m:e>
                    </m:acc>
                    <m:r>
                      <a:rPr lang="en-US" sz="3600" b="0" i="1" smtClean="0">
                        <a:solidFill>
                          <a:schemeClr val="bg2"/>
                        </a:solidFill>
                        <a:effectLst/>
                        <a:latin typeface="Cambria Math" panose="02040503050406030204" pitchFamily="18" charset="0"/>
                        <a:ea typeface="Calibri" panose="020F0502020204030204" pitchFamily="34" charset="0"/>
                        <a:cs typeface="Calibri" panose="020F0502020204030204" pitchFamily="34" charset="0"/>
                      </a:rPr>
                      <m:t>= </m:t>
                    </m:r>
                  </m:oMath>
                </a14:m>
                <a:r>
                  <a:rPr lang="en-US" sz="3600" dirty="0">
                    <a:solidFill>
                      <a:schemeClr val="bg2"/>
                    </a:solidFill>
                    <a:effectLst/>
                    <a:ea typeface="Calibri" panose="020F0502020204030204" pitchFamily="34" charset="0"/>
                    <a:cs typeface="Calibri" panose="020F0502020204030204" pitchFamily="34" charset="0"/>
                  </a:rPr>
                  <a:t>                </a:t>
                </a:r>
                <a:endParaRPr lang="en-US" sz="3600" dirty="0">
                  <a:solidFill>
                    <a:schemeClr val="bg2"/>
                  </a:solidFill>
                </a:endParaRPr>
              </a:p>
            </p:txBody>
          </p:sp>
        </mc:Choice>
        <mc:Fallback xmlns="">
          <p:sp>
            <p:nvSpPr>
              <p:cNvPr id="3" name="Subtitle 2">
                <a:extLst>
                  <a:ext uri="{FF2B5EF4-FFF2-40B4-BE49-F238E27FC236}">
                    <a16:creationId xmlns:a16="http://schemas.microsoft.com/office/drawing/2014/main" id="{99D20B5E-19F1-E3E1-2EE8-C7992670D1A6}"/>
                  </a:ext>
                </a:extLst>
              </p:cNvPr>
              <p:cNvSpPr txBox="1">
                <a:spLocks noRot="1" noChangeAspect="1" noMove="1" noResize="1" noEditPoints="1" noAdjustHandles="1" noChangeArrowheads="1" noChangeShapeType="1" noTextEdit="1"/>
              </p:cNvSpPr>
              <p:nvPr/>
            </p:nvSpPr>
            <p:spPr>
              <a:xfrm>
                <a:off x="495412" y="1561157"/>
                <a:ext cx="4925937" cy="1101568"/>
              </a:xfrm>
              <a:prstGeom prst="rect">
                <a:avLst/>
              </a:prstGeom>
              <a:blipFill>
                <a:blip r:embed="rId4"/>
                <a:stretch>
                  <a:fillRect/>
                </a:stretch>
              </a:blipFill>
            </p:spPr>
            <p:txBody>
              <a:bodyPr/>
              <a:lstStyle/>
              <a:p>
                <a:r>
                  <a:rPr lang="en-US">
                    <a:noFill/>
                  </a:rPr>
                  <a:t> </a:t>
                </a:r>
              </a:p>
            </p:txBody>
          </p:sp>
        </mc:Fallback>
      </mc:AlternateContent>
      <p:sp>
        <p:nvSpPr>
          <p:cNvPr id="7" name="Rectangle: Rounded Corners 6">
            <a:extLst>
              <a:ext uri="{FF2B5EF4-FFF2-40B4-BE49-F238E27FC236}">
                <a16:creationId xmlns:a16="http://schemas.microsoft.com/office/drawing/2014/main" id="{66BC4FA3-55EB-F05C-E3AB-3AE5175557CF}"/>
              </a:ext>
            </a:extLst>
          </p:cNvPr>
          <p:cNvSpPr/>
          <p:nvPr/>
        </p:nvSpPr>
        <p:spPr>
          <a:xfrm>
            <a:off x="2136267" y="1601111"/>
            <a:ext cx="1886066" cy="707886"/>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3200" b="1" dirty="0">
              <a:solidFill>
                <a:schemeClr val="bg2"/>
              </a:solidFill>
              <a:latin typeface="+mj-lt"/>
            </a:endParaRPr>
          </a:p>
        </p:txBody>
      </p:sp>
      <p:sp>
        <p:nvSpPr>
          <p:cNvPr id="8" name="Oval 7">
            <a:extLst>
              <a:ext uri="{FF2B5EF4-FFF2-40B4-BE49-F238E27FC236}">
                <a16:creationId xmlns:a16="http://schemas.microsoft.com/office/drawing/2014/main" id="{A1B4756A-23F1-3805-692B-753CEC6204FB}"/>
              </a:ext>
            </a:extLst>
          </p:cNvPr>
          <p:cNvSpPr/>
          <p:nvPr/>
        </p:nvSpPr>
        <p:spPr>
          <a:xfrm>
            <a:off x="3678500" y="1677850"/>
            <a:ext cx="158496" cy="134112"/>
          </a:xfrm>
          <a:prstGeom prst="ellipse">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DCC8EE4D-8230-BE56-3165-B411140AB527}"/>
              </a:ext>
            </a:extLst>
          </p:cNvPr>
          <p:cNvGrpSpPr/>
          <p:nvPr/>
        </p:nvGrpSpPr>
        <p:grpSpPr>
          <a:xfrm>
            <a:off x="4933608" y="2111941"/>
            <a:ext cx="6762980" cy="4556624"/>
            <a:chOff x="3080657" y="2020431"/>
            <a:chExt cx="6762980" cy="4556624"/>
          </a:xfrm>
        </p:grpSpPr>
        <p:grpSp>
          <p:nvGrpSpPr>
            <p:cNvPr id="4" name="Group 3">
              <a:extLst>
                <a:ext uri="{FF2B5EF4-FFF2-40B4-BE49-F238E27FC236}">
                  <a16:creationId xmlns:a16="http://schemas.microsoft.com/office/drawing/2014/main" id="{F3CB39BE-8362-34C1-F44E-EF1FB4D6C39A}"/>
                </a:ext>
              </a:extLst>
            </p:cNvPr>
            <p:cNvGrpSpPr/>
            <p:nvPr/>
          </p:nvGrpSpPr>
          <p:grpSpPr>
            <a:xfrm>
              <a:off x="3080657" y="2020431"/>
              <a:ext cx="6762980" cy="4556624"/>
              <a:chOff x="3080657" y="2020431"/>
              <a:chExt cx="6762980" cy="4556624"/>
            </a:xfrm>
          </p:grpSpPr>
          <p:grpSp>
            <p:nvGrpSpPr>
              <p:cNvPr id="23" name="Group 22">
                <a:extLst>
                  <a:ext uri="{FF2B5EF4-FFF2-40B4-BE49-F238E27FC236}">
                    <a16:creationId xmlns:a16="http://schemas.microsoft.com/office/drawing/2014/main" id="{8A7261C7-B361-F724-6D1B-F40A80386716}"/>
                  </a:ext>
                </a:extLst>
              </p:cNvPr>
              <p:cNvGrpSpPr/>
              <p:nvPr/>
            </p:nvGrpSpPr>
            <p:grpSpPr>
              <a:xfrm>
                <a:off x="3080657" y="2020431"/>
                <a:ext cx="5916582" cy="4556624"/>
                <a:chOff x="3080657" y="2020431"/>
                <a:chExt cx="5916582" cy="4556624"/>
              </a:xfrm>
            </p:grpSpPr>
            <p:cxnSp>
              <p:nvCxnSpPr>
                <p:cNvPr id="25" name="Straight Connector 24">
                  <a:extLst>
                    <a:ext uri="{FF2B5EF4-FFF2-40B4-BE49-F238E27FC236}">
                      <a16:creationId xmlns:a16="http://schemas.microsoft.com/office/drawing/2014/main" id="{C7477DE4-BF22-45A1-BB58-C5AE3D9E4E3A}"/>
                    </a:ext>
                  </a:extLst>
                </p:cNvPr>
                <p:cNvCxnSpPr/>
                <p:nvPr/>
              </p:nvCxnSpPr>
              <p:spPr>
                <a:xfrm>
                  <a:off x="5397238" y="6022498"/>
                  <a:ext cx="3600000" cy="0"/>
                </a:xfrm>
                <a:prstGeom prst="line">
                  <a:avLst/>
                </a:prstGeom>
                <a:ln w="38100">
                  <a:solidFill>
                    <a:schemeClr val="bg2"/>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6C056774-F7C1-9220-DA0D-31B3F5A8324C}"/>
                    </a:ext>
                  </a:extLst>
                </p:cNvPr>
                <p:cNvCxnSpPr>
                  <a:cxnSpLocks/>
                </p:cNvCxnSpPr>
                <p:nvPr/>
              </p:nvCxnSpPr>
              <p:spPr>
                <a:xfrm flipH="1" flipV="1">
                  <a:off x="3804275" y="3029217"/>
                  <a:ext cx="5192964" cy="2992822"/>
                </a:xfrm>
                <a:prstGeom prst="line">
                  <a:avLst/>
                </a:prstGeom>
                <a:ln w="38100">
                  <a:solidFill>
                    <a:schemeClr val="bg2"/>
                  </a:solidFill>
                  <a:headEnd type="none" w="med" len="med"/>
                  <a:tailEnd type="none" w="sm" len="sm"/>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D0461EB0-1132-534E-3163-E71C37BCCA85}"/>
                    </a:ext>
                  </a:extLst>
                </p:cNvPr>
                <p:cNvCxnSpPr>
                  <a:cxnSpLocks/>
                </p:cNvCxnSpPr>
                <p:nvPr/>
              </p:nvCxnSpPr>
              <p:spPr>
                <a:xfrm rot="15000000">
                  <a:off x="2642462" y="4077831"/>
                  <a:ext cx="4114800" cy="0"/>
                </a:xfrm>
                <a:prstGeom prst="line">
                  <a:avLst/>
                </a:prstGeom>
                <a:ln w="38100">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8" name="Subtitle 2">
                  <a:extLst>
                    <a:ext uri="{FF2B5EF4-FFF2-40B4-BE49-F238E27FC236}">
                      <a16:creationId xmlns:a16="http://schemas.microsoft.com/office/drawing/2014/main" id="{E09A4AC4-A361-B9B8-389E-409B24229D38}"/>
                    </a:ext>
                  </a:extLst>
                </p:cNvPr>
                <p:cNvSpPr txBox="1">
                  <a:spLocks/>
                </p:cNvSpPr>
                <p:nvPr/>
              </p:nvSpPr>
              <p:spPr>
                <a:xfrm>
                  <a:off x="4730853" y="6023276"/>
                  <a:ext cx="1332769" cy="553779"/>
                </a:xfrm>
                <a:prstGeom prst="rect">
                  <a:avLst/>
                </a:prstGeom>
              </p:spPr>
              <p:txBody>
                <a:bodyPr vert="horz" lIns="91440" tIns="45720" rIns="91440" bIns="45720" rtlCol="0" anchor="t">
                  <a:normAutofit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L</a:t>
                  </a:r>
                </a:p>
              </p:txBody>
            </p:sp>
            <p:grpSp>
              <p:nvGrpSpPr>
                <p:cNvPr id="29" name="Group 28">
                  <a:extLst>
                    <a:ext uri="{FF2B5EF4-FFF2-40B4-BE49-F238E27FC236}">
                      <a16:creationId xmlns:a16="http://schemas.microsoft.com/office/drawing/2014/main" id="{711F6FEC-7B9A-BF92-A074-331550D11B6E}"/>
                    </a:ext>
                  </a:extLst>
                </p:cNvPr>
                <p:cNvGrpSpPr/>
                <p:nvPr/>
              </p:nvGrpSpPr>
              <p:grpSpPr>
                <a:xfrm>
                  <a:off x="4049238" y="2996106"/>
                  <a:ext cx="1332769" cy="1101568"/>
                  <a:chOff x="4042888" y="2900856"/>
                  <a:chExt cx="1332769" cy="1101568"/>
                </a:xfrm>
              </p:grpSpPr>
              <p:sp>
                <p:nvSpPr>
                  <p:cNvPr id="35" name="Subtitle 2">
                    <a:extLst>
                      <a:ext uri="{FF2B5EF4-FFF2-40B4-BE49-F238E27FC236}">
                        <a16:creationId xmlns:a16="http://schemas.microsoft.com/office/drawing/2014/main" id="{F1CE4643-E344-5197-A2E8-14EC7732036B}"/>
                      </a:ext>
                    </a:extLst>
                  </p:cNvPr>
                  <p:cNvSpPr txBox="1">
                    <a:spLocks/>
                  </p:cNvSpPr>
                  <p:nvPr/>
                </p:nvSpPr>
                <p:spPr>
                  <a:xfrm>
                    <a:off x="4042888" y="2900856"/>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N</a:t>
                    </a:r>
                  </a:p>
                </p:txBody>
              </p:sp>
              <p:sp>
                <p:nvSpPr>
                  <p:cNvPr id="36" name="Oval 35">
                    <a:extLst>
                      <a:ext uri="{FF2B5EF4-FFF2-40B4-BE49-F238E27FC236}">
                        <a16:creationId xmlns:a16="http://schemas.microsoft.com/office/drawing/2014/main" id="{36E6751B-B205-0C46-B428-12C6BFAED1E1}"/>
                      </a:ext>
                    </a:extLst>
                  </p:cNvPr>
                  <p:cNvSpPr/>
                  <p:nvPr/>
                </p:nvSpPr>
                <p:spPr>
                  <a:xfrm>
                    <a:off x="4369531" y="3239339"/>
                    <a:ext cx="126528" cy="12652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0" name="dash2">
                  <a:extLst>
                    <a:ext uri="{FF2B5EF4-FFF2-40B4-BE49-F238E27FC236}">
                      <a16:creationId xmlns:a16="http://schemas.microsoft.com/office/drawing/2014/main" id="{27F95B00-257A-8235-2F8D-EF7F68434B55}"/>
                    </a:ext>
                  </a:extLst>
                </p:cNvPr>
                <p:cNvCxnSpPr>
                  <a:cxnSpLocks/>
                </p:cNvCxnSpPr>
                <p:nvPr/>
              </p:nvCxnSpPr>
              <p:spPr>
                <a:xfrm>
                  <a:off x="6849537" y="5437840"/>
                  <a:ext cx="155012" cy="4382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98236810-1F48-8DBA-74B7-D5E357A613CF}"/>
                    </a:ext>
                  </a:extLst>
                </p:cNvPr>
                <p:cNvCxnSpPr>
                  <a:cxnSpLocks/>
                </p:cNvCxnSpPr>
                <p:nvPr/>
              </p:nvCxnSpPr>
              <p:spPr>
                <a:xfrm flipH="1" flipV="1">
                  <a:off x="3080657" y="4412351"/>
                  <a:ext cx="5916578" cy="1620572"/>
                </a:xfrm>
                <a:prstGeom prst="line">
                  <a:avLst/>
                </a:prstGeom>
                <a:ln w="38100">
                  <a:solidFill>
                    <a:srgbClr val="C00000"/>
                  </a:solidFill>
                  <a:headEnd type="none" w="med" len="med"/>
                  <a:tailEnd type="none" w="sm" len="sm"/>
                </a:ln>
              </p:spPr>
              <p:style>
                <a:lnRef idx="1">
                  <a:schemeClr val="accent1"/>
                </a:lnRef>
                <a:fillRef idx="0">
                  <a:schemeClr val="accent1"/>
                </a:fillRef>
                <a:effectRef idx="0">
                  <a:schemeClr val="accent1"/>
                </a:effectRef>
                <a:fontRef idx="minor">
                  <a:schemeClr val="tx1"/>
                </a:fontRef>
              </p:style>
            </p:cxnSp>
            <p:cxnSp>
              <p:nvCxnSpPr>
                <p:cNvPr id="32" name="dash2">
                  <a:extLst>
                    <a:ext uri="{FF2B5EF4-FFF2-40B4-BE49-F238E27FC236}">
                      <a16:creationId xmlns:a16="http://schemas.microsoft.com/office/drawing/2014/main" id="{9DB8E6C9-E03F-79FC-0DFC-8B0290624D60}"/>
                    </a:ext>
                  </a:extLst>
                </p:cNvPr>
                <p:cNvCxnSpPr>
                  <a:cxnSpLocks/>
                </p:cNvCxnSpPr>
                <p:nvPr/>
              </p:nvCxnSpPr>
              <p:spPr>
                <a:xfrm flipV="1">
                  <a:off x="6599230" y="4167187"/>
                  <a:ext cx="112721" cy="15464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8816A14F-2932-AF96-51A1-A5FC5CF3F8EB}"/>
                    </a:ext>
                  </a:extLst>
                </p:cNvPr>
                <p:cNvCxnSpPr>
                  <a:cxnSpLocks/>
                </p:cNvCxnSpPr>
                <p:nvPr/>
              </p:nvCxnSpPr>
              <p:spPr>
                <a:xfrm flipH="1">
                  <a:off x="5394936" y="3136530"/>
                  <a:ext cx="2038378" cy="2874625"/>
                </a:xfrm>
                <a:prstGeom prst="line">
                  <a:avLst/>
                </a:prstGeom>
                <a:ln w="38100">
                  <a:solidFill>
                    <a:srgbClr val="C00000"/>
                  </a:solidFill>
                  <a:headEnd type="none" w="med" len="med"/>
                  <a:tailEnd type="none" w="sm" len="sm"/>
                </a:ln>
              </p:spPr>
              <p:style>
                <a:lnRef idx="1">
                  <a:schemeClr val="accent1"/>
                </a:lnRef>
                <a:fillRef idx="0">
                  <a:schemeClr val="accent1"/>
                </a:fillRef>
                <a:effectRef idx="0">
                  <a:schemeClr val="accent1"/>
                </a:effectRef>
                <a:fontRef idx="minor">
                  <a:schemeClr val="tx1"/>
                </a:fontRef>
              </p:style>
            </p:cxnSp>
            <p:sp>
              <p:nvSpPr>
                <p:cNvPr id="34" name="Oval 33" hidden="1">
                  <a:extLst>
                    <a:ext uri="{FF2B5EF4-FFF2-40B4-BE49-F238E27FC236}">
                      <a16:creationId xmlns:a16="http://schemas.microsoft.com/office/drawing/2014/main" id="{477ACFC1-0E28-DC22-A710-9FAB10299BCB}"/>
                    </a:ext>
                  </a:extLst>
                </p:cNvPr>
                <p:cNvSpPr/>
                <p:nvPr/>
              </p:nvSpPr>
              <p:spPr>
                <a:xfrm>
                  <a:off x="5892525" y="5125447"/>
                  <a:ext cx="148506" cy="14761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4" name="Subtitle 2">
                <a:extLst>
                  <a:ext uri="{FF2B5EF4-FFF2-40B4-BE49-F238E27FC236}">
                    <a16:creationId xmlns:a16="http://schemas.microsoft.com/office/drawing/2014/main" id="{4314B8F9-30C1-C964-9004-68FEB39BC79F}"/>
                  </a:ext>
                </a:extLst>
              </p:cNvPr>
              <p:cNvSpPr txBox="1">
                <a:spLocks/>
              </p:cNvSpPr>
              <p:nvPr/>
            </p:nvSpPr>
            <p:spPr>
              <a:xfrm>
                <a:off x="8510868" y="5910520"/>
                <a:ext cx="1332769" cy="553780"/>
              </a:xfrm>
              <a:prstGeom prst="rect">
                <a:avLst/>
              </a:prstGeom>
            </p:spPr>
            <p:txBody>
              <a:bodyPr vert="horz" lIns="91440" tIns="45720" rIns="91440" bIns="45720" rtlCol="0" anchor="t">
                <a:normAutofit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M</a:t>
                </a:r>
              </a:p>
            </p:txBody>
          </p:sp>
        </p:grpSp>
        <p:grpSp>
          <p:nvGrpSpPr>
            <p:cNvPr id="6" name="Group 5">
              <a:extLst>
                <a:ext uri="{FF2B5EF4-FFF2-40B4-BE49-F238E27FC236}">
                  <a16:creationId xmlns:a16="http://schemas.microsoft.com/office/drawing/2014/main" id="{45E8C070-6E5B-9C51-CBB9-BBD454EDF2FD}"/>
                </a:ext>
              </a:extLst>
            </p:cNvPr>
            <p:cNvGrpSpPr/>
            <p:nvPr/>
          </p:nvGrpSpPr>
          <p:grpSpPr>
            <a:xfrm>
              <a:off x="5647013" y="4700861"/>
              <a:ext cx="491024" cy="572205"/>
              <a:chOff x="7556097" y="4881198"/>
              <a:chExt cx="491024" cy="572205"/>
            </a:xfrm>
          </p:grpSpPr>
          <p:sp>
            <p:nvSpPr>
              <p:cNvPr id="21" name="Oval 20">
                <a:extLst>
                  <a:ext uri="{FF2B5EF4-FFF2-40B4-BE49-F238E27FC236}">
                    <a16:creationId xmlns:a16="http://schemas.microsoft.com/office/drawing/2014/main" id="{2CD889CF-9462-254F-D382-B3E4B8FD6A42}"/>
                  </a:ext>
                </a:extLst>
              </p:cNvPr>
              <p:cNvSpPr/>
              <p:nvPr/>
            </p:nvSpPr>
            <p:spPr>
              <a:xfrm>
                <a:off x="7801609" y="5305784"/>
                <a:ext cx="148506" cy="14761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58C6169C-8288-AB86-5916-6DBDD75EEFE6}"/>
                  </a:ext>
                </a:extLst>
              </p:cNvPr>
              <p:cNvSpPr/>
              <p:nvPr/>
            </p:nvSpPr>
            <p:spPr>
              <a:xfrm>
                <a:off x="7556097" y="4881198"/>
                <a:ext cx="491024" cy="3786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C00000"/>
                    </a:solidFill>
                  </a:rPr>
                  <a:t>P</a:t>
                </a:r>
              </a:p>
            </p:txBody>
          </p:sp>
        </p:grpSp>
      </p:grpSp>
    </p:spTree>
    <p:custDataLst>
      <p:tags r:id="rId1"/>
    </p:custDataLst>
    <p:extLst>
      <p:ext uri="{BB962C8B-B14F-4D97-AF65-F5344CB8AC3E}">
        <p14:creationId xmlns:p14="http://schemas.microsoft.com/office/powerpoint/2010/main" val="356779938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601343"/>
          </a:xfrm>
          <a:prstGeom prst="rect">
            <a:avLst/>
          </a:prstGeom>
          <a:solidFill>
            <a:srgbClr val="0076A3"/>
          </a:solidFill>
          <a:ln>
            <a:noFill/>
          </a:ln>
        </p:spPr>
        <p:txBody>
          <a:bodyPr spcFirstLastPara="1" wrap="square" lIns="91425" tIns="45700" rIns="91425" bIns="45700" anchor="t" anchorCtr="0">
            <a:spAutoFit/>
          </a:bodyPr>
          <a:lstStyle/>
          <a:p>
            <a:pPr marL="463550" lvl="1" defTabSz="896938">
              <a:buSzPts val="6000"/>
              <a:buFont typeface="Comic Sans MS"/>
            </a:pPr>
            <a:r>
              <a:rPr lang="en-US" sz="3200" b="1" dirty="0">
                <a:solidFill>
                  <a:schemeClr val="bg1"/>
                </a:solidFill>
                <a:latin typeface="Comic Sans MS"/>
                <a:sym typeface="Comic Sans MS"/>
              </a:rPr>
              <a:t>Use the figure and complete.</a:t>
            </a:r>
            <a:r>
              <a:rPr lang="en-GB" sz="3200" b="1" dirty="0">
                <a:solidFill>
                  <a:schemeClr val="bg1"/>
                </a:solidFill>
                <a:latin typeface="Comic Sans MS"/>
                <a:sym typeface="Comic Sans MS"/>
              </a:rPr>
              <a:t> </a:t>
            </a:r>
            <a:endParaRPr lang="en-GB" sz="3200" dirty="0">
              <a:sym typeface="Comic Sans MS"/>
            </a:endParaRPr>
          </a:p>
        </p:txBody>
      </p:sp>
      <mc:AlternateContent xmlns:mc="http://schemas.openxmlformats.org/markup-compatibility/2006" xmlns:a14="http://schemas.microsoft.com/office/drawing/2010/main">
        <mc:Choice Requires="a14">
          <p:sp>
            <p:nvSpPr>
              <p:cNvPr id="17" name="Subtitle 2">
                <a:extLst>
                  <a:ext uri="{FF2B5EF4-FFF2-40B4-BE49-F238E27FC236}">
                    <a16:creationId xmlns:a16="http://schemas.microsoft.com/office/drawing/2014/main" id="{B4273984-BAD1-F72D-F493-9FB7D61A6663}"/>
                  </a:ext>
                </a:extLst>
              </p:cNvPr>
              <p:cNvSpPr txBox="1">
                <a:spLocks/>
              </p:cNvSpPr>
              <p:nvPr/>
            </p:nvSpPr>
            <p:spPr>
              <a:xfrm>
                <a:off x="250980" y="1606613"/>
                <a:ext cx="7744650" cy="1101568"/>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None/>
                </a:pPr>
                <a:r>
                  <a:rPr lang="en-US" sz="3600" b="0" dirty="0">
                    <a:solidFill>
                      <a:schemeClr val="tx1">
                        <a:lumMod val="65000"/>
                        <a:lumOff val="35000"/>
                      </a:schemeClr>
                    </a:solidFill>
                    <a:effectLst/>
                    <a:ea typeface="Calibri" panose="020F0502020204030204" pitchFamily="34" charset="0"/>
                    <a:cs typeface="Calibri" panose="020F0502020204030204" pitchFamily="34" charset="0"/>
                  </a:rPr>
                  <a:t>                 is the bisector of</a:t>
                </a:r>
                <a14:m>
                  <m:oMath xmlns:m="http://schemas.openxmlformats.org/officeDocument/2006/math">
                    <m:r>
                      <a:rPr lang="en-US" sz="3600" b="0"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 </m:t>
                    </m:r>
                    <m:acc>
                      <m:accPr>
                        <m:chr m:val="̂"/>
                        <m:ctrlPr>
                          <a:rPr lang="en-US" sz="3600" i="1">
                            <a:solidFill>
                              <a:schemeClr val="tx1">
                                <a:lumMod val="65000"/>
                                <a:lumOff val="35000"/>
                              </a:schemeClr>
                            </a:solidFill>
                            <a:latin typeface="Cambria Math" panose="02040503050406030204" pitchFamily="18" charset="0"/>
                            <a:ea typeface="Calibri" panose="020F0502020204030204" pitchFamily="34" charset="0"/>
                            <a:cs typeface="Calibri" panose="020F0502020204030204" pitchFamily="34" charset="0"/>
                          </a:rPr>
                        </m:ctrlPr>
                      </m:accPr>
                      <m:e>
                        <m:r>
                          <a:rPr lang="en-US" sz="3600" i="1">
                            <a:solidFill>
                              <a:schemeClr val="tx1">
                                <a:lumMod val="65000"/>
                                <a:lumOff val="35000"/>
                              </a:schemeClr>
                            </a:solidFill>
                            <a:latin typeface="Cambria Math" panose="02040503050406030204" pitchFamily="18" charset="0"/>
                            <a:ea typeface="Calibri" panose="020F0502020204030204" pitchFamily="34" charset="0"/>
                            <a:cs typeface="Calibri" panose="020F0502020204030204" pitchFamily="34" charset="0"/>
                          </a:rPr>
                          <m:t>𝐿𝑁𝑀</m:t>
                        </m:r>
                      </m:e>
                    </m:acc>
                  </m:oMath>
                </a14:m>
                <a:r>
                  <a:rPr lang="en-US" sz="3600" dirty="0">
                    <a:solidFill>
                      <a:schemeClr val="tx1">
                        <a:lumMod val="65000"/>
                        <a:lumOff val="35000"/>
                      </a:schemeClr>
                    </a:solidFill>
                    <a:effectLst/>
                    <a:ea typeface="Calibri" panose="020F0502020204030204" pitchFamily="34" charset="0"/>
                    <a:cs typeface="Calibri" panose="020F0502020204030204" pitchFamily="34" charset="0"/>
                  </a:rPr>
                  <a:t>               </a:t>
                </a:r>
                <a:endParaRPr lang="en-US" sz="3600" dirty="0">
                  <a:solidFill>
                    <a:schemeClr val="tx1">
                      <a:lumMod val="65000"/>
                      <a:lumOff val="35000"/>
                    </a:schemeClr>
                  </a:solidFill>
                </a:endParaRPr>
              </a:p>
            </p:txBody>
          </p:sp>
        </mc:Choice>
        <mc:Fallback xmlns="">
          <p:sp>
            <p:nvSpPr>
              <p:cNvPr id="17" name="Subtitle 2">
                <a:extLst>
                  <a:ext uri="{FF2B5EF4-FFF2-40B4-BE49-F238E27FC236}">
                    <a16:creationId xmlns:a16="http://schemas.microsoft.com/office/drawing/2014/main" id="{B4273984-BAD1-F72D-F493-9FB7D61A6663}"/>
                  </a:ext>
                </a:extLst>
              </p:cNvPr>
              <p:cNvSpPr txBox="1">
                <a:spLocks noRot="1" noChangeAspect="1" noMove="1" noResize="1" noEditPoints="1" noAdjustHandles="1" noChangeArrowheads="1" noChangeShapeType="1" noTextEdit="1"/>
              </p:cNvSpPr>
              <p:nvPr/>
            </p:nvSpPr>
            <p:spPr>
              <a:xfrm>
                <a:off x="250980" y="1606613"/>
                <a:ext cx="7744650" cy="1101568"/>
              </a:xfrm>
              <a:prstGeom prst="rect">
                <a:avLst/>
              </a:prstGeom>
              <a:blipFill>
                <a:blip r:embed="rId4"/>
                <a:stretch>
                  <a:fillRect t="-7222"/>
                </a:stretch>
              </a:blipFill>
            </p:spPr>
            <p:txBody>
              <a:bodyPr/>
              <a:lstStyle/>
              <a:p>
                <a:r>
                  <a:rPr lang="en-US">
                    <a:noFill/>
                  </a:rPr>
                  <a:t> </a:t>
                </a:r>
              </a:p>
            </p:txBody>
          </p:sp>
        </mc:Fallback>
      </mc:AlternateContent>
      <p:sp>
        <p:nvSpPr>
          <p:cNvPr id="19" name="Rectangle: Rounded Corners 18">
            <a:extLst>
              <a:ext uri="{FF2B5EF4-FFF2-40B4-BE49-F238E27FC236}">
                <a16:creationId xmlns:a16="http://schemas.microsoft.com/office/drawing/2014/main" id="{F3219C54-0748-058A-6913-B3D900DBB926}"/>
              </a:ext>
            </a:extLst>
          </p:cNvPr>
          <p:cNvSpPr/>
          <p:nvPr/>
        </p:nvSpPr>
        <p:spPr>
          <a:xfrm>
            <a:off x="626189" y="1607412"/>
            <a:ext cx="1886066" cy="707886"/>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3200" b="1" dirty="0">
              <a:solidFill>
                <a:schemeClr val="bg2"/>
              </a:solidFill>
              <a:latin typeface="+mj-lt"/>
            </a:endParaRPr>
          </a:p>
        </p:txBody>
      </p:sp>
      <p:grpSp>
        <p:nvGrpSpPr>
          <p:cNvPr id="2" name="Group 1">
            <a:extLst>
              <a:ext uri="{FF2B5EF4-FFF2-40B4-BE49-F238E27FC236}">
                <a16:creationId xmlns:a16="http://schemas.microsoft.com/office/drawing/2014/main" id="{22DD7DFC-9198-4E94-7A9D-C7420C54C4FB}"/>
              </a:ext>
            </a:extLst>
          </p:cNvPr>
          <p:cNvGrpSpPr/>
          <p:nvPr/>
        </p:nvGrpSpPr>
        <p:grpSpPr>
          <a:xfrm>
            <a:off x="4933608" y="2111941"/>
            <a:ext cx="6762980" cy="4556624"/>
            <a:chOff x="3080657" y="2020431"/>
            <a:chExt cx="6762980" cy="4556624"/>
          </a:xfrm>
        </p:grpSpPr>
        <p:grpSp>
          <p:nvGrpSpPr>
            <p:cNvPr id="3" name="Group 2">
              <a:extLst>
                <a:ext uri="{FF2B5EF4-FFF2-40B4-BE49-F238E27FC236}">
                  <a16:creationId xmlns:a16="http://schemas.microsoft.com/office/drawing/2014/main" id="{95640A7B-B579-07D1-A75C-BBE07C9DD09C}"/>
                </a:ext>
              </a:extLst>
            </p:cNvPr>
            <p:cNvGrpSpPr/>
            <p:nvPr/>
          </p:nvGrpSpPr>
          <p:grpSpPr>
            <a:xfrm>
              <a:off x="3080657" y="2020431"/>
              <a:ext cx="6762980" cy="4556624"/>
              <a:chOff x="3080657" y="2020431"/>
              <a:chExt cx="6762980" cy="4556624"/>
            </a:xfrm>
          </p:grpSpPr>
          <p:grpSp>
            <p:nvGrpSpPr>
              <p:cNvPr id="9" name="Group 8">
                <a:extLst>
                  <a:ext uri="{FF2B5EF4-FFF2-40B4-BE49-F238E27FC236}">
                    <a16:creationId xmlns:a16="http://schemas.microsoft.com/office/drawing/2014/main" id="{1929FB82-E008-D474-83D6-F2C880C677AF}"/>
                  </a:ext>
                </a:extLst>
              </p:cNvPr>
              <p:cNvGrpSpPr/>
              <p:nvPr/>
            </p:nvGrpSpPr>
            <p:grpSpPr>
              <a:xfrm>
                <a:off x="3080657" y="2020431"/>
                <a:ext cx="5916582" cy="4556624"/>
                <a:chOff x="3080657" y="2020431"/>
                <a:chExt cx="5916582" cy="4556624"/>
              </a:xfrm>
            </p:grpSpPr>
            <p:cxnSp>
              <p:nvCxnSpPr>
                <p:cNvPr id="11" name="Straight Connector 10">
                  <a:extLst>
                    <a:ext uri="{FF2B5EF4-FFF2-40B4-BE49-F238E27FC236}">
                      <a16:creationId xmlns:a16="http://schemas.microsoft.com/office/drawing/2014/main" id="{0649571E-D5A7-77E7-7252-C6F5FD1AA57F}"/>
                    </a:ext>
                  </a:extLst>
                </p:cNvPr>
                <p:cNvCxnSpPr/>
                <p:nvPr/>
              </p:nvCxnSpPr>
              <p:spPr>
                <a:xfrm>
                  <a:off x="5397238" y="6022498"/>
                  <a:ext cx="3600000" cy="0"/>
                </a:xfrm>
                <a:prstGeom prst="line">
                  <a:avLst/>
                </a:prstGeom>
                <a:ln w="38100">
                  <a:solidFill>
                    <a:schemeClr val="bg2"/>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E43D468F-42B4-4454-180F-DCFF5BFF2631}"/>
                    </a:ext>
                  </a:extLst>
                </p:cNvPr>
                <p:cNvCxnSpPr>
                  <a:cxnSpLocks/>
                </p:cNvCxnSpPr>
                <p:nvPr/>
              </p:nvCxnSpPr>
              <p:spPr>
                <a:xfrm flipH="1" flipV="1">
                  <a:off x="3804275" y="3029217"/>
                  <a:ext cx="5192964" cy="2992822"/>
                </a:xfrm>
                <a:prstGeom prst="line">
                  <a:avLst/>
                </a:prstGeom>
                <a:ln w="38100">
                  <a:solidFill>
                    <a:schemeClr val="bg2"/>
                  </a:solidFill>
                  <a:headEnd type="none" w="med" len="med"/>
                  <a:tailEnd type="none" w="sm" len="sm"/>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8E24600-9439-0951-FA5D-4F4662B3FA8E}"/>
                    </a:ext>
                  </a:extLst>
                </p:cNvPr>
                <p:cNvCxnSpPr>
                  <a:cxnSpLocks/>
                </p:cNvCxnSpPr>
                <p:nvPr/>
              </p:nvCxnSpPr>
              <p:spPr>
                <a:xfrm rot="15000000">
                  <a:off x="2642462" y="4077831"/>
                  <a:ext cx="4114800" cy="0"/>
                </a:xfrm>
                <a:prstGeom prst="line">
                  <a:avLst/>
                </a:prstGeom>
                <a:ln w="38100">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4" name="Subtitle 2">
                  <a:extLst>
                    <a:ext uri="{FF2B5EF4-FFF2-40B4-BE49-F238E27FC236}">
                      <a16:creationId xmlns:a16="http://schemas.microsoft.com/office/drawing/2014/main" id="{723C7DDF-6512-794F-84E9-624ACDADB25D}"/>
                    </a:ext>
                  </a:extLst>
                </p:cNvPr>
                <p:cNvSpPr txBox="1">
                  <a:spLocks/>
                </p:cNvSpPr>
                <p:nvPr/>
              </p:nvSpPr>
              <p:spPr>
                <a:xfrm>
                  <a:off x="4730853" y="6023276"/>
                  <a:ext cx="1332769" cy="553779"/>
                </a:xfrm>
                <a:prstGeom prst="rect">
                  <a:avLst/>
                </a:prstGeom>
              </p:spPr>
              <p:txBody>
                <a:bodyPr vert="horz" lIns="91440" tIns="45720" rIns="91440" bIns="45720" rtlCol="0" anchor="t">
                  <a:normAutofit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L</a:t>
                  </a:r>
                </a:p>
              </p:txBody>
            </p:sp>
            <p:grpSp>
              <p:nvGrpSpPr>
                <p:cNvPr id="15" name="Group 14">
                  <a:extLst>
                    <a:ext uri="{FF2B5EF4-FFF2-40B4-BE49-F238E27FC236}">
                      <a16:creationId xmlns:a16="http://schemas.microsoft.com/office/drawing/2014/main" id="{3DD53F63-8112-F7DE-7810-363434C157F0}"/>
                    </a:ext>
                  </a:extLst>
                </p:cNvPr>
                <p:cNvGrpSpPr/>
                <p:nvPr/>
              </p:nvGrpSpPr>
              <p:grpSpPr>
                <a:xfrm>
                  <a:off x="4049238" y="2996106"/>
                  <a:ext cx="1332769" cy="1101568"/>
                  <a:chOff x="4042888" y="2900856"/>
                  <a:chExt cx="1332769" cy="1101568"/>
                </a:xfrm>
              </p:grpSpPr>
              <p:sp>
                <p:nvSpPr>
                  <p:cNvPr id="34" name="Subtitle 2">
                    <a:extLst>
                      <a:ext uri="{FF2B5EF4-FFF2-40B4-BE49-F238E27FC236}">
                        <a16:creationId xmlns:a16="http://schemas.microsoft.com/office/drawing/2014/main" id="{D7941B2D-70F7-5DE9-CA86-3CE6F26E8122}"/>
                      </a:ext>
                    </a:extLst>
                  </p:cNvPr>
                  <p:cNvSpPr txBox="1">
                    <a:spLocks/>
                  </p:cNvSpPr>
                  <p:nvPr/>
                </p:nvSpPr>
                <p:spPr>
                  <a:xfrm>
                    <a:off x="4042888" y="2900856"/>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N</a:t>
                    </a:r>
                  </a:p>
                </p:txBody>
              </p:sp>
              <p:sp>
                <p:nvSpPr>
                  <p:cNvPr id="35" name="Oval 34">
                    <a:extLst>
                      <a:ext uri="{FF2B5EF4-FFF2-40B4-BE49-F238E27FC236}">
                        <a16:creationId xmlns:a16="http://schemas.microsoft.com/office/drawing/2014/main" id="{663A4344-31B5-05AE-D1B9-F6FCA6E6CA8E}"/>
                      </a:ext>
                    </a:extLst>
                  </p:cNvPr>
                  <p:cNvSpPr/>
                  <p:nvPr/>
                </p:nvSpPr>
                <p:spPr>
                  <a:xfrm>
                    <a:off x="4369531" y="3239339"/>
                    <a:ext cx="126528" cy="12652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9" name="dash2">
                  <a:extLst>
                    <a:ext uri="{FF2B5EF4-FFF2-40B4-BE49-F238E27FC236}">
                      <a16:creationId xmlns:a16="http://schemas.microsoft.com/office/drawing/2014/main" id="{300BB1D6-8D04-0F00-630D-06B6B610B269}"/>
                    </a:ext>
                  </a:extLst>
                </p:cNvPr>
                <p:cNvCxnSpPr>
                  <a:cxnSpLocks/>
                </p:cNvCxnSpPr>
                <p:nvPr/>
              </p:nvCxnSpPr>
              <p:spPr>
                <a:xfrm>
                  <a:off x="6849537" y="5437840"/>
                  <a:ext cx="155012" cy="4382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84812E86-4C97-2CEA-CA1A-76EBA3E53229}"/>
                    </a:ext>
                  </a:extLst>
                </p:cNvPr>
                <p:cNvCxnSpPr>
                  <a:cxnSpLocks/>
                </p:cNvCxnSpPr>
                <p:nvPr/>
              </p:nvCxnSpPr>
              <p:spPr>
                <a:xfrm flipH="1" flipV="1">
                  <a:off x="3080657" y="4412351"/>
                  <a:ext cx="5916578" cy="1620572"/>
                </a:xfrm>
                <a:prstGeom prst="line">
                  <a:avLst/>
                </a:prstGeom>
                <a:ln w="38100">
                  <a:solidFill>
                    <a:srgbClr val="C00000"/>
                  </a:solidFill>
                  <a:headEnd type="none" w="med" len="med"/>
                  <a:tailEnd type="none" w="sm" len="sm"/>
                </a:ln>
              </p:spPr>
              <p:style>
                <a:lnRef idx="1">
                  <a:schemeClr val="accent1"/>
                </a:lnRef>
                <a:fillRef idx="0">
                  <a:schemeClr val="accent1"/>
                </a:fillRef>
                <a:effectRef idx="0">
                  <a:schemeClr val="accent1"/>
                </a:effectRef>
                <a:fontRef idx="minor">
                  <a:schemeClr val="tx1"/>
                </a:fontRef>
              </p:style>
            </p:cxnSp>
            <p:cxnSp>
              <p:nvCxnSpPr>
                <p:cNvPr id="31" name="dash2">
                  <a:extLst>
                    <a:ext uri="{FF2B5EF4-FFF2-40B4-BE49-F238E27FC236}">
                      <a16:creationId xmlns:a16="http://schemas.microsoft.com/office/drawing/2014/main" id="{B27F30FB-783E-6D63-937C-3C987BA97AF9}"/>
                    </a:ext>
                  </a:extLst>
                </p:cNvPr>
                <p:cNvCxnSpPr>
                  <a:cxnSpLocks/>
                </p:cNvCxnSpPr>
                <p:nvPr/>
              </p:nvCxnSpPr>
              <p:spPr>
                <a:xfrm flipV="1">
                  <a:off x="6599230" y="4167187"/>
                  <a:ext cx="112721" cy="15464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1DC8F9BE-BB3C-CF99-6399-96C4E6582F13}"/>
                    </a:ext>
                  </a:extLst>
                </p:cNvPr>
                <p:cNvCxnSpPr>
                  <a:cxnSpLocks/>
                </p:cNvCxnSpPr>
                <p:nvPr/>
              </p:nvCxnSpPr>
              <p:spPr>
                <a:xfrm flipH="1">
                  <a:off x="5394936" y="3136530"/>
                  <a:ext cx="2038378" cy="2874625"/>
                </a:xfrm>
                <a:prstGeom prst="line">
                  <a:avLst/>
                </a:prstGeom>
                <a:ln w="38100">
                  <a:solidFill>
                    <a:srgbClr val="C00000"/>
                  </a:solidFill>
                  <a:headEnd type="none" w="med" len="med"/>
                  <a:tailEnd type="none" w="sm" len="sm"/>
                </a:ln>
              </p:spPr>
              <p:style>
                <a:lnRef idx="1">
                  <a:schemeClr val="accent1"/>
                </a:lnRef>
                <a:fillRef idx="0">
                  <a:schemeClr val="accent1"/>
                </a:fillRef>
                <a:effectRef idx="0">
                  <a:schemeClr val="accent1"/>
                </a:effectRef>
                <a:fontRef idx="minor">
                  <a:schemeClr val="tx1"/>
                </a:fontRef>
              </p:style>
            </p:cxnSp>
            <p:sp>
              <p:nvSpPr>
                <p:cNvPr id="33" name="Oval 32" hidden="1">
                  <a:extLst>
                    <a:ext uri="{FF2B5EF4-FFF2-40B4-BE49-F238E27FC236}">
                      <a16:creationId xmlns:a16="http://schemas.microsoft.com/office/drawing/2014/main" id="{0013A5A8-BC80-929F-E10B-43434006A297}"/>
                    </a:ext>
                  </a:extLst>
                </p:cNvPr>
                <p:cNvSpPr/>
                <p:nvPr/>
              </p:nvSpPr>
              <p:spPr>
                <a:xfrm>
                  <a:off x="5892525" y="5125447"/>
                  <a:ext cx="148506" cy="14761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Subtitle 2">
                <a:extLst>
                  <a:ext uri="{FF2B5EF4-FFF2-40B4-BE49-F238E27FC236}">
                    <a16:creationId xmlns:a16="http://schemas.microsoft.com/office/drawing/2014/main" id="{46128267-8AD1-14FC-E23C-8F5C179FFCC8}"/>
                  </a:ext>
                </a:extLst>
              </p:cNvPr>
              <p:cNvSpPr txBox="1">
                <a:spLocks/>
              </p:cNvSpPr>
              <p:nvPr/>
            </p:nvSpPr>
            <p:spPr>
              <a:xfrm>
                <a:off x="8510868" y="5910520"/>
                <a:ext cx="1332769" cy="553780"/>
              </a:xfrm>
              <a:prstGeom prst="rect">
                <a:avLst/>
              </a:prstGeom>
            </p:spPr>
            <p:txBody>
              <a:bodyPr vert="horz" lIns="91440" tIns="45720" rIns="91440" bIns="45720" rtlCol="0" anchor="t">
                <a:normAutofit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M</a:t>
                </a:r>
              </a:p>
            </p:txBody>
          </p:sp>
        </p:grpSp>
        <p:grpSp>
          <p:nvGrpSpPr>
            <p:cNvPr id="6" name="Group 5">
              <a:extLst>
                <a:ext uri="{FF2B5EF4-FFF2-40B4-BE49-F238E27FC236}">
                  <a16:creationId xmlns:a16="http://schemas.microsoft.com/office/drawing/2014/main" id="{719D48B5-C618-DC15-917F-E65F3121DABB}"/>
                </a:ext>
              </a:extLst>
            </p:cNvPr>
            <p:cNvGrpSpPr/>
            <p:nvPr/>
          </p:nvGrpSpPr>
          <p:grpSpPr>
            <a:xfrm>
              <a:off x="5647013" y="4700861"/>
              <a:ext cx="491024" cy="572205"/>
              <a:chOff x="7556097" y="4881198"/>
              <a:chExt cx="491024" cy="572205"/>
            </a:xfrm>
          </p:grpSpPr>
          <p:sp>
            <p:nvSpPr>
              <p:cNvPr id="7" name="Oval 6">
                <a:extLst>
                  <a:ext uri="{FF2B5EF4-FFF2-40B4-BE49-F238E27FC236}">
                    <a16:creationId xmlns:a16="http://schemas.microsoft.com/office/drawing/2014/main" id="{610791E8-C8DF-F8AD-3C10-F75C1EDC65DA}"/>
                  </a:ext>
                </a:extLst>
              </p:cNvPr>
              <p:cNvSpPr/>
              <p:nvPr/>
            </p:nvSpPr>
            <p:spPr>
              <a:xfrm>
                <a:off x="7801609" y="5305784"/>
                <a:ext cx="148506" cy="14761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20D0ACE2-F947-4D2B-D3F5-1CBFA8C7A61E}"/>
                  </a:ext>
                </a:extLst>
              </p:cNvPr>
              <p:cNvSpPr/>
              <p:nvPr/>
            </p:nvSpPr>
            <p:spPr>
              <a:xfrm>
                <a:off x="7556097" y="4881198"/>
                <a:ext cx="491024" cy="3786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C00000"/>
                    </a:solidFill>
                  </a:rPr>
                  <a:t>P</a:t>
                </a:r>
              </a:p>
            </p:txBody>
          </p:sp>
        </p:grpSp>
      </p:grpSp>
    </p:spTree>
    <p:custDataLst>
      <p:tags r:id="rId1"/>
    </p:custDataLst>
    <p:extLst>
      <p:ext uri="{BB962C8B-B14F-4D97-AF65-F5344CB8AC3E}">
        <p14:creationId xmlns:p14="http://schemas.microsoft.com/office/powerpoint/2010/main" val="224667994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601343"/>
          </a:xfrm>
          <a:prstGeom prst="rect">
            <a:avLst/>
          </a:prstGeom>
          <a:solidFill>
            <a:srgbClr val="0076A3"/>
          </a:solidFill>
          <a:ln>
            <a:noFill/>
          </a:ln>
        </p:spPr>
        <p:txBody>
          <a:bodyPr spcFirstLastPara="1" wrap="square" lIns="91425" tIns="45700" rIns="91425" bIns="45700" anchor="t" anchorCtr="0">
            <a:spAutoFit/>
          </a:bodyPr>
          <a:lstStyle/>
          <a:p>
            <a:pPr marL="463550" lvl="1" defTabSz="896938">
              <a:buSzPts val="6000"/>
              <a:buFont typeface="Comic Sans MS"/>
            </a:pPr>
            <a:r>
              <a:rPr lang="en-US" sz="3200" b="1" dirty="0">
                <a:solidFill>
                  <a:schemeClr val="bg1"/>
                </a:solidFill>
                <a:latin typeface="Comic Sans MS"/>
                <a:sym typeface="Comic Sans MS"/>
              </a:rPr>
              <a:t>Use the figure and complete.</a:t>
            </a:r>
            <a:r>
              <a:rPr lang="en-GB" sz="3200" b="1" dirty="0">
                <a:solidFill>
                  <a:schemeClr val="bg1"/>
                </a:solidFill>
                <a:latin typeface="Comic Sans MS"/>
                <a:sym typeface="Comic Sans MS"/>
              </a:rPr>
              <a:t> </a:t>
            </a:r>
            <a:endParaRPr lang="en-GB" sz="3200" dirty="0">
              <a:sym typeface="Comic Sans MS"/>
            </a:endParaRPr>
          </a:p>
        </p:txBody>
      </p:sp>
      <p:sp>
        <p:nvSpPr>
          <p:cNvPr id="32" name="Subtitle 2">
            <a:extLst>
              <a:ext uri="{FF2B5EF4-FFF2-40B4-BE49-F238E27FC236}">
                <a16:creationId xmlns:a16="http://schemas.microsoft.com/office/drawing/2014/main" id="{16554FCD-DC08-48E7-A608-3667070A8DE1}"/>
              </a:ext>
            </a:extLst>
          </p:cNvPr>
          <p:cNvSpPr txBox="1">
            <a:spLocks/>
          </p:cNvSpPr>
          <p:nvPr/>
        </p:nvSpPr>
        <p:spPr>
          <a:xfrm>
            <a:off x="500662" y="1561157"/>
            <a:ext cx="9197833" cy="1101568"/>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r>
              <a:rPr lang="en-US" sz="3600" dirty="0">
                <a:solidFill>
                  <a:schemeClr val="tx1">
                    <a:lumMod val="65000"/>
                    <a:lumOff val="35000"/>
                  </a:schemeClr>
                </a:solidFill>
                <a:ea typeface="Calibri" panose="020F0502020204030204" pitchFamily="34" charset="0"/>
                <a:cs typeface="Calibri" panose="020F0502020204030204" pitchFamily="34" charset="0"/>
              </a:rPr>
              <a:t>[NP), [LP) and [MP) are</a:t>
            </a:r>
            <a:endParaRPr lang="en-US" sz="3600" dirty="0">
              <a:solidFill>
                <a:schemeClr val="tx1">
                  <a:lumMod val="65000"/>
                  <a:lumOff val="35000"/>
                </a:schemeClr>
              </a:solidFill>
            </a:endParaRPr>
          </a:p>
        </p:txBody>
      </p:sp>
      <p:sp>
        <p:nvSpPr>
          <p:cNvPr id="17" name="Rectangle: Rounded Corners 16">
            <a:extLst>
              <a:ext uri="{FF2B5EF4-FFF2-40B4-BE49-F238E27FC236}">
                <a16:creationId xmlns:a16="http://schemas.microsoft.com/office/drawing/2014/main" id="{91D4EEBA-2A78-C91D-791C-82A2EE720185}"/>
              </a:ext>
            </a:extLst>
          </p:cNvPr>
          <p:cNvSpPr/>
          <p:nvPr/>
        </p:nvSpPr>
        <p:spPr>
          <a:xfrm>
            <a:off x="5551607" y="1580602"/>
            <a:ext cx="1886066" cy="707886"/>
          </a:xfrm>
          <a:prstGeom prst="roundRect">
            <a:avLst/>
          </a:prstGeom>
          <a:noFill/>
          <a:ln w="12700">
            <a:solidFill>
              <a:schemeClr val="bg1">
                <a:lumMod val="6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sz="3200" b="1" dirty="0">
              <a:solidFill>
                <a:schemeClr val="bg2"/>
              </a:solidFill>
              <a:latin typeface="+mj-lt"/>
            </a:endParaRPr>
          </a:p>
        </p:txBody>
      </p:sp>
      <p:grpSp>
        <p:nvGrpSpPr>
          <p:cNvPr id="2" name="Group 1">
            <a:extLst>
              <a:ext uri="{FF2B5EF4-FFF2-40B4-BE49-F238E27FC236}">
                <a16:creationId xmlns:a16="http://schemas.microsoft.com/office/drawing/2014/main" id="{91DEAFA9-5338-AC79-D5CA-EDD2D8E1076D}"/>
              </a:ext>
            </a:extLst>
          </p:cNvPr>
          <p:cNvGrpSpPr/>
          <p:nvPr/>
        </p:nvGrpSpPr>
        <p:grpSpPr>
          <a:xfrm>
            <a:off x="4933608" y="2111941"/>
            <a:ext cx="6762980" cy="4556624"/>
            <a:chOff x="3080657" y="2020431"/>
            <a:chExt cx="6762980" cy="4556624"/>
          </a:xfrm>
        </p:grpSpPr>
        <p:grpSp>
          <p:nvGrpSpPr>
            <p:cNvPr id="3" name="Group 2">
              <a:extLst>
                <a:ext uri="{FF2B5EF4-FFF2-40B4-BE49-F238E27FC236}">
                  <a16:creationId xmlns:a16="http://schemas.microsoft.com/office/drawing/2014/main" id="{57F67C5D-6CE3-EA7A-A3E6-DD89C26F2C13}"/>
                </a:ext>
              </a:extLst>
            </p:cNvPr>
            <p:cNvGrpSpPr/>
            <p:nvPr/>
          </p:nvGrpSpPr>
          <p:grpSpPr>
            <a:xfrm>
              <a:off x="3080657" y="2020431"/>
              <a:ext cx="6762980" cy="4556624"/>
              <a:chOff x="3080657" y="2020431"/>
              <a:chExt cx="6762980" cy="4556624"/>
            </a:xfrm>
          </p:grpSpPr>
          <p:grpSp>
            <p:nvGrpSpPr>
              <p:cNvPr id="9" name="Group 8">
                <a:extLst>
                  <a:ext uri="{FF2B5EF4-FFF2-40B4-BE49-F238E27FC236}">
                    <a16:creationId xmlns:a16="http://schemas.microsoft.com/office/drawing/2014/main" id="{68071FD1-F23A-7434-5206-80082CB1C05C}"/>
                  </a:ext>
                </a:extLst>
              </p:cNvPr>
              <p:cNvGrpSpPr/>
              <p:nvPr/>
            </p:nvGrpSpPr>
            <p:grpSpPr>
              <a:xfrm>
                <a:off x="3080657" y="2020431"/>
                <a:ext cx="5916582" cy="4556624"/>
                <a:chOff x="3080657" y="2020431"/>
                <a:chExt cx="5916582" cy="4556624"/>
              </a:xfrm>
            </p:grpSpPr>
            <p:cxnSp>
              <p:nvCxnSpPr>
                <p:cNvPr id="11" name="Straight Connector 10">
                  <a:extLst>
                    <a:ext uri="{FF2B5EF4-FFF2-40B4-BE49-F238E27FC236}">
                      <a16:creationId xmlns:a16="http://schemas.microsoft.com/office/drawing/2014/main" id="{C38A7A5D-3327-C16A-B8CE-0420453326ED}"/>
                    </a:ext>
                  </a:extLst>
                </p:cNvPr>
                <p:cNvCxnSpPr/>
                <p:nvPr/>
              </p:nvCxnSpPr>
              <p:spPr>
                <a:xfrm>
                  <a:off x="5397238" y="6022498"/>
                  <a:ext cx="3600000" cy="0"/>
                </a:xfrm>
                <a:prstGeom prst="line">
                  <a:avLst/>
                </a:prstGeom>
                <a:ln w="38100">
                  <a:solidFill>
                    <a:schemeClr val="bg2"/>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E7DEF3F2-EE87-2615-6242-E2A3A45DD6CC}"/>
                    </a:ext>
                  </a:extLst>
                </p:cNvPr>
                <p:cNvCxnSpPr>
                  <a:cxnSpLocks/>
                </p:cNvCxnSpPr>
                <p:nvPr/>
              </p:nvCxnSpPr>
              <p:spPr>
                <a:xfrm flipH="1" flipV="1">
                  <a:off x="3804275" y="3029217"/>
                  <a:ext cx="5192964" cy="2992822"/>
                </a:xfrm>
                <a:prstGeom prst="line">
                  <a:avLst/>
                </a:prstGeom>
                <a:ln w="38100">
                  <a:solidFill>
                    <a:schemeClr val="bg2"/>
                  </a:solidFill>
                  <a:headEnd type="none" w="med" len="med"/>
                  <a:tailEnd type="none" w="sm" len="sm"/>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113F0657-A062-7062-CFE2-5C7ECEE2C48B}"/>
                    </a:ext>
                  </a:extLst>
                </p:cNvPr>
                <p:cNvCxnSpPr>
                  <a:cxnSpLocks/>
                </p:cNvCxnSpPr>
                <p:nvPr/>
              </p:nvCxnSpPr>
              <p:spPr>
                <a:xfrm rot="15000000">
                  <a:off x="2642462" y="4077831"/>
                  <a:ext cx="4114800" cy="0"/>
                </a:xfrm>
                <a:prstGeom prst="line">
                  <a:avLst/>
                </a:prstGeom>
                <a:ln w="38100">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4" name="Subtitle 2">
                  <a:extLst>
                    <a:ext uri="{FF2B5EF4-FFF2-40B4-BE49-F238E27FC236}">
                      <a16:creationId xmlns:a16="http://schemas.microsoft.com/office/drawing/2014/main" id="{AC6198DE-BE41-4DBB-746D-67D9FC948FA1}"/>
                    </a:ext>
                  </a:extLst>
                </p:cNvPr>
                <p:cNvSpPr txBox="1">
                  <a:spLocks/>
                </p:cNvSpPr>
                <p:nvPr/>
              </p:nvSpPr>
              <p:spPr>
                <a:xfrm>
                  <a:off x="4730853" y="6023276"/>
                  <a:ext cx="1332769" cy="553779"/>
                </a:xfrm>
                <a:prstGeom prst="rect">
                  <a:avLst/>
                </a:prstGeom>
              </p:spPr>
              <p:txBody>
                <a:bodyPr vert="horz" lIns="91440" tIns="45720" rIns="91440" bIns="45720" rtlCol="0" anchor="t">
                  <a:normAutofit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L</a:t>
                  </a:r>
                </a:p>
              </p:txBody>
            </p:sp>
            <p:grpSp>
              <p:nvGrpSpPr>
                <p:cNvPr id="15" name="Group 14">
                  <a:extLst>
                    <a:ext uri="{FF2B5EF4-FFF2-40B4-BE49-F238E27FC236}">
                      <a16:creationId xmlns:a16="http://schemas.microsoft.com/office/drawing/2014/main" id="{CF6F008B-CE3C-2C0C-46FE-6A3C753043A8}"/>
                    </a:ext>
                  </a:extLst>
                </p:cNvPr>
                <p:cNvGrpSpPr/>
                <p:nvPr/>
              </p:nvGrpSpPr>
              <p:grpSpPr>
                <a:xfrm>
                  <a:off x="4049238" y="2996106"/>
                  <a:ext cx="1332769" cy="1101568"/>
                  <a:chOff x="4042888" y="2900856"/>
                  <a:chExt cx="1332769" cy="1101568"/>
                </a:xfrm>
              </p:grpSpPr>
              <p:sp>
                <p:nvSpPr>
                  <p:cNvPr id="34" name="Subtitle 2">
                    <a:extLst>
                      <a:ext uri="{FF2B5EF4-FFF2-40B4-BE49-F238E27FC236}">
                        <a16:creationId xmlns:a16="http://schemas.microsoft.com/office/drawing/2014/main" id="{E1E38A86-969F-8B45-B76F-2D5BD64AEB66}"/>
                      </a:ext>
                    </a:extLst>
                  </p:cNvPr>
                  <p:cNvSpPr txBox="1">
                    <a:spLocks/>
                  </p:cNvSpPr>
                  <p:nvPr/>
                </p:nvSpPr>
                <p:spPr>
                  <a:xfrm>
                    <a:off x="4042888" y="2900856"/>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N</a:t>
                    </a:r>
                  </a:p>
                </p:txBody>
              </p:sp>
              <p:sp>
                <p:nvSpPr>
                  <p:cNvPr id="35" name="Oval 34">
                    <a:extLst>
                      <a:ext uri="{FF2B5EF4-FFF2-40B4-BE49-F238E27FC236}">
                        <a16:creationId xmlns:a16="http://schemas.microsoft.com/office/drawing/2014/main" id="{BF3C63ED-7C50-4E66-6EB2-43B36B25F200}"/>
                      </a:ext>
                    </a:extLst>
                  </p:cNvPr>
                  <p:cNvSpPr/>
                  <p:nvPr/>
                </p:nvSpPr>
                <p:spPr>
                  <a:xfrm>
                    <a:off x="4369531" y="3239339"/>
                    <a:ext cx="126528" cy="12652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8" name="dash2">
                  <a:extLst>
                    <a:ext uri="{FF2B5EF4-FFF2-40B4-BE49-F238E27FC236}">
                      <a16:creationId xmlns:a16="http://schemas.microsoft.com/office/drawing/2014/main" id="{ACD0CE6D-D4D5-BEFC-E0A8-6A7AE53AAD7F}"/>
                    </a:ext>
                  </a:extLst>
                </p:cNvPr>
                <p:cNvCxnSpPr>
                  <a:cxnSpLocks/>
                </p:cNvCxnSpPr>
                <p:nvPr/>
              </p:nvCxnSpPr>
              <p:spPr>
                <a:xfrm>
                  <a:off x="6849537" y="5437840"/>
                  <a:ext cx="155012" cy="4382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5DEE46FE-9F53-C34A-A646-B063EC893913}"/>
                    </a:ext>
                  </a:extLst>
                </p:cNvPr>
                <p:cNvCxnSpPr>
                  <a:cxnSpLocks/>
                </p:cNvCxnSpPr>
                <p:nvPr/>
              </p:nvCxnSpPr>
              <p:spPr>
                <a:xfrm flipH="1" flipV="1">
                  <a:off x="3080657" y="4412351"/>
                  <a:ext cx="5916578" cy="1620572"/>
                </a:xfrm>
                <a:prstGeom prst="line">
                  <a:avLst/>
                </a:prstGeom>
                <a:ln w="38100">
                  <a:solidFill>
                    <a:srgbClr val="C00000"/>
                  </a:solidFill>
                  <a:headEnd type="none" w="med" len="med"/>
                  <a:tailEnd type="none" w="sm" len="sm"/>
                </a:ln>
              </p:spPr>
              <p:style>
                <a:lnRef idx="1">
                  <a:schemeClr val="accent1"/>
                </a:lnRef>
                <a:fillRef idx="0">
                  <a:schemeClr val="accent1"/>
                </a:fillRef>
                <a:effectRef idx="0">
                  <a:schemeClr val="accent1"/>
                </a:effectRef>
                <a:fontRef idx="minor">
                  <a:schemeClr val="tx1"/>
                </a:fontRef>
              </p:style>
            </p:cxnSp>
            <p:cxnSp>
              <p:nvCxnSpPr>
                <p:cNvPr id="30" name="dash2">
                  <a:extLst>
                    <a:ext uri="{FF2B5EF4-FFF2-40B4-BE49-F238E27FC236}">
                      <a16:creationId xmlns:a16="http://schemas.microsoft.com/office/drawing/2014/main" id="{D036C820-D527-D2D0-8C47-2A27474697FE}"/>
                    </a:ext>
                  </a:extLst>
                </p:cNvPr>
                <p:cNvCxnSpPr>
                  <a:cxnSpLocks/>
                </p:cNvCxnSpPr>
                <p:nvPr/>
              </p:nvCxnSpPr>
              <p:spPr>
                <a:xfrm flipV="1">
                  <a:off x="6599230" y="4167187"/>
                  <a:ext cx="112721" cy="15464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0F666B0F-6AC7-2BF4-5248-696A22B61BB3}"/>
                    </a:ext>
                  </a:extLst>
                </p:cNvPr>
                <p:cNvCxnSpPr>
                  <a:cxnSpLocks/>
                </p:cNvCxnSpPr>
                <p:nvPr/>
              </p:nvCxnSpPr>
              <p:spPr>
                <a:xfrm flipH="1">
                  <a:off x="5394936" y="3136530"/>
                  <a:ext cx="2038378" cy="2874625"/>
                </a:xfrm>
                <a:prstGeom prst="line">
                  <a:avLst/>
                </a:prstGeom>
                <a:ln w="38100">
                  <a:solidFill>
                    <a:srgbClr val="C00000"/>
                  </a:solidFill>
                  <a:headEnd type="none" w="med" len="med"/>
                  <a:tailEnd type="none" w="sm" len="sm"/>
                </a:ln>
              </p:spPr>
              <p:style>
                <a:lnRef idx="1">
                  <a:schemeClr val="accent1"/>
                </a:lnRef>
                <a:fillRef idx="0">
                  <a:schemeClr val="accent1"/>
                </a:fillRef>
                <a:effectRef idx="0">
                  <a:schemeClr val="accent1"/>
                </a:effectRef>
                <a:fontRef idx="minor">
                  <a:schemeClr val="tx1"/>
                </a:fontRef>
              </p:style>
            </p:cxnSp>
            <p:sp>
              <p:nvSpPr>
                <p:cNvPr id="33" name="Oval 32" hidden="1">
                  <a:extLst>
                    <a:ext uri="{FF2B5EF4-FFF2-40B4-BE49-F238E27FC236}">
                      <a16:creationId xmlns:a16="http://schemas.microsoft.com/office/drawing/2014/main" id="{8502F025-0EA2-FB80-F5F7-A5A28C6BDB5D}"/>
                    </a:ext>
                  </a:extLst>
                </p:cNvPr>
                <p:cNvSpPr/>
                <p:nvPr/>
              </p:nvSpPr>
              <p:spPr>
                <a:xfrm>
                  <a:off x="5892525" y="5125447"/>
                  <a:ext cx="148506" cy="14761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Subtitle 2">
                <a:extLst>
                  <a:ext uri="{FF2B5EF4-FFF2-40B4-BE49-F238E27FC236}">
                    <a16:creationId xmlns:a16="http://schemas.microsoft.com/office/drawing/2014/main" id="{4CBD09FD-051C-F81D-A799-30D6FA7157D7}"/>
                  </a:ext>
                </a:extLst>
              </p:cNvPr>
              <p:cNvSpPr txBox="1">
                <a:spLocks/>
              </p:cNvSpPr>
              <p:nvPr/>
            </p:nvSpPr>
            <p:spPr>
              <a:xfrm>
                <a:off x="8510868" y="5910520"/>
                <a:ext cx="1332769" cy="553780"/>
              </a:xfrm>
              <a:prstGeom prst="rect">
                <a:avLst/>
              </a:prstGeom>
            </p:spPr>
            <p:txBody>
              <a:bodyPr vert="horz" lIns="91440" tIns="45720" rIns="91440" bIns="45720" rtlCol="0" anchor="t">
                <a:normAutofit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M</a:t>
                </a:r>
              </a:p>
            </p:txBody>
          </p:sp>
        </p:grpSp>
        <p:grpSp>
          <p:nvGrpSpPr>
            <p:cNvPr id="6" name="Group 5">
              <a:extLst>
                <a:ext uri="{FF2B5EF4-FFF2-40B4-BE49-F238E27FC236}">
                  <a16:creationId xmlns:a16="http://schemas.microsoft.com/office/drawing/2014/main" id="{3E41EF03-0B0B-3C20-1224-A902D91CD000}"/>
                </a:ext>
              </a:extLst>
            </p:cNvPr>
            <p:cNvGrpSpPr/>
            <p:nvPr/>
          </p:nvGrpSpPr>
          <p:grpSpPr>
            <a:xfrm>
              <a:off x="5647013" y="4700861"/>
              <a:ext cx="491024" cy="572205"/>
              <a:chOff x="7556097" y="4881198"/>
              <a:chExt cx="491024" cy="572205"/>
            </a:xfrm>
          </p:grpSpPr>
          <p:sp>
            <p:nvSpPr>
              <p:cNvPr id="7" name="Oval 6">
                <a:extLst>
                  <a:ext uri="{FF2B5EF4-FFF2-40B4-BE49-F238E27FC236}">
                    <a16:creationId xmlns:a16="http://schemas.microsoft.com/office/drawing/2014/main" id="{FADDCAB0-35F3-344E-D2CC-2759ED62CCAF}"/>
                  </a:ext>
                </a:extLst>
              </p:cNvPr>
              <p:cNvSpPr/>
              <p:nvPr/>
            </p:nvSpPr>
            <p:spPr>
              <a:xfrm>
                <a:off x="7801609" y="5305784"/>
                <a:ext cx="148506" cy="14761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AB7FB3C6-0E5A-3328-0375-8CBC168C10F3}"/>
                  </a:ext>
                </a:extLst>
              </p:cNvPr>
              <p:cNvSpPr/>
              <p:nvPr/>
            </p:nvSpPr>
            <p:spPr>
              <a:xfrm>
                <a:off x="7556097" y="4881198"/>
                <a:ext cx="491024" cy="3786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C00000"/>
                    </a:solidFill>
                  </a:rPr>
                  <a:t>P</a:t>
                </a:r>
              </a:p>
            </p:txBody>
          </p:sp>
        </p:grpSp>
      </p:grpSp>
    </p:spTree>
    <p:custDataLst>
      <p:tags r:id="rId1"/>
    </p:custDataLst>
    <p:extLst>
      <p:ext uri="{BB962C8B-B14F-4D97-AF65-F5344CB8AC3E}">
        <p14:creationId xmlns:p14="http://schemas.microsoft.com/office/powerpoint/2010/main" val="372014502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601343"/>
          </a:xfrm>
          <a:prstGeom prst="rect">
            <a:avLst/>
          </a:prstGeom>
          <a:solidFill>
            <a:srgbClr val="0076A3"/>
          </a:solidFill>
          <a:ln>
            <a:noFill/>
          </a:ln>
        </p:spPr>
        <p:txBody>
          <a:bodyPr spcFirstLastPara="1" wrap="square" lIns="91425" tIns="45700" rIns="91425" bIns="45700" anchor="t" anchorCtr="0">
            <a:spAutoFit/>
          </a:bodyPr>
          <a:lstStyle/>
          <a:p>
            <a:pPr marL="461963" lvl="1" defTabSz="896938">
              <a:buSzPts val="6000"/>
              <a:buFont typeface="Comic Sans MS"/>
            </a:pPr>
            <a:r>
              <a:rPr lang="en-US" sz="3200" b="1" dirty="0">
                <a:solidFill>
                  <a:schemeClr val="bg1"/>
                </a:solidFill>
                <a:latin typeface="Comic Sans MS"/>
                <a:sym typeface="Comic Sans MS"/>
              </a:rPr>
              <a:t>Use the figure and complete.</a:t>
            </a:r>
            <a:r>
              <a:rPr lang="en-GB" sz="3200" b="1" dirty="0">
                <a:solidFill>
                  <a:schemeClr val="bg1"/>
                </a:solidFill>
                <a:latin typeface="Comic Sans MS"/>
                <a:sym typeface="Comic Sans MS"/>
              </a:rPr>
              <a:t> </a:t>
            </a:r>
            <a:endParaRPr lang="en-GB" sz="3200" dirty="0">
              <a:sym typeface="Comic Sans MS"/>
            </a:endParaRPr>
          </a:p>
        </p:txBody>
      </p:sp>
      <p:sp>
        <p:nvSpPr>
          <p:cNvPr id="32" name="Subtitle 2">
            <a:extLst>
              <a:ext uri="{FF2B5EF4-FFF2-40B4-BE49-F238E27FC236}">
                <a16:creationId xmlns:a16="http://schemas.microsoft.com/office/drawing/2014/main" id="{16554FCD-DC08-48E7-A608-3667070A8DE1}"/>
              </a:ext>
            </a:extLst>
          </p:cNvPr>
          <p:cNvSpPr txBox="1">
            <a:spLocks/>
          </p:cNvSpPr>
          <p:nvPr/>
        </p:nvSpPr>
        <p:spPr>
          <a:xfrm>
            <a:off x="555569" y="4806645"/>
            <a:ext cx="6288133" cy="1101568"/>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r>
              <a:rPr lang="en-US" sz="3200" dirty="0">
                <a:solidFill>
                  <a:schemeClr val="tx1">
                    <a:lumMod val="65000"/>
                    <a:lumOff val="35000"/>
                  </a:schemeClr>
                </a:solidFill>
                <a:ea typeface="Calibri" panose="020F0502020204030204" pitchFamily="34" charset="0"/>
                <a:cs typeface="Calibri" panose="020F0502020204030204" pitchFamily="34" charset="0"/>
              </a:rPr>
              <a:t>[NP), [LP) and [MP) are</a:t>
            </a:r>
            <a:endParaRPr lang="en-US" sz="3200" dirty="0">
              <a:solidFill>
                <a:schemeClr val="tx1">
                  <a:lumMod val="65000"/>
                  <a:lumOff val="35000"/>
                </a:schemeClr>
              </a:solidFill>
            </a:endParaRPr>
          </a:p>
        </p:txBody>
      </p:sp>
      <p:sp>
        <p:nvSpPr>
          <p:cNvPr id="35" name="Rectangle: Rounded Corners 34">
            <a:extLst>
              <a:ext uri="{FF2B5EF4-FFF2-40B4-BE49-F238E27FC236}">
                <a16:creationId xmlns:a16="http://schemas.microsoft.com/office/drawing/2014/main" id="{F9753C09-FE9C-462E-8AE7-6A24C56573EB}"/>
              </a:ext>
            </a:extLst>
          </p:cNvPr>
          <p:cNvSpPr/>
          <p:nvPr/>
        </p:nvSpPr>
        <p:spPr>
          <a:xfrm>
            <a:off x="5107142" y="4731477"/>
            <a:ext cx="2583392" cy="707886"/>
          </a:xfrm>
          <a:prstGeom prst="roundRect">
            <a:avLst/>
          </a:prstGeom>
          <a:solidFill>
            <a:srgbClr val="74C274"/>
          </a:solidFill>
          <a:ln w="57150">
            <a:solidFill>
              <a:srgbClr val="74C274"/>
            </a:solidFill>
          </a:ln>
        </p:spPr>
        <p:style>
          <a:lnRef idx="2">
            <a:schemeClr val="accent5"/>
          </a:lnRef>
          <a:fillRef idx="1">
            <a:schemeClr val="lt1"/>
          </a:fillRef>
          <a:effectRef idx="0">
            <a:schemeClr val="accent5"/>
          </a:effectRef>
          <a:fontRef idx="minor">
            <a:schemeClr val="dk1"/>
          </a:fontRef>
        </p:style>
        <p:txBody>
          <a:bodyPr rtlCol="0" anchor="ctr"/>
          <a:lstStyle/>
          <a:p>
            <a:r>
              <a:rPr lang="en-US" sz="3200" b="1" baseline="30000" dirty="0">
                <a:solidFill>
                  <a:schemeClr val="bg1"/>
                </a:solidFill>
                <a:latin typeface="+mj-lt"/>
              </a:rPr>
              <a:t> </a:t>
            </a:r>
            <a:r>
              <a:rPr lang="en-US" sz="3200" b="1" dirty="0">
                <a:solidFill>
                  <a:schemeClr val="bg1"/>
                </a:solidFill>
                <a:latin typeface="+mj-lt"/>
              </a:rPr>
              <a:t>concurrent</a:t>
            </a:r>
            <a:endParaRPr lang="en-US" sz="3200" b="1" baseline="30000" dirty="0">
              <a:solidFill>
                <a:schemeClr val="bg1"/>
              </a:solidFill>
              <a:latin typeface="+mj-lt"/>
            </a:endParaRPr>
          </a:p>
        </p:txBody>
      </p:sp>
      <mc:AlternateContent xmlns:mc="http://schemas.openxmlformats.org/markup-compatibility/2006" xmlns:a14="http://schemas.microsoft.com/office/drawing/2010/main">
        <mc:Choice Requires="a14">
          <p:sp>
            <p:nvSpPr>
              <p:cNvPr id="18" name="Subtitle 2">
                <a:extLst>
                  <a:ext uri="{FF2B5EF4-FFF2-40B4-BE49-F238E27FC236}">
                    <a16:creationId xmlns:a16="http://schemas.microsoft.com/office/drawing/2014/main" id="{E758A5C2-3F19-4471-8676-2989B7E8A9DA}"/>
                  </a:ext>
                </a:extLst>
              </p:cNvPr>
              <p:cNvSpPr txBox="1">
                <a:spLocks/>
              </p:cNvSpPr>
              <p:nvPr/>
            </p:nvSpPr>
            <p:spPr>
              <a:xfrm>
                <a:off x="622083" y="1617198"/>
                <a:ext cx="4472084" cy="1101568"/>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14:m>
                  <m:oMath xmlns:m="http://schemas.openxmlformats.org/officeDocument/2006/math">
                    <m:acc>
                      <m:accPr>
                        <m:chr m:val="̂"/>
                        <m:ctrlPr>
                          <a:rPr lang="en-US" sz="3200"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0"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𝐿𝑀𝑃</m:t>
                        </m:r>
                      </m:e>
                    </m:acc>
                    <m:r>
                      <a:rPr lang="en-US" sz="3200" b="0"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    </m:t>
                    </m:r>
                  </m:oMath>
                </a14:m>
                <a:r>
                  <a:rPr lang="en-US" sz="3200" dirty="0">
                    <a:solidFill>
                      <a:schemeClr val="tx1">
                        <a:lumMod val="65000"/>
                        <a:lumOff val="35000"/>
                      </a:schemeClr>
                    </a:solidFill>
                    <a:effectLst/>
                    <a:ea typeface="Calibri" panose="020F0502020204030204" pitchFamily="34" charset="0"/>
                    <a:cs typeface="Calibri" panose="020F0502020204030204" pitchFamily="34" charset="0"/>
                  </a:rPr>
                  <a:t>   _____ ÷ 2</a:t>
                </a:r>
                <a:endParaRPr lang="en-US" sz="3200" dirty="0">
                  <a:solidFill>
                    <a:schemeClr val="tx1">
                      <a:lumMod val="65000"/>
                      <a:lumOff val="35000"/>
                    </a:schemeClr>
                  </a:solidFill>
                </a:endParaRPr>
              </a:p>
            </p:txBody>
          </p:sp>
        </mc:Choice>
        <mc:Fallback xmlns="">
          <p:sp>
            <p:nvSpPr>
              <p:cNvPr id="18" name="Subtitle 2">
                <a:extLst>
                  <a:ext uri="{FF2B5EF4-FFF2-40B4-BE49-F238E27FC236}">
                    <a16:creationId xmlns:a16="http://schemas.microsoft.com/office/drawing/2014/main" id="{E758A5C2-3F19-4471-8676-2989B7E8A9DA}"/>
                  </a:ext>
                </a:extLst>
              </p:cNvPr>
              <p:cNvSpPr txBox="1">
                <a:spLocks noRot="1" noChangeAspect="1" noMove="1" noResize="1" noEditPoints="1" noAdjustHandles="1" noChangeArrowheads="1" noChangeShapeType="1" noTextEdit="1"/>
              </p:cNvSpPr>
              <p:nvPr/>
            </p:nvSpPr>
            <p:spPr>
              <a:xfrm>
                <a:off x="622083" y="1617198"/>
                <a:ext cx="4472084" cy="1101568"/>
              </a:xfrm>
              <a:prstGeom prst="rect">
                <a:avLst/>
              </a:prstGeom>
              <a:blipFill>
                <a:blip r:embed="rId4"/>
                <a:stretch>
                  <a:fillRect t="-607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Rectangle: Rounded Corners 18">
                <a:extLst>
                  <a:ext uri="{FF2B5EF4-FFF2-40B4-BE49-F238E27FC236}">
                    <a16:creationId xmlns:a16="http://schemas.microsoft.com/office/drawing/2014/main" id="{043F57EB-1330-41FE-9329-9E60542AE724}"/>
                  </a:ext>
                </a:extLst>
              </p:cNvPr>
              <p:cNvSpPr/>
              <p:nvPr/>
            </p:nvSpPr>
            <p:spPr>
              <a:xfrm>
                <a:off x="2047029" y="1576995"/>
                <a:ext cx="1886066" cy="707886"/>
              </a:xfrm>
              <a:prstGeom prst="roundRect">
                <a:avLst/>
              </a:prstGeom>
              <a:solidFill>
                <a:srgbClr val="74C274"/>
              </a:solidFill>
              <a:ln w="57150">
                <a:solidFill>
                  <a:srgbClr val="74C274"/>
                </a:solidFill>
              </a:ln>
            </p:spPr>
            <p:style>
              <a:lnRef idx="2">
                <a:schemeClr val="accent5"/>
              </a:lnRef>
              <a:fillRef idx="1">
                <a:schemeClr val="lt1"/>
              </a:fillRef>
              <a:effectRef idx="0">
                <a:schemeClr val="accent5"/>
              </a:effectRef>
              <a:fontRef idx="minor">
                <a:schemeClr val="dk1"/>
              </a:fontRef>
            </p:style>
            <p:txBody>
              <a:bodyPr rtlCol="0" anchor="ctr"/>
              <a:lstStyle/>
              <a:p>
                <a:pPr algn="ctr"/>
                <a14:m>
                  <m:oMathPara xmlns:m="http://schemas.openxmlformats.org/officeDocument/2006/math">
                    <m:oMathParaPr>
                      <m:jc m:val="centerGroup"/>
                    </m:oMathParaPr>
                    <m:oMath xmlns:m="http://schemas.openxmlformats.org/officeDocument/2006/math">
                      <m:acc>
                        <m:accPr>
                          <m:chr m:val="̂"/>
                          <m:ctrlPr>
                            <a:rPr lang="en-US" sz="3200" i="1" smtClean="0">
                              <a:ln>
                                <a:noFill/>
                              </a:ln>
                              <a:solidFill>
                                <a:schemeClr val="bg1"/>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1" i="1" smtClean="0">
                              <a:ln>
                                <a:noFill/>
                              </a:ln>
                              <a:solidFill>
                                <a:schemeClr val="bg1"/>
                              </a:solidFill>
                              <a:effectLst/>
                              <a:latin typeface="Cambria Math" panose="02040503050406030204" pitchFamily="18" charset="0"/>
                              <a:ea typeface="Calibri" panose="020F0502020204030204" pitchFamily="34" charset="0"/>
                              <a:cs typeface="Calibri" panose="020F0502020204030204" pitchFamily="34" charset="0"/>
                            </a:rPr>
                            <m:t>𝑳</m:t>
                          </m:r>
                          <m:r>
                            <a:rPr lang="en-US" sz="3200" b="1" i="1">
                              <a:ln>
                                <a:noFill/>
                              </a:ln>
                              <a:solidFill>
                                <a:schemeClr val="bg1"/>
                              </a:solidFill>
                              <a:latin typeface="Cambria Math" panose="02040503050406030204" pitchFamily="18" charset="0"/>
                              <a:ea typeface="Calibri" panose="020F0502020204030204" pitchFamily="34" charset="0"/>
                              <a:cs typeface="Calibri" panose="020F0502020204030204" pitchFamily="34" charset="0"/>
                            </a:rPr>
                            <m:t>𝑴</m:t>
                          </m:r>
                          <m:r>
                            <a:rPr lang="en-US" sz="3200" b="1" i="1" smtClean="0">
                              <a:ln>
                                <a:noFill/>
                              </a:ln>
                              <a:solidFill>
                                <a:schemeClr val="bg1"/>
                              </a:solidFill>
                              <a:latin typeface="Cambria Math" panose="02040503050406030204" pitchFamily="18" charset="0"/>
                              <a:ea typeface="Calibri" panose="020F0502020204030204" pitchFamily="34" charset="0"/>
                              <a:cs typeface="Calibri" panose="020F0502020204030204" pitchFamily="34" charset="0"/>
                            </a:rPr>
                            <m:t>𝑵</m:t>
                          </m:r>
                        </m:e>
                      </m:acc>
                    </m:oMath>
                  </m:oMathPara>
                </a14:m>
                <a:endParaRPr lang="en-US" sz="3200" b="1" dirty="0">
                  <a:ln>
                    <a:noFill/>
                  </a:ln>
                  <a:solidFill>
                    <a:schemeClr val="bg1"/>
                  </a:solidFill>
                  <a:latin typeface="+mj-lt"/>
                </a:endParaRPr>
              </a:p>
            </p:txBody>
          </p:sp>
        </mc:Choice>
        <mc:Fallback xmlns="">
          <p:sp>
            <p:nvSpPr>
              <p:cNvPr id="19" name="Rectangle: Rounded Corners 18">
                <a:extLst>
                  <a:ext uri="{FF2B5EF4-FFF2-40B4-BE49-F238E27FC236}">
                    <a16:creationId xmlns:a16="http://schemas.microsoft.com/office/drawing/2014/main" id="{043F57EB-1330-41FE-9329-9E60542AE724}"/>
                  </a:ext>
                </a:extLst>
              </p:cNvPr>
              <p:cNvSpPr>
                <a:spLocks noRot="1" noChangeAspect="1" noMove="1" noResize="1" noEditPoints="1" noAdjustHandles="1" noChangeArrowheads="1" noChangeShapeType="1" noTextEdit="1"/>
              </p:cNvSpPr>
              <p:nvPr/>
            </p:nvSpPr>
            <p:spPr>
              <a:xfrm>
                <a:off x="2047029" y="1576995"/>
                <a:ext cx="1886066" cy="707886"/>
              </a:xfrm>
              <a:prstGeom prst="roundRect">
                <a:avLst/>
              </a:prstGeom>
              <a:blipFill>
                <a:blip r:embed="rId5"/>
                <a:stretch>
                  <a:fillRect/>
                </a:stretch>
              </a:blipFill>
              <a:ln w="57150">
                <a:solidFill>
                  <a:srgbClr val="74C274"/>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Subtitle 2">
                <a:extLst>
                  <a:ext uri="{FF2B5EF4-FFF2-40B4-BE49-F238E27FC236}">
                    <a16:creationId xmlns:a16="http://schemas.microsoft.com/office/drawing/2014/main" id="{21AD6B49-EE1F-4289-8DB0-EA498269FF60}"/>
                  </a:ext>
                </a:extLst>
              </p:cNvPr>
              <p:cNvSpPr txBox="1">
                <a:spLocks/>
              </p:cNvSpPr>
              <p:nvPr/>
            </p:nvSpPr>
            <p:spPr>
              <a:xfrm>
                <a:off x="555148" y="2536281"/>
                <a:ext cx="4472084" cy="1101568"/>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14:m>
                  <m:oMathPara xmlns:m="http://schemas.openxmlformats.org/officeDocument/2006/math">
                    <m:oMathParaPr>
                      <m:jc m:val="left"/>
                    </m:oMathParaPr>
                    <m:oMath xmlns:m="http://schemas.openxmlformats.org/officeDocument/2006/math">
                      <m:acc>
                        <m:accPr>
                          <m:chr m:val="̂"/>
                          <m:ctrlPr>
                            <a:rPr lang="en-US" sz="3200"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0"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𝑁𝑀𝑃</m:t>
                          </m:r>
                        </m:e>
                      </m:acc>
                      <m:r>
                        <a:rPr lang="en-US" sz="3200" b="0"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m:t>
                      </m:r>
                    </m:oMath>
                  </m:oMathPara>
                </a14:m>
                <a:endParaRPr lang="en-US" sz="3200" dirty="0">
                  <a:solidFill>
                    <a:schemeClr val="tx1">
                      <a:lumMod val="65000"/>
                      <a:lumOff val="35000"/>
                    </a:schemeClr>
                  </a:solidFill>
                </a:endParaRPr>
              </a:p>
            </p:txBody>
          </p:sp>
        </mc:Choice>
        <mc:Fallback xmlns="">
          <p:sp>
            <p:nvSpPr>
              <p:cNvPr id="20" name="Subtitle 2">
                <a:extLst>
                  <a:ext uri="{FF2B5EF4-FFF2-40B4-BE49-F238E27FC236}">
                    <a16:creationId xmlns:a16="http://schemas.microsoft.com/office/drawing/2014/main" id="{21AD6B49-EE1F-4289-8DB0-EA498269FF60}"/>
                  </a:ext>
                </a:extLst>
              </p:cNvPr>
              <p:cNvSpPr txBox="1">
                <a:spLocks noRot="1" noChangeAspect="1" noMove="1" noResize="1" noEditPoints="1" noAdjustHandles="1" noChangeArrowheads="1" noChangeShapeType="1" noTextEdit="1"/>
              </p:cNvSpPr>
              <p:nvPr/>
            </p:nvSpPr>
            <p:spPr>
              <a:xfrm>
                <a:off x="555148" y="2536281"/>
                <a:ext cx="4472084" cy="1101568"/>
              </a:xfrm>
              <a:prstGeom prst="rect">
                <a:avLst/>
              </a:prstGeom>
              <a:blipFill>
                <a:blip r:embed="rId6"/>
                <a:stretch>
                  <a:fillRect/>
                </a:stretch>
              </a:blipFill>
            </p:spPr>
            <p:txBody>
              <a:bodyPr/>
              <a:lstStyle/>
              <a:p>
                <a:r>
                  <a:rPr lang="en-US">
                    <a:noFill/>
                  </a:rPr>
                  <a:t> </a:t>
                </a:r>
              </a:p>
            </p:txBody>
          </p:sp>
        </mc:Fallback>
      </mc:AlternateContent>
      <p:sp>
        <p:nvSpPr>
          <p:cNvPr id="24" name="Rectangle: Rounded Corners 23">
            <a:extLst>
              <a:ext uri="{FF2B5EF4-FFF2-40B4-BE49-F238E27FC236}">
                <a16:creationId xmlns:a16="http://schemas.microsoft.com/office/drawing/2014/main" id="{074730F6-7EE2-4F28-B267-27FD05DB19F8}"/>
              </a:ext>
            </a:extLst>
          </p:cNvPr>
          <p:cNvSpPr/>
          <p:nvPr/>
        </p:nvSpPr>
        <p:spPr>
          <a:xfrm>
            <a:off x="2200973" y="2506166"/>
            <a:ext cx="1886066" cy="707886"/>
          </a:xfrm>
          <a:prstGeom prst="roundRect">
            <a:avLst/>
          </a:prstGeom>
          <a:solidFill>
            <a:srgbClr val="74C274"/>
          </a:solidFill>
          <a:ln w="57150">
            <a:solidFill>
              <a:srgbClr val="74C274"/>
            </a:solidFill>
          </a:ln>
        </p:spPr>
        <p:style>
          <a:lnRef idx="2">
            <a:schemeClr val="accent5"/>
          </a:lnRef>
          <a:fillRef idx="1">
            <a:schemeClr val="lt1"/>
          </a:fillRef>
          <a:effectRef idx="0">
            <a:schemeClr val="accent5"/>
          </a:effectRef>
          <a:fontRef idx="minor">
            <a:schemeClr val="dk1"/>
          </a:fontRef>
        </p:style>
        <p:txBody>
          <a:bodyPr rtlCol="0" anchor="ctr"/>
          <a:lstStyle/>
          <a:p>
            <a:r>
              <a:rPr lang="en-US" sz="3200" b="1" baseline="30000" dirty="0">
                <a:solidFill>
                  <a:schemeClr val="bg1"/>
                </a:solidFill>
                <a:latin typeface="+mj-lt"/>
              </a:rPr>
              <a:t>    </a:t>
            </a:r>
            <a:r>
              <a:rPr lang="en-US" sz="3200" b="1" dirty="0">
                <a:solidFill>
                  <a:schemeClr val="bg1"/>
                </a:solidFill>
                <a:latin typeface="+mj-lt"/>
              </a:rPr>
              <a:t>15</a:t>
            </a:r>
            <a:r>
              <a:rPr lang="en-US" sz="3200" b="1" baseline="30000" dirty="0">
                <a:solidFill>
                  <a:schemeClr val="bg1"/>
                </a:solidFill>
                <a:latin typeface="+mj-lt"/>
              </a:rPr>
              <a:t> o</a:t>
            </a:r>
          </a:p>
        </p:txBody>
      </p:sp>
      <p:grpSp>
        <p:nvGrpSpPr>
          <p:cNvPr id="2" name="Group 1">
            <a:extLst>
              <a:ext uri="{FF2B5EF4-FFF2-40B4-BE49-F238E27FC236}">
                <a16:creationId xmlns:a16="http://schemas.microsoft.com/office/drawing/2014/main" id="{01A51589-A184-CFE4-876D-FA1A4D149868}"/>
              </a:ext>
            </a:extLst>
          </p:cNvPr>
          <p:cNvGrpSpPr/>
          <p:nvPr/>
        </p:nvGrpSpPr>
        <p:grpSpPr>
          <a:xfrm>
            <a:off x="6096000" y="1316248"/>
            <a:ext cx="6391852" cy="4969451"/>
            <a:chOff x="317793" y="1295961"/>
            <a:chExt cx="6391852" cy="4969451"/>
          </a:xfrm>
        </p:grpSpPr>
        <p:grpSp>
          <p:nvGrpSpPr>
            <p:cNvPr id="3" name="Group 2">
              <a:extLst>
                <a:ext uri="{FF2B5EF4-FFF2-40B4-BE49-F238E27FC236}">
                  <a16:creationId xmlns:a16="http://schemas.microsoft.com/office/drawing/2014/main" id="{7B02635D-B300-61D4-368A-128E201B6F7A}"/>
                </a:ext>
              </a:extLst>
            </p:cNvPr>
            <p:cNvGrpSpPr/>
            <p:nvPr/>
          </p:nvGrpSpPr>
          <p:grpSpPr>
            <a:xfrm>
              <a:off x="317793" y="1295961"/>
              <a:ext cx="5943600" cy="3867883"/>
              <a:chOff x="2169347" y="1352096"/>
              <a:chExt cx="5943600" cy="3867883"/>
            </a:xfrm>
          </p:grpSpPr>
          <p:cxnSp>
            <p:nvCxnSpPr>
              <p:cNvPr id="8" name="Straight Connector 7">
                <a:extLst>
                  <a:ext uri="{FF2B5EF4-FFF2-40B4-BE49-F238E27FC236}">
                    <a16:creationId xmlns:a16="http://schemas.microsoft.com/office/drawing/2014/main" id="{554F9190-9BE0-D1AB-ECBA-1408A956B2B5}"/>
                  </a:ext>
                </a:extLst>
              </p:cNvPr>
              <p:cNvCxnSpPr/>
              <p:nvPr/>
            </p:nvCxnSpPr>
            <p:spPr>
              <a:xfrm>
                <a:off x="4114800" y="5219201"/>
                <a:ext cx="3600000" cy="0"/>
              </a:xfrm>
              <a:prstGeom prst="line">
                <a:avLst/>
              </a:prstGeom>
              <a:ln w="38100">
                <a:solidFill>
                  <a:schemeClr val="bg2"/>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F88F18BD-00C5-CA1D-5D7C-CEC877943A26}"/>
                  </a:ext>
                </a:extLst>
              </p:cNvPr>
              <p:cNvCxnSpPr>
                <a:cxnSpLocks/>
              </p:cNvCxnSpPr>
              <p:nvPr/>
            </p:nvCxnSpPr>
            <p:spPr>
              <a:xfrm rot="1800000" flipH="1">
                <a:off x="2169347" y="3732842"/>
                <a:ext cx="5943600" cy="0"/>
              </a:xfrm>
              <a:prstGeom prst="line">
                <a:avLst/>
              </a:prstGeom>
              <a:ln w="38100">
                <a:solidFill>
                  <a:schemeClr val="bg2"/>
                </a:solidFill>
                <a:headEnd type="none" w="med" len="med"/>
                <a:tailEnd type="none" w="sm" len="sm"/>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3E4C005F-33DB-5676-AC52-FDA82F3C5034}"/>
                  </a:ext>
                </a:extLst>
              </p:cNvPr>
              <p:cNvCxnSpPr>
                <a:cxnSpLocks/>
                <a:stCxn id="4" idx="0"/>
              </p:cNvCxnSpPr>
              <p:nvPr/>
            </p:nvCxnSpPr>
            <p:spPr>
              <a:xfrm flipH="1" flipV="1">
                <a:off x="2681094" y="1352096"/>
                <a:ext cx="1433706" cy="3867883"/>
              </a:xfrm>
              <a:prstGeom prst="line">
                <a:avLst/>
              </a:prstGeom>
              <a:ln w="38100">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4" name="Subtitle 2">
              <a:extLst>
                <a:ext uri="{FF2B5EF4-FFF2-40B4-BE49-F238E27FC236}">
                  <a16:creationId xmlns:a16="http://schemas.microsoft.com/office/drawing/2014/main" id="{13E0A11A-1CF7-F88E-C1C7-3DF0E7587A5D}"/>
                </a:ext>
              </a:extLst>
            </p:cNvPr>
            <p:cNvSpPr txBox="1">
              <a:spLocks/>
            </p:cNvSpPr>
            <p:nvPr/>
          </p:nvSpPr>
          <p:spPr>
            <a:xfrm>
              <a:off x="1596861" y="516384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L</a:t>
              </a:r>
            </a:p>
          </p:txBody>
        </p:sp>
        <p:sp>
          <p:nvSpPr>
            <p:cNvPr id="6" name="Subtitle 2">
              <a:extLst>
                <a:ext uri="{FF2B5EF4-FFF2-40B4-BE49-F238E27FC236}">
                  <a16:creationId xmlns:a16="http://schemas.microsoft.com/office/drawing/2014/main" id="{64E9922B-D485-349C-2568-F7B7701EC733}"/>
                </a:ext>
              </a:extLst>
            </p:cNvPr>
            <p:cNvSpPr txBox="1">
              <a:spLocks/>
            </p:cNvSpPr>
            <p:nvPr/>
          </p:nvSpPr>
          <p:spPr>
            <a:xfrm>
              <a:off x="5376876" y="5051088"/>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M</a:t>
              </a:r>
            </a:p>
          </p:txBody>
        </p:sp>
        <p:sp>
          <p:nvSpPr>
            <p:cNvPr id="7" name="Subtitle 2">
              <a:extLst>
                <a:ext uri="{FF2B5EF4-FFF2-40B4-BE49-F238E27FC236}">
                  <a16:creationId xmlns:a16="http://schemas.microsoft.com/office/drawing/2014/main" id="{58AA8C03-1709-787A-B530-DBF708F0E45A}"/>
                </a:ext>
              </a:extLst>
            </p:cNvPr>
            <p:cNvSpPr txBox="1">
              <a:spLocks/>
            </p:cNvSpPr>
            <p:nvPr/>
          </p:nvSpPr>
          <p:spPr>
            <a:xfrm>
              <a:off x="908896" y="2041424"/>
              <a:ext cx="1332769" cy="1101568"/>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Font typeface="Arial"/>
                <a:buNone/>
              </a:pPr>
              <a:r>
                <a:rPr lang="en-US" sz="3200" dirty="0">
                  <a:solidFill>
                    <a:schemeClr val="bg2"/>
                  </a:solidFill>
                </a:rPr>
                <a:t>N</a:t>
              </a:r>
            </a:p>
          </p:txBody>
        </p:sp>
      </p:grpSp>
      <p:cxnSp>
        <p:nvCxnSpPr>
          <p:cNvPr id="11" name="Straight Connector 10">
            <a:extLst>
              <a:ext uri="{FF2B5EF4-FFF2-40B4-BE49-F238E27FC236}">
                <a16:creationId xmlns:a16="http://schemas.microsoft.com/office/drawing/2014/main" id="{3F7A2839-846B-0BDA-85FB-CB5031257FA4}"/>
              </a:ext>
            </a:extLst>
          </p:cNvPr>
          <p:cNvCxnSpPr>
            <a:cxnSpLocks/>
            <a:stCxn id="4" idx="0"/>
          </p:cNvCxnSpPr>
          <p:nvPr/>
        </p:nvCxnSpPr>
        <p:spPr>
          <a:xfrm flipV="1">
            <a:off x="8041453" y="1605816"/>
            <a:ext cx="2489594" cy="3578315"/>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6C78CADF-51BE-3259-D0C2-FE369B051240}"/>
              </a:ext>
            </a:extLst>
          </p:cNvPr>
          <p:cNvCxnSpPr>
            <a:cxnSpLocks/>
          </p:cNvCxnSpPr>
          <p:nvPr/>
        </p:nvCxnSpPr>
        <p:spPr>
          <a:xfrm flipH="1" flipV="1">
            <a:off x="5602596" y="3444458"/>
            <a:ext cx="6038857" cy="1738118"/>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C7826F8E-5784-5068-50A7-F90ABA819FC0}"/>
              </a:ext>
            </a:extLst>
          </p:cNvPr>
          <p:cNvSpPr/>
          <p:nvPr/>
        </p:nvSpPr>
        <p:spPr>
          <a:xfrm>
            <a:off x="8570296" y="4239707"/>
            <a:ext cx="148506" cy="14761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166D48D3-A5E7-BB14-01F6-D3CBF10797B6}"/>
              </a:ext>
            </a:extLst>
          </p:cNvPr>
          <p:cNvSpPr/>
          <p:nvPr/>
        </p:nvSpPr>
        <p:spPr>
          <a:xfrm>
            <a:off x="8324784" y="3815121"/>
            <a:ext cx="491024" cy="3786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C00000"/>
                </a:solidFill>
              </a:rPr>
              <a:t>P</a:t>
            </a:r>
          </a:p>
        </p:txBody>
      </p:sp>
      <mc:AlternateContent xmlns:mc="http://schemas.openxmlformats.org/markup-compatibility/2006" xmlns:a14="http://schemas.microsoft.com/office/drawing/2010/main">
        <mc:Choice Requires="a14">
          <p:sp>
            <p:nvSpPr>
              <p:cNvPr id="36" name="Subtitle 2">
                <a:extLst>
                  <a:ext uri="{FF2B5EF4-FFF2-40B4-BE49-F238E27FC236}">
                    <a16:creationId xmlns:a16="http://schemas.microsoft.com/office/drawing/2014/main" id="{89F2312D-AF49-44D6-B8D1-66F4386811FA}"/>
                  </a:ext>
                </a:extLst>
              </p:cNvPr>
              <p:cNvSpPr txBox="1">
                <a:spLocks/>
              </p:cNvSpPr>
              <p:nvPr/>
            </p:nvSpPr>
            <p:spPr>
              <a:xfrm>
                <a:off x="572761" y="3537461"/>
                <a:ext cx="7448792" cy="1101568"/>
              </a:xfrm>
              <a:prstGeom prst="rect">
                <a:avLst/>
              </a:prstGeom>
              <a:solidFill>
                <a:srgbClr val="FFFFFF">
                  <a:alpha val="50196"/>
                </a:srgbClr>
              </a:solidFill>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r>
                  <a:rPr lang="en-US" sz="3200" dirty="0">
                    <a:solidFill>
                      <a:schemeClr val="tx1">
                        <a:lumMod val="65000"/>
                        <a:lumOff val="35000"/>
                      </a:schemeClr>
                    </a:solidFill>
                    <a:ea typeface="Calibri" panose="020F0502020204030204" pitchFamily="34" charset="0"/>
                    <a:cs typeface="Calibri" panose="020F0502020204030204" pitchFamily="34" charset="0"/>
                  </a:rPr>
                  <a:t>                i</a:t>
                </a:r>
                <a:r>
                  <a:rPr lang="en-US" sz="3200" dirty="0">
                    <a:solidFill>
                      <a:schemeClr val="tx1">
                        <a:lumMod val="65000"/>
                        <a:lumOff val="35000"/>
                      </a:schemeClr>
                    </a:solidFill>
                    <a:effectLst/>
                    <a:ea typeface="Calibri" panose="020F0502020204030204" pitchFamily="34" charset="0"/>
                    <a:cs typeface="Calibri" panose="020F0502020204030204" pitchFamily="34" charset="0"/>
                  </a:rPr>
                  <a:t>s the bisector of </a:t>
                </a:r>
                <a14:m>
                  <m:oMath xmlns:m="http://schemas.openxmlformats.org/officeDocument/2006/math">
                    <m:acc>
                      <m:accPr>
                        <m:chr m:val="̂"/>
                        <m:ctrlPr>
                          <a:rPr lang="en-US" sz="3200"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ctrlPr>
                      </m:accPr>
                      <m:e>
                        <m:r>
                          <a:rPr lang="en-US" sz="3200" b="0" i="1" smtClean="0">
                            <a:solidFill>
                              <a:schemeClr val="tx1">
                                <a:lumMod val="65000"/>
                                <a:lumOff val="35000"/>
                              </a:schemeClr>
                            </a:solidFill>
                            <a:effectLst/>
                            <a:latin typeface="Cambria Math" panose="02040503050406030204" pitchFamily="18" charset="0"/>
                            <a:ea typeface="Calibri" panose="020F0502020204030204" pitchFamily="34" charset="0"/>
                            <a:cs typeface="Calibri" panose="020F0502020204030204" pitchFamily="34" charset="0"/>
                          </a:rPr>
                          <m:t>𝐿𝑁𝑀</m:t>
                        </m:r>
                      </m:e>
                    </m:acc>
                  </m:oMath>
                </a14:m>
                <a:r>
                  <a:rPr lang="en-US" sz="3200" dirty="0">
                    <a:solidFill>
                      <a:schemeClr val="tx1">
                        <a:lumMod val="65000"/>
                        <a:lumOff val="35000"/>
                      </a:schemeClr>
                    </a:solidFill>
                  </a:rPr>
                  <a:t>.</a:t>
                </a:r>
              </a:p>
            </p:txBody>
          </p:sp>
        </mc:Choice>
        <mc:Fallback xmlns="">
          <p:sp>
            <p:nvSpPr>
              <p:cNvPr id="36" name="Subtitle 2">
                <a:extLst>
                  <a:ext uri="{FF2B5EF4-FFF2-40B4-BE49-F238E27FC236}">
                    <a16:creationId xmlns:a16="http://schemas.microsoft.com/office/drawing/2014/main" id="{89F2312D-AF49-44D6-B8D1-66F4386811FA}"/>
                  </a:ext>
                </a:extLst>
              </p:cNvPr>
              <p:cNvSpPr txBox="1">
                <a:spLocks noRot="1" noChangeAspect="1" noMove="1" noResize="1" noEditPoints="1" noAdjustHandles="1" noChangeArrowheads="1" noChangeShapeType="1" noTextEdit="1"/>
              </p:cNvSpPr>
              <p:nvPr/>
            </p:nvSpPr>
            <p:spPr>
              <a:xfrm>
                <a:off x="572761" y="3537461"/>
                <a:ext cx="7448792" cy="1101568"/>
              </a:xfrm>
              <a:prstGeom prst="rect">
                <a:avLst/>
              </a:prstGeom>
              <a:blipFill>
                <a:blip r:embed="rId7"/>
                <a:stretch>
                  <a:fillRect t="-5525"/>
                </a:stretch>
              </a:blipFill>
            </p:spPr>
            <p:txBody>
              <a:bodyPr/>
              <a:lstStyle/>
              <a:p>
                <a:r>
                  <a:rPr lang="en-US">
                    <a:noFill/>
                  </a:rPr>
                  <a:t> </a:t>
                </a:r>
              </a:p>
            </p:txBody>
          </p:sp>
        </mc:Fallback>
      </mc:AlternateContent>
      <p:sp>
        <p:nvSpPr>
          <p:cNvPr id="37" name="Rectangle: Rounded Corners 36">
            <a:extLst>
              <a:ext uri="{FF2B5EF4-FFF2-40B4-BE49-F238E27FC236}">
                <a16:creationId xmlns:a16="http://schemas.microsoft.com/office/drawing/2014/main" id="{1D8A0295-D481-472A-9256-C8891414158A}"/>
              </a:ext>
            </a:extLst>
          </p:cNvPr>
          <p:cNvSpPr/>
          <p:nvPr/>
        </p:nvSpPr>
        <p:spPr>
          <a:xfrm>
            <a:off x="669421" y="3497261"/>
            <a:ext cx="1886066" cy="707886"/>
          </a:xfrm>
          <a:prstGeom prst="roundRect">
            <a:avLst/>
          </a:prstGeom>
          <a:solidFill>
            <a:srgbClr val="74C274"/>
          </a:solidFill>
          <a:ln w="57150">
            <a:solidFill>
              <a:srgbClr val="74C274"/>
            </a:solidFill>
          </a:ln>
        </p:spPr>
        <p:style>
          <a:lnRef idx="2">
            <a:schemeClr val="accent5"/>
          </a:lnRef>
          <a:fillRef idx="1">
            <a:schemeClr val="lt1"/>
          </a:fillRef>
          <a:effectRef idx="0">
            <a:schemeClr val="accent5"/>
          </a:effectRef>
          <a:fontRef idx="minor">
            <a:schemeClr val="dk1"/>
          </a:fontRef>
        </p:style>
        <p:txBody>
          <a:bodyPr rtlCol="0" anchor="ctr"/>
          <a:lstStyle/>
          <a:p>
            <a:r>
              <a:rPr lang="en-US" sz="3200" b="1" baseline="30000" dirty="0">
                <a:solidFill>
                  <a:schemeClr val="bg1"/>
                </a:solidFill>
                <a:latin typeface="+mj-lt"/>
              </a:rPr>
              <a:t>    </a:t>
            </a:r>
            <a:r>
              <a:rPr lang="en-US" sz="3200" b="1" dirty="0">
                <a:solidFill>
                  <a:schemeClr val="bg1"/>
                </a:solidFill>
                <a:latin typeface="+mj-lt"/>
              </a:rPr>
              <a:t>[NP)</a:t>
            </a:r>
            <a:endParaRPr lang="en-US" sz="3200" b="1" baseline="30000" dirty="0">
              <a:solidFill>
                <a:schemeClr val="bg1"/>
              </a:solidFill>
              <a:latin typeface="+mj-lt"/>
            </a:endParaRPr>
          </a:p>
        </p:txBody>
      </p:sp>
    </p:spTree>
    <p:custDataLst>
      <p:tags r:id="rId1"/>
    </p:custDataLst>
    <p:extLst>
      <p:ext uri="{BB962C8B-B14F-4D97-AF65-F5344CB8AC3E}">
        <p14:creationId xmlns:p14="http://schemas.microsoft.com/office/powerpoint/2010/main" val="1160630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500"/>
                                        <p:tgtEl>
                                          <p:spTgt spid="3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19" grpId="0" animBg="1"/>
      <p:bldP spid="24" grpId="0" animBg="1"/>
      <p:bldP spid="37"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spTree>
    <p:custDataLst>
      <p:tags r:id="rId1"/>
    </p:custDataLst>
    <p:extLst>
      <p:ext uri="{BB962C8B-B14F-4D97-AF65-F5344CB8AC3E}">
        <p14:creationId xmlns:p14="http://schemas.microsoft.com/office/powerpoint/2010/main" val="11223905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86;ga338da080d_1_6">
            <a:extLst>
              <a:ext uri="{FF2B5EF4-FFF2-40B4-BE49-F238E27FC236}">
                <a16:creationId xmlns:a16="http://schemas.microsoft.com/office/drawing/2014/main" id="{9048CBE8-CBEB-4DEC-A965-A3E9E86F0D30}"/>
              </a:ext>
            </a:extLst>
          </p:cNvPr>
          <p:cNvSpPr txBox="1">
            <a:spLocks/>
          </p:cNvSpPr>
          <p:nvPr/>
        </p:nvSpPr>
        <p:spPr>
          <a:xfrm>
            <a:off x="492125" y="1157036"/>
            <a:ext cx="11207750" cy="3676650"/>
          </a:xfrm>
          <a:prstGeom prst="rect">
            <a:avLst/>
          </a:prstGeom>
          <a:noFill/>
          <a:ln>
            <a:noFill/>
          </a:ln>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Clr>
                <a:schemeClr val="dk1"/>
              </a:buClr>
              <a:buSzPts val="1100"/>
            </a:pPr>
            <a:endParaRPr lang="fr-FR" b="1" dirty="0">
              <a:solidFill>
                <a:srgbClr val="3A729A"/>
              </a:solidFill>
              <a:latin typeface="Comic Sans MS" panose="030F0702030302020204" pitchFamily="66" charset="0"/>
            </a:endParaRPr>
          </a:p>
          <a:p>
            <a:pPr marL="457200" indent="-514350">
              <a:lnSpc>
                <a:spcPct val="120000"/>
              </a:lnSpc>
              <a:spcBef>
                <a:spcPts val="600"/>
              </a:spcBef>
              <a:spcAft>
                <a:spcPts val="600"/>
              </a:spcAft>
              <a:buClr>
                <a:schemeClr val="accent2">
                  <a:lumMod val="75000"/>
                </a:schemeClr>
              </a:buClr>
              <a:buSzPct val="100000"/>
              <a:buFont typeface="Arial" panose="020B0604020202020204" pitchFamily="34" charset="0"/>
              <a:buChar char="•"/>
            </a:pPr>
            <a:r>
              <a:rPr lang="en-US" sz="2800" dirty="0">
                <a:solidFill>
                  <a:schemeClr val="tx1">
                    <a:lumMod val="65000"/>
                    <a:lumOff val="35000"/>
                  </a:schemeClr>
                </a:solidFill>
                <a:latin typeface="Comic Sans MS" panose="030F0702030302020204" pitchFamily="66" charset="0"/>
              </a:rPr>
              <a:t>Recognize and draw the angle bisector.</a:t>
            </a:r>
          </a:p>
          <a:p>
            <a:pPr marL="457200" indent="-514350">
              <a:lnSpc>
                <a:spcPct val="120000"/>
              </a:lnSpc>
              <a:spcBef>
                <a:spcPts val="600"/>
              </a:spcBef>
              <a:spcAft>
                <a:spcPts val="600"/>
              </a:spcAft>
              <a:buClr>
                <a:schemeClr val="accent2">
                  <a:lumMod val="75000"/>
                </a:schemeClr>
              </a:buClr>
              <a:buSzPct val="100000"/>
              <a:buFont typeface="Arial" panose="020B0604020202020204" pitchFamily="34" charset="0"/>
              <a:buChar char="•"/>
            </a:pPr>
            <a:r>
              <a:rPr lang="en-US" sz="2800" dirty="0">
                <a:solidFill>
                  <a:schemeClr val="tx1">
                    <a:lumMod val="65000"/>
                    <a:lumOff val="35000"/>
                  </a:schemeClr>
                </a:solidFill>
                <a:latin typeface="Comic Sans MS" panose="030F0702030302020204" pitchFamily="66" charset="0"/>
              </a:rPr>
              <a:t>Draw the height from a given point to a straight line.</a:t>
            </a:r>
          </a:p>
          <a:p>
            <a:pPr marL="457200" indent="-514350">
              <a:lnSpc>
                <a:spcPct val="120000"/>
              </a:lnSpc>
              <a:spcBef>
                <a:spcPts val="600"/>
              </a:spcBef>
              <a:spcAft>
                <a:spcPts val="600"/>
              </a:spcAft>
              <a:buClr>
                <a:schemeClr val="accent2">
                  <a:lumMod val="75000"/>
                </a:schemeClr>
              </a:buClr>
              <a:buSzPct val="100000"/>
              <a:buFont typeface="Arial" panose="020B0604020202020204" pitchFamily="34" charset="0"/>
              <a:buChar char="•"/>
            </a:pPr>
            <a:r>
              <a:rPr lang="en-US" sz="2800" dirty="0">
                <a:solidFill>
                  <a:schemeClr val="tx1">
                    <a:lumMod val="65000"/>
                    <a:lumOff val="35000"/>
                  </a:schemeClr>
                </a:solidFill>
                <a:latin typeface="Comic Sans MS" panose="030F0702030302020204" pitchFamily="66" charset="0"/>
              </a:rPr>
              <a:t>Draw the perpendicular bisector of a segment.</a:t>
            </a:r>
          </a:p>
          <a:p>
            <a:pPr marL="457200" indent="-514350">
              <a:lnSpc>
                <a:spcPct val="120000"/>
              </a:lnSpc>
              <a:spcBef>
                <a:spcPts val="600"/>
              </a:spcBef>
              <a:spcAft>
                <a:spcPts val="600"/>
              </a:spcAft>
              <a:buClr>
                <a:schemeClr val="accent2">
                  <a:lumMod val="75000"/>
                </a:schemeClr>
              </a:buClr>
              <a:buSzPct val="100000"/>
              <a:buFont typeface="Arial" panose="020B0604020202020204" pitchFamily="34" charset="0"/>
              <a:buChar char="•"/>
            </a:pPr>
            <a:r>
              <a:rPr lang="en-US" sz="2800" dirty="0">
                <a:solidFill>
                  <a:schemeClr val="tx1">
                    <a:lumMod val="65000"/>
                    <a:lumOff val="35000"/>
                  </a:schemeClr>
                </a:solidFill>
                <a:latin typeface="Comic Sans MS" panose="030F0702030302020204" pitchFamily="66" charset="0"/>
              </a:rPr>
              <a:t>Find the midpoint of a segment.</a:t>
            </a:r>
          </a:p>
        </p:txBody>
      </p:sp>
      <p:sp>
        <p:nvSpPr>
          <p:cNvPr id="2" name="Google Shape;222;p10">
            <a:extLst>
              <a:ext uri="{FF2B5EF4-FFF2-40B4-BE49-F238E27FC236}">
                <a16:creationId xmlns:a16="http://schemas.microsoft.com/office/drawing/2014/main" id="{6B9C3EBC-2C57-4326-94F8-C0862B63C8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Prerequisites</a:t>
            </a:r>
            <a:endParaRPr lang="en-US" sz="3200" dirty="0">
              <a:solidFill>
                <a:schemeClr val="bg1"/>
              </a:solidFill>
              <a:sym typeface="Comic Sans MS"/>
            </a:endParaRPr>
          </a:p>
        </p:txBody>
      </p:sp>
      <p:pic>
        <p:nvPicPr>
          <p:cNvPr id="3" name="Picture 2">
            <a:extLst>
              <a:ext uri="{FF2B5EF4-FFF2-40B4-BE49-F238E27FC236}">
                <a16:creationId xmlns:a16="http://schemas.microsoft.com/office/drawing/2014/main" id="{2A66E05C-4BD4-9304-AEA0-787D9D286697}"/>
              </a:ext>
            </a:extLst>
          </p:cNvPr>
          <p:cNvPicPr>
            <a:picLocks noChangeAspect="1"/>
          </p:cNvPicPr>
          <p:nvPr/>
        </p:nvPicPr>
        <p:blipFill>
          <a:blip r:embed="rId4"/>
          <a:srcRect/>
          <a:stretch/>
        </p:blipFill>
        <p:spPr>
          <a:xfrm flipH="1">
            <a:off x="11195089" y="106908"/>
            <a:ext cx="606363" cy="1781002"/>
          </a:xfrm>
          <a:prstGeom prst="rect">
            <a:avLst/>
          </a:prstGeom>
        </p:spPr>
      </p:pic>
    </p:spTree>
    <p:custDataLst>
      <p:tags r:id="rId1"/>
    </p:custDataLst>
    <p:extLst>
      <p:ext uri="{BB962C8B-B14F-4D97-AF65-F5344CB8AC3E}">
        <p14:creationId xmlns:p14="http://schemas.microsoft.com/office/powerpoint/2010/main" val="39721157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19A5846E-A91E-4AAB-AB88-9AB19AD0374F}"/>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a:solidFill>
                  <a:schemeClr val="bg1"/>
                </a:solidFill>
                <a:latin typeface="Comic Sans MS"/>
                <a:sym typeface="Comic Sans MS"/>
              </a:rPr>
              <a:t>Elements of the Pedagogical Approach </a:t>
            </a:r>
            <a:endParaRPr lang="en-GB" sz="3200" dirty="0">
              <a:solidFill>
                <a:schemeClr val="bg1"/>
              </a:solidFill>
              <a:sym typeface="Comic Sans MS"/>
            </a:endParaRPr>
          </a:p>
        </p:txBody>
      </p:sp>
      <p:pic>
        <p:nvPicPr>
          <p:cNvPr id="4" name="Picture 3">
            <a:extLst>
              <a:ext uri="{FF2B5EF4-FFF2-40B4-BE49-F238E27FC236}">
                <a16:creationId xmlns:a16="http://schemas.microsoft.com/office/drawing/2014/main" id="{08BBE41E-FFC7-4157-B0C1-F9AFB58B6521}"/>
              </a:ext>
            </a:extLst>
          </p:cNvPr>
          <p:cNvPicPr>
            <a:picLocks noChangeAspect="1"/>
          </p:cNvPicPr>
          <p:nvPr/>
        </p:nvPicPr>
        <p:blipFill>
          <a:blip r:embed="rId4"/>
          <a:srcRect/>
          <a:stretch/>
        </p:blipFill>
        <p:spPr>
          <a:xfrm flipH="1">
            <a:off x="11195087" y="65929"/>
            <a:ext cx="606363" cy="1781002"/>
          </a:xfrm>
          <a:prstGeom prst="rect">
            <a:avLst/>
          </a:prstGeom>
        </p:spPr>
      </p:pic>
      <p:sp>
        <p:nvSpPr>
          <p:cNvPr id="6" name="Rectangle 20">
            <a:extLst>
              <a:ext uri="{FF2B5EF4-FFF2-40B4-BE49-F238E27FC236}">
                <a16:creationId xmlns:a16="http://schemas.microsoft.com/office/drawing/2014/main" id="{F4A80B83-2C21-4839-B0A8-24657E2762C7}"/>
              </a:ext>
            </a:extLst>
          </p:cNvPr>
          <p:cNvSpPr>
            <a:spLocks noChangeArrowheads="1"/>
          </p:cNvSpPr>
          <p:nvPr/>
        </p:nvSpPr>
        <p:spPr bwMode="auto">
          <a:xfrm>
            <a:off x="484351" y="2010341"/>
            <a:ext cx="3026902" cy="322002"/>
          </a:xfrm>
          <a:prstGeom prst="rect">
            <a:avLst/>
          </a:prstGeom>
          <a:solidFill>
            <a:srgbClr val="94CFEC"/>
          </a:solidFill>
          <a:ln>
            <a:solidFill>
              <a:srgbClr val="C7E6F5"/>
            </a:solidFill>
          </a:ln>
        </p:spPr>
        <p:txBody>
          <a:bodyPr spcFirstLastPara="1" wrap="square" lIns="45700" tIns="45700" rIns="45700" bIns="45700" anchor="t" anchorCtr="0">
            <a:noAutofit/>
          </a:bodyPr>
          <a:lstStyle/>
          <a:p>
            <a:r>
              <a:rPr lang="en-US" sz="1600" dirty="0">
                <a:solidFill>
                  <a:schemeClr val="tx1">
                    <a:lumMod val="75000"/>
                    <a:lumOff val="25000"/>
                  </a:schemeClr>
                </a:solidFill>
                <a:latin typeface="Comic Sans MS"/>
                <a:cs typeface="Calibri"/>
                <a:sym typeface="Comic Sans MS"/>
              </a:rPr>
              <a:t> General Pedagogical Approach</a:t>
            </a:r>
            <a:endParaRPr lang="en-US" sz="1600" dirty="0">
              <a:solidFill>
                <a:schemeClr val="tx1">
                  <a:lumMod val="75000"/>
                  <a:lumOff val="25000"/>
                </a:schemeClr>
              </a:solidFill>
              <a:latin typeface="Comic Sans MS"/>
              <a:cs typeface="Calibri"/>
            </a:endParaRPr>
          </a:p>
        </p:txBody>
      </p:sp>
      <p:sp>
        <p:nvSpPr>
          <p:cNvPr id="7" name="Oval 6">
            <a:extLst>
              <a:ext uri="{FF2B5EF4-FFF2-40B4-BE49-F238E27FC236}">
                <a16:creationId xmlns:a16="http://schemas.microsoft.com/office/drawing/2014/main" id="{6AA89821-9E22-4386-AAA9-9BD0788D798D}"/>
              </a:ext>
            </a:extLst>
          </p:cNvPr>
          <p:cNvSpPr/>
          <p:nvPr/>
        </p:nvSpPr>
        <p:spPr>
          <a:xfrm>
            <a:off x="249218" y="1798706"/>
            <a:ext cx="399383" cy="330862"/>
          </a:xfrm>
          <a:prstGeom prst="ellipse">
            <a:avLst/>
          </a:prstGeom>
          <a:solidFill>
            <a:srgbClr val="94CFEC"/>
          </a:solidFill>
          <a:ln>
            <a:solidFill>
              <a:srgbClr val="C7E6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lumMod val="75000"/>
                    <a:lumOff val="25000"/>
                  </a:schemeClr>
                </a:solidFill>
                <a:latin typeface="Comic Sans MS" panose="030F0702030302020204" pitchFamily="66" charset="0"/>
                <a:cs typeface="Adobe Arabic" panose="02040503050201090203" pitchFamily="18" charset="-78"/>
              </a:rPr>
              <a:t>1</a:t>
            </a:r>
            <a:endParaRPr lang="en-GB" b="1">
              <a:solidFill>
                <a:schemeClr val="tx1">
                  <a:lumMod val="75000"/>
                  <a:lumOff val="25000"/>
                </a:schemeClr>
              </a:solidFill>
              <a:latin typeface="Comic Sans MS" panose="030F0702030302020204" pitchFamily="66" charset="0"/>
              <a:cs typeface="Adobe Arabic" panose="02040503050201090203" pitchFamily="18" charset="-78"/>
            </a:endParaRPr>
          </a:p>
        </p:txBody>
      </p:sp>
      <p:sp>
        <p:nvSpPr>
          <p:cNvPr id="8" name="Rectangle 16">
            <a:extLst>
              <a:ext uri="{FF2B5EF4-FFF2-40B4-BE49-F238E27FC236}">
                <a16:creationId xmlns:a16="http://schemas.microsoft.com/office/drawing/2014/main" id="{CA51C952-C661-4093-BFF2-E8243ABD09A0}"/>
              </a:ext>
            </a:extLst>
          </p:cNvPr>
          <p:cNvSpPr>
            <a:spLocks noChangeArrowheads="1"/>
          </p:cNvSpPr>
          <p:nvPr/>
        </p:nvSpPr>
        <p:spPr bwMode="gray">
          <a:xfrm>
            <a:off x="390448" y="2532001"/>
            <a:ext cx="3452402" cy="3477265"/>
          </a:xfrm>
          <a:prstGeom prst="rect">
            <a:avLst/>
          </a:prstGeom>
          <a:solidFill>
            <a:schemeClr val="bg1"/>
          </a:solidFill>
          <a:ln w="9525">
            <a:solidFill>
              <a:schemeClr val="tx1"/>
            </a:solidFill>
            <a:miter lim="800000"/>
            <a:headEnd/>
            <a:tailEnd/>
          </a:ln>
          <a:effectLst>
            <a:outerShdw blurRad="63500" dist="38099" dir="2700000" algn="ctr" rotWithShape="0">
              <a:srgbClr val="000000">
                <a:alpha val="74998"/>
              </a:srgbClr>
            </a:outerShdw>
          </a:effectLst>
        </p:spPr>
        <p:txBody>
          <a:bodyPr lIns="72000" tIns="36000" rIns="72000" bIns="36000" anchor="ctr"/>
          <a:lstStyle/>
          <a:p>
            <a:r>
              <a:rPr lang="en-US" sz="1600" b="1" u="none" dirty="0">
                <a:solidFill>
                  <a:schemeClr val="tx1">
                    <a:lumMod val="65000"/>
                    <a:lumOff val="35000"/>
                  </a:schemeClr>
                </a:solidFill>
                <a:latin typeface="Comic Sans MS" panose="030F0702030302020204" pitchFamily="66" charset="0"/>
              </a:rPr>
              <a:t>Connectedness</a:t>
            </a:r>
            <a:endParaRPr lang="en-US" sz="1600" dirty="0">
              <a:solidFill>
                <a:schemeClr val="tx1">
                  <a:lumMod val="65000"/>
                  <a:lumOff val="35000"/>
                </a:schemeClr>
              </a:solidFill>
              <a:latin typeface="Comic Sans MS" panose="030F0702030302020204" pitchFamily="66" charset="0"/>
            </a:endParaRPr>
          </a:p>
          <a:p>
            <a:pPr marL="285750" indent="-285750">
              <a:buClr>
                <a:schemeClr val="accent2">
                  <a:lumMod val="75000"/>
                </a:schemeClr>
              </a:buClr>
              <a:buSzPct val="100000"/>
              <a:buFont typeface="Arial" panose="020B0604020202020204" pitchFamily="34" charset="0"/>
              <a:buChar char="•"/>
            </a:pPr>
            <a:r>
              <a:rPr lang="en-US" b="0" u="none" dirty="0">
                <a:solidFill>
                  <a:schemeClr val="tx1">
                    <a:lumMod val="65000"/>
                    <a:lumOff val="35000"/>
                  </a:schemeClr>
                </a:solidFill>
                <a:latin typeface="Comic Sans MS" panose="030F0702030302020204" pitchFamily="66" charset="0"/>
              </a:rPr>
              <a:t>Students will relate to the lesson due to the activities that are based on real-life situations. </a:t>
            </a:r>
          </a:p>
          <a:p>
            <a:pPr marL="285750" indent="-285750">
              <a:buClr>
                <a:schemeClr val="accent2">
                  <a:lumMod val="75000"/>
                </a:schemeClr>
              </a:buClr>
              <a:buSzPct val="100000"/>
              <a:buFont typeface="Arial" panose="020B0604020202020204" pitchFamily="34" charset="0"/>
              <a:buChar char="•"/>
            </a:pPr>
            <a:r>
              <a:rPr lang="en-US" b="0" u="none" dirty="0">
                <a:solidFill>
                  <a:schemeClr val="tx1">
                    <a:lumMod val="65000"/>
                    <a:lumOff val="35000"/>
                  </a:schemeClr>
                </a:solidFill>
                <a:latin typeface="Comic Sans MS" panose="030F0702030302020204" pitchFamily="66" charset="0"/>
              </a:rPr>
              <a:t>Students will understand how math is related to real-life.</a:t>
            </a:r>
          </a:p>
          <a:p>
            <a:pPr>
              <a:buSzPct val="100000"/>
            </a:pPr>
            <a:r>
              <a:rPr lang="en-US" sz="1600" b="1" dirty="0">
                <a:solidFill>
                  <a:schemeClr val="tx1">
                    <a:lumMod val="65000"/>
                    <a:lumOff val="35000"/>
                  </a:schemeClr>
                </a:solidFill>
                <a:latin typeface="Comic Sans MS" panose="030F0702030302020204" pitchFamily="66" charset="0"/>
              </a:rPr>
              <a:t>Inclusion</a:t>
            </a:r>
          </a:p>
          <a:p>
            <a:pPr marL="285750" indent="-285750">
              <a:buSzPct val="100000"/>
              <a:buFont typeface="Arial" panose="020B0604020202020204" pitchFamily="34" charset="0"/>
              <a:buChar char="•"/>
            </a:pPr>
            <a:r>
              <a:rPr lang="en-US" dirty="0">
                <a:solidFill>
                  <a:schemeClr val="tx1">
                    <a:lumMod val="65000"/>
                    <a:lumOff val="35000"/>
                  </a:schemeClr>
                </a:solidFill>
                <a:latin typeface="Comic Sans MS" panose="030F0702030302020204" pitchFamily="66" charset="0"/>
              </a:rPr>
              <a:t>Universal design for learning, to guide the design and development of lessons.</a:t>
            </a:r>
          </a:p>
          <a:p>
            <a:pPr marL="285750" indent="-285750">
              <a:buSzPct val="100000"/>
              <a:buFont typeface="Arial" panose="020B0604020202020204" pitchFamily="34" charset="0"/>
              <a:buChar char="•"/>
            </a:pPr>
            <a:r>
              <a:rPr lang="en-US" dirty="0">
                <a:solidFill>
                  <a:schemeClr val="tx1">
                    <a:lumMod val="65000"/>
                    <a:lumOff val="35000"/>
                  </a:schemeClr>
                </a:solidFill>
                <a:latin typeface="Comic Sans MS" panose="030F0702030302020204" pitchFamily="66" charset="0"/>
              </a:rPr>
              <a:t>The content is presented in flexible ways to motivate learners.</a:t>
            </a:r>
          </a:p>
          <a:p>
            <a:pPr>
              <a:buSzPct val="100000"/>
            </a:pPr>
            <a:r>
              <a:rPr lang="en-US" sz="1600" b="1" dirty="0">
                <a:solidFill>
                  <a:schemeClr val="tx1">
                    <a:lumMod val="65000"/>
                    <a:lumOff val="35000"/>
                  </a:schemeClr>
                </a:solidFill>
                <a:latin typeface="Comic Sans MS" panose="030F0702030302020204" pitchFamily="66" charset="0"/>
              </a:rPr>
              <a:t>SEL</a:t>
            </a:r>
          </a:p>
          <a:p>
            <a:pPr>
              <a:buClr>
                <a:schemeClr val="accent2">
                  <a:lumMod val="75000"/>
                </a:schemeClr>
              </a:buClr>
              <a:buSzPct val="100000"/>
            </a:pPr>
            <a:r>
              <a:rPr lang="en-US" b="0" u="none" dirty="0">
                <a:solidFill>
                  <a:schemeClr val="tx1">
                    <a:lumMod val="65000"/>
                    <a:lumOff val="35000"/>
                  </a:schemeClr>
                </a:solidFill>
                <a:latin typeface="Comic Sans MS" panose="030F0702030302020204" pitchFamily="66" charset="0"/>
              </a:rPr>
              <a:t>  </a:t>
            </a:r>
          </a:p>
        </p:txBody>
      </p:sp>
      <p:sp>
        <p:nvSpPr>
          <p:cNvPr id="9" name="Rectangle 20">
            <a:extLst>
              <a:ext uri="{FF2B5EF4-FFF2-40B4-BE49-F238E27FC236}">
                <a16:creationId xmlns:a16="http://schemas.microsoft.com/office/drawing/2014/main" id="{4F63ADEF-26DE-416A-843F-1A9348B6F80B}"/>
              </a:ext>
            </a:extLst>
          </p:cNvPr>
          <p:cNvSpPr>
            <a:spLocks noChangeArrowheads="1"/>
          </p:cNvSpPr>
          <p:nvPr/>
        </p:nvSpPr>
        <p:spPr bwMode="auto">
          <a:xfrm>
            <a:off x="4376803" y="2013128"/>
            <a:ext cx="3583248" cy="330862"/>
          </a:xfrm>
          <a:prstGeom prst="rect">
            <a:avLst/>
          </a:prstGeom>
          <a:solidFill>
            <a:srgbClr val="94CFEC"/>
          </a:solidFill>
          <a:ln w="9525">
            <a:solidFill>
              <a:srgbClr val="C7E6F5"/>
            </a:solidFill>
            <a:miter lim="800000"/>
            <a:headEnd/>
            <a:tailEnd/>
          </a:ln>
          <a:effectLst>
            <a:outerShdw blurRad="63500" dist="38099" dir="2700000" algn="ctr" rotWithShape="0">
              <a:schemeClr val="tx1">
                <a:alpha val="74998"/>
              </a:schemeClr>
            </a:outerShdw>
          </a:effectLst>
        </p:spPr>
        <p:txBody>
          <a:bodyPr wrap="none" lIns="91440" tIns="45720" rIns="91440" bIns="45720" anchor="ctr"/>
          <a:lstStyle/>
          <a:p>
            <a:r>
              <a:rPr lang="en-US" sz="1600" dirty="0">
                <a:solidFill>
                  <a:schemeClr val="tx1">
                    <a:lumMod val="75000"/>
                    <a:lumOff val="25000"/>
                  </a:schemeClr>
                </a:solidFill>
                <a:latin typeface="Comic Sans MS"/>
                <a:cs typeface="Calibri"/>
                <a:sym typeface="Calibri"/>
              </a:rPr>
              <a:t> Mathematical Pedagogical Approach </a:t>
            </a:r>
            <a:endParaRPr lang="en-US" sz="1600" dirty="0">
              <a:solidFill>
                <a:schemeClr val="tx1">
                  <a:lumMod val="75000"/>
                  <a:lumOff val="25000"/>
                </a:schemeClr>
              </a:solidFill>
              <a:latin typeface="Comic Sans MS"/>
              <a:cs typeface="Calibri"/>
            </a:endParaRPr>
          </a:p>
        </p:txBody>
      </p:sp>
      <p:sp>
        <p:nvSpPr>
          <p:cNvPr id="10" name="Oval 9">
            <a:extLst>
              <a:ext uri="{FF2B5EF4-FFF2-40B4-BE49-F238E27FC236}">
                <a16:creationId xmlns:a16="http://schemas.microsoft.com/office/drawing/2014/main" id="{42DD657D-3138-4DB2-A80B-5C0D08FB7D9E}"/>
              </a:ext>
            </a:extLst>
          </p:cNvPr>
          <p:cNvSpPr/>
          <p:nvPr/>
        </p:nvSpPr>
        <p:spPr>
          <a:xfrm>
            <a:off x="4106227" y="1801495"/>
            <a:ext cx="399383" cy="330862"/>
          </a:xfrm>
          <a:prstGeom prst="ellipse">
            <a:avLst/>
          </a:prstGeom>
          <a:solidFill>
            <a:srgbClr val="94CFEC"/>
          </a:solidFill>
          <a:ln>
            <a:solidFill>
              <a:srgbClr val="C7E6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lumMod val="75000"/>
                    <a:lumOff val="25000"/>
                  </a:schemeClr>
                </a:solidFill>
                <a:latin typeface="Comic Sans MS" panose="030F0702030302020204" pitchFamily="66" charset="0"/>
                <a:cs typeface="Adobe Arabic" panose="02040503050201090203" pitchFamily="18" charset="-78"/>
              </a:rPr>
              <a:t>2</a:t>
            </a:r>
            <a:endParaRPr lang="en-GB" b="1">
              <a:solidFill>
                <a:schemeClr val="tx1">
                  <a:lumMod val="75000"/>
                  <a:lumOff val="25000"/>
                </a:schemeClr>
              </a:solidFill>
              <a:latin typeface="Comic Sans MS" panose="030F0702030302020204" pitchFamily="66" charset="0"/>
              <a:cs typeface="Adobe Arabic" panose="02040503050201090203" pitchFamily="18" charset="-78"/>
            </a:endParaRPr>
          </a:p>
        </p:txBody>
      </p:sp>
      <p:sp>
        <p:nvSpPr>
          <p:cNvPr id="11" name="Rectangle 16">
            <a:extLst>
              <a:ext uri="{FF2B5EF4-FFF2-40B4-BE49-F238E27FC236}">
                <a16:creationId xmlns:a16="http://schemas.microsoft.com/office/drawing/2014/main" id="{72DEB447-102D-43E7-AE3B-6D66F623AAF9}"/>
              </a:ext>
            </a:extLst>
          </p:cNvPr>
          <p:cNvSpPr>
            <a:spLocks noChangeArrowheads="1"/>
          </p:cNvSpPr>
          <p:nvPr/>
        </p:nvSpPr>
        <p:spPr bwMode="gray">
          <a:xfrm>
            <a:off x="4267321" y="2529830"/>
            <a:ext cx="3761333" cy="3477265"/>
          </a:xfrm>
          <a:prstGeom prst="rect">
            <a:avLst/>
          </a:prstGeom>
          <a:solidFill>
            <a:schemeClr val="bg1"/>
          </a:solidFill>
          <a:ln w="9525">
            <a:solidFill>
              <a:schemeClr val="tx1"/>
            </a:solidFill>
            <a:miter lim="800000"/>
            <a:headEnd/>
            <a:tailEnd/>
          </a:ln>
          <a:effectLst>
            <a:outerShdw blurRad="63500" dist="38099" dir="2700000" algn="ctr" rotWithShape="0">
              <a:srgbClr val="000000">
                <a:alpha val="74998"/>
              </a:srgbClr>
            </a:outerShdw>
          </a:effectLst>
        </p:spPr>
        <p:txBody>
          <a:bodyPr lIns="72000" tIns="36000" rIns="72000" bIns="36000" anchor="ctr"/>
          <a:lstStyle/>
          <a:p>
            <a:pPr>
              <a:spcBef>
                <a:spcPts val="300"/>
              </a:spcBef>
              <a:buClr>
                <a:schemeClr val="accent3">
                  <a:lumMod val="50000"/>
                </a:schemeClr>
              </a:buClr>
              <a:buSzPct val="100000"/>
            </a:pPr>
            <a:r>
              <a:rPr lang="en-US" sz="1600" b="1" dirty="0">
                <a:solidFill>
                  <a:schemeClr val="tx1">
                    <a:lumMod val="65000"/>
                    <a:lumOff val="35000"/>
                  </a:schemeClr>
                </a:solidFill>
                <a:latin typeface="Comic Sans MS" panose="030F0702030302020204" pitchFamily="66" charset="0"/>
              </a:rPr>
              <a:t>Math</a:t>
            </a:r>
            <a:r>
              <a:rPr lang="en-US" b="1" dirty="0">
                <a:solidFill>
                  <a:schemeClr val="tx1">
                    <a:lumMod val="65000"/>
                    <a:lumOff val="35000"/>
                  </a:schemeClr>
                </a:solidFill>
                <a:latin typeface="Comic Sans MS" panose="030F0702030302020204" pitchFamily="66" charset="0"/>
              </a:rPr>
              <a:t> review</a:t>
            </a:r>
          </a:p>
          <a:p>
            <a:pPr marL="285750" indent="-285750">
              <a:spcBef>
                <a:spcPts val="300"/>
              </a:spcBef>
              <a:buClr>
                <a:schemeClr val="accent3">
                  <a:lumMod val="50000"/>
                </a:schemeClr>
              </a:buClr>
              <a:buSzPct val="100000"/>
              <a:buFont typeface="Arial" panose="020B0604020202020204" pitchFamily="34" charset="0"/>
              <a:buChar char="•"/>
            </a:pPr>
            <a:r>
              <a:rPr lang="en-US" dirty="0">
                <a:solidFill>
                  <a:schemeClr val="tx1">
                    <a:lumMod val="65000"/>
                    <a:lumOff val="35000"/>
                  </a:schemeClr>
                </a:solidFill>
                <a:latin typeface="Comic Sans MS" panose="030F0702030302020204" pitchFamily="66" charset="0"/>
              </a:rPr>
              <a:t>Diagnostic assessment (check your knowledge), preparatory activity</a:t>
            </a:r>
          </a:p>
          <a:p>
            <a:pPr>
              <a:spcBef>
                <a:spcPts val="300"/>
              </a:spcBef>
              <a:buClr>
                <a:schemeClr val="accent3">
                  <a:lumMod val="50000"/>
                </a:schemeClr>
              </a:buClr>
              <a:buSzPct val="100000"/>
            </a:pPr>
            <a:r>
              <a:rPr lang="en-US" b="1" dirty="0">
                <a:solidFill>
                  <a:schemeClr val="tx1">
                    <a:lumMod val="65000"/>
                    <a:lumOff val="35000"/>
                  </a:schemeClr>
                </a:solidFill>
                <a:latin typeface="Comic Sans MS" panose="030F0702030302020204" pitchFamily="66" charset="0"/>
              </a:rPr>
              <a:t>Problem solving</a:t>
            </a:r>
          </a:p>
          <a:p>
            <a:pPr marL="285750" indent="-285750">
              <a:spcBef>
                <a:spcPts val="300"/>
              </a:spcBef>
              <a:buClr>
                <a:schemeClr val="accent3">
                  <a:lumMod val="50000"/>
                </a:schemeClr>
              </a:buClr>
              <a:buSzPct val="100000"/>
              <a:buFont typeface="Arial" panose="020B0604020202020204" pitchFamily="34" charset="0"/>
              <a:buChar char="•"/>
            </a:pPr>
            <a:r>
              <a:rPr lang="en-US" dirty="0">
                <a:solidFill>
                  <a:schemeClr val="tx1">
                    <a:lumMod val="65000"/>
                    <a:lumOff val="35000"/>
                  </a:schemeClr>
                </a:solidFill>
                <a:latin typeface="Comic Sans MS" panose="030F0702030302020204" pitchFamily="66" charset="0"/>
              </a:rPr>
              <a:t>An ongoing goal through the session</a:t>
            </a:r>
          </a:p>
          <a:p>
            <a:pPr>
              <a:spcBef>
                <a:spcPts val="300"/>
              </a:spcBef>
              <a:buClr>
                <a:schemeClr val="accent3">
                  <a:lumMod val="50000"/>
                </a:schemeClr>
              </a:buClr>
              <a:buSzPct val="100000"/>
            </a:pPr>
            <a:r>
              <a:rPr lang="en-US" b="1" dirty="0">
                <a:solidFill>
                  <a:schemeClr val="tx1">
                    <a:lumMod val="65000"/>
                    <a:lumOff val="35000"/>
                  </a:schemeClr>
                </a:solidFill>
                <a:latin typeface="Comic Sans MS" panose="030F0702030302020204" pitchFamily="66" charset="0"/>
              </a:rPr>
              <a:t>Conceptual understanding </a:t>
            </a:r>
          </a:p>
          <a:p>
            <a:pPr marL="285750" indent="-285750">
              <a:spcBef>
                <a:spcPts val="300"/>
              </a:spcBef>
              <a:buClr>
                <a:schemeClr val="accent3">
                  <a:lumMod val="50000"/>
                </a:schemeClr>
              </a:buClr>
              <a:buSzPct val="100000"/>
              <a:buFont typeface="Arial" panose="020B0604020202020204" pitchFamily="34" charset="0"/>
              <a:buChar char="•"/>
            </a:pPr>
            <a:r>
              <a:rPr lang="en-US" dirty="0">
                <a:solidFill>
                  <a:schemeClr val="tx1">
                    <a:lumMod val="65000"/>
                    <a:lumOff val="35000"/>
                  </a:schemeClr>
                </a:solidFill>
                <a:latin typeface="Comic Sans MS" panose="030F0702030302020204" pitchFamily="66" charset="0"/>
              </a:rPr>
              <a:t>Learning activity</a:t>
            </a:r>
          </a:p>
          <a:p>
            <a:pPr>
              <a:spcBef>
                <a:spcPts val="300"/>
              </a:spcBef>
              <a:buClr>
                <a:schemeClr val="accent3">
                  <a:lumMod val="50000"/>
                </a:schemeClr>
              </a:buClr>
              <a:buSzPct val="100000"/>
              <a:defRPr/>
            </a:pPr>
            <a:r>
              <a:rPr lang="en-US" b="1" dirty="0">
                <a:solidFill>
                  <a:schemeClr val="tx1">
                    <a:lumMod val="65000"/>
                    <a:lumOff val="35000"/>
                  </a:schemeClr>
                </a:solidFill>
                <a:latin typeface="Comic Sans MS" panose="030F0702030302020204" pitchFamily="66" charset="0"/>
              </a:rPr>
              <a:t>Mastery of math facts and fluency</a:t>
            </a:r>
          </a:p>
          <a:p>
            <a:pPr marL="285750" indent="-285750">
              <a:spcBef>
                <a:spcPts val="300"/>
              </a:spcBef>
              <a:buClr>
                <a:schemeClr val="accent3">
                  <a:lumMod val="50000"/>
                </a:schemeClr>
              </a:buClr>
              <a:buSzPct val="100000"/>
              <a:buFont typeface="Arial" panose="020B0604020202020204" pitchFamily="34" charset="0"/>
              <a:buChar char="•"/>
              <a:defRPr/>
            </a:pPr>
            <a:r>
              <a:rPr lang="en-US" dirty="0">
                <a:solidFill>
                  <a:schemeClr val="tx1">
                    <a:lumMod val="65000"/>
                    <a:lumOff val="35000"/>
                  </a:schemeClr>
                </a:solidFill>
                <a:latin typeface="Comic Sans MS" panose="030F0702030302020204" pitchFamily="66" charset="0"/>
              </a:rPr>
              <a:t>Applications</a:t>
            </a:r>
          </a:p>
          <a:p>
            <a:pPr>
              <a:spcBef>
                <a:spcPts val="300"/>
              </a:spcBef>
              <a:buClr>
                <a:schemeClr val="accent3">
                  <a:lumMod val="50000"/>
                </a:schemeClr>
              </a:buClr>
              <a:buSzPct val="100000"/>
              <a:defRPr/>
            </a:pPr>
            <a:r>
              <a:rPr lang="en-US" b="1" dirty="0">
                <a:solidFill>
                  <a:schemeClr val="tx1">
                    <a:lumMod val="65000"/>
                    <a:lumOff val="35000"/>
                  </a:schemeClr>
                </a:solidFill>
                <a:latin typeface="Comic Sans MS" panose="030F0702030302020204" pitchFamily="66" charset="0"/>
              </a:rPr>
              <a:t>Common formative assessment</a:t>
            </a:r>
          </a:p>
          <a:p>
            <a:pPr marL="285750" indent="-285750">
              <a:spcBef>
                <a:spcPts val="300"/>
              </a:spcBef>
              <a:buClr>
                <a:schemeClr val="accent3">
                  <a:lumMod val="50000"/>
                </a:schemeClr>
              </a:buClr>
              <a:buSzPct val="100000"/>
              <a:buFont typeface="Arial" panose="020B0604020202020204" pitchFamily="34" charset="0"/>
              <a:buChar char="•"/>
              <a:defRPr/>
            </a:pPr>
            <a:r>
              <a:rPr lang="en-US" dirty="0">
                <a:solidFill>
                  <a:schemeClr val="tx1">
                    <a:lumMod val="65000"/>
                    <a:lumOff val="35000"/>
                  </a:schemeClr>
                </a:solidFill>
                <a:latin typeface="Comic Sans MS" panose="030F0702030302020204" pitchFamily="66" charset="0"/>
              </a:rPr>
              <a:t>Formative assessment (check your understanding)</a:t>
            </a:r>
          </a:p>
        </p:txBody>
      </p:sp>
      <p:sp>
        <p:nvSpPr>
          <p:cNvPr id="12" name="Rectangle 20">
            <a:extLst>
              <a:ext uri="{FF2B5EF4-FFF2-40B4-BE49-F238E27FC236}">
                <a16:creationId xmlns:a16="http://schemas.microsoft.com/office/drawing/2014/main" id="{E158938D-D5C5-477D-BAEE-10548EF9487E}"/>
              </a:ext>
            </a:extLst>
          </p:cNvPr>
          <p:cNvSpPr>
            <a:spLocks noChangeArrowheads="1"/>
          </p:cNvSpPr>
          <p:nvPr/>
        </p:nvSpPr>
        <p:spPr bwMode="auto">
          <a:xfrm>
            <a:off x="8629394" y="2041838"/>
            <a:ext cx="1686708" cy="330862"/>
          </a:xfrm>
          <a:prstGeom prst="rect">
            <a:avLst/>
          </a:prstGeom>
          <a:solidFill>
            <a:srgbClr val="94CFEC"/>
          </a:solidFill>
          <a:ln w="9525">
            <a:solidFill>
              <a:srgbClr val="C7E6F5"/>
            </a:solidFill>
            <a:miter lim="800000"/>
            <a:headEnd/>
            <a:tailEnd/>
          </a:ln>
          <a:effectLst>
            <a:outerShdw blurRad="63500" dist="38099" dir="2700000" algn="ctr" rotWithShape="0">
              <a:schemeClr val="tx1">
                <a:alpha val="74998"/>
              </a:schemeClr>
            </a:outerShdw>
          </a:effectLst>
        </p:spPr>
        <p:txBody>
          <a:bodyPr wrap="none" lIns="91440" tIns="45720" rIns="91440" bIns="45720" anchor="ctr"/>
          <a:lstStyle/>
          <a:p>
            <a:pPr marR="0" lvl="0" algn="ctr" rtl="0">
              <a:spcBef>
                <a:spcPts val="0"/>
              </a:spcBef>
              <a:spcAft>
                <a:spcPts val="0"/>
              </a:spcAft>
              <a:buClr>
                <a:schemeClr val="dk1"/>
              </a:buClr>
              <a:buSzPts val="2400"/>
            </a:pPr>
            <a:r>
              <a:rPr lang="en-US" sz="1600" dirty="0">
                <a:solidFill>
                  <a:schemeClr val="tx1">
                    <a:lumMod val="75000"/>
                    <a:lumOff val="25000"/>
                  </a:schemeClr>
                </a:solidFill>
                <a:latin typeface="Comic Sans MS"/>
                <a:cs typeface="Calibri"/>
                <a:sym typeface="Calibri"/>
              </a:rPr>
              <a:t>SEL</a:t>
            </a:r>
            <a:endParaRPr lang="en-US" sz="1600" dirty="0">
              <a:solidFill>
                <a:schemeClr val="tx1">
                  <a:lumMod val="75000"/>
                  <a:lumOff val="25000"/>
                </a:schemeClr>
              </a:solidFill>
              <a:latin typeface="Comic Sans MS"/>
              <a:cs typeface="Calibri"/>
            </a:endParaRPr>
          </a:p>
        </p:txBody>
      </p:sp>
      <p:sp>
        <p:nvSpPr>
          <p:cNvPr id="13" name="Oval 12">
            <a:extLst>
              <a:ext uri="{FF2B5EF4-FFF2-40B4-BE49-F238E27FC236}">
                <a16:creationId xmlns:a16="http://schemas.microsoft.com/office/drawing/2014/main" id="{0BFF6E19-AFD4-4271-8B70-921245100723}"/>
              </a:ext>
            </a:extLst>
          </p:cNvPr>
          <p:cNvSpPr/>
          <p:nvPr/>
        </p:nvSpPr>
        <p:spPr>
          <a:xfrm>
            <a:off x="8429702" y="1839064"/>
            <a:ext cx="399383" cy="330862"/>
          </a:xfrm>
          <a:prstGeom prst="ellipse">
            <a:avLst/>
          </a:prstGeom>
          <a:solidFill>
            <a:srgbClr val="94CFEC"/>
          </a:solidFill>
          <a:ln>
            <a:solidFill>
              <a:srgbClr val="C7E6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lumMod val="75000"/>
                    <a:lumOff val="25000"/>
                  </a:schemeClr>
                </a:solidFill>
                <a:latin typeface="Comic Sans MS" panose="030F0702030302020204" pitchFamily="66" charset="0"/>
                <a:cs typeface="Adobe Arabic" panose="02040503050201090203" pitchFamily="18" charset="-78"/>
              </a:rPr>
              <a:t>3</a:t>
            </a:r>
            <a:endParaRPr lang="en-GB">
              <a:solidFill>
                <a:schemeClr val="tx1">
                  <a:lumMod val="75000"/>
                  <a:lumOff val="25000"/>
                </a:schemeClr>
              </a:solidFill>
              <a:latin typeface="Comic Sans MS" panose="030F0702030302020204" pitchFamily="66" charset="0"/>
              <a:cs typeface="Adobe Arabic" panose="02040503050201090203" pitchFamily="18" charset="-78"/>
            </a:endParaRPr>
          </a:p>
        </p:txBody>
      </p:sp>
      <p:sp>
        <p:nvSpPr>
          <p:cNvPr id="14" name="Rectangle 16">
            <a:extLst>
              <a:ext uri="{FF2B5EF4-FFF2-40B4-BE49-F238E27FC236}">
                <a16:creationId xmlns:a16="http://schemas.microsoft.com/office/drawing/2014/main" id="{533E963D-D9E5-400D-B954-D1CC48EB2F04}"/>
              </a:ext>
            </a:extLst>
          </p:cNvPr>
          <p:cNvSpPr>
            <a:spLocks noChangeArrowheads="1"/>
          </p:cNvSpPr>
          <p:nvPr/>
        </p:nvSpPr>
        <p:spPr bwMode="gray">
          <a:xfrm>
            <a:off x="8475501" y="2526102"/>
            <a:ext cx="3252987" cy="3486125"/>
          </a:xfrm>
          <a:prstGeom prst="rect">
            <a:avLst/>
          </a:prstGeom>
          <a:solidFill>
            <a:schemeClr val="bg1"/>
          </a:solidFill>
          <a:ln w="9525">
            <a:solidFill>
              <a:schemeClr val="tx1"/>
            </a:solidFill>
            <a:miter lim="800000"/>
            <a:headEnd/>
            <a:tailEnd/>
          </a:ln>
          <a:effectLst>
            <a:outerShdw blurRad="63500" dist="38099" dir="2700000" algn="ctr" rotWithShape="0">
              <a:srgbClr val="000000">
                <a:alpha val="74998"/>
              </a:srgbClr>
            </a:outerShdw>
          </a:effectLst>
        </p:spPr>
        <p:txBody>
          <a:bodyPr lIns="72000" tIns="36000" rIns="72000" bIns="36000" anchor="ctr"/>
          <a:lstStyle/>
          <a:p>
            <a:pPr marL="285750" indent="-285750">
              <a:buClr>
                <a:schemeClr val="accent2">
                  <a:lumMod val="75000"/>
                </a:schemeClr>
              </a:buClr>
              <a:buSzPct val="100000"/>
              <a:buFont typeface="Arial" panose="020B0604020202020204" pitchFamily="34" charset="0"/>
              <a:buChar char="•"/>
            </a:pPr>
            <a:r>
              <a:rPr lang="en-GB" b="0" u="none" dirty="0">
                <a:solidFill>
                  <a:schemeClr val="tx1">
                    <a:lumMod val="65000"/>
                    <a:lumOff val="35000"/>
                  </a:schemeClr>
                </a:solidFill>
                <a:latin typeface="Comic Sans MS" panose="030F0702030302020204" pitchFamily="66" charset="0"/>
              </a:rPr>
              <a:t>The domain is </a:t>
            </a:r>
            <a:r>
              <a:rPr lang="en-GB" dirty="0">
                <a:solidFill>
                  <a:schemeClr val="tx1">
                    <a:lumMod val="65000"/>
                    <a:lumOff val="35000"/>
                  </a:schemeClr>
                </a:solidFill>
                <a:latin typeface="Comic Sans MS" panose="030F0702030302020204" pitchFamily="66" charset="0"/>
              </a:rPr>
              <a:t>e</a:t>
            </a:r>
            <a:r>
              <a:rPr lang="en-GB" b="0" u="none" dirty="0">
                <a:solidFill>
                  <a:schemeClr val="tx1">
                    <a:lumMod val="65000"/>
                    <a:lumOff val="35000"/>
                  </a:schemeClr>
                </a:solidFill>
                <a:latin typeface="Comic Sans MS" panose="030F0702030302020204" pitchFamily="66" charset="0"/>
              </a:rPr>
              <a:t>motion regulation / processes.</a:t>
            </a:r>
          </a:p>
          <a:p>
            <a:pPr>
              <a:buClr>
                <a:schemeClr val="accent2">
                  <a:lumMod val="75000"/>
                </a:schemeClr>
              </a:buClr>
              <a:buSzPct val="100000"/>
            </a:pPr>
            <a:endParaRPr lang="en-GB" b="0" u="none" dirty="0">
              <a:solidFill>
                <a:schemeClr val="tx1">
                  <a:lumMod val="65000"/>
                  <a:lumOff val="35000"/>
                </a:schemeClr>
              </a:solidFill>
              <a:latin typeface="Comic Sans MS" panose="030F0702030302020204" pitchFamily="66" charset="0"/>
            </a:endParaRPr>
          </a:p>
          <a:p>
            <a:pPr marL="285750" indent="-285750">
              <a:buClr>
                <a:schemeClr val="accent2">
                  <a:lumMod val="75000"/>
                </a:schemeClr>
              </a:buClr>
              <a:buSzPct val="100000"/>
              <a:buFont typeface="Arial" panose="020B0604020202020204" pitchFamily="34" charset="0"/>
              <a:buChar char="•"/>
            </a:pPr>
            <a:r>
              <a:rPr lang="en-GB" b="0" u="none" dirty="0">
                <a:solidFill>
                  <a:schemeClr val="tx1">
                    <a:lumMod val="65000"/>
                    <a:lumOff val="35000"/>
                  </a:schemeClr>
                </a:solidFill>
                <a:latin typeface="Comic Sans MS" panose="030F0702030302020204" pitchFamily="66" charset="0"/>
              </a:rPr>
              <a:t>The construct is coping strategies. </a:t>
            </a:r>
          </a:p>
          <a:p>
            <a:pPr marL="285750" indent="-285750">
              <a:buClr>
                <a:schemeClr val="accent2">
                  <a:lumMod val="75000"/>
                </a:schemeClr>
              </a:buClr>
              <a:buSzPct val="100000"/>
              <a:buFont typeface="Arial" panose="020B0604020202020204" pitchFamily="34" charset="0"/>
              <a:buChar char="•"/>
            </a:pPr>
            <a:endParaRPr lang="en-GB" b="0" u="none" dirty="0">
              <a:solidFill>
                <a:schemeClr val="tx1">
                  <a:lumMod val="65000"/>
                  <a:lumOff val="35000"/>
                </a:schemeClr>
              </a:solidFill>
              <a:latin typeface="Comic Sans MS" panose="030F0702030302020204" pitchFamily="66" charset="0"/>
            </a:endParaRPr>
          </a:p>
          <a:p>
            <a:pPr marL="285750" indent="-285750">
              <a:buClr>
                <a:schemeClr val="accent2">
                  <a:lumMod val="75000"/>
                </a:schemeClr>
              </a:buClr>
              <a:buSzPct val="100000"/>
              <a:buFont typeface="Arial" panose="020B0604020202020204" pitchFamily="34" charset="0"/>
              <a:buChar char="•"/>
            </a:pPr>
            <a:r>
              <a:rPr lang="en-GB" b="0" u="none" dirty="0">
                <a:solidFill>
                  <a:schemeClr val="tx1">
                    <a:lumMod val="65000"/>
                    <a:lumOff val="35000"/>
                  </a:schemeClr>
                </a:solidFill>
                <a:latin typeface="Comic Sans MS" panose="030F0702030302020204" pitchFamily="66" charset="0"/>
              </a:rPr>
              <a:t>The objective is</a:t>
            </a:r>
            <a:r>
              <a:rPr lang="en-GB" dirty="0">
                <a:solidFill>
                  <a:schemeClr val="tx1">
                    <a:lumMod val="65000"/>
                    <a:lumOff val="35000"/>
                  </a:schemeClr>
                </a:solidFill>
                <a:latin typeface="Comic Sans MS" panose="030F0702030302020204" pitchFamily="66" charset="0"/>
              </a:rPr>
              <a:t> for students to </a:t>
            </a:r>
            <a:r>
              <a:rPr lang="en-US" dirty="0">
                <a:solidFill>
                  <a:schemeClr val="tx1">
                    <a:lumMod val="65000"/>
                    <a:lumOff val="35000"/>
                  </a:schemeClr>
                </a:solidFill>
                <a:latin typeface="Comic Sans MS" panose="030F0702030302020204" pitchFamily="66" charset="0"/>
              </a:rPr>
              <a:t>u</a:t>
            </a:r>
            <a:r>
              <a:rPr lang="en-US" b="0" u="none" dirty="0">
                <a:solidFill>
                  <a:schemeClr val="tx1">
                    <a:lumMod val="65000"/>
                    <a:lumOff val="35000"/>
                  </a:schemeClr>
                </a:solidFill>
                <a:latin typeface="Comic Sans MS" panose="030F0702030302020204" pitchFamily="66" charset="0"/>
              </a:rPr>
              <a:t>se self-talk to manage emotions and to identify calming-down strategies that work best for them.</a:t>
            </a:r>
            <a:endParaRPr lang="en-GB" b="0" u="none" dirty="0">
              <a:solidFill>
                <a:schemeClr val="tx1">
                  <a:lumMod val="65000"/>
                  <a:lumOff val="35000"/>
                </a:schemeClr>
              </a:solidFill>
              <a:latin typeface="Comic Sans MS" panose="030F0702030302020204" pitchFamily="66" charset="0"/>
            </a:endParaRPr>
          </a:p>
        </p:txBody>
      </p:sp>
    </p:spTree>
    <p:custDataLst>
      <p:tags r:id="rId1"/>
    </p:custDataLst>
    <p:extLst>
      <p:ext uri="{BB962C8B-B14F-4D97-AF65-F5344CB8AC3E}">
        <p14:creationId xmlns:p14="http://schemas.microsoft.com/office/powerpoint/2010/main" val="10283159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97;gb06ce43697_0_0">
            <a:extLst>
              <a:ext uri="{FF2B5EF4-FFF2-40B4-BE49-F238E27FC236}">
                <a16:creationId xmlns:a16="http://schemas.microsoft.com/office/drawing/2014/main" id="{188F86E1-1889-4717-AD7F-7F7AAF305A4D}"/>
              </a:ext>
            </a:extLst>
          </p:cNvPr>
          <p:cNvSpPr txBox="1">
            <a:spLocks/>
          </p:cNvSpPr>
          <p:nvPr/>
        </p:nvSpPr>
        <p:spPr>
          <a:xfrm>
            <a:off x="1024128" y="4824658"/>
            <a:ext cx="10143000" cy="1267670"/>
          </a:xfrm>
          <a:prstGeom prst="rect">
            <a:avLst/>
          </a:prstGeom>
          <a:solidFill>
            <a:srgbClr val="DAF3F6"/>
          </a:solidFill>
          <a:ln>
            <a:solidFill>
              <a:srgbClr val="C7E6F5"/>
            </a:solidFill>
          </a:ln>
          <a:effectLst>
            <a:outerShdw blurRad="50800" dist="38100" dir="18900000" algn="bl" rotWithShape="0">
              <a:prstClr val="black">
                <a:alpha val="40000"/>
              </a:prstClr>
            </a:outerShdw>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1200"/>
              </a:spcBef>
              <a:spcAft>
                <a:spcPts val="1200"/>
              </a:spcAft>
            </a:pPr>
            <a:r>
              <a:rPr lang="en-US" sz="5400" dirty="0">
                <a:solidFill>
                  <a:schemeClr val="accent1">
                    <a:lumMod val="50000"/>
                  </a:schemeClr>
                </a:solidFill>
                <a:latin typeface="Comic Sans MS" panose="030F0702030302020204" pitchFamily="66" charset="0"/>
              </a:rPr>
              <a:t>Math review</a:t>
            </a:r>
          </a:p>
        </p:txBody>
      </p:sp>
      <p:pic>
        <p:nvPicPr>
          <p:cNvPr id="2" name="Graphic 1">
            <a:extLst>
              <a:ext uri="{FF2B5EF4-FFF2-40B4-BE49-F238E27FC236}">
                <a16:creationId xmlns:a16="http://schemas.microsoft.com/office/drawing/2014/main" id="{1C5C1042-AC2F-4A8B-8133-2420035D63A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023642" y="1384915"/>
            <a:ext cx="5717519" cy="3211693"/>
          </a:xfrm>
          <a:prstGeom prst="rect">
            <a:avLst/>
          </a:prstGeom>
        </p:spPr>
      </p:pic>
    </p:spTree>
    <p:custDataLst>
      <p:tags r:id="rId1"/>
    </p:custDataLst>
    <p:extLst>
      <p:ext uri="{BB962C8B-B14F-4D97-AF65-F5344CB8AC3E}">
        <p14:creationId xmlns:p14="http://schemas.microsoft.com/office/powerpoint/2010/main" val="95971897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YZFND0yU"/>
  <p:tag name="ARTICULATE_DESIGN_ID_INTEGRAL" val="2glpRE75"/>
  <p:tag name="ARTICULATE_PROJECT_OPEN" val="0"/>
  <p:tag name="ARTICULATE_SLIDE_COUNT" val="65"/>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Integral">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Comic Sans MS">
      <a:majorFont>
        <a:latin typeface="Comic Sans MS"/>
        <a:ea typeface=""/>
        <a:cs typeface=""/>
      </a:majorFont>
      <a:minorFont>
        <a:latin typeface="Comic Sans MS"/>
        <a:ea typeface=""/>
        <a:cs typeface="Comi"/>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5E2E8F8499C854F9A11F18483A7E19F" ma:contentTypeVersion="5" ma:contentTypeDescription="Create a new document." ma:contentTypeScope="" ma:versionID="e890c0f1d7babceb9e9280754058cb88">
  <xsd:schema xmlns:xsd="http://www.w3.org/2001/XMLSchema" xmlns:xs="http://www.w3.org/2001/XMLSchema" xmlns:p="http://schemas.microsoft.com/office/2006/metadata/properties" xmlns:ns2="44acde19-412e-4d58-ab54-075aabd90b17" xmlns:ns3="50fccd82-5d9a-42c4-9d81-eb87a769252e" targetNamespace="http://schemas.microsoft.com/office/2006/metadata/properties" ma:root="true" ma:fieldsID="865860430d6b107a9b163cdaeb084241" ns2:_="" ns3:_="">
    <xsd:import namespace="44acde19-412e-4d58-ab54-075aabd90b17"/>
    <xsd:import namespace="50fccd82-5d9a-42c4-9d81-eb87a769252e"/>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4acde19-412e-4d58-ab54-075aabd90b1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0fccd82-5d9a-42c4-9d81-eb87a76925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87AFAB6-2CDF-4B08-AFD2-12073C1D0557}"/>
</file>

<file path=customXml/itemProps2.xml><?xml version="1.0" encoding="utf-8"?>
<ds:datastoreItem xmlns:ds="http://schemas.openxmlformats.org/officeDocument/2006/customXml" ds:itemID="{EF8EDB57-09A0-4C29-BC94-3E9320684E5B}">
  <ds:schemaRefs>
    <ds:schemaRef ds:uri="http://schemas.microsoft.com/sharepoint/v3/contenttype/forms"/>
  </ds:schemaRefs>
</ds:datastoreItem>
</file>

<file path=customXml/itemProps3.xml><?xml version="1.0" encoding="utf-8"?>
<ds:datastoreItem xmlns:ds="http://schemas.openxmlformats.org/officeDocument/2006/customXml" ds:itemID="{B52C9AE0-2863-482C-91B6-D8A991EB5B04}">
  <ds:schemaRefs>
    <ds:schemaRef ds:uri="21cd1f1f-690e-43c6-93a1-974e2aed5732"/>
    <ds:schemaRef ds:uri="http://schemas.microsoft.com/office/infopath/2007/PartnerControls"/>
    <ds:schemaRef ds:uri="http://www.w3.org/XML/1998/namespace"/>
    <ds:schemaRef ds:uri="http://purl.org/dc/dcmitype/"/>
    <ds:schemaRef ds:uri="http://schemas.openxmlformats.org/package/2006/metadata/core-properties"/>
    <ds:schemaRef ds:uri="http://schemas.microsoft.com/office/2006/documentManagement/types"/>
    <ds:schemaRef ds:uri="http://schemas.microsoft.com/office/2006/metadata/properties"/>
    <ds:schemaRef ds:uri="http://purl.org/dc/elements/1.1/"/>
    <ds:schemaRef ds:uri="8391aac8-0e43-4222-a07e-a2cd4a24af8e"/>
    <ds:schemaRef ds:uri="http://purl.org/dc/terms/"/>
  </ds:schemaRefs>
</ds:datastoreItem>
</file>

<file path=docProps/app.xml><?xml version="1.0" encoding="utf-8"?>
<Properties xmlns="http://schemas.openxmlformats.org/officeDocument/2006/extended-properties" xmlns:vt="http://schemas.openxmlformats.org/officeDocument/2006/docPropsVTypes">
  <TotalTime>11724</TotalTime>
  <Words>6612</Words>
  <Application>Microsoft Office PowerPoint</Application>
  <PresentationFormat>Widescreen</PresentationFormat>
  <Paragraphs>998</Paragraphs>
  <Slides>65</Slides>
  <Notes>64</Notes>
  <HiddenSlides>0</HiddenSlides>
  <MMClips>1</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65</vt:i4>
      </vt:variant>
    </vt:vector>
  </HeadingPairs>
  <TitlesOfParts>
    <vt:vector size="78" baseType="lpstr">
      <vt:lpstr>Arial</vt:lpstr>
      <vt:lpstr>Calibri</vt:lpstr>
      <vt:lpstr>Calibri Light</vt:lpstr>
      <vt:lpstr>Cambria Math</vt:lpstr>
      <vt:lpstr>Comic Sans MS</vt:lpstr>
      <vt:lpstr>Neo Sans</vt:lpstr>
      <vt:lpstr>Noto Sans Symbols</vt:lpstr>
      <vt:lpstr>Segoe UI</vt:lpstr>
      <vt:lpstr>Symbol</vt:lpstr>
      <vt:lpstr>Times New Roman</vt:lpstr>
      <vt:lpstr>Twentieth Century</vt:lpstr>
      <vt:lpstr>Integral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G6-Ch12-SLO1</dc:title>
  <dc:creator>Zeina Hijazi</dc:creator>
  <cp:keywords/>
  <cp:lastModifiedBy>Theresia Tabchi</cp:lastModifiedBy>
  <cp:revision>478</cp:revision>
  <dcterms:created xsi:type="dcterms:W3CDTF">2020-11-03T06:34:51Z</dcterms:created>
  <dcterms:modified xsi:type="dcterms:W3CDTF">2023-09-02T09:52:50Z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2E4F087A-4617-40CF-AC35-23543E2ED431</vt:lpwstr>
  </property>
  <property fmtid="{D5CDD505-2E9C-101B-9397-08002B2CF9AE}" pid="3" name="ArticulatePath">
    <vt:lpwstr>U1 - EB2 - Semaine 1- Dec 14, 2020</vt:lpwstr>
  </property>
  <property fmtid="{D5CDD505-2E9C-101B-9397-08002B2CF9AE}" pid="4" name="ContentTypeId">
    <vt:lpwstr>0x010100F5E2E8F8499C854F9A11F18483A7E19F</vt:lpwstr>
  </property>
</Properties>
</file>